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sldIdLst>
    <p:sldId id="257" r:id="rId2"/>
    <p:sldId id="258" r:id="rId3"/>
    <p:sldId id="259" r:id="rId4"/>
    <p:sldId id="260" r:id="rId5"/>
    <p:sldId id="261" r:id="rId6"/>
    <p:sldId id="262" r:id="rId7"/>
    <p:sldId id="263" r:id="rId8"/>
    <p:sldId id="264" r:id="rId9"/>
    <p:sldId id="265" r:id="rId10"/>
    <p:sldId id="266" r:id="rId11"/>
    <p:sldId id="267" r:id="rId12"/>
    <p:sldId id="287" r:id="rId13"/>
    <p:sldId id="268" r:id="rId14"/>
    <p:sldId id="269" r:id="rId15"/>
    <p:sldId id="296" r:id="rId16"/>
    <p:sldId id="270" r:id="rId17"/>
    <p:sldId id="271" r:id="rId18"/>
    <p:sldId id="272" r:id="rId19"/>
    <p:sldId id="273" r:id="rId20"/>
    <p:sldId id="274" r:id="rId21"/>
    <p:sldId id="276" r:id="rId22"/>
    <p:sldId id="277" r:id="rId23"/>
    <p:sldId id="275" r:id="rId24"/>
    <p:sldId id="278" r:id="rId25"/>
    <p:sldId id="279" r:id="rId26"/>
    <p:sldId id="286" r:id="rId27"/>
    <p:sldId id="292" r:id="rId28"/>
    <p:sldId id="293" r:id="rId29"/>
    <p:sldId id="294" r:id="rId30"/>
    <p:sldId id="297" r:id="rId31"/>
    <p:sldId id="295" r:id="rId32"/>
    <p:sldId id="284" r:id="rId33"/>
    <p:sldId id="298" r:id="rId34"/>
    <p:sldId id="283" r:id="rId35"/>
    <p:sldId id="285" r:id="rId36"/>
    <p:sldId id="281" r:id="rId37"/>
    <p:sldId id="290" r:id="rId38"/>
    <p:sldId id="291" r:id="rId39"/>
    <p:sldId id="288" r:id="rId40"/>
    <p:sldId id="289"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255" autoAdjust="0"/>
    <p:restoredTop sz="94660"/>
  </p:normalViewPr>
  <p:slideViewPr>
    <p:cSldViewPr snapToGrid="0">
      <p:cViewPr varScale="1">
        <p:scale>
          <a:sx n="160" d="100"/>
          <a:sy n="160" d="100"/>
        </p:scale>
        <p:origin x="552" y="1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640013" y="484479"/>
            <a:ext cx="6911974" cy="2954655"/>
          </a:xfrm>
        </p:spPr>
        <p:txBody>
          <a:bodyPr anchor="b">
            <a:normAutofit/>
          </a:bodyPr>
          <a:lstStyle>
            <a:lvl1pPr algn="ctr">
              <a:defRPr sz="5600" cap="all" spc="-100" baseline="0"/>
            </a:lvl1pPr>
          </a:lstStyle>
          <a:p>
            <a:r>
              <a:rPr lang="en-US"/>
              <a:t>Click to edit Master title style</a:t>
            </a:r>
            <a:endParaRPr lang="en-US" dirty="0"/>
          </a:p>
        </p:txBody>
      </p:sp>
      <p:sp>
        <p:nvSpPr>
          <p:cNvPr id="3" name="Subtitle 2"/>
          <p:cNvSpPr>
            <a:spLocks noGrp="1"/>
          </p:cNvSpPr>
          <p:nvPr>
            <p:ph type="subTitle" idx="1"/>
          </p:nvPr>
        </p:nvSpPr>
        <p:spPr>
          <a:xfrm>
            <a:off x="2640013" y="3799133"/>
            <a:ext cx="6911974" cy="1969841"/>
          </a:xfrm>
        </p:spPr>
        <p:txBody>
          <a:bodyPr>
            <a:normAutofit/>
          </a:bodyPr>
          <a:lstStyle>
            <a:lvl1pPr marL="0" indent="0" algn="ctr">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2395C5C9-164C-46B3-A87E-7660D39D3106}" type="datetime2">
              <a:rPr lang="en-US" smtClean="0"/>
              <a:t>Thursday, December 7, 2023</a:t>
            </a:fld>
            <a:endParaRPr lang="en-US" dirty="0"/>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42547142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720000" y="2636838"/>
            <a:ext cx="10728325" cy="31321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5B75179A-1E2B-41AB-B400-4F1B4022FAEE}" type="datetime2">
              <a:rPr lang="en-US" smtClean="0"/>
              <a:t>Thursday, December 7, 2023</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3338501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140486" y="720000"/>
            <a:ext cx="1477328" cy="5048975"/>
          </a:xfrm>
        </p:spPr>
        <p:txBody>
          <a:bodyPr vert="eaVert">
            <a:normAutofit/>
          </a:bodyPr>
          <a:lstStyle>
            <a:lvl1pP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31838" y="720000"/>
            <a:ext cx="8929614" cy="50489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05681D0F-6595-4F14-8EF3-954CD87C797B}" type="datetime2">
              <a:rPr lang="en-US" smtClean="0"/>
              <a:t>Thursday, December 7, 2023</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6516087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720000" y="2541600"/>
            <a:ext cx="10728325" cy="3227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4DDCFF8A-AAF8-4A12-8A91-9CA0EAF6CBB9}" type="datetime2">
              <a:rPr lang="en-US" smtClean="0"/>
              <a:t>Thursday, December 7, 2023</a:t>
            </a:fld>
            <a:endParaRPr lang="en-US" dirty="0"/>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6747907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10728326" cy="2879724"/>
          </a:xfrm>
        </p:spPr>
        <p:txBody>
          <a:bodyPr anchor="b">
            <a:normAutofit/>
          </a:bodyPr>
          <a:lstStyle>
            <a:lvl1pPr>
              <a:defRPr sz="5600"/>
            </a:lvl1pPr>
          </a:lstStyle>
          <a:p>
            <a:r>
              <a:rPr lang="en-US"/>
              <a:t>Click to edit Master title style</a:t>
            </a:r>
            <a:endParaRPr lang="en-US" dirty="0"/>
          </a:p>
        </p:txBody>
      </p:sp>
      <p:sp>
        <p:nvSpPr>
          <p:cNvPr id="3" name="Text Placeholder 2"/>
          <p:cNvSpPr>
            <a:spLocks noGrp="1"/>
          </p:cNvSpPr>
          <p:nvPr>
            <p:ph type="body" idx="1"/>
          </p:nvPr>
        </p:nvSpPr>
        <p:spPr>
          <a:xfrm>
            <a:off x="719910" y="3858924"/>
            <a:ext cx="10728326" cy="1919076"/>
          </a:xfrm>
        </p:spPr>
        <p:txBody>
          <a:bodyPr>
            <a:normAutofit/>
          </a:bodyPr>
          <a:lstStyle>
            <a:lvl1pPr marL="0" indent="0">
              <a:buNone/>
              <a:defRPr sz="2800">
                <a:solidFill>
                  <a:schemeClr val="tx1">
                    <a:tint val="75000"/>
                    <a:alpha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ABCC25C3-021A-4B0B-8F70-0C181FE1CF45}" type="datetime2">
              <a:rPr lang="en-US" smtClean="0"/>
              <a:t>Thursday, December 7, 2023</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3361621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720000" y="2541600"/>
            <a:ext cx="5003800"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58400" y="2541600"/>
            <a:ext cx="5003801" cy="32345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0C23D88D-8CEC-4ED9-A53B-5596187D9A16}" type="datetime2">
              <a:rPr lang="en-US" smtClean="0"/>
              <a:t>Thursday, December 7, 2023</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7486951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10728325" cy="673005"/>
          </a:xfrm>
        </p:spPr>
        <p:txBody>
          <a:bodyPr>
            <a:normAutofit/>
          </a:bodyPr>
          <a:lstStyle/>
          <a:p>
            <a:r>
              <a:rPr lang="en-US"/>
              <a:t>Click to edit Master title style</a:t>
            </a:r>
            <a:endParaRPr lang="en-US" dirty="0"/>
          </a:p>
        </p:txBody>
      </p:sp>
      <p:sp>
        <p:nvSpPr>
          <p:cNvPr id="3" name="Text Placeholder 2"/>
          <p:cNvSpPr>
            <a:spLocks noGrp="1"/>
          </p:cNvSpPr>
          <p:nvPr>
            <p:ph type="body" idx="1"/>
          </p:nvPr>
        </p:nvSpPr>
        <p:spPr>
          <a:xfrm>
            <a:off x="720000" y="1840698"/>
            <a:ext cx="5015638" cy="565796"/>
          </a:xfrm>
        </p:spPr>
        <p:txBody>
          <a:bodyPr wrap="square" anchor="b">
            <a:normAutofit/>
          </a:bodyPr>
          <a:lstStyle>
            <a:lvl1pPr marL="0" indent="0">
              <a:lnSpc>
                <a:spcPct val="120000"/>
              </a:lnSpc>
              <a:buNone/>
              <a:defRPr sz="16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20000" y="2541600"/>
            <a:ext cx="5003801"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400" y="1840698"/>
            <a:ext cx="5015638" cy="565796"/>
          </a:xfrm>
        </p:spPr>
        <p:txBody>
          <a:bodyPr anchor="b">
            <a:normAutofit/>
          </a:bodyPr>
          <a:lstStyle>
            <a:lvl1pPr marL="0" indent="0">
              <a:lnSpc>
                <a:spcPct val="120000"/>
              </a:lnSpc>
              <a:buNone/>
              <a:defRPr sz="16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400" y="2541600"/>
            <a:ext cx="5003800"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731837" y="6138000"/>
            <a:ext cx="3095626" cy="720000"/>
          </a:xfrm>
          <a:prstGeom prst="rect">
            <a:avLst/>
          </a:prstGeom>
        </p:spPr>
        <p:txBody>
          <a:bodyPr/>
          <a:lstStyle/>
          <a:p>
            <a:fld id="{D2CCD382-DFDA-4722-A27A-59C21AD112F2}" type="datetime2">
              <a:rPr lang="en-US" smtClean="0"/>
              <a:t>Thursday, December 7, 2023</a:t>
            </a:fld>
            <a:endParaRPr lang="en-US"/>
          </a:p>
        </p:txBody>
      </p:sp>
      <p:sp>
        <p:nvSpPr>
          <p:cNvPr id="8" name="Footer Placeholder 7"/>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9" name="Slide Number Placeholder 8"/>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4363800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731837" y="6138000"/>
            <a:ext cx="3095626" cy="720000"/>
          </a:xfrm>
          <a:prstGeom prst="rect">
            <a:avLst/>
          </a:prstGeom>
        </p:spPr>
        <p:txBody>
          <a:bodyPr/>
          <a:lstStyle/>
          <a:p>
            <a:fld id="{22F2A30D-1C09-413F-AAB1-38F366000715}" type="datetime2">
              <a:rPr lang="en-US" smtClean="0"/>
              <a:t>Thursday, December 7, 2023</a:t>
            </a:fld>
            <a:endParaRPr lang="en-US"/>
          </a:p>
        </p:txBody>
      </p:sp>
      <p:sp>
        <p:nvSpPr>
          <p:cNvPr id="4" name="Footer Placeholder 3"/>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5" name="Slide Number Placeholder 4"/>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9020195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731837" y="6138000"/>
            <a:ext cx="3095626" cy="720000"/>
          </a:xfrm>
          <a:prstGeom prst="rect">
            <a:avLst/>
          </a:prstGeom>
        </p:spPr>
        <p:txBody>
          <a:bodyPr/>
          <a:lstStyle/>
          <a:p>
            <a:fld id="{6DB82B9C-D65E-4F64-95C3-B10F3B00F0D9}" type="datetime2">
              <a:rPr lang="en-US" smtClean="0"/>
              <a:t>Thursday, December 7, 2023</a:t>
            </a:fld>
            <a:endParaRPr lang="en-US"/>
          </a:p>
        </p:txBody>
      </p:sp>
      <p:sp>
        <p:nvSpPr>
          <p:cNvPr id="3" name="Footer Placeholder 2"/>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4" name="Slide Number Placeholder 3"/>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8246931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3107463" cy="1477328"/>
          </a:xfrm>
        </p:spPr>
        <p:txBody>
          <a:bodyPr anchor="t" anchorCtr="0">
            <a:normAutofit/>
          </a:bodyPr>
          <a:lstStyle>
            <a:lvl1pPr>
              <a:lnSpc>
                <a:spcPct val="100000"/>
              </a:lnSpc>
              <a:defRPr sz="2800"/>
            </a:lvl1pPr>
          </a:lstStyle>
          <a:p>
            <a:r>
              <a:rPr lang="en-US"/>
              <a:t>Click to edit Master title style</a:t>
            </a:r>
            <a:endParaRPr lang="en-US" dirty="0"/>
          </a:p>
        </p:txBody>
      </p:sp>
      <p:sp>
        <p:nvSpPr>
          <p:cNvPr id="3" name="Content Placeholder 2"/>
          <p:cNvSpPr>
            <a:spLocks noGrp="1"/>
          </p:cNvSpPr>
          <p:nvPr>
            <p:ph idx="1"/>
          </p:nvPr>
        </p:nvSpPr>
        <p:spPr>
          <a:xfrm>
            <a:off x="4548188" y="584662"/>
            <a:ext cx="6911974" cy="5184313"/>
          </a:xfrm>
        </p:spPr>
        <p:txBody>
          <a:bodyPr/>
          <a:lstStyle>
            <a:lvl1pPr marL="0" indent="0">
              <a:lnSpc>
                <a:spcPct val="100000"/>
              </a:lnSpc>
              <a:buNone/>
              <a:defRPr sz="4800"/>
            </a:lvl1pPr>
            <a:lvl2pPr marL="914400" indent="-457200">
              <a:buFont typeface="Arial" panose="020B0604020202020204" pitchFamily="34" charset="0"/>
              <a:buChar char="•"/>
              <a:defRPr sz="2000"/>
            </a:lvl2pPr>
            <a:lvl3pPr marL="1257300" indent="-342900">
              <a:buFont typeface="Arial" panose="020B0604020202020204" pitchFamily="34" charset="0"/>
              <a:buChar char="•"/>
              <a:defRPr sz="2000"/>
            </a:lvl3pPr>
            <a:lvl4pPr marL="1714500" indent="-342900">
              <a:buFont typeface="Arial" panose="020B0604020202020204" pitchFamily="34" charset="0"/>
              <a:buChar char="•"/>
              <a:defRPr sz="2000"/>
            </a:lvl4pPr>
            <a:lvl5pPr marL="2171700" indent="-342900">
              <a:buFont typeface="Arial" panose="020B0604020202020204" pitchFamily="34" charset="0"/>
              <a:buChar cha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0000" y="2541600"/>
            <a:ext cx="3107463" cy="323183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B7F5FDCC-6AAC-4A08-B9E0-3793AB5E64C3}" type="datetime2">
              <a:rPr lang="en-US" smtClean="0"/>
              <a:t>Thursday, December 7, 2023</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6666175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3095626" cy="1476000"/>
          </a:xfrm>
        </p:spPr>
        <p:txBody>
          <a:bodyPr anchor="t" anchorCtr="0">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548188" y="728664"/>
            <a:ext cx="6923812" cy="5040312"/>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0000" y="2541600"/>
            <a:ext cx="3095625" cy="323280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349FE94D-439C-40F1-900E-BC07940E3988}" type="datetime2">
              <a:rPr lang="en-US" smtClean="0"/>
              <a:t>Thursday, December 7, 2023</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5422095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646535-AEF6-4883-A4F9-EEC1F8B4319E}"/>
              </a:ext>
            </a:extLst>
          </p:cNvPr>
          <p:cNvSpPr/>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720000" y="619200"/>
            <a:ext cx="10728322" cy="1477328"/>
          </a:xfrm>
          <a:prstGeom prst="rect">
            <a:avLst/>
          </a:prstGeom>
        </p:spPr>
        <p:txBody>
          <a:bodyPr vert="horz" wrap="square" lIns="0" tIns="0" rIns="0" bIns="0" rtlCol="0" anchor="t" anchorCtr="0">
            <a:normAutofit/>
          </a:bodyPr>
          <a:lstStyle/>
          <a:p>
            <a:endParaRPr lang="en-US" dirty="0"/>
          </a:p>
        </p:txBody>
      </p:sp>
      <p:sp>
        <p:nvSpPr>
          <p:cNvPr id="3" name="Text Placeholder 2"/>
          <p:cNvSpPr>
            <a:spLocks noGrp="1"/>
          </p:cNvSpPr>
          <p:nvPr>
            <p:ph type="body" idx="1"/>
          </p:nvPr>
        </p:nvSpPr>
        <p:spPr>
          <a:xfrm>
            <a:off x="720000" y="2541600"/>
            <a:ext cx="10728325" cy="3227375"/>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31837" y="6138000"/>
            <a:ext cx="3095626" cy="720000"/>
          </a:xfrm>
          <a:prstGeom prst="rect">
            <a:avLst/>
          </a:prstGeom>
        </p:spPr>
        <p:txBody>
          <a:bodyPr vert="horz" lIns="0" tIns="180000" rIns="0" bIns="180000" rtlCol="0" anchor="ctr"/>
          <a:lstStyle>
            <a:lvl1pPr algn="l">
              <a:lnSpc>
                <a:spcPct val="120000"/>
              </a:lnSpc>
              <a:defRPr sz="1200" spc="20" baseline="0">
                <a:solidFill>
                  <a:schemeClr val="tx1"/>
                </a:solidFill>
                <a:latin typeface="+mn-lt"/>
              </a:defRPr>
            </a:lvl1pPr>
          </a:lstStyle>
          <a:p>
            <a:fld id="{8DEA2CF1-0EB2-4673-802D-3371233E4A77}" type="datetime2">
              <a:rPr lang="en-US" smtClean="0"/>
              <a:t>Thursday, December 7, 2023</a:t>
            </a:fld>
            <a:endParaRPr lang="en-US" dirty="0"/>
          </a:p>
        </p:txBody>
      </p:sp>
      <p:sp>
        <p:nvSpPr>
          <p:cNvPr id="5" name="Footer Placeholder 4"/>
          <p:cNvSpPr>
            <a:spLocks noGrp="1"/>
          </p:cNvSpPr>
          <p:nvPr>
            <p:ph type="ftr" sz="quarter" idx="3"/>
          </p:nvPr>
        </p:nvSpPr>
        <p:spPr>
          <a:xfrm>
            <a:off x="4548188" y="6138000"/>
            <a:ext cx="5003800" cy="720000"/>
          </a:xfrm>
          <a:prstGeom prst="rect">
            <a:avLst/>
          </a:prstGeom>
        </p:spPr>
        <p:txBody>
          <a:bodyPr vert="horz" lIns="0" tIns="180000" rIns="0" bIns="180000" rtlCol="0" anchor="ctr"/>
          <a:lstStyle>
            <a:lvl1pPr algn="ctr">
              <a:lnSpc>
                <a:spcPct val="120000"/>
              </a:lnSpc>
              <a:defRPr sz="1200" spc="20" baseline="0">
                <a:solidFill>
                  <a:schemeClr val="tx1"/>
                </a:solidFill>
                <a:latin typeface="+mn-lt"/>
              </a:defRPr>
            </a:lvl1pPr>
          </a:lstStyle>
          <a:p>
            <a:pPr algn="l"/>
            <a:r>
              <a:rPr lang="en-US"/>
              <a:t>Sample Footer Text</a:t>
            </a:r>
            <a:endParaRPr lang="en-US" dirty="0"/>
          </a:p>
        </p:txBody>
      </p:sp>
      <p:sp>
        <p:nvSpPr>
          <p:cNvPr id="6" name="Slide Number Placeholder 5"/>
          <p:cNvSpPr>
            <a:spLocks noGrp="1"/>
          </p:cNvSpPr>
          <p:nvPr>
            <p:ph type="sldNum" sz="quarter" idx="4"/>
          </p:nvPr>
        </p:nvSpPr>
        <p:spPr>
          <a:xfrm>
            <a:off x="10272713" y="6138000"/>
            <a:ext cx="1187449" cy="720000"/>
          </a:xfrm>
          <a:prstGeom prst="rect">
            <a:avLst/>
          </a:prstGeom>
        </p:spPr>
        <p:txBody>
          <a:bodyPr vert="horz" lIns="0" tIns="180000" rIns="0" bIns="180000" rtlCol="0" anchor="ctr"/>
          <a:lstStyle>
            <a:lvl1pPr algn="r">
              <a:lnSpc>
                <a:spcPct val="120000"/>
              </a:lnSpc>
              <a:defRPr sz="1200" spc="20" baseline="0">
                <a:solidFill>
                  <a:schemeClr val="tx1"/>
                </a:solidFill>
                <a:latin typeface="+mn-lt"/>
              </a:defRPr>
            </a:lvl1pPr>
          </a:lstStyle>
          <a:p>
            <a:fld id="{1621B6DD-29C1-4FEA-923F-71EA1347694C}" type="slidenum">
              <a:rPr lang="en-US" smtClean="0"/>
              <a:pPr/>
              <a:t>‹#›</a:t>
            </a:fld>
            <a:endParaRPr lang="en-US" dirty="0"/>
          </a:p>
        </p:txBody>
      </p:sp>
    </p:spTree>
    <p:extLst>
      <p:ext uri="{BB962C8B-B14F-4D97-AF65-F5344CB8AC3E}">
        <p14:creationId xmlns:p14="http://schemas.microsoft.com/office/powerpoint/2010/main" val="2096109897"/>
      </p:ext>
    </p:extLst>
  </p:cSld>
  <p:clrMap bg1="dk1" tx1="lt1" bg2="dk2" tx2="lt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2" r:id="rId6"/>
    <p:sldLayoutId id="2147483688" r:id="rId7"/>
    <p:sldLayoutId id="2147483689" r:id="rId8"/>
    <p:sldLayoutId id="2147483690" r:id="rId9"/>
    <p:sldLayoutId id="2147483691" r:id="rId10"/>
    <p:sldLayoutId id="2147483693" r:id="rId11"/>
  </p:sldLayoutIdLst>
  <p:hf sldNum="0" hdr="0" ftr="0" dt="0"/>
  <p:txStyles>
    <p:titleStyle>
      <a:lvl1pPr algn="l" defTabSz="914400" rtl="0" eaLnBrk="1" latinLnBrk="0" hangingPunct="1">
        <a:lnSpc>
          <a:spcPct val="88000"/>
        </a:lnSpc>
        <a:spcBef>
          <a:spcPct val="0"/>
        </a:spcBef>
        <a:buNone/>
        <a:defRPr sz="4400" kern="1200" cap="none" spc="4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1pPr>
      <a:lvl2pPr marL="6858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2pPr>
      <a:lvl3pPr marL="11430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3pPr>
      <a:lvl4pPr marL="16002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4pPr>
      <a:lvl5pPr marL="20574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1.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9.jpeg"/><Relationship Id="rId7" Type="http://schemas.openxmlformats.org/officeDocument/2006/relationships/image" Target="../media/image33.jpeg"/><Relationship Id="rId2" Type="http://schemas.openxmlformats.org/officeDocument/2006/relationships/image" Target="../media/image28.jpeg"/><Relationship Id="rId1" Type="http://schemas.openxmlformats.org/officeDocument/2006/relationships/slideLayout" Target="../slideLayouts/slideLayout2.xml"/><Relationship Id="rId6" Type="http://schemas.openxmlformats.org/officeDocument/2006/relationships/image" Target="../media/image32.jpeg"/><Relationship Id="rId5" Type="http://schemas.openxmlformats.org/officeDocument/2006/relationships/image" Target="../media/image31.jpeg"/><Relationship Id="rId4" Type="http://schemas.openxmlformats.org/officeDocument/2006/relationships/image" Target="../media/image30.jpeg"/></Relationships>
</file>

<file path=ppt/slides/_rels/slide2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tiff"/><Relationship Id="rId2" Type="http://schemas.openxmlformats.org/officeDocument/2006/relationships/image" Target="../media/image1.tiff"/><Relationship Id="rId1" Type="http://schemas.openxmlformats.org/officeDocument/2006/relationships/slideLayout" Target="../slideLayouts/slideLayout2.xml"/><Relationship Id="rId6" Type="http://schemas.openxmlformats.org/officeDocument/2006/relationships/image" Target="../media/image5.tiff"/><Relationship Id="rId5" Type="http://schemas.openxmlformats.org/officeDocument/2006/relationships/image" Target="../media/image4.tiff"/><Relationship Id="rId4" Type="http://schemas.openxmlformats.org/officeDocument/2006/relationships/image" Target="../media/image3.jpeg"/></Relationships>
</file>

<file path=ppt/slides/_rels/slide9.xml.rels><?xml version="1.0" encoding="UTF-8" standalone="yes"?>
<Relationships xmlns="http://schemas.openxmlformats.org/package/2006/relationships"><Relationship Id="rId3" Type="http://schemas.openxmlformats.org/officeDocument/2006/relationships/image" Target="../media/image8.tiff"/><Relationship Id="rId2" Type="http://schemas.openxmlformats.org/officeDocument/2006/relationships/image" Target="../media/image7.jpeg"/><Relationship Id="rId1" Type="http://schemas.openxmlformats.org/officeDocument/2006/relationships/slideLayout" Target="../slideLayouts/slideLayout2.xml"/><Relationship Id="rId4" Type="http://schemas.openxmlformats.org/officeDocument/2006/relationships/image" Target="../media/image9.tiff"/></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9646535-AEF6-4883-A4F9-EEC1F8B43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B7EFF05-A8DA-4B3E-9C21-7A04283D48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65D6A032-F742-47E1-82F2-1EC629434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9AF7C97-BADA-4A0C-82CB-5BB641BABC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Freeform: Shape 15">
            <a:extLst>
              <a:ext uri="{FF2B5EF4-FFF2-40B4-BE49-F238E27FC236}">
                <a16:creationId xmlns:a16="http://schemas.microsoft.com/office/drawing/2014/main" id="{CD9C6F9B-2CB0-4FD8-8F6E-C04D4CE098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760324" cy="6434340"/>
          </a:xfrm>
          <a:custGeom>
            <a:avLst/>
            <a:gdLst>
              <a:gd name="connsiteX0" fmla="*/ 0 w 7760324"/>
              <a:gd name="connsiteY0" fmla="*/ 0 h 6434340"/>
              <a:gd name="connsiteX1" fmla="*/ 7193558 w 7760324"/>
              <a:gd name="connsiteY1" fmla="*/ 0 h 6434340"/>
              <a:gd name="connsiteX2" fmla="*/ 7270378 w 7760324"/>
              <a:gd name="connsiteY2" fmla="*/ 141666 h 6434340"/>
              <a:gd name="connsiteX3" fmla="*/ 7477890 w 7760324"/>
              <a:gd name="connsiteY3" fmla="*/ 744772 h 6434340"/>
              <a:gd name="connsiteX4" fmla="*/ 7459137 w 7760324"/>
              <a:gd name="connsiteY4" fmla="*/ 3396664 h 6434340"/>
              <a:gd name="connsiteX5" fmla="*/ 5749038 w 7760324"/>
              <a:gd name="connsiteY5" fmla="*/ 5643529 h 6434340"/>
              <a:gd name="connsiteX6" fmla="*/ 5004621 w 7760324"/>
              <a:gd name="connsiteY6" fmla="*/ 6096153 h 6434340"/>
              <a:gd name="connsiteX7" fmla="*/ 3484742 w 7760324"/>
              <a:gd name="connsiteY7" fmla="*/ 6399972 h 6434340"/>
              <a:gd name="connsiteX8" fmla="*/ 1300034 w 7760324"/>
              <a:gd name="connsiteY8" fmla="*/ 5884178 h 6434340"/>
              <a:gd name="connsiteX9" fmla="*/ 248715 w 7760324"/>
              <a:gd name="connsiteY9" fmla="*/ 5048740 h 6434340"/>
              <a:gd name="connsiteX10" fmla="*/ 0 w 7760324"/>
              <a:gd name="connsiteY10" fmla="*/ 4799696 h 6434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760324" h="6434340">
                <a:moveTo>
                  <a:pt x="0" y="0"/>
                </a:moveTo>
                <a:lnTo>
                  <a:pt x="7193558" y="0"/>
                </a:lnTo>
                <a:lnTo>
                  <a:pt x="7270378" y="141666"/>
                </a:lnTo>
                <a:cubicBezTo>
                  <a:pt x="7374759" y="354823"/>
                  <a:pt x="7479140" y="567979"/>
                  <a:pt x="7477890" y="744772"/>
                </a:cubicBezTo>
                <a:cubicBezTo>
                  <a:pt x="7860620" y="1526346"/>
                  <a:pt x="7854369" y="2410310"/>
                  <a:pt x="7459137" y="3396664"/>
                </a:cubicBezTo>
                <a:cubicBezTo>
                  <a:pt x="7063906" y="4383018"/>
                  <a:pt x="6458662" y="5119852"/>
                  <a:pt x="5749038" y="5643529"/>
                </a:cubicBezTo>
                <a:cubicBezTo>
                  <a:pt x="5571320" y="5818646"/>
                  <a:pt x="5358807" y="5922711"/>
                  <a:pt x="5004621" y="6096153"/>
                </a:cubicBezTo>
                <a:cubicBezTo>
                  <a:pt x="4508758" y="6338972"/>
                  <a:pt x="3978103" y="6510739"/>
                  <a:pt x="3484742" y="6399972"/>
                </a:cubicBezTo>
                <a:cubicBezTo>
                  <a:pt x="2955337" y="6394946"/>
                  <a:pt x="2250713" y="6211452"/>
                  <a:pt x="1300034" y="5884178"/>
                </a:cubicBezTo>
                <a:cubicBezTo>
                  <a:pt x="904856" y="5615219"/>
                  <a:pt x="554416" y="5336740"/>
                  <a:pt x="248715" y="5048740"/>
                </a:cubicBezTo>
                <a:lnTo>
                  <a:pt x="0" y="4799696"/>
                </a:lnTo>
                <a:close/>
              </a:path>
            </a:pathLst>
          </a:cu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DB12343-D2B2-ED86-37C0-6C3CB7337077}"/>
              </a:ext>
            </a:extLst>
          </p:cNvPr>
          <p:cNvSpPr>
            <a:spLocks noGrp="1"/>
          </p:cNvSpPr>
          <p:nvPr>
            <p:ph type="title"/>
          </p:nvPr>
        </p:nvSpPr>
        <p:spPr>
          <a:xfrm>
            <a:off x="308768" y="348016"/>
            <a:ext cx="6598716" cy="3136192"/>
          </a:xfrm>
        </p:spPr>
        <p:txBody>
          <a:bodyPr vert="horz" wrap="square" lIns="0" tIns="0" rIns="0" bIns="0" rtlCol="0" anchor="ctr" anchorCtr="0">
            <a:normAutofit/>
          </a:bodyPr>
          <a:lstStyle/>
          <a:p>
            <a:pPr algn="ctr">
              <a:lnSpc>
                <a:spcPct val="100000"/>
              </a:lnSpc>
            </a:pPr>
            <a:r>
              <a:rPr lang="en-US" sz="6600" b="1" dirty="0"/>
              <a:t>Road and Field Boundary Detection in Satellite Imagery</a:t>
            </a:r>
            <a:endParaRPr lang="en-US" sz="6000" spc="-100" dirty="0"/>
          </a:p>
        </p:txBody>
      </p:sp>
      <p:grpSp>
        <p:nvGrpSpPr>
          <p:cNvPr id="18" name="Group 17">
            <a:extLst>
              <a:ext uri="{FF2B5EF4-FFF2-40B4-BE49-F238E27FC236}">
                <a16:creationId xmlns:a16="http://schemas.microsoft.com/office/drawing/2014/main" id="{58CE1DD1-65E2-46E3-8E5D-3D9551ADC0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435063" y="1460855"/>
            <a:ext cx="4904299" cy="5511445"/>
            <a:chOff x="6435063" y="1460855"/>
            <a:chExt cx="4904299" cy="5511445"/>
          </a:xfrm>
        </p:grpSpPr>
        <p:sp>
          <p:nvSpPr>
            <p:cNvPr id="19" name="Freeform 79">
              <a:extLst>
                <a:ext uri="{FF2B5EF4-FFF2-40B4-BE49-F238E27FC236}">
                  <a16:creationId xmlns:a16="http://schemas.microsoft.com/office/drawing/2014/main" id="{BA46EBEE-EDAC-420B-8980-1CC96D332A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0671651" y="5894855"/>
              <a:ext cx="667711" cy="1077445"/>
            </a:xfrm>
            <a:custGeom>
              <a:avLst/>
              <a:gdLst>
                <a:gd name="T0" fmla="*/ 15 w 49"/>
                <a:gd name="T1" fmla="*/ 65 h 79"/>
                <a:gd name="T2" fmla="*/ 12 w 49"/>
                <a:gd name="T3" fmla="*/ 54 h 79"/>
                <a:gd name="T4" fmla="*/ 8 w 49"/>
                <a:gd name="T5" fmla="*/ 33 h 79"/>
                <a:gd name="T6" fmla="*/ 38 w 49"/>
                <a:gd name="T7" fmla="*/ 24 h 79"/>
                <a:gd name="T8" fmla="*/ 45 w 49"/>
                <a:gd name="T9" fmla="*/ 70 h 79"/>
                <a:gd name="T10" fmla="*/ 15 w 49"/>
                <a:gd name="T11" fmla="*/ 65 h 79"/>
              </a:gdLst>
              <a:ahLst/>
              <a:cxnLst>
                <a:cxn ang="0">
                  <a:pos x="T0" y="T1"/>
                </a:cxn>
                <a:cxn ang="0">
                  <a:pos x="T2" y="T3"/>
                </a:cxn>
                <a:cxn ang="0">
                  <a:pos x="T4" y="T5"/>
                </a:cxn>
                <a:cxn ang="0">
                  <a:pos x="T6" y="T7"/>
                </a:cxn>
                <a:cxn ang="0">
                  <a:pos x="T8" y="T9"/>
                </a:cxn>
                <a:cxn ang="0">
                  <a:pos x="T10" y="T11"/>
                </a:cxn>
              </a:cxnLst>
              <a:rect l="0" t="0" r="r" b="b"/>
              <a:pathLst>
                <a:path w="49" h="79">
                  <a:moveTo>
                    <a:pt x="15" y="65"/>
                  </a:moveTo>
                  <a:cubicBezTo>
                    <a:pt x="14" y="59"/>
                    <a:pt x="13" y="58"/>
                    <a:pt x="12" y="54"/>
                  </a:cubicBezTo>
                  <a:cubicBezTo>
                    <a:pt x="11" y="45"/>
                    <a:pt x="10" y="40"/>
                    <a:pt x="8" y="33"/>
                  </a:cubicBezTo>
                  <a:cubicBezTo>
                    <a:pt x="0" y="9"/>
                    <a:pt x="34" y="0"/>
                    <a:pt x="38" y="24"/>
                  </a:cubicBezTo>
                  <a:cubicBezTo>
                    <a:pt x="43" y="43"/>
                    <a:pt x="49" y="60"/>
                    <a:pt x="45" y="70"/>
                  </a:cubicBezTo>
                  <a:cubicBezTo>
                    <a:pt x="38" y="77"/>
                    <a:pt x="19" y="79"/>
                    <a:pt x="15" y="65"/>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20" name="Freeform 80">
              <a:extLst>
                <a:ext uri="{FF2B5EF4-FFF2-40B4-BE49-F238E27FC236}">
                  <a16:creationId xmlns:a16="http://schemas.microsoft.com/office/drawing/2014/main" id="{77940BD3-2762-48F7-9EED-0890C00B163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6435063" y="3856192"/>
              <a:ext cx="895341" cy="460318"/>
            </a:xfrm>
            <a:custGeom>
              <a:avLst/>
              <a:gdLst>
                <a:gd name="T0" fmla="*/ 53 w 66"/>
                <a:gd name="T1" fmla="*/ 33 h 34"/>
                <a:gd name="T2" fmla="*/ 39 w 66"/>
                <a:gd name="T3" fmla="*/ 33 h 34"/>
                <a:gd name="T4" fmla="*/ 21 w 66"/>
                <a:gd name="T5" fmla="*/ 33 h 34"/>
                <a:gd name="T6" fmla="*/ 12 w 66"/>
                <a:gd name="T7" fmla="*/ 32 h 34"/>
                <a:gd name="T8" fmla="*/ 3 w 66"/>
                <a:gd name="T9" fmla="*/ 28 h 34"/>
                <a:gd name="T10" fmla="*/ 0 w 66"/>
                <a:gd name="T11" fmla="*/ 21 h 34"/>
                <a:gd name="T12" fmla="*/ 0 w 66"/>
                <a:gd name="T13" fmla="*/ 16 h 34"/>
                <a:gd name="T14" fmla="*/ 3 w 66"/>
                <a:gd name="T15" fmla="*/ 7 h 34"/>
                <a:gd name="T16" fmla="*/ 11 w 66"/>
                <a:gd name="T17" fmla="*/ 3 h 34"/>
                <a:gd name="T18" fmla="*/ 23 w 66"/>
                <a:gd name="T19" fmla="*/ 2 h 34"/>
                <a:gd name="T20" fmla="*/ 43 w 66"/>
                <a:gd name="T21" fmla="*/ 0 h 34"/>
                <a:gd name="T22" fmla="*/ 48 w 66"/>
                <a:gd name="T23" fmla="*/ 0 h 34"/>
                <a:gd name="T24" fmla="*/ 62 w 66"/>
                <a:gd name="T25" fmla="*/ 4 h 34"/>
                <a:gd name="T26" fmla="*/ 66 w 66"/>
                <a:gd name="T27" fmla="*/ 13 h 34"/>
                <a:gd name="T28" fmla="*/ 66 w 66"/>
                <a:gd name="T29" fmla="*/ 20 h 34"/>
                <a:gd name="T30" fmla="*/ 62 w 66"/>
                <a:gd name="T31" fmla="*/ 29 h 34"/>
                <a:gd name="T32" fmla="*/ 53 w 66"/>
                <a:gd name="T33" fmla="*/ 3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6" h="34">
                  <a:moveTo>
                    <a:pt x="53" y="33"/>
                  </a:moveTo>
                  <a:cubicBezTo>
                    <a:pt x="47" y="33"/>
                    <a:pt x="53" y="34"/>
                    <a:pt x="39" y="33"/>
                  </a:cubicBezTo>
                  <a:cubicBezTo>
                    <a:pt x="24" y="33"/>
                    <a:pt x="21" y="33"/>
                    <a:pt x="21" y="33"/>
                  </a:cubicBezTo>
                  <a:cubicBezTo>
                    <a:pt x="12" y="32"/>
                    <a:pt x="12" y="32"/>
                    <a:pt x="12" y="32"/>
                  </a:cubicBezTo>
                  <a:cubicBezTo>
                    <a:pt x="7" y="31"/>
                    <a:pt x="4" y="30"/>
                    <a:pt x="3" y="28"/>
                  </a:cubicBezTo>
                  <a:cubicBezTo>
                    <a:pt x="1" y="26"/>
                    <a:pt x="0" y="24"/>
                    <a:pt x="0" y="21"/>
                  </a:cubicBezTo>
                  <a:cubicBezTo>
                    <a:pt x="0" y="21"/>
                    <a:pt x="0" y="19"/>
                    <a:pt x="0" y="16"/>
                  </a:cubicBezTo>
                  <a:cubicBezTo>
                    <a:pt x="0" y="13"/>
                    <a:pt x="1" y="10"/>
                    <a:pt x="3" y="7"/>
                  </a:cubicBezTo>
                  <a:cubicBezTo>
                    <a:pt x="4" y="5"/>
                    <a:pt x="7" y="3"/>
                    <a:pt x="11" y="3"/>
                  </a:cubicBezTo>
                  <a:cubicBezTo>
                    <a:pt x="16" y="2"/>
                    <a:pt x="20" y="2"/>
                    <a:pt x="23" y="2"/>
                  </a:cubicBezTo>
                  <a:cubicBezTo>
                    <a:pt x="32" y="1"/>
                    <a:pt x="37" y="0"/>
                    <a:pt x="43" y="0"/>
                  </a:cubicBezTo>
                  <a:cubicBezTo>
                    <a:pt x="48" y="0"/>
                    <a:pt x="48" y="0"/>
                    <a:pt x="48" y="0"/>
                  </a:cubicBezTo>
                  <a:cubicBezTo>
                    <a:pt x="54" y="1"/>
                    <a:pt x="59" y="3"/>
                    <a:pt x="62" y="4"/>
                  </a:cubicBezTo>
                  <a:cubicBezTo>
                    <a:pt x="65" y="6"/>
                    <a:pt x="66" y="9"/>
                    <a:pt x="66" y="13"/>
                  </a:cubicBezTo>
                  <a:cubicBezTo>
                    <a:pt x="66" y="15"/>
                    <a:pt x="66" y="17"/>
                    <a:pt x="66" y="20"/>
                  </a:cubicBezTo>
                  <a:cubicBezTo>
                    <a:pt x="65" y="23"/>
                    <a:pt x="64" y="26"/>
                    <a:pt x="62" y="29"/>
                  </a:cubicBezTo>
                  <a:cubicBezTo>
                    <a:pt x="60" y="31"/>
                    <a:pt x="57" y="32"/>
                    <a:pt x="53" y="33"/>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21" name="Freeform 82">
              <a:extLst>
                <a:ext uri="{FF2B5EF4-FFF2-40B4-BE49-F238E27FC236}">
                  <a16:creationId xmlns:a16="http://schemas.microsoft.com/office/drawing/2014/main" id="{9A8D39D2-38DC-4485-99D4-ED78E343683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0755114" y="1460855"/>
              <a:ext cx="500784" cy="910515"/>
            </a:xfrm>
            <a:custGeom>
              <a:avLst/>
              <a:gdLst>
                <a:gd name="T0" fmla="*/ 3 w 37"/>
                <a:gd name="T1" fmla="*/ 28 h 67"/>
                <a:gd name="T2" fmla="*/ 4 w 37"/>
                <a:gd name="T3" fmla="*/ 19 h 67"/>
                <a:gd name="T4" fmla="*/ 5 w 37"/>
                <a:gd name="T5" fmla="*/ 12 h 67"/>
                <a:gd name="T6" fmla="*/ 13 w 37"/>
                <a:gd name="T7" fmla="*/ 1 h 67"/>
                <a:gd name="T8" fmla="*/ 25 w 37"/>
                <a:gd name="T9" fmla="*/ 1 h 67"/>
                <a:gd name="T10" fmla="*/ 35 w 37"/>
                <a:gd name="T11" fmla="*/ 7 h 67"/>
                <a:gd name="T12" fmla="*/ 33 w 37"/>
                <a:gd name="T13" fmla="*/ 47 h 67"/>
                <a:gd name="T14" fmla="*/ 24 w 37"/>
                <a:gd name="T15" fmla="*/ 65 h 67"/>
                <a:gd name="T16" fmla="*/ 13 w 37"/>
                <a:gd name="T17" fmla="*/ 66 h 67"/>
                <a:gd name="T18" fmla="*/ 2 w 37"/>
                <a:gd name="T19" fmla="*/ 60 h 67"/>
                <a:gd name="T20" fmla="*/ 1 w 37"/>
                <a:gd name="T21" fmla="*/ 48 h 67"/>
                <a:gd name="T22" fmla="*/ 3 w 37"/>
                <a:gd name="T23" fmla="*/ 28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67">
                  <a:moveTo>
                    <a:pt x="3" y="28"/>
                  </a:moveTo>
                  <a:cubicBezTo>
                    <a:pt x="3" y="25"/>
                    <a:pt x="4" y="20"/>
                    <a:pt x="4" y="19"/>
                  </a:cubicBezTo>
                  <a:cubicBezTo>
                    <a:pt x="5" y="12"/>
                    <a:pt x="5" y="12"/>
                    <a:pt x="5" y="12"/>
                  </a:cubicBezTo>
                  <a:cubicBezTo>
                    <a:pt x="7" y="6"/>
                    <a:pt x="10" y="3"/>
                    <a:pt x="13" y="1"/>
                  </a:cubicBezTo>
                  <a:cubicBezTo>
                    <a:pt x="16" y="0"/>
                    <a:pt x="20" y="0"/>
                    <a:pt x="25" y="1"/>
                  </a:cubicBezTo>
                  <a:cubicBezTo>
                    <a:pt x="30" y="2"/>
                    <a:pt x="34" y="4"/>
                    <a:pt x="35" y="7"/>
                  </a:cubicBezTo>
                  <a:cubicBezTo>
                    <a:pt x="37" y="11"/>
                    <a:pt x="33" y="43"/>
                    <a:pt x="33" y="47"/>
                  </a:cubicBezTo>
                  <a:cubicBezTo>
                    <a:pt x="32" y="57"/>
                    <a:pt x="30" y="63"/>
                    <a:pt x="24" y="65"/>
                  </a:cubicBezTo>
                  <a:cubicBezTo>
                    <a:pt x="21" y="67"/>
                    <a:pt x="17" y="67"/>
                    <a:pt x="13" y="66"/>
                  </a:cubicBezTo>
                  <a:cubicBezTo>
                    <a:pt x="8" y="66"/>
                    <a:pt x="4" y="64"/>
                    <a:pt x="2" y="60"/>
                  </a:cubicBezTo>
                  <a:cubicBezTo>
                    <a:pt x="1" y="57"/>
                    <a:pt x="0" y="53"/>
                    <a:pt x="1" y="48"/>
                  </a:cubicBezTo>
                  <a:cubicBezTo>
                    <a:pt x="1" y="48"/>
                    <a:pt x="3" y="30"/>
                    <a:pt x="3" y="28"/>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22" name="Freeform 83">
              <a:extLst>
                <a:ext uri="{FF2B5EF4-FFF2-40B4-BE49-F238E27FC236}">
                  <a16:creationId xmlns:a16="http://schemas.microsoft.com/office/drawing/2014/main" id="{6D44268A-9D5E-4A1A-B4F8-95251A18ACB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8963820" y="1482445"/>
              <a:ext cx="515958" cy="910515"/>
            </a:xfrm>
            <a:custGeom>
              <a:avLst/>
              <a:gdLst>
                <a:gd name="T0" fmla="*/ 36 w 38"/>
                <a:gd name="T1" fmla="*/ 58 h 67"/>
                <a:gd name="T2" fmla="*/ 33 w 38"/>
                <a:gd name="T3" fmla="*/ 63 h 67"/>
                <a:gd name="T4" fmla="*/ 27 w 38"/>
                <a:gd name="T5" fmla="*/ 65 h 67"/>
                <a:gd name="T6" fmla="*/ 24 w 38"/>
                <a:gd name="T7" fmla="*/ 66 h 67"/>
                <a:gd name="T8" fmla="*/ 16 w 38"/>
                <a:gd name="T9" fmla="*/ 65 h 67"/>
                <a:gd name="T10" fmla="*/ 9 w 38"/>
                <a:gd name="T11" fmla="*/ 59 h 67"/>
                <a:gd name="T12" fmla="*/ 6 w 38"/>
                <a:gd name="T13" fmla="*/ 48 h 67"/>
                <a:gd name="T14" fmla="*/ 5 w 38"/>
                <a:gd name="T15" fmla="*/ 37 h 67"/>
                <a:gd name="T16" fmla="*/ 2 w 38"/>
                <a:gd name="T17" fmla="*/ 22 h 67"/>
                <a:gd name="T18" fmla="*/ 1 w 38"/>
                <a:gd name="T19" fmla="*/ 9 h 67"/>
                <a:gd name="T20" fmla="*/ 13 w 38"/>
                <a:gd name="T21" fmla="*/ 1 h 67"/>
                <a:gd name="T22" fmla="*/ 23 w 38"/>
                <a:gd name="T23" fmla="*/ 2 h 67"/>
                <a:gd name="T24" fmla="*/ 28 w 38"/>
                <a:gd name="T25" fmla="*/ 6 h 67"/>
                <a:gd name="T26" fmla="*/ 32 w 38"/>
                <a:gd name="T27" fmla="*/ 14 h 67"/>
                <a:gd name="T28" fmla="*/ 37 w 38"/>
                <a:gd name="T29" fmla="*/ 46 h 67"/>
                <a:gd name="T30" fmla="*/ 36 w 38"/>
                <a:gd name="T31" fmla="*/ 58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8" h="67">
                  <a:moveTo>
                    <a:pt x="36" y="58"/>
                  </a:moveTo>
                  <a:cubicBezTo>
                    <a:pt x="35" y="60"/>
                    <a:pt x="34" y="62"/>
                    <a:pt x="33" y="63"/>
                  </a:cubicBezTo>
                  <a:cubicBezTo>
                    <a:pt x="31" y="64"/>
                    <a:pt x="29" y="64"/>
                    <a:pt x="27" y="65"/>
                  </a:cubicBezTo>
                  <a:cubicBezTo>
                    <a:pt x="26" y="65"/>
                    <a:pt x="25" y="66"/>
                    <a:pt x="24" y="66"/>
                  </a:cubicBezTo>
                  <a:cubicBezTo>
                    <a:pt x="21" y="67"/>
                    <a:pt x="18" y="67"/>
                    <a:pt x="16" y="65"/>
                  </a:cubicBezTo>
                  <a:cubicBezTo>
                    <a:pt x="13" y="64"/>
                    <a:pt x="11" y="62"/>
                    <a:pt x="9" y="59"/>
                  </a:cubicBezTo>
                  <a:cubicBezTo>
                    <a:pt x="7" y="56"/>
                    <a:pt x="6" y="52"/>
                    <a:pt x="6" y="48"/>
                  </a:cubicBezTo>
                  <a:cubicBezTo>
                    <a:pt x="5" y="37"/>
                    <a:pt x="5" y="37"/>
                    <a:pt x="5" y="37"/>
                  </a:cubicBezTo>
                  <a:cubicBezTo>
                    <a:pt x="2" y="22"/>
                    <a:pt x="2" y="22"/>
                    <a:pt x="2" y="22"/>
                  </a:cubicBezTo>
                  <a:cubicBezTo>
                    <a:pt x="0" y="16"/>
                    <a:pt x="0" y="12"/>
                    <a:pt x="1" y="9"/>
                  </a:cubicBezTo>
                  <a:cubicBezTo>
                    <a:pt x="3" y="5"/>
                    <a:pt x="7" y="1"/>
                    <a:pt x="13" y="1"/>
                  </a:cubicBezTo>
                  <a:cubicBezTo>
                    <a:pt x="18" y="0"/>
                    <a:pt x="21" y="2"/>
                    <a:pt x="23" y="2"/>
                  </a:cubicBezTo>
                  <a:cubicBezTo>
                    <a:pt x="25" y="3"/>
                    <a:pt x="26" y="4"/>
                    <a:pt x="28" y="6"/>
                  </a:cubicBezTo>
                  <a:cubicBezTo>
                    <a:pt x="29" y="8"/>
                    <a:pt x="30" y="10"/>
                    <a:pt x="32" y="14"/>
                  </a:cubicBezTo>
                  <a:cubicBezTo>
                    <a:pt x="33" y="18"/>
                    <a:pt x="37" y="46"/>
                    <a:pt x="37" y="46"/>
                  </a:cubicBezTo>
                  <a:cubicBezTo>
                    <a:pt x="38" y="52"/>
                    <a:pt x="37" y="56"/>
                    <a:pt x="36" y="58"/>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23" name="Freeform 84">
              <a:extLst>
                <a:ext uri="{FF2B5EF4-FFF2-40B4-BE49-F238E27FC236}">
                  <a16:creationId xmlns:a16="http://schemas.microsoft.com/office/drawing/2014/main" id="{F0E273A2-7C37-438A-A4F5-7864B2DD2C7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7185417" y="5361771"/>
              <a:ext cx="773940" cy="814407"/>
            </a:xfrm>
            <a:custGeom>
              <a:avLst/>
              <a:gdLst>
                <a:gd name="T0" fmla="*/ 4 w 57"/>
                <a:gd name="T1" fmla="*/ 34 h 60"/>
                <a:gd name="T2" fmla="*/ 17 w 57"/>
                <a:gd name="T3" fmla="*/ 18 h 60"/>
                <a:gd name="T4" fmla="*/ 26 w 57"/>
                <a:gd name="T5" fmla="*/ 8 h 60"/>
                <a:gd name="T6" fmla="*/ 29 w 57"/>
                <a:gd name="T7" fmla="*/ 5 h 60"/>
                <a:gd name="T8" fmla="*/ 41 w 57"/>
                <a:gd name="T9" fmla="*/ 0 h 60"/>
                <a:gd name="T10" fmla="*/ 51 w 57"/>
                <a:gd name="T11" fmla="*/ 6 h 60"/>
                <a:gd name="T12" fmla="*/ 56 w 57"/>
                <a:gd name="T13" fmla="*/ 16 h 60"/>
                <a:gd name="T14" fmla="*/ 51 w 57"/>
                <a:gd name="T15" fmla="*/ 28 h 60"/>
                <a:gd name="T16" fmla="*/ 29 w 57"/>
                <a:gd name="T17" fmla="*/ 53 h 60"/>
                <a:gd name="T18" fmla="*/ 17 w 57"/>
                <a:gd name="T19" fmla="*/ 59 h 60"/>
                <a:gd name="T20" fmla="*/ 5 w 57"/>
                <a:gd name="T21" fmla="*/ 54 h 60"/>
                <a:gd name="T22" fmla="*/ 0 w 57"/>
                <a:gd name="T23" fmla="*/ 45 h 60"/>
                <a:gd name="T24" fmla="*/ 4 w 57"/>
                <a:gd name="T25"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 h="60">
                  <a:moveTo>
                    <a:pt x="4" y="34"/>
                  </a:moveTo>
                  <a:cubicBezTo>
                    <a:pt x="5" y="33"/>
                    <a:pt x="17" y="18"/>
                    <a:pt x="17" y="18"/>
                  </a:cubicBezTo>
                  <a:cubicBezTo>
                    <a:pt x="21" y="14"/>
                    <a:pt x="24" y="10"/>
                    <a:pt x="26" y="8"/>
                  </a:cubicBezTo>
                  <a:cubicBezTo>
                    <a:pt x="29" y="5"/>
                    <a:pt x="29" y="5"/>
                    <a:pt x="29" y="5"/>
                  </a:cubicBezTo>
                  <a:cubicBezTo>
                    <a:pt x="34" y="2"/>
                    <a:pt x="38" y="0"/>
                    <a:pt x="41" y="0"/>
                  </a:cubicBezTo>
                  <a:cubicBezTo>
                    <a:pt x="44" y="1"/>
                    <a:pt x="47" y="2"/>
                    <a:pt x="51" y="6"/>
                  </a:cubicBezTo>
                  <a:cubicBezTo>
                    <a:pt x="55" y="10"/>
                    <a:pt x="57" y="13"/>
                    <a:pt x="56" y="16"/>
                  </a:cubicBezTo>
                  <a:cubicBezTo>
                    <a:pt x="56" y="19"/>
                    <a:pt x="54" y="23"/>
                    <a:pt x="51" y="28"/>
                  </a:cubicBezTo>
                  <a:cubicBezTo>
                    <a:pt x="51" y="28"/>
                    <a:pt x="33" y="48"/>
                    <a:pt x="29" y="53"/>
                  </a:cubicBezTo>
                  <a:cubicBezTo>
                    <a:pt x="25" y="57"/>
                    <a:pt x="21" y="59"/>
                    <a:pt x="17" y="59"/>
                  </a:cubicBezTo>
                  <a:cubicBezTo>
                    <a:pt x="13" y="60"/>
                    <a:pt x="9" y="58"/>
                    <a:pt x="5" y="54"/>
                  </a:cubicBezTo>
                  <a:cubicBezTo>
                    <a:pt x="2" y="51"/>
                    <a:pt x="0" y="48"/>
                    <a:pt x="0" y="45"/>
                  </a:cubicBezTo>
                  <a:cubicBezTo>
                    <a:pt x="0" y="42"/>
                    <a:pt x="2" y="38"/>
                    <a:pt x="4" y="3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24" name="Freeform 85">
              <a:extLst>
                <a:ext uri="{FF2B5EF4-FFF2-40B4-BE49-F238E27FC236}">
                  <a16:creationId xmlns:a16="http://schemas.microsoft.com/office/drawing/2014/main" id="{9C5A859B-CCA2-4744-9DFE-B734A9AEE4C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8879512" y="5973150"/>
              <a:ext cx="485608" cy="885225"/>
            </a:xfrm>
            <a:custGeom>
              <a:avLst/>
              <a:gdLst>
                <a:gd name="T0" fmla="*/ 36 w 36"/>
                <a:gd name="T1" fmla="*/ 15 h 65"/>
                <a:gd name="T2" fmla="*/ 34 w 36"/>
                <a:gd name="T3" fmla="*/ 5 h 65"/>
                <a:gd name="T4" fmla="*/ 28 w 36"/>
                <a:gd name="T5" fmla="*/ 1 h 65"/>
                <a:gd name="T6" fmla="*/ 23 w 36"/>
                <a:gd name="T7" fmla="*/ 0 h 65"/>
                <a:gd name="T8" fmla="*/ 13 w 36"/>
                <a:gd name="T9" fmla="*/ 1 h 65"/>
                <a:gd name="T10" fmla="*/ 7 w 36"/>
                <a:gd name="T11" fmla="*/ 9 h 65"/>
                <a:gd name="T12" fmla="*/ 4 w 36"/>
                <a:gd name="T13" fmla="*/ 19 h 65"/>
                <a:gd name="T14" fmla="*/ 0 w 36"/>
                <a:gd name="T15" fmla="*/ 44 h 65"/>
                <a:gd name="T16" fmla="*/ 1 w 36"/>
                <a:gd name="T17" fmla="*/ 58 h 65"/>
                <a:gd name="T18" fmla="*/ 8 w 36"/>
                <a:gd name="T19" fmla="*/ 64 h 65"/>
                <a:gd name="T20" fmla="*/ 16 w 36"/>
                <a:gd name="T21" fmla="*/ 65 h 65"/>
                <a:gd name="T22" fmla="*/ 25 w 36"/>
                <a:gd name="T23" fmla="*/ 63 h 65"/>
                <a:gd name="T24" fmla="*/ 31 w 36"/>
                <a:gd name="T25" fmla="*/ 55 h 65"/>
                <a:gd name="T26" fmla="*/ 34 w 36"/>
                <a:gd name="T27" fmla="*/ 40 h 65"/>
                <a:gd name="T28" fmla="*/ 36 w 36"/>
                <a:gd name="T29" fmla="*/ 1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 h="65">
                  <a:moveTo>
                    <a:pt x="36" y="15"/>
                  </a:moveTo>
                  <a:cubicBezTo>
                    <a:pt x="36" y="10"/>
                    <a:pt x="35" y="7"/>
                    <a:pt x="34" y="5"/>
                  </a:cubicBezTo>
                  <a:cubicBezTo>
                    <a:pt x="33" y="3"/>
                    <a:pt x="31" y="2"/>
                    <a:pt x="28" y="1"/>
                  </a:cubicBezTo>
                  <a:cubicBezTo>
                    <a:pt x="27" y="1"/>
                    <a:pt x="25" y="1"/>
                    <a:pt x="23" y="0"/>
                  </a:cubicBezTo>
                  <a:cubicBezTo>
                    <a:pt x="19" y="0"/>
                    <a:pt x="16" y="0"/>
                    <a:pt x="13" y="1"/>
                  </a:cubicBezTo>
                  <a:cubicBezTo>
                    <a:pt x="11" y="2"/>
                    <a:pt x="9" y="4"/>
                    <a:pt x="7" y="9"/>
                  </a:cubicBezTo>
                  <a:cubicBezTo>
                    <a:pt x="6" y="13"/>
                    <a:pt x="5" y="17"/>
                    <a:pt x="4" y="19"/>
                  </a:cubicBezTo>
                  <a:cubicBezTo>
                    <a:pt x="2" y="29"/>
                    <a:pt x="0" y="44"/>
                    <a:pt x="0" y="44"/>
                  </a:cubicBezTo>
                  <a:cubicBezTo>
                    <a:pt x="0" y="50"/>
                    <a:pt x="0" y="55"/>
                    <a:pt x="1" y="58"/>
                  </a:cubicBezTo>
                  <a:cubicBezTo>
                    <a:pt x="2" y="61"/>
                    <a:pt x="5" y="63"/>
                    <a:pt x="8" y="64"/>
                  </a:cubicBezTo>
                  <a:cubicBezTo>
                    <a:pt x="11" y="65"/>
                    <a:pt x="13" y="65"/>
                    <a:pt x="16" y="65"/>
                  </a:cubicBezTo>
                  <a:cubicBezTo>
                    <a:pt x="19" y="65"/>
                    <a:pt x="22" y="64"/>
                    <a:pt x="25" y="63"/>
                  </a:cubicBezTo>
                  <a:cubicBezTo>
                    <a:pt x="28" y="61"/>
                    <a:pt x="30" y="59"/>
                    <a:pt x="31" y="55"/>
                  </a:cubicBezTo>
                  <a:cubicBezTo>
                    <a:pt x="32" y="50"/>
                    <a:pt x="31" y="54"/>
                    <a:pt x="34" y="40"/>
                  </a:cubicBezTo>
                  <a:lnTo>
                    <a:pt x="36" y="15"/>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25" name="Freeform 87">
              <a:extLst>
                <a:ext uri="{FF2B5EF4-FFF2-40B4-BE49-F238E27FC236}">
                  <a16:creationId xmlns:a16="http://schemas.microsoft.com/office/drawing/2014/main" id="{F941723D-F68C-46C9-9763-281E9A4D239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7232755" y="2056731"/>
              <a:ext cx="748646" cy="804290"/>
            </a:xfrm>
            <a:custGeom>
              <a:avLst/>
              <a:gdLst>
                <a:gd name="T0" fmla="*/ 0 w 55"/>
                <a:gd name="T1" fmla="*/ 17 h 59"/>
                <a:gd name="T2" fmla="*/ 1 w 55"/>
                <a:gd name="T3" fmla="*/ 11 h 59"/>
                <a:gd name="T4" fmla="*/ 4 w 55"/>
                <a:gd name="T5" fmla="*/ 6 h 59"/>
                <a:gd name="T6" fmla="*/ 7 w 55"/>
                <a:gd name="T7" fmla="*/ 4 h 59"/>
                <a:gd name="T8" fmla="*/ 14 w 55"/>
                <a:gd name="T9" fmla="*/ 0 h 59"/>
                <a:gd name="T10" fmla="*/ 23 w 55"/>
                <a:gd name="T11" fmla="*/ 3 h 59"/>
                <a:gd name="T12" fmla="*/ 31 w 55"/>
                <a:gd name="T13" fmla="*/ 11 h 59"/>
                <a:gd name="T14" fmla="*/ 38 w 55"/>
                <a:gd name="T15" fmla="*/ 20 h 59"/>
                <a:gd name="T16" fmla="*/ 48 w 55"/>
                <a:gd name="T17" fmla="*/ 31 h 59"/>
                <a:gd name="T18" fmla="*/ 55 w 55"/>
                <a:gd name="T19" fmla="*/ 43 h 59"/>
                <a:gd name="T20" fmla="*/ 49 w 55"/>
                <a:gd name="T21" fmla="*/ 55 h 59"/>
                <a:gd name="T22" fmla="*/ 38 w 55"/>
                <a:gd name="T23" fmla="*/ 59 h 59"/>
                <a:gd name="T24" fmla="*/ 33 w 55"/>
                <a:gd name="T25" fmla="*/ 58 h 59"/>
                <a:gd name="T26" fmla="*/ 26 w 55"/>
                <a:gd name="T27" fmla="*/ 53 h 59"/>
                <a:gd name="T28" fmla="*/ 5 w 55"/>
                <a:gd name="T29" fmla="*/ 27 h 59"/>
                <a:gd name="T30" fmla="*/ 0 w 55"/>
                <a:gd name="T31" fmla="*/ 1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5" h="59">
                  <a:moveTo>
                    <a:pt x="0" y="17"/>
                  </a:moveTo>
                  <a:cubicBezTo>
                    <a:pt x="0" y="14"/>
                    <a:pt x="0" y="12"/>
                    <a:pt x="1" y="11"/>
                  </a:cubicBezTo>
                  <a:cubicBezTo>
                    <a:pt x="2" y="9"/>
                    <a:pt x="3" y="8"/>
                    <a:pt x="4" y="6"/>
                  </a:cubicBezTo>
                  <a:cubicBezTo>
                    <a:pt x="6" y="5"/>
                    <a:pt x="7" y="4"/>
                    <a:pt x="7" y="4"/>
                  </a:cubicBezTo>
                  <a:cubicBezTo>
                    <a:pt x="9" y="2"/>
                    <a:pt x="12" y="1"/>
                    <a:pt x="14" y="0"/>
                  </a:cubicBezTo>
                  <a:cubicBezTo>
                    <a:pt x="17" y="0"/>
                    <a:pt x="20" y="1"/>
                    <a:pt x="23" y="3"/>
                  </a:cubicBezTo>
                  <a:cubicBezTo>
                    <a:pt x="26" y="4"/>
                    <a:pt x="29" y="7"/>
                    <a:pt x="31" y="11"/>
                  </a:cubicBezTo>
                  <a:cubicBezTo>
                    <a:pt x="38" y="20"/>
                    <a:pt x="38" y="20"/>
                    <a:pt x="38" y="20"/>
                  </a:cubicBezTo>
                  <a:cubicBezTo>
                    <a:pt x="48" y="31"/>
                    <a:pt x="48" y="31"/>
                    <a:pt x="48" y="31"/>
                  </a:cubicBezTo>
                  <a:cubicBezTo>
                    <a:pt x="52" y="36"/>
                    <a:pt x="54" y="40"/>
                    <a:pt x="55" y="43"/>
                  </a:cubicBezTo>
                  <a:cubicBezTo>
                    <a:pt x="55" y="47"/>
                    <a:pt x="54" y="52"/>
                    <a:pt x="49" y="55"/>
                  </a:cubicBezTo>
                  <a:cubicBezTo>
                    <a:pt x="45" y="58"/>
                    <a:pt x="41" y="59"/>
                    <a:pt x="38" y="59"/>
                  </a:cubicBezTo>
                  <a:cubicBezTo>
                    <a:pt x="37" y="59"/>
                    <a:pt x="35" y="59"/>
                    <a:pt x="33" y="58"/>
                  </a:cubicBezTo>
                  <a:cubicBezTo>
                    <a:pt x="31" y="57"/>
                    <a:pt x="29" y="55"/>
                    <a:pt x="26" y="53"/>
                  </a:cubicBezTo>
                  <a:cubicBezTo>
                    <a:pt x="23" y="50"/>
                    <a:pt x="5" y="27"/>
                    <a:pt x="5" y="27"/>
                  </a:cubicBezTo>
                  <a:cubicBezTo>
                    <a:pt x="2" y="23"/>
                    <a:pt x="0" y="19"/>
                    <a:pt x="0" y="1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grpSp>
      <p:sp>
        <p:nvSpPr>
          <p:cNvPr id="4" name="Title 1">
            <a:extLst>
              <a:ext uri="{FF2B5EF4-FFF2-40B4-BE49-F238E27FC236}">
                <a16:creationId xmlns:a16="http://schemas.microsoft.com/office/drawing/2014/main" id="{C4B6CCBC-2F0D-D09F-D712-1729671E5AE1}"/>
              </a:ext>
            </a:extLst>
          </p:cNvPr>
          <p:cNvSpPr txBox="1">
            <a:spLocks/>
          </p:cNvSpPr>
          <p:nvPr/>
        </p:nvSpPr>
        <p:spPr>
          <a:xfrm>
            <a:off x="8809755" y="3809704"/>
            <a:ext cx="1624452" cy="655337"/>
          </a:xfrm>
          <a:prstGeom prst="rect">
            <a:avLst/>
          </a:prstGeom>
        </p:spPr>
        <p:txBody>
          <a:bodyPr vert="horz" wrap="square" lIns="0" tIns="0" rIns="0" bIns="0" rtlCol="0" anchor="t" anchorCtr="0">
            <a:normAutofit fontScale="92500" lnSpcReduction="20000"/>
          </a:bodyPr>
          <a:lstStyle>
            <a:lvl1pPr algn="l" defTabSz="914400" rtl="0" eaLnBrk="1" latinLnBrk="0" hangingPunct="1">
              <a:lnSpc>
                <a:spcPct val="88000"/>
              </a:lnSpc>
              <a:spcBef>
                <a:spcPct val="0"/>
              </a:spcBef>
              <a:buNone/>
              <a:defRPr sz="4400" kern="1200" cap="none" spc="40" baseline="0">
                <a:solidFill>
                  <a:schemeClr val="tx1"/>
                </a:solidFill>
                <a:latin typeface="+mj-lt"/>
                <a:ea typeface="+mj-ea"/>
                <a:cs typeface="+mj-cs"/>
              </a:defRPr>
            </a:lvl1pPr>
          </a:lstStyle>
          <a:p>
            <a:r>
              <a:rPr lang="en-US" sz="6000" b="1" dirty="0"/>
              <a:t>Group 15</a:t>
            </a:r>
          </a:p>
        </p:txBody>
      </p:sp>
      <p:sp>
        <p:nvSpPr>
          <p:cNvPr id="5" name="Subtitle 2">
            <a:extLst>
              <a:ext uri="{FF2B5EF4-FFF2-40B4-BE49-F238E27FC236}">
                <a16:creationId xmlns:a16="http://schemas.microsoft.com/office/drawing/2014/main" id="{0692498F-B80E-97D9-D671-45C16BC6E65E}"/>
              </a:ext>
            </a:extLst>
          </p:cNvPr>
          <p:cNvSpPr txBox="1">
            <a:spLocks/>
          </p:cNvSpPr>
          <p:nvPr/>
        </p:nvSpPr>
        <p:spPr>
          <a:xfrm>
            <a:off x="1449155" y="2753240"/>
            <a:ext cx="4350753" cy="1885596"/>
          </a:xfrm>
          <a:prstGeom prst="rect">
            <a:avLst/>
          </a:prstGeom>
        </p:spPr>
        <p:txBody>
          <a:bodyPr vert="horz" lIns="0" tIns="0" rIns="0" bIns="0" rtlCol="0" anchor="ctr">
            <a:normAutofit/>
          </a:bodyPr>
          <a:lstStyle>
            <a:lvl1pPr marL="228600" indent="-228600" algn="l" defTabSz="914400" rtl="0" eaLnBrk="1" latinLnBrk="0" hangingPunct="1">
              <a:lnSpc>
                <a:spcPct val="120000"/>
              </a:lnSpc>
              <a:spcBef>
                <a:spcPts val="10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1pPr>
            <a:lvl2pPr marL="6858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2pPr>
            <a:lvl3pPr marL="11430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3pPr>
            <a:lvl4pPr marL="16002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4pPr>
            <a:lvl5pPr marL="20574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800" dirty="0">
                <a:solidFill>
                  <a:schemeClr val="tx1"/>
                </a:solidFill>
                <a:effectLst/>
                <a:ea typeface="Times New Roman" panose="02020603050405020304" pitchFamily="18" charset="0"/>
              </a:rPr>
              <a:t>CSCE 5222 Feature Engineering</a:t>
            </a:r>
            <a:endParaRPr lang="en-US" dirty="0">
              <a:solidFill>
                <a:schemeClr val="tx1"/>
              </a:solidFill>
            </a:endParaRPr>
          </a:p>
          <a:p>
            <a:pPr marL="0" indent="0" algn="ctr">
              <a:buNone/>
            </a:pPr>
            <a:r>
              <a:rPr lang="en-US" b="1" dirty="0">
                <a:solidFill>
                  <a:schemeClr val="tx1"/>
                </a:solidFill>
              </a:rPr>
              <a:t>University of North Texas</a:t>
            </a:r>
          </a:p>
        </p:txBody>
      </p:sp>
      <p:sp>
        <p:nvSpPr>
          <p:cNvPr id="6" name="Subtitle 2">
            <a:extLst>
              <a:ext uri="{FF2B5EF4-FFF2-40B4-BE49-F238E27FC236}">
                <a16:creationId xmlns:a16="http://schemas.microsoft.com/office/drawing/2014/main" id="{C7BEF1F1-681E-A51C-C15C-62440A470755}"/>
              </a:ext>
            </a:extLst>
          </p:cNvPr>
          <p:cNvSpPr txBox="1">
            <a:spLocks/>
          </p:cNvSpPr>
          <p:nvPr/>
        </p:nvSpPr>
        <p:spPr>
          <a:xfrm>
            <a:off x="839336" y="4285992"/>
            <a:ext cx="5506744" cy="1250596"/>
          </a:xfrm>
          <a:prstGeom prst="rect">
            <a:avLst/>
          </a:prstGeom>
        </p:spPr>
        <p:txBody>
          <a:bodyPr vert="horz" lIns="0" tIns="0" rIns="0" bIns="0" rtlCol="0" anchor="ctr">
            <a:normAutofit/>
          </a:bodyPr>
          <a:lstStyle>
            <a:lvl1pPr marL="228600" indent="-228600" algn="l" defTabSz="914400" rtl="0" eaLnBrk="1" latinLnBrk="0" hangingPunct="1">
              <a:lnSpc>
                <a:spcPct val="120000"/>
              </a:lnSpc>
              <a:spcBef>
                <a:spcPts val="10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1pPr>
            <a:lvl2pPr marL="6858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2pPr>
            <a:lvl3pPr marL="11430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3pPr>
            <a:lvl4pPr marL="16002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4pPr>
            <a:lvl5pPr marL="20574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800" dirty="0">
                <a:solidFill>
                  <a:schemeClr val="tx1"/>
                </a:solidFill>
                <a:effectLst/>
                <a:ea typeface="Times New Roman" panose="02020603050405020304" pitchFamily="18" charset="0"/>
              </a:rPr>
              <a:t>Prof. Xiaohui Yuan</a:t>
            </a:r>
            <a:endParaRPr lang="en-US" b="1" dirty="0">
              <a:solidFill>
                <a:schemeClr val="tx1"/>
              </a:solidFill>
            </a:endParaRPr>
          </a:p>
        </p:txBody>
      </p:sp>
    </p:spTree>
    <p:extLst>
      <p:ext uri="{BB962C8B-B14F-4D97-AF65-F5344CB8AC3E}">
        <p14:creationId xmlns:p14="http://schemas.microsoft.com/office/powerpoint/2010/main" val="26992462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C2E21-34C6-9D4C-E784-45B385BA5C0B}"/>
              </a:ext>
            </a:extLst>
          </p:cNvPr>
          <p:cNvSpPr>
            <a:spLocks noGrp="1"/>
          </p:cNvSpPr>
          <p:nvPr>
            <p:ph type="title"/>
          </p:nvPr>
        </p:nvSpPr>
        <p:spPr>
          <a:xfrm>
            <a:off x="720000" y="619200"/>
            <a:ext cx="10728322" cy="836738"/>
          </a:xfrm>
        </p:spPr>
        <p:txBody>
          <a:bodyPr>
            <a:normAutofit fontScale="90000"/>
          </a:bodyPr>
          <a:lstStyle/>
          <a:p>
            <a:r>
              <a:rPr lang="en-US" sz="6000" dirty="0"/>
              <a:t>Methodology</a:t>
            </a:r>
            <a:br>
              <a:rPr lang="en-US" sz="6000" dirty="0"/>
            </a:br>
            <a:endParaRPr lang="en-US" sz="6000" dirty="0"/>
          </a:p>
        </p:txBody>
      </p:sp>
      <p:sp>
        <p:nvSpPr>
          <p:cNvPr id="5" name="Content Placeholder 4">
            <a:extLst>
              <a:ext uri="{FF2B5EF4-FFF2-40B4-BE49-F238E27FC236}">
                <a16:creationId xmlns:a16="http://schemas.microsoft.com/office/drawing/2014/main" id="{6B41DB45-B077-ACE0-691B-635CB5C733AD}"/>
              </a:ext>
            </a:extLst>
          </p:cNvPr>
          <p:cNvSpPr>
            <a:spLocks noGrp="1"/>
          </p:cNvSpPr>
          <p:nvPr>
            <p:ph idx="1"/>
          </p:nvPr>
        </p:nvSpPr>
        <p:spPr>
          <a:xfrm>
            <a:off x="862964" y="1455938"/>
            <a:ext cx="10728325" cy="4596431"/>
          </a:xfrm>
        </p:spPr>
        <p:txBody>
          <a:bodyPr>
            <a:normAutofit fontScale="92500" lnSpcReduction="20000"/>
          </a:bodyPr>
          <a:lstStyle/>
          <a:p>
            <a:pPr marL="457200" indent="-457200" algn="just">
              <a:lnSpc>
                <a:spcPct val="110000"/>
              </a:lnSpc>
              <a:buFont typeface="Arial" panose="020B0604020202020204" pitchFamily="34" charset="0"/>
              <a:buChar char="•"/>
            </a:pPr>
            <a:endParaRPr lang="sv-SE" dirty="0">
              <a:solidFill>
                <a:schemeClr val="tx1"/>
              </a:solidFill>
            </a:endParaRPr>
          </a:p>
          <a:p>
            <a:pPr marL="457200" indent="-457200" algn="just">
              <a:lnSpc>
                <a:spcPct val="110000"/>
              </a:lnSpc>
              <a:buFont typeface="Arial" panose="020B0604020202020204" pitchFamily="34" charset="0"/>
              <a:buChar char="•"/>
            </a:pPr>
            <a:r>
              <a:rPr lang="en-US" dirty="0">
                <a:solidFill>
                  <a:schemeClr val="tx1"/>
                </a:solidFill>
              </a:rPr>
              <a:t>For the given project, we need to perform various image processing methods, edge detection techniques and accuracy evaluations. </a:t>
            </a:r>
          </a:p>
          <a:p>
            <a:pPr marL="457200" indent="-457200" algn="just">
              <a:lnSpc>
                <a:spcPct val="110000"/>
              </a:lnSpc>
              <a:buFont typeface="Arial" panose="020B0604020202020204" pitchFamily="34" charset="0"/>
              <a:buChar char="•"/>
            </a:pPr>
            <a:r>
              <a:rPr lang="en-US" dirty="0">
                <a:solidFill>
                  <a:schemeClr val="tx1"/>
                </a:solidFill>
              </a:rPr>
              <a:t>Pre-processing : collect the data, apply some filters for image enhancement. </a:t>
            </a:r>
          </a:p>
          <a:p>
            <a:pPr marL="457200" indent="-457200" algn="just">
              <a:lnSpc>
                <a:spcPct val="110000"/>
              </a:lnSpc>
              <a:buFont typeface="Arial" panose="020B0604020202020204" pitchFamily="34" charset="0"/>
              <a:buChar char="•"/>
            </a:pPr>
            <a:r>
              <a:rPr lang="en-US" b="1" dirty="0">
                <a:solidFill>
                  <a:schemeClr val="tx1"/>
                </a:solidFill>
              </a:rPr>
              <a:t>Apply Feature Engineering models – </a:t>
            </a:r>
          </a:p>
          <a:p>
            <a:pPr marL="457200" indent="-457200" algn="just">
              <a:lnSpc>
                <a:spcPct val="110000"/>
              </a:lnSpc>
              <a:buFont typeface="Arial" panose="020B0604020202020204" pitchFamily="34" charset="0"/>
              <a:buChar char="•"/>
            </a:pPr>
            <a:r>
              <a:rPr lang="en-US" dirty="0">
                <a:solidFill>
                  <a:schemeClr val="tx1"/>
                </a:solidFill>
              </a:rPr>
              <a:t>Canny and Sobel edge detection methods to detect the edges in the images. </a:t>
            </a:r>
          </a:p>
          <a:p>
            <a:pPr marL="457200" indent="-457200" algn="just">
              <a:lnSpc>
                <a:spcPct val="110000"/>
              </a:lnSpc>
              <a:buFont typeface="Arial" panose="020B0604020202020204" pitchFamily="34" charset="0"/>
              <a:buChar char="•"/>
            </a:pPr>
            <a:r>
              <a:rPr lang="en-US" dirty="0">
                <a:solidFill>
                  <a:schemeClr val="tx1"/>
                </a:solidFill>
              </a:rPr>
              <a:t>Harris Corner algorithm to find points in the image that help in identifying the boundaries. </a:t>
            </a:r>
          </a:p>
          <a:p>
            <a:pPr marL="457200" indent="-457200" algn="just">
              <a:lnSpc>
                <a:spcPct val="110000"/>
              </a:lnSpc>
              <a:buFont typeface="Arial" panose="020B0604020202020204" pitchFamily="34" charset="0"/>
              <a:buChar char="•"/>
            </a:pPr>
            <a:r>
              <a:rPr lang="en-US" dirty="0">
                <a:solidFill>
                  <a:schemeClr val="tx1"/>
                </a:solidFill>
              </a:rPr>
              <a:t>Hough Transform is applied to detect the straight lines in the images that are equivalent to the boundaries of the fields and roads. </a:t>
            </a:r>
          </a:p>
          <a:p>
            <a:pPr marL="457200" indent="-457200" algn="just">
              <a:lnSpc>
                <a:spcPct val="110000"/>
              </a:lnSpc>
              <a:buFont typeface="Arial" panose="020B0604020202020204" pitchFamily="34" charset="0"/>
              <a:buChar char="•"/>
            </a:pPr>
            <a:r>
              <a:rPr lang="en-US" dirty="0">
                <a:solidFill>
                  <a:schemeClr val="tx1"/>
                </a:solidFill>
              </a:rPr>
              <a:t>DoG filter is used for detecting edges and feature enhancement. </a:t>
            </a:r>
          </a:p>
          <a:p>
            <a:pPr marL="457200" indent="-457200" algn="just">
              <a:lnSpc>
                <a:spcPct val="110000"/>
              </a:lnSpc>
              <a:buFont typeface="Arial" panose="020B0604020202020204" pitchFamily="34" charset="0"/>
              <a:buChar char="•"/>
            </a:pPr>
            <a:r>
              <a:rPr lang="en-US" b="1" dirty="0">
                <a:solidFill>
                  <a:schemeClr val="tx1"/>
                </a:solidFill>
              </a:rPr>
              <a:t>Quantitative Evaluation </a:t>
            </a:r>
            <a:r>
              <a:rPr lang="en-US" dirty="0">
                <a:solidFill>
                  <a:schemeClr val="tx1"/>
                </a:solidFill>
              </a:rPr>
              <a:t>– accuracy, precision, SSIM (Structural Similarity Index Metric) </a:t>
            </a:r>
          </a:p>
        </p:txBody>
      </p:sp>
      <p:sp>
        <p:nvSpPr>
          <p:cNvPr id="6" name="Subtitle 2">
            <a:extLst>
              <a:ext uri="{FF2B5EF4-FFF2-40B4-BE49-F238E27FC236}">
                <a16:creationId xmlns:a16="http://schemas.microsoft.com/office/drawing/2014/main" id="{73AABEC5-5665-58FE-75AE-45ADDA6B1158}"/>
              </a:ext>
            </a:extLst>
          </p:cNvPr>
          <p:cNvSpPr txBox="1">
            <a:spLocks/>
          </p:cNvSpPr>
          <p:nvPr/>
        </p:nvSpPr>
        <p:spPr>
          <a:xfrm>
            <a:off x="248576" y="150501"/>
            <a:ext cx="8630936" cy="1420848"/>
          </a:xfrm>
          <a:prstGeom prst="rect">
            <a:avLst/>
          </a:prstGeom>
        </p:spPr>
        <p:txBody>
          <a:bodyPr vert="horz" lIns="0" tIns="0" rIns="0" bIns="0" rtlCol="0" anchor="ctr">
            <a:normAutofit/>
          </a:bodyPr>
          <a:lstStyle>
            <a:lvl1pPr marL="228600" indent="-228600" algn="l" defTabSz="914400" rtl="0" eaLnBrk="1" latinLnBrk="0" hangingPunct="1">
              <a:lnSpc>
                <a:spcPct val="120000"/>
              </a:lnSpc>
              <a:spcBef>
                <a:spcPts val="10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1pPr>
            <a:lvl2pPr marL="6858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2pPr>
            <a:lvl3pPr marL="11430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3pPr>
            <a:lvl4pPr marL="16002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4pPr>
            <a:lvl5pPr marL="20574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Font typeface="Arial" panose="020B0604020202020204" pitchFamily="34" charset="0"/>
              <a:buChar char="•"/>
            </a:pPr>
            <a:endParaRPr lang="en-US" dirty="0">
              <a:solidFill>
                <a:schemeClr val="tx1"/>
              </a:solidFill>
            </a:endParaRPr>
          </a:p>
        </p:txBody>
      </p:sp>
    </p:spTree>
    <p:extLst>
      <p:ext uri="{BB962C8B-B14F-4D97-AF65-F5344CB8AC3E}">
        <p14:creationId xmlns:p14="http://schemas.microsoft.com/office/powerpoint/2010/main" val="26729547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C2E21-34C6-9D4C-E784-45B385BA5C0B}"/>
              </a:ext>
            </a:extLst>
          </p:cNvPr>
          <p:cNvSpPr>
            <a:spLocks noGrp="1"/>
          </p:cNvSpPr>
          <p:nvPr>
            <p:ph type="title"/>
          </p:nvPr>
        </p:nvSpPr>
        <p:spPr>
          <a:xfrm>
            <a:off x="720000" y="619200"/>
            <a:ext cx="10728322" cy="836738"/>
          </a:xfrm>
        </p:spPr>
        <p:txBody>
          <a:bodyPr>
            <a:normAutofit/>
          </a:bodyPr>
          <a:lstStyle/>
          <a:p>
            <a:r>
              <a:rPr lang="en-US" sz="6000" dirty="0"/>
              <a:t>Pre – Analysis (Understanding image structure)</a:t>
            </a:r>
          </a:p>
        </p:txBody>
      </p:sp>
      <p:sp>
        <p:nvSpPr>
          <p:cNvPr id="5" name="Content Placeholder 4">
            <a:extLst>
              <a:ext uri="{FF2B5EF4-FFF2-40B4-BE49-F238E27FC236}">
                <a16:creationId xmlns:a16="http://schemas.microsoft.com/office/drawing/2014/main" id="{6B41DB45-B077-ACE0-691B-635CB5C733AD}"/>
              </a:ext>
            </a:extLst>
          </p:cNvPr>
          <p:cNvSpPr>
            <a:spLocks noGrp="1"/>
          </p:cNvSpPr>
          <p:nvPr>
            <p:ph idx="1"/>
          </p:nvPr>
        </p:nvSpPr>
        <p:spPr>
          <a:xfrm>
            <a:off x="862964" y="1740023"/>
            <a:ext cx="10728325" cy="4596431"/>
          </a:xfrm>
        </p:spPr>
        <p:txBody>
          <a:bodyPr>
            <a:normAutofit/>
          </a:bodyPr>
          <a:lstStyle/>
          <a:p>
            <a:pPr marL="457200" indent="-457200" algn="just">
              <a:lnSpc>
                <a:spcPct val="110000"/>
              </a:lnSpc>
              <a:buFont typeface="Arial" panose="020B0604020202020204" pitchFamily="34" charset="0"/>
              <a:buChar char="•"/>
            </a:pPr>
            <a:endParaRPr lang="sv-SE" dirty="0">
              <a:solidFill>
                <a:schemeClr val="tx1"/>
              </a:solidFill>
            </a:endParaRPr>
          </a:p>
          <a:p>
            <a:pPr marL="457200" indent="-457200" algn="just">
              <a:lnSpc>
                <a:spcPct val="110000"/>
              </a:lnSpc>
              <a:buFont typeface="Arial" panose="020B0604020202020204" pitchFamily="34" charset="0"/>
              <a:buChar char="•"/>
            </a:pPr>
            <a:r>
              <a:rPr lang="en-US" dirty="0">
                <a:solidFill>
                  <a:schemeClr val="tx1"/>
                </a:solidFill>
              </a:rPr>
              <a:t>We read the image in the dataset and its ground truth.</a:t>
            </a:r>
          </a:p>
          <a:p>
            <a:pPr marL="457200" indent="-457200" algn="just">
              <a:lnSpc>
                <a:spcPct val="110000"/>
              </a:lnSpc>
              <a:buFont typeface="Arial" panose="020B0604020202020204" pitchFamily="34" charset="0"/>
              <a:buChar char="•"/>
            </a:pPr>
            <a:r>
              <a:rPr lang="en-US" dirty="0">
                <a:solidFill>
                  <a:schemeClr val="tx1"/>
                </a:solidFill>
              </a:rPr>
              <a:t>Information about the image -  bit depth, HSV components, channels.</a:t>
            </a:r>
          </a:p>
          <a:p>
            <a:pPr marL="457200" indent="-457200" algn="just">
              <a:lnSpc>
                <a:spcPct val="110000"/>
              </a:lnSpc>
              <a:buFont typeface="Arial" panose="020B0604020202020204" pitchFamily="34" charset="0"/>
              <a:buChar char="•"/>
            </a:pPr>
            <a:r>
              <a:rPr lang="en-US" dirty="0">
                <a:solidFill>
                  <a:schemeClr val="tx1"/>
                </a:solidFill>
              </a:rPr>
              <a:t>Convert image to grayscale (gray image has single channel). </a:t>
            </a:r>
          </a:p>
          <a:p>
            <a:pPr marL="457200" indent="-457200" algn="just">
              <a:lnSpc>
                <a:spcPct val="110000"/>
              </a:lnSpc>
              <a:buFont typeface="Arial" panose="020B0604020202020204" pitchFamily="34" charset="0"/>
              <a:buChar char="•"/>
            </a:pPr>
            <a:r>
              <a:rPr lang="en-US" dirty="0">
                <a:solidFill>
                  <a:schemeClr val="tx1"/>
                </a:solidFill>
              </a:rPr>
              <a:t>Dimensions of an image - </a:t>
            </a:r>
            <a:r>
              <a:rPr lang="de-DE" dirty="0">
                <a:solidFill>
                  <a:schemeClr val="tx1"/>
                </a:solidFill>
              </a:rPr>
              <a:t>i.e., (no.of rows) x (no.of columns) x (no.of channels)</a:t>
            </a:r>
          </a:p>
          <a:p>
            <a:pPr marL="457200" indent="-457200" algn="just">
              <a:lnSpc>
                <a:spcPct val="110000"/>
              </a:lnSpc>
              <a:buFont typeface="Arial" panose="020B0604020202020204" pitchFamily="34" charset="0"/>
              <a:buChar char="•"/>
            </a:pPr>
            <a:r>
              <a:rPr lang="de-DE" dirty="0">
                <a:solidFill>
                  <a:schemeClr val="tx1"/>
                </a:solidFill>
              </a:rPr>
              <a:t>Dimensions of image in dataset converted into grayscale - 2048 pixels (height) x 2048 pixels (width) x 1 channel.</a:t>
            </a:r>
          </a:p>
          <a:p>
            <a:pPr marL="457200" indent="-457200" algn="just">
              <a:lnSpc>
                <a:spcPct val="110000"/>
              </a:lnSpc>
              <a:buFont typeface="Arial" panose="020B0604020202020204" pitchFamily="34" charset="0"/>
              <a:buChar char="•"/>
            </a:pPr>
            <a:r>
              <a:rPr lang="de-DE" dirty="0">
                <a:solidFill>
                  <a:schemeClr val="tx1"/>
                </a:solidFill>
              </a:rPr>
              <a:t>Dimensions of all ground truth images is obtained in sizeOfImages.mlx file.</a:t>
            </a:r>
          </a:p>
          <a:p>
            <a:pPr marL="457200" indent="-457200" algn="just">
              <a:lnSpc>
                <a:spcPct val="110000"/>
              </a:lnSpc>
              <a:buFont typeface="Arial" panose="020B0604020202020204" pitchFamily="34" charset="0"/>
              <a:buChar char="•"/>
            </a:pPr>
            <a:endParaRPr lang="en-US" dirty="0">
              <a:solidFill>
                <a:schemeClr val="tx1"/>
              </a:solidFill>
            </a:endParaRPr>
          </a:p>
        </p:txBody>
      </p:sp>
      <p:sp>
        <p:nvSpPr>
          <p:cNvPr id="6" name="Subtitle 2">
            <a:extLst>
              <a:ext uri="{FF2B5EF4-FFF2-40B4-BE49-F238E27FC236}">
                <a16:creationId xmlns:a16="http://schemas.microsoft.com/office/drawing/2014/main" id="{73AABEC5-5665-58FE-75AE-45ADDA6B1158}"/>
              </a:ext>
            </a:extLst>
          </p:cNvPr>
          <p:cNvSpPr txBox="1">
            <a:spLocks/>
          </p:cNvSpPr>
          <p:nvPr/>
        </p:nvSpPr>
        <p:spPr>
          <a:xfrm>
            <a:off x="248576" y="150501"/>
            <a:ext cx="8630936" cy="1420848"/>
          </a:xfrm>
          <a:prstGeom prst="rect">
            <a:avLst/>
          </a:prstGeom>
        </p:spPr>
        <p:txBody>
          <a:bodyPr vert="horz" lIns="0" tIns="0" rIns="0" bIns="0" rtlCol="0" anchor="ctr">
            <a:normAutofit/>
          </a:bodyPr>
          <a:lstStyle>
            <a:lvl1pPr marL="228600" indent="-228600" algn="l" defTabSz="914400" rtl="0" eaLnBrk="1" latinLnBrk="0" hangingPunct="1">
              <a:lnSpc>
                <a:spcPct val="120000"/>
              </a:lnSpc>
              <a:spcBef>
                <a:spcPts val="10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1pPr>
            <a:lvl2pPr marL="6858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2pPr>
            <a:lvl3pPr marL="11430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3pPr>
            <a:lvl4pPr marL="16002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4pPr>
            <a:lvl5pPr marL="20574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Font typeface="Arial" panose="020B0604020202020204" pitchFamily="34" charset="0"/>
              <a:buChar char="•"/>
            </a:pPr>
            <a:endParaRPr lang="en-US" dirty="0">
              <a:solidFill>
                <a:schemeClr val="tx1"/>
              </a:solidFill>
            </a:endParaRPr>
          </a:p>
        </p:txBody>
      </p:sp>
    </p:spTree>
    <p:extLst>
      <p:ext uri="{BB962C8B-B14F-4D97-AF65-F5344CB8AC3E}">
        <p14:creationId xmlns:p14="http://schemas.microsoft.com/office/powerpoint/2010/main" val="24891554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C6D70E5-E9E0-5EB0-FCB1-012CFEE7BF27}"/>
              </a:ext>
            </a:extLst>
          </p:cNvPr>
          <p:cNvPicPr>
            <a:picLocks noChangeAspect="1"/>
          </p:cNvPicPr>
          <p:nvPr/>
        </p:nvPicPr>
        <p:blipFill>
          <a:blip r:embed="rId2"/>
          <a:stretch>
            <a:fillRect/>
          </a:stretch>
        </p:blipFill>
        <p:spPr>
          <a:xfrm>
            <a:off x="667458" y="2573482"/>
            <a:ext cx="10857084" cy="3596409"/>
          </a:xfrm>
          <a:prstGeom prst="rect">
            <a:avLst/>
          </a:prstGeom>
        </p:spPr>
      </p:pic>
      <p:sp>
        <p:nvSpPr>
          <p:cNvPr id="4" name="TextBox 3">
            <a:extLst>
              <a:ext uri="{FF2B5EF4-FFF2-40B4-BE49-F238E27FC236}">
                <a16:creationId xmlns:a16="http://schemas.microsoft.com/office/drawing/2014/main" id="{5F8C7F5B-BB97-BBC7-0A5D-72F9520656E4}"/>
              </a:ext>
            </a:extLst>
          </p:cNvPr>
          <p:cNvSpPr txBox="1"/>
          <p:nvPr/>
        </p:nvSpPr>
        <p:spPr>
          <a:xfrm>
            <a:off x="1819564" y="1089890"/>
            <a:ext cx="4824590" cy="923330"/>
          </a:xfrm>
          <a:prstGeom prst="rect">
            <a:avLst/>
          </a:prstGeom>
          <a:noFill/>
        </p:spPr>
        <p:txBody>
          <a:bodyPr wrap="none" rtlCol="0">
            <a:spAutoFit/>
          </a:bodyPr>
          <a:lstStyle/>
          <a:p>
            <a:r>
              <a:rPr kumimoji="0" lang="en-US" sz="5400" b="0" i="0" u="none" strike="noStrike" kern="1200" cap="none" spc="40" normalizeH="0" baseline="0" noProof="0" dirty="0">
                <a:ln>
                  <a:noFill/>
                </a:ln>
                <a:solidFill>
                  <a:srgbClr val="FFFFFF"/>
                </a:solidFill>
                <a:effectLst/>
                <a:uLnTx/>
                <a:uFillTx/>
                <a:latin typeface="The Hand Extrablack"/>
                <a:ea typeface="+mj-ea"/>
                <a:cs typeface="+mj-cs"/>
              </a:rPr>
              <a:t>HSV Format of Image L97b</a:t>
            </a:r>
            <a:endParaRPr lang="en-US" dirty="0"/>
          </a:p>
        </p:txBody>
      </p:sp>
    </p:spTree>
    <p:extLst>
      <p:ext uri="{BB962C8B-B14F-4D97-AF65-F5344CB8AC3E}">
        <p14:creationId xmlns:p14="http://schemas.microsoft.com/office/powerpoint/2010/main" val="7639012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1D3B63D-97A2-43B6-B140-7FADB9C541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99AB3E9-A7F5-451B-8FC3-9BBE53056F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FC2E21-34C6-9D4C-E784-45B385BA5C0B}"/>
              </a:ext>
            </a:extLst>
          </p:cNvPr>
          <p:cNvSpPr>
            <a:spLocks noGrp="1"/>
          </p:cNvSpPr>
          <p:nvPr>
            <p:ph type="title"/>
          </p:nvPr>
        </p:nvSpPr>
        <p:spPr>
          <a:xfrm>
            <a:off x="269290" y="122261"/>
            <a:ext cx="4991961" cy="1477328"/>
          </a:xfrm>
        </p:spPr>
        <p:txBody>
          <a:bodyPr wrap="square" anchor="ctr">
            <a:normAutofit/>
          </a:bodyPr>
          <a:lstStyle/>
          <a:p>
            <a:r>
              <a:rPr lang="en-US" sz="6000" dirty="0"/>
              <a:t>Sobel Edge Detection</a:t>
            </a:r>
          </a:p>
        </p:txBody>
      </p:sp>
      <p:sp>
        <p:nvSpPr>
          <p:cNvPr id="6" name="Subtitle 2">
            <a:extLst>
              <a:ext uri="{FF2B5EF4-FFF2-40B4-BE49-F238E27FC236}">
                <a16:creationId xmlns:a16="http://schemas.microsoft.com/office/drawing/2014/main" id="{73AABEC5-5665-58FE-75AE-45ADDA6B1158}"/>
              </a:ext>
            </a:extLst>
          </p:cNvPr>
          <p:cNvSpPr txBox="1">
            <a:spLocks/>
          </p:cNvSpPr>
          <p:nvPr/>
        </p:nvSpPr>
        <p:spPr>
          <a:xfrm>
            <a:off x="248575" y="150501"/>
            <a:ext cx="11674135" cy="1420848"/>
          </a:xfrm>
          <a:prstGeom prst="rect">
            <a:avLst/>
          </a:prstGeom>
        </p:spPr>
        <p:txBody>
          <a:bodyPr vert="horz" lIns="0" tIns="0" rIns="0" bIns="0" rtlCol="0" anchor="ctr">
            <a:normAutofit/>
          </a:bodyPr>
          <a:lstStyle>
            <a:lvl1pPr marL="228600" indent="-228600" algn="l" defTabSz="914400" rtl="0" eaLnBrk="1" latinLnBrk="0" hangingPunct="1">
              <a:lnSpc>
                <a:spcPct val="120000"/>
              </a:lnSpc>
              <a:spcBef>
                <a:spcPts val="10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1pPr>
            <a:lvl2pPr marL="6858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2pPr>
            <a:lvl3pPr marL="11430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3pPr>
            <a:lvl4pPr marL="16002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4pPr>
            <a:lvl5pPr marL="20574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Font typeface="Arial" panose="020B0604020202020204" pitchFamily="34" charset="0"/>
              <a:buChar char="•"/>
            </a:pPr>
            <a:endParaRPr lang="en-US" dirty="0">
              <a:solidFill>
                <a:schemeClr val="tx1"/>
              </a:solidFill>
            </a:endParaRPr>
          </a:p>
        </p:txBody>
      </p:sp>
      <p:graphicFrame>
        <p:nvGraphicFramePr>
          <p:cNvPr id="3" name="Table 2">
            <a:extLst>
              <a:ext uri="{FF2B5EF4-FFF2-40B4-BE49-F238E27FC236}">
                <a16:creationId xmlns:a16="http://schemas.microsoft.com/office/drawing/2014/main" id="{1C91FB2A-CA86-D7ED-ABBA-D5774A7C583D}"/>
              </a:ext>
            </a:extLst>
          </p:cNvPr>
          <p:cNvGraphicFramePr>
            <a:graphicFrameLocks noGrp="1"/>
          </p:cNvGraphicFramePr>
          <p:nvPr>
            <p:extLst>
              <p:ext uri="{D42A27DB-BD31-4B8C-83A1-F6EECF244321}">
                <p14:modId xmlns:p14="http://schemas.microsoft.com/office/powerpoint/2010/main" val="1223445489"/>
              </p:ext>
            </p:extLst>
          </p:nvPr>
        </p:nvGraphicFramePr>
        <p:xfrm>
          <a:off x="6427433" y="860925"/>
          <a:ext cx="5495277" cy="2270778"/>
        </p:xfrm>
        <a:graphic>
          <a:graphicData uri="http://schemas.openxmlformats.org/drawingml/2006/table">
            <a:tbl>
              <a:tblPr firstRow="1" firstCol="1" bandRow="1">
                <a:solidFill>
                  <a:schemeClr val="bg1">
                    <a:lumMod val="95000"/>
                  </a:schemeClr>
                </a:solidFill>
                <a:tableStyleId>{5C22544A-7EE6-4342-B048-85BDC9FD1C3A}</a:tableStyleId>
              </a:tblPr>
              <a:tblGrid>
                <a:gridCol w="1153417">
                  <a:extLst>
                    <a:ext uri="{9D8B030D-6E8A-4147-A177-3AD203B41FA5}">
                      <a16:colId xmlns:a16="http://schemas.microsoft.com/office/drawing/2014/main" val="2154299700"/>
                    </a:ext>
                  </a:extLst>
                </a:gridCol>
                <a:gridCol w="1528678">
                  <a:extLst>
                    <a:ext uri="{9D8B030D-6E8A-4147-A177-3AD203B41FA5}">
                      <a16:colId xmlns:a16="http://schemas.microsoft.com/office/drawing/2014/main" val="1969124080"/>
                    </a:ext>
                  </a:extLst>
                </a:gridCol>
                <a:gridCol w="1519797">
                  <a:extLst>
                    <a:ext uri="{9D8B030D-6E8A-4147-A177-3AD203B41FA5}">
                      <a16:colId xmlns:a16="http://schemas.microsoft.com/office/drawing/2014/main" val="3113965920"/>
                    </a:ext>
                  </a:extLst>
                </a:gridCol>
                <a:gridCol w="1293385">
                  <a:extLst>
                    <a:ext uri="{9D8B030D-6E8A-4147-A177-3AD203B41FA5}">
                      <a16:colId xmlns:a16="http://schemas.microsoft.com/office/drawing/2014/main" val="454833984"/>
                    </a:ext>
                  </a:extLst>
                </a:gridCol>
              </a:tblGrid>
              <a:tr h="556577">
                <a:tc>
                  <a:txBody>
                    <a:bodyPr/>
                    <a:lstStyle/>
                    <a:p>
                      <a:pPr marL="457200" algn="just">
                        <a:lnSpc>
                          <a:spcPct val="107000"/>
                        </a:lnSpc>
                      </a:pPr>
                      <a:r>
                        <a:rPr lang="en-US" sz="1400" b="0" cap="none" spc="0">
                          <a:solidFill>
                            <a:schemeClr val="bg1"/>
                          </a:solidFill>
                          <a:effectLst/>
                        </a:rPr>
                        <a:t>Model Name</a:t>
                      </a:r>
                      <a:endParaRPr lang="en-US" sz="1400" b="0" cap="none" spc="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59954" marR="59954" marT="79939" marB="0" anchor="ctr">
                    <a:lnL w="12700" cmpd="sng">
                      <a:noFill/>
                    </a:lnL>
                    <a:lnR w="12700" cmpd="sng">
                      <a:noFill/>
                    </a:lnR>
                    <a:lnT w="19050" cap="flat" cmpd="sng" algn="ctr">
                      <a:noFill/>
                      <a:prstDash val="solid"/>
                    </a:lnT>
                    <a:lnB w="38100" cmpd="sng">
                      <a:noFill/>
                    </a:lnB>
                    <a:solidFill>
                      <a:schemeClr val="accent2"/>
                    </a:solidFill>
                  </a:tcPr>
                </a:tc>
                <a:tc>
                  <a:txBody>
                    <a:bodyPr/>
                    <a:lstStyle/>
                    <a:p>
                      <a:pPr marL="457200" algn="just">
                        <a:lnSpc>
                          <a:spcPct val="107000"/>
                        </a:lnSpc>
                      </a:pPr>
                      <a:r>
                        <a:rPr lang="en-US" sz="1400" b="0" cap="none" spc="0">
                          <a:solidFill>
                            <a:schemeClr val="bg1"/>
                          </a:solidFill>
                          <a:effectLst/>
                        </a:rPr>
                        <a:t>Filter</a:t>
                      </a:r>
                      <a:endParaRPr lang="en-US" sz="1400" b="0" cap="none" spc="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59954" marR="59954" marT="79939" marB="0" anchor="ctr">
                    <a:lnL w="12700" cmpd="sng">
                      <a:noFill/>
                    </a:lnL>
                    <a:lnR w="12700" cmpd="sng">
                      <a:noFill/>
                    </a:lnR>
                    <a:lnT w="19050" cap="flat" cmpd="sng" algn="ctr">
                      <a:noFill/>
                      <a:prstDash val="solid"/>
                    </a:lnT>
                    <a:lnB w="38100" cmpd="sng">
                      <a:noFill/>
                    </a:lnB>
                    <a:solidFill>
                      <a:schemeClr val="accent2"/>
                    </a:solidFill>
                  </a:tcPr>
                </a:tc>
                <a:tc>
                  <a:txBody>
                    <a:bodyPr/>
                    <a:lstStyle/>
                    <a:p>
                      <a:pPr marL="457200" algn="just">
                        <a:lnSpc>
                          <a:spcPct val="107000"/>
                        </a:lnSpc>
                      </a:pPr>
                      <a:r>
                        <a:rPr lang="en-US" sz="1400" b="0" cap="none" spc="0" dirty="0">
                          <a:solidFill>
                            <a:schemeClr val="bg1"/>
                          </a:solidFill>
                          <a:effectLst/>
                        </a:rPr>
                        <a:t>Threshold</a:t>
                      </a:r>
                      <a:endParaRPr lang="en-US" sz="1400" b="0" cap="none" spc="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59954" marR="59954" marT="79939" marB="0" anchor="ctr">
                    <a:lnL w="12700" cmpd="sng">
                      <a:noFill/>
                    </a:lnL>
                    <a:lnR w="12700" cmpd="sng">
                      <a:noFill/>
                    </a:lnR>
                    <a:lnT w="19050" cap="flat" cmpd="sng" algn="ctr">
                      <a:noFill/>
                      <a:prstDash val="solid"/>
                    </a:lnT>
                    <a:lnB w="38100" cmpd="sng">
                      <a:noFill/>
                    </a:lnB>
                    <a:solidFill>
                      <a:schemeClr val="accent2"/>
                    </a:solidFill>
                  </a:tcPr>
                </a:tc>
                <a:tc>
                  <a:txBody>
                    <a:bodyPr/>
                    <a:lstStyle/>
                    <a:p>
                      <a:pPr marL="457200" algn="just">
                        <a:lnSpc>
                          <a:spcPct val="107000"/>
                        </a:lnSpc>
                        <a:spcAft>
                          <a:spcPts val="800"/>
                        </a:spcAft>
                      </a:pPr>
                      <a:r>
                        <a:rPr lang="en-US" sz="1400" b="0" cap="none" spc="0" dirty="0">
                          <a:solidFill>
                            <a:schemeClr val="bg1"/>
                          </a:solidFill>
                          <a:effectLst/>
                        </a:rPr>
                        <a:t>IOU</a:t>
                      </a:r>
                      <a:endParaRPr lang="en-US" sz="1400" b="0" cap="none" spc="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59954" marR="59954" marT="79939" marB="0" anchor="ctr">
                    <a:lnL w="12700" cmpd="sng">
                      <a:noFill/>
                    </a:lnL>
                    <a:lnR w="12700" cmpd="sng">
                      <a:noFill/>
                    </a:lnR>
                    <a:lnT w="19050" cap="flat" cmpd="sng" algn="ctr">
                      <a:noFill/>
                      <a:prstDash val="solid"/>
                    </a:lnT>
                    <a:lnB w="38100" cmpd="sng">
                      <a:noFill/>
                    </a:lnB>
                    <a:solidFill>
                      <a:schemeClr val="accent2"/>
                    </a:solidFill>
                  </a:tcPr>
                </a:tc>
                <a:extLst>
                  <a:ext uri="{0D108BD9-81ED-4DB2-BD59-A6C34878D82A}">
                    <a16:rowId xmlns:a16="http://schemas.microsoft.com/office/drawing/2014/main" val="2226581305"/>
                  </a:ext>
                </a:extLst>
              </a:tr>
              <a:tr h="274403">
                <a:tc>
                  <a:txBody>
                    <a:bodyPr/>
                    <a:lstStyle/>
                    <a:p>
                      <a:pPr marL="457200" algn="just">
                        <a:lnSpc>
                          <a:spcPct val="107000"/>
                        </a:lnSpc>
                      </a:pPr>
                      <a:r>
                        <a:rPr lang="en-US" sz="1000" b="1" cap="none" spc="0">
                          <a:solidFill>
                            <a:schemeClr val="tx1"/>
                          </a:solidFill>
                          <a:effectLst/>
                        </a:rPr>
                        <a:t>Sobel</a:t>
                      </a:r>
                      <a:endParaRPr lang="en-US" sz="1000" b="1" cap="none" spc="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59954" marR="59954" marT="79939" marB="0">
                    <a:lnL w="12700" cmpd="sng">
                      <a:noFill/>
                      <a:prstDash val="solid"/>
                    </a:lnL>
                    <a:lnR w="12700" cmpd="sng">
                      <a:noFill/>
                      <a:prstDash val="solid"/>
                    </a:lnR>
                    <a:lnT w="38100" cmpd="sng">
                      <a:noFill/>
                    </a:lnT>
                    <a:lnB w="9525" cap="flat" cmpd="sng" algn="ctr">
                      <a:solidFill>
                        <a:schemeClr val="tx1">
                          <a:lumMod val="50000"/>
                          <a:lumOff val="50000"/>
                        </a:schemeClr>
                      </a:solidFill>
                      <a:prstDash val="solid"/>
                    </a:lnB>
                    <a:solidFill>
                      <a:schemeClr val="bg1">
                        <a:lumMod val="95000"/>
                      </a:schemeClr>
                    </a:solidFill>
                  </a:tcPr>
                </a:tc>
                <a:tc>
                  <a:txBody>
                    <a:bodyPr/>
                    <a:lstStyle/>
                    <a:p>
                      <a:pPr marL="457200" algn="just">
                        <a:lnSpc>
                          <a:spcPct val="107000"/>
                        </a:lnSpc>
                      </a:pPr>
                      <a:r>
                        <a:rPr lang="en-US" sz="1000" cap="none" spc="0">
                          <a:solidFill>
                            <a:schemeClr val="tx1"/>
                          </a:solidFill>
                          <a:effectLst/>
                        </a:rPr>
                        <a:t>None </a:t>
                      </a:r>
                      <a:endParaRPr lang="en-US" sz="1000" cap="none" spc="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59954" marR="59954" marT="79939" marB="0">
                    <a:lnL w="12700" cmpd="sng">
                      <a:noFill/>
                      <a:prstDash val="solid"/>
                    </a:lnL>
                    <a:lnR w="12700" cmpd="sng">
                      <a:noFill/>
                      <a:prstDash val="solid"/>
                    </a:lnR>
                    <a:lnT w="38100" cmpd="sng">
                      <a:noFill/>
                    </a:lnT>
                    <a:lnB w="9525" cap="flat" cmpd="sng" algn="ctr">
                      <a:solidFill>
                        <a:schemeClr val="tx1">
                          <a:lumMod val="50000"/>
                          <a:lumOff val="50000"/>
                        </a:schemeClr>
                      </a:solidFill>
                      <a:prstDash val="solid"/>
                    </a:lnB>
                    <a:solidFill>
                      <a:schemeClr val="bg1">
                        <a:lumMod val="95000"/>
                      </a:schemeClr>
                    </a:solidFill>
                  </a:tcPr>
                </a:tc>
                <a:tc>
                  <a:txBody>
                    <a:bodyPr/>
                    <a:lstStyle/>
                    <a:p>
                      <a:pPr marL="457200" algn="just">
                        <a:lnSpc>
                          <a:spcPct val="107000"/>
                        </a:lnSpc>
                      </a:pPr>
                      <a:r>
                        <a:rPr lang="en-US" sz="1000" cap="none" spc="0">
                          <a:solidFill>
                            <a:schemeClr val="tx1"/>
                          </a:solidFill>
                          <a:effectLst/>
                        </a:rPr>
                        <a:t>Default</a:t>
                      </a:r>
                      <a:endParaRPr lang="en-US" sz="1000" cap="none" spc="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59954" marR="59954" marT="79939" marB="0">
                    <a:lnL w="12700" cmpd="sng">
                      <a:noFill/>
                      <a:prstDash val="solid"/>
                    </a:lnL>
                    <a:lnR w="12700" cmpd="sng">
                      <a:noFill/>
                      <a:prstDash val="solid"/>
                    </a:lnR>
                    <a:lnT w="38100" cmpd="sng">
                      <a:noFill/>
                    </a:lnT>
                    <a:lnB w="9525" cap="flat" cmpd="sng" algn="ctr">
                      <a:solidFill>
                        <a:schemeClr val="tx1">
                          <a:lumMod val="50000"/>
                          <a:lumOff val="50000"/>
                        </a:schemeClr>
                      </a:solidFill>
                      <a:prstDash val="solid"/>
                    </a:lnB>
                    <a:solidFill>
                      <a:schemeClr val="bg1">
                        <a:lumMod val="95000"/>
                      </a:schemeClr>
                    </a:solidFill>
                  </a:tcPr>
                </a:tc>
                <a:tc>
                  <a:txBody>
                    <a:bodyPr/>
                    <a:lstStyle/>
                    <a:p>
                      <a:pPr marL="457200" algn="just">
                        <a:lnSpc>
                          <a:spcPct val="107000"/>
                        </a:lnSpc>
                        <a:spcAft>
                          <a:spcPts val="800"/>
                        </a:spcAft>
                      </a:pPr>
                      <a:r>
                        <a:rPr lang="en-US" sz="1000" cap="none" spc="0" dirty="0">
                          <a:solidFill>
                            <a:schemeClr val="tx1"/>
                          </a:solidFill>
                          <a:effectLst/>
                        </a:rPr>
                        <a:t>7.875558</a:t>
                      </a:r>
                      <a:endParaRPr lang="en-US" sz="1000" cap="none" spc="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59954" marR="59954" marT="79939" marB="0">
                    <a:lnL w="12700" cmpd="sng">
                      <a:noFill/>
                      <a:prstDash val="solid"/>
                    </a:lnL>
                    <a:lnR w="12700" cmpd="sng">
                      <a:noFill/>
                      <a:prstDash val="solid"/>
                    </a:lnR>
                    <a:lnT w="38100" cmpd="sng">
                      <a:noFill/>
                    </a:lnT>
                    <a:lnB w="9525" cap="flat" cmpd="sng" algn="ctr">
                      <a:solidFill>
                        <a:schemeClr val="tx1">
                          <a:lumMod val="50000"/>
                          <a:lumOff val="50000"/>
                        </a:schemeClr>
                      </a:solidFill>
                      <a:prstDash val="solid"/>
                    </a:lnB>
                    <a:solidFill>
                      <a:schemeClr val="bg1">
                        <a:lumMod val="95000"/>
                      </a:schemeClr>
                    </a:solidFill>
                  </a:tcPr>
                </a:tc>
                <a:extLst>
                  <a:ext uri="{0D108BD9-81ED-4DB2-BD59-A6C34878D82A}">
                    <a16:rowId xmlns:a16="http://schemas.microsoft.com/office/drawing/2014/main" val="136747227"/>
                  </a:ext>
                </a:extLst>
              </a:tr>
              <a:tr h="274403">
                <a:tc>
                  <a:txBody>
                    <a:bodyPr/>
                    <a:lstStyle/>
                    <a:p>
                      <a:pPr marL="457200" algn="just">
                        <a:lnSpc>
                          <a:spcPct val="107000"/>
                        </a:lnSpc>
                      </a:pPr>
                      <a:r>
                        <a:rPr lang="en-US" sz="1000" b="1" cap="none" spc="0">
                          <a:solidFill>
                            <a:schemeClr val="tx1"/>
                          </a:solidFill>
                          <a:effectLst/>
                        </a:rPr>
                        <a:t>Sobel</a:t>
                      </a:r>
                      <a:endParaRPr lang="en-US" sz="1000" b="1" cap="none" spc="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59954" marR="59954" marT="79939" marB="0">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marL="457200" algn="just">
                        <a:lnSpc>
                          <a:spcPct val="107000"/>
                        </a:lnSpc>
                      </a:pPr>
                      <a:r>
                        <a:rPr lang="en-US" sz="1000" cap="none" spc="0" dirty="0">
                          <a:solidFill>
                            <a:schemeClr val="tx1"/>
                          </a:solidFill>
                          <a:effectLst/>
                        </a:rPr>
                        <a:t>Gaussian </a:t>
                      </a:r>
                      <a:endParaRPr lang="en-US" sz="1000" cap="none" spc="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59954" marR="59954" marT="79939" marB="0">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marL="457200" algn="just">
                        <a:lnSpc>
                          <a:spcPct val="107000"/>
                        </a:lnSpc>
                      </a:pPr>
                      <a:r>
                        <a:rPr lang="en-US" sz="1000" cap="none" spc="0">
                          <a:solidFill>
                            <a:schemeClr val="tx1"/>
                          </a:solidFill>
                          <a:effectLst/>
                        </a:rPr>
                        <a:t>0.05</a:t>
                      </a:r>
                      <a:endParaRPr lang="en-US" sz="1000" cap="none" spc="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59954" marR="59954" marT="79939" marB="0">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marL="457200" algn="just">
                        <a:lnSpc>
                          <a:spcPct val="107000"/>
                        </a:lnSpc>
                        <a:spcAft>
                          <a:spcPts val="800"/>
                        </a:spcAft>
                      </a:pPr>
                      <a:r>
                        <a:rPr lang="en-US" sz="1000" cap="none" spc="0">
                          <a:solidFill>
                            <a:schemeClr val="tx1"/>
                          </a:solidFill>
                          <a:effectLst/>
                        </a:rPr>
                        <a:t>7.849831</a:t>
                      </a:r>
                      <a:endParaRPr lang="en-US" sz="1000" cap="none" spc="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59954" marR="59954" marT="79939" marB="0">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extLst>
                  <a:ext uri="{0D108BD9-81ED-4DB2-BD59-A6C34878D82A}">
                    <a16:rowId xmlns:a16="http://schemas.microsoft.com/office/drawing/2014/main" val="1007607047"/>
                  </a:ext>
                </a:extLst>
              </a:tr>
              <a:tr h="274403">
                <a:tc>
                  <a:txBody>
                    <a:bodyPr/>
                    <a:lstStyle/>
                    <a:p>
                      <a:pPr marL="457200" algn="just">
                        <a:lnSpc>
                          <a:spcPct val="107000"/>
                        </a:lnSpc>
                      </a:pPr>
                      <a:r>
                        <a:rPr lang="en-US" sz="1000" b="1" cap="none" spc="0">
                          <a:solidFill>
                            <a:schemeClr val="tx1"/>
                          </a:solidFill>
                          <a:effectLst/>
                        </a:rPr>
                        <a:t>Sobel</a:t>
                      </a:r>
                      <a:endParaRPr lang="en-US" sz="1000" b="1" cap="none" spc="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59954" marR="59954" marT="79939" marB="0">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marL="457200" algn="just">
                        <a:lnSpc>
                          <a:spcPct val="107000"/>
                        </a:lnSpc>
                      </a:pPr>
                      <a:r>
                        <a:rPr lang="en-US" sz="1000" cap="none" spc="0" dirty="0">
                          <a:solidFill>
                            <a:schemeClr val="tx1"/>
                          </a:solidFill>
                          <a:effectLst/>
                        </a:rPr>
                        <a:t>Median</a:t>
                      </a:r>
                      <a:endParaRPr lang="en-US" sz="1000" cap="none" spc="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59954" marR="59954" marT="79939" marB="0">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marL="457200" algn="just">
                        <a:lnSpc>
                          <a:spcPct val="107000"/>
                        </a:lnSpc>
                      </a:pPr>
                      <a:r>
                        <a:rPr lang="en-US" sz="1000" cap="none" spc="0">
                          <a:solidFill>
                            <a:schemeClr val="tx1"/>
                          </a:solidFill>
                          <a:effectLst/>
                        </a:rPr>
                        <a:t>0.01</a:t>
                      </a:r>
                      <a:endParaRPr lang="en-US" sz="1000" cap="none" spc="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59954" marR="59954" marT="79939" marB="0">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marL="457200" algn="just">
                        <a:lnSpc>
                          <a:spcPct val="107000"/>
                        </a:lnSpc>
                        <a:spcAft>
                          <a:spcPts val="800"/>
                        </a:spcAft>
                      </a:pPr>
                      <a:r>
                        <a:rPr lang="en-US" sz="1000" cap="none" spc="0">
                          <a:solidFill>
                            <a:schemeClr val="tx1"/>
                          </a:solidFill>
                          <a:effectLst/>
                        </a:rPr>
                        <a:t>6.200332</a:t>
                      </a:r>
                      <a:endParaRPr lang="en-US" sz="1000" cap="none" spc="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59954" marR="59954" marT="79939" marB="0">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extLst>
                  <a:ext uri="{0D108BD9-81ED-4DB2-BD59-A6C34878D82A}">
                    <a16:rowId xmlns:a16="http://schemas.microsoft.com/office/drawing/2014/main" val="2571033371"/>
                  </a:ext>
                </a:extLst>
              </a:tr>
              <a:tr h="445496">
                <a:tc>
                  <a:txBody>
                    <a:bodyPr/>
                    <a:lstStyle/>
                    <a:p>
                      <a:pPr marL="457200" algn="just">
                        <a:lnSpc>
                          <a:spcPct val="107000"/>
                        </a:lnSpc>
                      </a:pPr>
                      <a:r>
                        <a:rPr lang="en-US" sz="1000" b="1" cap="none" spc="0">
                          <a:solidFill>
                            <a:schemeClr val="tx1"/>
                          </a:solidFill>
                          <a:effectLst/>
                        </a:rPr>
                        <a:t>Sobel</a:t>
                      </a:r>
                      <a:endParaRPr lang="en-US" sz="1000" b="1" cap="none" spc="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59954" marR="59954" marT="79939" marB="0">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marL="457200" algn="just">
                        <a:lnSpc>
                          <a:spcPct val="107000"/>
                        </a:lnSpc>
                      </a:pPr>
                      <a:r>
                        <a:rPr lang="en-US" sz="1000" cap="none" spc="0" dirty="0">
                          <a:solidFill>
                            <a:schemeClr val="tx1"/>
                          </a:solidFill>
                          <a:effectLst/>
                        </a:rPr>
                        <a:t>Histogram Equalization</a:t>
                      </a:r>
                      <a:endParaRPr lang="en-US" sz="1000" cap="none" spc="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59954" marR="59954" marT="79939" marB="0">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marL="457200" algn="just">
                        <a:lnSpc>
                          <a:spcPct val="107000"/>
                        </a:lnSpc>
                      </a:pPr>
                      <a:r>
                        <a:rPr lang="en-US" sz="1000" cap="none" spc="0">
                          <a:solidFill>
                            <a:schemeClr val="tx1"/>
                          </a:solidFill>
                          <a:effectLst/>
                        </a:rPr>
                        <a:t>Default</a:t>
                      </a:r>
                      <a:endParaRPr lang="en-US" sz="1000" cap="none" spc="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59954" marR="59954" marT="79939" marB="0">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marL="457200" algn="just">
                        <a:lnSpc>
                          <a:spcPct val="107000"/>
                        </a:lnSpc>
                        <a:spcAft>
                          <a:spcPts val="800"/>
                        </a:spcAft>
                      </a:pPr>
                      <a:r>
                        <a:rPr lang="en-US" sz="1000" cap="none" spc="0">
                          <a:solidFill>
                            <a:schemeClr val="tx1"/>
                          </a:solidFill>
                          <a:effectLst/>
                        </a:rPr>
                        <a:t>6.428086</a:t>
                      </a:r>
                      <a:endParaRPr lang="en-US" sz="1000" cap="none" spc="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59954" marR="59954" marT="79939" marB="0">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extLst>
                  <a:ext uri="{0D108BD9-81ED-4DB2-BD59-A6C34878D82A}">
                    <a16:rowId xmlns:a16="http://schemas.microsoft.com/office/drawing/2014/main" val="270113029"/>
                  </a:ext>
                </a:extLst>
              </a:tr>
              <a:tr h="445496">
                <a:tc>
                  <a:txBody>
                    <a:bodyPr/>
                    <a:lstStyle/>
                    <a:p>
                      <a:pPr marL="457200" algn="just">
                        <a:lnSpc>
                          <a:spcPct val="107000"/>
                        </a:lnSpc>
                      </a:pPr>
                      <a:r>
                        <a:rPr lang="en-US" sz="1000" b="1" cap="none" spc="0">
                          <a:solidFill>
                            <a:schemeClr val="tx1"/>
                          </a:solidFill>
                          <a:effectLst/>
                        </a:rPr>
                        <a:t>Sobel</a:t>
                      </a:r>
                      <a:endParaRPr lang="en-US" sz="1000" b="1" cap="none" spc="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59954" marR="59954" marT="79939" marB="0">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marL="457200" algn="just">
                        <a:lnSpc>
                          <a:spcPct val="107000"/>
                        </a:lnSpc>
                      </a:pPr>
                      <a:r>
                        <a:rPr lang="en-US" sz="1000" cap="none" spc="0">
                          <a:solidFill>
                            <a:schemeClr val="tx1"/>
                          </a:solidFill>
                          <a:effectLst/>
                        </a:rPr>
                        <a:t>Histogram Stretching</a:t>
                      </a:r>
                      <a:endParaRPr lang="en-US" sz="1000" cap="none" spc="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59954" marR="59954" marT="79939" marB="0">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marL="457200" algn="just">
                        <a:lnSpc>
                          <a:spcPct val="107000"/>
                        </a:lnSpc>
                      </a:pPr>
                      <a:r>
                        <a:rPr lang="en-US" sz="1000" cap="none" spc="0">
                          <a:solidFill>
                            <a:schemeClr val="tx1"/>
                          </a:solidFill>
                          <a:effectLst/>
                        </a:rPr>
                        <a:t>Default </a:t>
                      </a:r>
                      <a:endParaRPr lang="en-US" sz="1000" cap="none" spc="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59954" marR="59954" marT="79939" marB="0">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marL="457200" algn="just">
                        <a:lnSpc>
                          <a:spcPct val="107000"/>
                        </a:lnSpc>
                        <a:spcAft>
                          <a:spcPts val="800"/>
                        </a:spcAft>
                      </a:pPr>
                      <a:r>
                        <a:rPr lang="en-US" sz="1000" cap="none" spc="0" dirty="0">
                          <a:solidFill>
                            <a:schemeClr val="tx1"/>
                          </a:solidFill>
                          <a:effectLst/>
                        </a:rPr>
                        <a:t>6.417841</a:t>
                      </a:r>
                      <a:endParaRPr lang="en-US" sz="1000" cap="none" spc="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59954" marR="59954" marT="79939" marB="0">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extLst>
                  <a:ext uri="{0D108BD9-81ED-4DB2-BD59-A6C34878D82A}">
                    <a16:rowId xmlns:a16="http://schemas.microsoft.com/office/drawing/2014/main" val="3977727791"/>
                  </a:ext>
                </a:extLst>
              </a:tr>
            </a:tbl>
          </a:graphicData>
        </a:graphic>
      </p:graphicFrame>
      <p:sp>
        <p:nvSpPr>
          <p:cNvPr id="10" name="Content Placeholder 4">
            <a:extLst>
              <a:ext uri="{FF2B5EF4-FFF2-40B4-BE49-F238E27FC236}">
                <a16:creationId xmlns:a16="http://schemas.microsoft.com/office/drawing/2014/main" id="{7AFBD3B7-5E86-5E44-4481-006D384E547B}"/>
              </a:ext>
            </a:extLst>
          </p:cNvPr>
          <p:cNvSpPr>
            <a:spLocks noGrp="1"/>
          </p:cNvSpPr>
          <p:nvPr>
            <p:ph idx="1"/>
          </p:nvPr>
        </p:nvSpPr>
        <p:spPr>
          <a:xfrm>
            <a:off x="449650" y="1130784"/>
            <a:ext cx="5708493" cy="5305527"/>
          </a:xfrm>
        </p:spPr>
        <p:txBody>
          <a:bodyPr>
            <a:normAutofit lnSpcReduction="10000"/>
          </a:bodyPr>
          <a:lstStyle/>
          <a:p>
            <a:pPr marL="457200" indent="-457200" algn="just">
              <a:lnSpc>
                <a:spcPct val="110000"/>
              </a:lnSpc>
              <a:buFont typeface="Arial" panose="020B0604020202020204" pitchFamily="34" charset="0"/>
              <a:buChar char="•"/>
            </a:pPr>
            <a:endParaRPr lang="sv-SE" dirty="0">
              <a:solidFill>
                <a:schemeClr val="tx1"/>
              </a:solidFill>
            </a:endParaRPr>
          </a:p>
          <a:p>
            <a:pPr marL="457200" indent="-457200" algn="just">
              <a:lnSpc>
                <a:spcPct val="110000"/>
              </a:lnSpc>
              <a:buFont typeface="Arial" panose="020B0604020202020204" pitchFamily="34" charset="0"/>
              <a:buChar char="•"/>
            </a:pPr>
            <a:r>
              <a:rPr lang="en-US" dirty="0">
                <a:solidFill>
                  <a:schemeClr val="tx1"/>
                </a:solidFill>
              </a:rPr>
              <a:t>It is a technique to detect edges in an image both vertically and horizontally.</a:t>
            </a:r>
          </a:p>
          <a:p>
            <a:pPr marL="457200" indent="-457200" algn="just">
              <a:lnSpc>
                <a:spcPct val="110000"/>
              </a:lnSpc>
              <a:buFont typeface="Arial" panose="020B0604020202020204" pitchFamily="34" charset="0"/>
              <a:buChar char="•"/>
            </a:pPr>
            <a:r>
              <a:rPr lang="en-US" dirty="0">
                <a:solidFill>
                  <a:schemeClr val="tx1"/>
                </a:solidFill>
              </a:rPr>
              <a:t>We use ground truth as a benchmark to find out the accuracy of the model.</a:t>
            </a:r>
          </a:p>
          <a:p>
            <a:pPr marL="457200" indent="-457200" algn="just">
              <a:lnSpc>
                <a:spcPct val="110000"/>
              </a:lnSpc>
              <a:buFont typeface="Arial" panose="020B0604020202020204" pitchFamily="34" charset="0"/>
              <a:buChar char="•"/>
            </a:pPr>
            <a:r>
              <a:rPr lang="en-US" dirty="0">
                <a:solidFill>
                  <a:schemeClr val="tx1"/>
                </a:solidFill>
              </a:rPr>
              <a:t>The intersection and union values of the ground truth image and the initial image are calculated to find the accuracy. </a:t>
            </a:r>
          </a:p>
          <a:p>
            <a:pPr marL="457200" indent="-457200" algn="just">
              <a:lnSpc>
                <a:spcPct val="110000"/>
              </a:lnSpc>
              <a:buFont typeface="Arial" panose="020B0604020202020204" pitchFamily="34" charset="0"/>
              <a:buChar char="•"/>
            </a:pPr>
            <a:r>
              <a:rPr lang="en-US" dirty="0">
                <a:solidFill>
                  <a:schemeClr val="tx1"/>
                </a:solidFill>
              </a:rPr>
              <a:t>The accuracy and threshold values of the Sobel Edge Detector after applying each filter are observed. </a:t>
            </a:r>
          </a:p>
          <a:p>
            <a:pPr marL="457200" indent="-457200" algn="just">
              <a:lnSpc>
                <a:spcPct val="110000"/>
              </a:lnSpc>
              <a:buFont typeface="Arial" panose="020B0604020202020204" pitchFamily="34" charset="0"/>
              <a:buChar char="•"/>
            </a:pPr>
            <a:r>
              <a:rPr lang="en-US" dirty="0">
                <a:solidFill>
                  <a:schemeClr val="tx1"/>
                </a:solidFill>
              </a:rPr>
              <a:t>The edges detected by Sobel are not that accurate when compared to the Ground Truth images. </a:t>
            </a:r>
          </a:p>
          <a:p>
            <a:pPr marL="457200" indent="-457200" algn="just">
              <a:lnSpc>
                <a:spcPct val="110000"/>
              </a:lnSpc>
              <a:buFont typeface="Arial" panose="020B0604020202020204" pitchFamily="34" charset="0"/>
              <a:buChar char="•"/>
            </a:pPr>
            <a:endParaRPr lang="en-US" dirty="0">
              <a:solidFill>
                <a:schemeClr val="tx1"/>
              </a:solidFill>
            </a:endParaRPr>
          </a:p>
          <a:p>
            <a:pPr marL="457200" indent="-457200" algn="just">
              <a:lnSpc>
                <a:spcPct val="110000"/>
              </a:lnSpc>
              <a:buFont typeface="Arial" panose="020B0604020202020204" pitchFamily="34" charset="0"/>
              <a:buChar char="•"/>
            </a:pPr>
            <a:endParaRPr lang="en-US" dirty="0">
              <a:solidFill>
                <a:schemeClr val="tx1"/>
              </a:solidFill>
            </a:endParaRPr>
          </a:p>
        </p:txBody>
      </p:sp>
      <p:sp>
        <p:nvSpPr>
          <p:cNvPr id="14" name="Title 1">
            <a:extLst>
              <a:ext uri="{FF2B5EF4-FFF2-40B4-BE49-F238E27FC236}">
                <a16:creationId xmlns:a16="http://schemas.microsoft.com/office/drawing/2014/main" id="{FB0F0311-0BEC-F031-4AEE-6FB90876A66A}"/>
              </a:ext>
            </a:extLst>
          </p:cNvPr>
          <p:cNvSpPr txBox="1">
            <a:spLocks/>
          </p:cNvSpPr>
          <p:nvPr/>
        </p:nvSpPr>
        <p:spPr>
          <a:xfrm>
            <a:off x="6489576" y="394769"/>
            <a:ext cx="5370990" cy="559840"/>
          </a:xfrm>
          <a:prstGeom prst="rect">
            <a:avLst/>
          </a:prstGeom>
        </p:spPr>
        <p:txBody>
          <a:bodyPr vert="horz" wrap="square" lIns="0" tIns="0" rIns="0" bIns="0" rtlCol="0" anchor="ctr" anchorCtr="0">
            <a:normAutofit/>
          </a:bodyPr>
          <a:lstStyle>
            <a:lvl1pPr algn="l" defTabSz="914400" rtl="0" eaLnBrk="1" latinLnBrk="0" hangingPunct="1">
              <a:lnSpc>
                <a:spcPct val="88000"/>
              </a:lnSpc>
              <a:spcBef>
                <a:spcPct val="0"/>
              </a:spcBef>
              <a:buNone/>
              <a:defRPr sz="4400" kern="1200" cap="none" spc="40" baseline="0">
                <a:solidFill>
                  <a:schemeClr val="tx1"/>
                </a:solidFill>
                <a:latin typeface="+mj-lt"/>
                <a:ea typeface="+mj-ea"/>
                <a:cs typeface="+mj-cs"/>
              </a:defRPr>
            </a:lvl1pPr>
          </a:lstStyle>
          <a:p>
            <a:pPr algn="ctr"/>
            <a:r>
              <a:rPr lang="en-US" sz="1800" dirty="0">
                <a:effectLst/>
                <a:latin typeface="Times New Roman" panose="02020603050405020304" pitchFamily="18" charset="0"/>
                <a:ea typeface="Times New Roman" panose="02020603050405020304" pitchFamily="18" charset="0"/>
                <a:cs typeface="Arial" panose="020B0604020202020204" pitchFamily="34" charset="0"/>
              </a:rPr>
              <a:t>Table 1. Sobel Edge Detector Accuracy</a:t>
            </a: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16" name="Picture 15" descr="A black and white image of a map&#10;&#10;Description automatically generated">
            <a:extLst>
              <a:ext uri="{FF2B5EF4-FFF2-40B4-BE49-F238E27FC236}">
                <a16:creationId xmlns:a16="http://schemas.microsoft.com/office/drawing/2014/main" id="{D43F38ED-2438-D724-116F-F6E2FA58831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624920" y="3737291"/>
            <a:ext cx="2659380" cy="2446020"/>
          </a:xfrm>
          <a:prstGeom prst="rect">
            <a:avLst/>
          </a:prstGeom>
          <a:noFill/>
          <a:ln>
            <a:noFill/>
          </a:ln>
        </p:spPr>
      </p:pic>
      <p:sp>
        <p:nvSpPr>
          <p:cNvPr id="17" name="Title 1">
            <a:extLst>
              <a:ext uri="{FF2B5EF4-FFF2-40B4-BE49-F238E27FC236}">
                <a16:creationId xmlns:a16="http://schemas.microsoft.com/office/drawing/2014/main" id="{538E1AD9-FF1A-8051-824D-9A8D1A8B7526}"/>
              </a:ext>
            </a:extLst>
          </p:cNvPr>
          <p:cNvSpPr txBox="1">
            <a:spLocks/>
          </p:cNvSpPr>
          <p:nvPr/>
        </p:nvSpPr>
        <p:spPr>
          <a:xfrm>
            <a:off x="6427433" y="6183311"/>
            <a:ext cx="5370990" cy="559840"/>
          </a:xfrm>
          <a:prstGeom prst="rect">
            <a:avLst/>
          </a:prstGeom>
        </p:spPr>
        <p:txBody>
          <a:bodyPr vert="horz" wrap="square" lIns="0" tIns="0" rIns="0" bIns="0" rtlCol="0" anchor="ctr" anchorCtr="0">
            <a:normAutofit/>
          </a:bodyPr>
          <a:lstStyle>
            <a:lvl1pPr algn="l" defTabSz="914400" rtl="0" eaLnBrk="1" latinLnBrk="0" hangingPunct="1">
              <a:lnSpc>
                <a:spcPct val="88000"/>
              </a:lnSpc>
              <a:spcBef>
                <a:spcPct val="0"/>
              </a:spcBef>
              <a:buNone/>
              <a:defRPr sz="4400" kern="1200" cap="none" spc="40" baseline="0">
                <a:solidFill>
                  <a:schemeClr val="tx1"/>
                </a:solidFill>
                <a:latin typeface="+mj-lt"/>
                <a:ea typeface="+mj-ea"/>
                <a:cs typeface="+mj-cs"/>
              </a:defRPr>
            </a:lvl1pPr>
          </a:lstStyle>
          <a:p>
            <a:pPr algn="ctr"/>
            <a:r>
              <a:rPr lang="en-US" sz="1800" dirty="0">
                <a:latin typeface="Times New Roman" panose="02020603050405020304" pitchFamily="18" charset="0"/>
                <a:ea typeface="Times New Roman" panose="02020603050405020304" pitchFamily="18" charset="0"/>
                <a:cs typeface="Arial" panose="020B0604020202020204" pitchFamily="34" charset="0"/>
              </a:rPr>
              <a:t>Fig 1</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 Sobel Edge Detection for field.jpg</a:t>
            </a: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3540937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C2E21-34C6-9D4C-E784-45B385BA5C0B}"/>
              </a:ext>
            </a:extLst>
          </p:cNvPr>
          <p:cNvSpPr>
            <a:spLocks noGrp="1"/>
          </p:cNvSpPr>
          <p:nvPr>
            <p:ph type="title"/>
          </p:nvPr>
        </p:nvSpPr>
        <p:spPr>
          <a:xfrm>
            <a:off x="269290" y="122261"/>
            <a:ext cx="4991961" cy="1477328"/>
          </a:xfrm>
        </p:spPr>
        <p:txBody>
          <a:bodyPr wrap="square" anchor="ctr">
            <a:normAutofit/>
          </a:bodyPr>
          <a:lstStyle/>
          <a:p>
            <a:r>
              <a:rPr lang="en-US" sz="6000" dirty="0"/>
              <a:t>Canny Edge Detection</a:t>
            </a:r>
          </a:p>
        </p:txBody>
      </p:sp>
      <p:sp>
        <p:nvSpPr>
          <p:cNvPr id="6" name="Subtitle 2">
            <a:extLst>
              <a:ext uri="{FF2B5EF4-FFF2-40B4-BE49-F238E27FC236}">
                <a16:creationId xmlns:a16="http://schemas.microsoft.com/office/drawing/2014/main" id="{73AABEC5-5665-58FE-75AE-45ADDA6B1158}"/>
              </a:ext>
            </a:extLst>
          </p:cNvPr>
          <p:cNvSpPr txBox="1">
            <a:spLocks/>
          </p:cNvSpPr>
          <p:nvPr/>
        </p:nvSpPr>
        <p:spPr>
          <a:xfrm>
            <a:off x="248575" y="150501"/>
            <a:ext cx="11674135" cy="1420848"/>
          </a:xfrm>
          <a:prstGeom prst="rect">
            <a:avLst/>
          </a:prstGeom>
        </p:spPr>
        <p:txBody>
          <a:bodyPr vert="horz" lIns="0" tIns="0" rIns="0" bIns="0" rtlCol="0" anchor="ctr">
            <a:normAutofit/>
          </a:bodyPr>
          <a:lstStyle>
            <a:lvl1pPr marL="228600" indent="-228600" algn="l" defTabSz="914400" rtl="0" eaLnBrk="1" latinLnBrk="0" hangingPunct="1">
              <a:lnSpc>
                <a:spcPct val="120000"/>
              </a:lnSpc>
              <a:spcBef>
                <a:spcPts val="10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1pPr>
            <a:lvl2pPr marL="6858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2pPr>
            <a:lvl3pPr marL="11430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3pPr>
            <a:lvl4pPr marL="16002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4pPr>
            <a:lvl5pPr marL="20574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Font typeface="Arial" panose="020B0604020202020204" pitchFamily="34" charset="0"/>
              <a:buChar char="•"/>
            </a:pPr>
            <a:endParaRPr lang="en-US" dirty="0">
              <a:solidFill>
                <a:schemeClr val="tx1"/>
              </a:solidFill>
            </a:endParaRPr>
          </a:p>
        </p:txBody>
      </p:sp>
      <p:sp>
        <p:nvSpPr>
          <p:cNvPr id="10" name="Content Placeholder 4">
            <a:extLst>
              <a:ext uri="{FF2B5EF4-FFF2-40B4-BE49-F238E27FC236}">
                <a16:creationId xmlns:a16="http://schemas.microsoft.com/office/drawing/2014/main" id="{7AFBD3B7-5E86-5E44-4481-006D384E547B}"/>
              </a:ext>
            </a:extLst>
          </p:cNvPr>
          <p:cNvSpPr>
            <a:spLocks noGrp="1"/>
          </p:cNvSpPr>
          <p:nvPr>
            <p:ph idx="1"/>
          </p:nvPr>
        </p:nvSpPr>
        <p:spPr>
          <a:xfrm>
            <a:off x="449650" y="1130784"/>
            <a:ext cx="5708493" cy="5305527"/>
          </a:xfrm>
        </p:spPr>
        <p:txBody>
          <a:bodyPr>
            <a:normAutofit fontScale="92500" lnSpcReduction="10000"/>
          </a:bodyPr>
          <a:lstStyle/>
          <a:p>
            <a:pPr marL="457200" indent="-457200" algn="just">
              <a:lnSpc>
                <a:spcPct val="110000"/>
              </a:lnSpc>
              <a:buFont typeface="Arial" panose="020B0604020202020204" pitchFamily="34" charset="0"/>
              <a:buChar char="•"/>
            </a:pPr>
            <a:endParaRPr lang="sv-SE" dirty="0">
              <a:solidFill>
                <a:schemeClr val="tx1"/>
              </a:solidFill>
            </a:endParaRPr>
          </a:p>
          <a:p>
            <a:pPr marL="457200" indent="-457200" algn="just">
              <a:lnSpc>
                <a:spcPct val="110000"/>
              </a:lnSpc>
              <a:buFont typeface="Arial" panose="020B0604020202020204" pitchFamily="34" charset="0"/>
              <a:buChar char="•"/>
            </a:pPr>
            <a:r>
              <a:rPr lang="en-US" dirty="0">
                <a:solidFill>
                  <a:schemeClr val="tx1"/>
                </a:solidFill>
              </a:rPr>
              <a:t>This filter aims at finding the strongest edges and the edges that are connected. </a:t>
            </a:r>
          </a:p>
          <a:p>
            <a:pPr marL="457200" indent="-457200" algn="just">
              <a:lnSpc>
                <a:spcPct val="110000"/>
              </a:lnSpc>
              <a:buFont typeface="Arial" panose="020B0604020202020204" pitchFamily="34" charset="0"/>
              <a:buChar char="•"/>
            </a:pPr>
            <a:r>
              <a:rPr lang="en-US" dirty="0">
                <a:solidFill>
                  <a:schemeClr val="tx1"/>
                </a:solidFill>
              </a:rPr>
              <a:t>This technique blurs the image to suppress noise and detects the edges accurately with very few false edges.</a:t>
            </a:r>
          </a:p>
          <a:p>
            <a:pPr marL="457200" indent="-457200" algn="just">
              <a:lnSpc>
                <a:spcPct val="110000"/>
              </a:lnSpc>
              <a:buFont typeface="Arial" panose="020B0604020202020204" pitchFamily="34" charset="0"/>
              <a:buChar char="•"/>
            </a:pPr>
            <a:r>
              <a:rPr lang="en-US" dirty="0">
                <a:solidFill>
                  <a:schemeClr val="tx1"/>
                </a:solidFill>
              </a:rPr>
              <a:t>The intersection and union values of the ground truth image and the initial image are calculated to find the accuracy. </a:t>
            </a:r>
          </a:p>
          <a:p>
            <a:pPr marL="457200" indent="-457200" algn="just">
              <a:lnSpc>
                <a:spcPct val="110000"/>
              </a:lnSpc>
              <a:buFont typeface="Arial" panose="020B0604020202020204" pitchFamily="34" charset="0"/>
              <a:buChar char="•"/>
            </a:pPr>
            <a:r>
              <a:rPr lang="en-US" dirty="0">
                <a:solidFill>
                  <a:schemeClr val="tx1"/>
                </a:solidFill>
              </a:rPr>
              <a:t>The accuracy of Canny Edge Detection was evaluated using the fingIOUAccuracy() method i.e., Intersection over Union(IoU) metric is 4.618289. </a:t>
            </a:r>
          </a:p>
          <a:p>
            <a:pPr marL="457200" indent="-457200" algn="just">
              <a:lnSpc>
                <a:spcPct val="110000"/>
              </a:lnSpc>
              <a:buFont typeface="Arial" panose="020B0604020202020204" pitchFamily="34" charset="0"/>
              <a:buChar char="•"/>
            </a:pPr>
            <a:r>
              <a:rPr lang="en-US" dirty="0">
                <a:solidFill>
                  <a:schemeClr val="tx1"/>
                </a:solidFill>
              </a:rPr>
              <a:t>The edges detected by Canny are not that accurate when compared to the Ground Truth images. </a:t>
            </a:r>
          </a:p>
          <a:p>
            <a:pPr marL="457200" indent="-457200" algn="just">
              <a:lnSpc>
                <a:spcPct val="110000"/>
              </a:lnSpc>
              <a:buFont typeface="Arial" panose="020B0604020202020204" pitchFamily="34" charset="0"/>
              <a:buChar char="•"/>
            </a:pPr>
            <a:endParaRPr lang="en-US" dirty="0">
              <a:solidFill>
                <a:schemeClr val="tx1"/>
              </a:solidFill>
            </a:endParaRPr>
          </a:p>
          <a:p>
            <a:pPr marL="457200" indent="-457200" algn="just">
              <a:lnSpc>
                <a:spcPct val="110000"/>
              </a:lnSpc>
              <a:buFont typeface="Arial" panose="020B0604020202020204" pitchFamily="34" charset="0"/>
              <a:buChar char="•"/>
            </a:pPr>
            <a:endParaRPr lang="en-US" dirty="0">
              <a:solidFill>
                <a:schemeClr val="tx1"/>
              </a:solidFill>
            </a:endParaRPr>
          </a:p>
        </p:txBody>
      </p:sp>
      <p:sp>
        <p:nvSpPr>
          <p:cNvPr id="14" name="Title 1">
            <a:extLst>
              <a:ext uri="{FF2B5EF4-FFF2-40B4-BE49-F238E27FC236}">
                <a16:creationId xmlns:a16="http://schemas.microsoft.com/office/drawing/2014/main" id="{FB0F0311-0BEC-F031-4AEE-6FB90876A66A}"/>
              </a:ext>
            </a:extLst>
          </p:cNvPr>
          <p:cNvSpPr txBox="1">
            <a:spLocks/>
          </p:cNvSpPr>
          <p:nvPr/>
        </p:nvSpPr>
        <p:spPr>
          <a:xfrm>
            <a:off x="6489576" y="394769"/>
            <a:ext cx="5370990" cy="559840"/>
          </a:xfrm>
          <a:prstGeom prst="rect">
            <a:avLst/>
          </a:prstGeom>
        </p:spPr>
        <p:txBody>
          <a:bodyPr vert="horz" wrap="square" lIns="0" tIns="0" rIns="0" bIns="0" rtlCol="0" anchor="ctr" anchorCtr="0">
            <a:normAutofit/>
          </a:bodyPr>
          <a:lstStyle>
            <a:lvl1pPr algn="l" defTabSz="914400" rtl="0" eaLnBrk="1" latinLnBrk="0" hangingPunct="1">
              <a:lnSpc>
                <a:spcPct val="88000"/>
              </a:lnSpc>
              <a:spcBef>
                <a:spcPct val="0"/>
              </a:spcBef>
              <a:buNone/>
              <a:defRPr sz="4400" kern="1200" cap="none" spc="40" baseline="0">
                <a:solidFill>
                  <a:schemeClr val="tx1"/>
                </a:solidFill>
                <a:latin typeface="+mj-lt"/>
                <a:ea typeface="+mj-ea"/>
                <a:cs typeface="+mj-cs"/>
              </a:defRPr>
            </a:lvl1pPr>
          </a:lstStyle>
          <a:p>
            <a:pPr algn="ctr"/>
            <a:r>
              <a:rPr lang="en-US" sz="1800" dirty="0">
                <a:effectLst/>
                <a:latin typeface="Times New Roman" panose="02020603050405020304" pitchFamily="18" charset="0"/>
                <a:ea typeface="Times New Roman" panose="02020603050405020304" pitchFamily="18" charset="0"/>
                <a:cs typeface="Arial" panose="020B0604020202020204" pitchFamily="34" charset="0"/>
              </a:rPr>
              <a:t>Table 2. </a:t>
            </a:r>
            <a:r>
              <a:rPr lang="en-US" sz="1800" dirty="0">
                <a:latin typeface="Times New Roman" panose="02020603050405020304" pitchFamily="18" charset="0"/>
                <a:ea typeface="Times New Roman" panose="02020603050405020304" pitchFamily="18" charset="0"/>
                <a:cs typeface="Arial" panose="020B0604020202020204" pitchFamily="34" charset="0"/>
              </a:rPr>
              <a:t>Canny</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 Edge Detector Accuracy</a:t>
            </a: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17" name="Title 1">
            <a:extLst>
              <a:ext uri="{FF2B5EF4-FFF2-40B4-BE49-F238E27FC236}">
                <a16:creationId xmlns:a16="http://schemas.microsoft.com/office/drawing/2014/main" id="{538E1AD9-FF1A-8051-824D-9A8D1A8B7526}"/>
              </a:ext>
            </a:extLst>
          </p:cNvPr>
          <p:cNvSpPr txBox="1">
            <a:spLocks/>
          </p:cNvSpPr>
          <p:nvPr/>
        </p:nvSpPr>
        <p:spPr>
          <a:xfrm>
            <a:off x="6427433" y="6183311"/>
            <a:ext cx="5370990" cy="559840"/>
          </a:xfrm>
          <a:prstGeom prst="rect">
            <a:avLst/>
          </a:prstGeom>
        </p:spPr>
        <p:txBody>
          <a:bodyPr vert="horz" wrap="square" lIns="0" tIns="0" rIns="0" bIns="0" rtlCol="0" anchor="ctr" anchorCtr="0">
            <a:normAutofit/>
          </a:bodyPr>
          <a:lstStyle>
            <a:lvl1pPr algn="l" defTabSz="914400" rtl="0" eaLnBrk="1" latinLnBrk="0" hangingPunct="1">
              <a:lnSpc>
                <a:spcPct val="88000"/>
              </a:lnSpc>
              <a:spcBef>
                <a:spcPct val="0"/>
              </a:spcBef>
              <a:buNone/>
              <a:defRPr sz="4400" kern="1200" cap="none" spc="40" baseline="0">
                <a:solidFill>
                  <a:schemeClr val="tx1"/>
                </a:solidFill>
                <a:latin typeface="+mj-lt"/>
                <a:ea typeface="+mj-ea"/>
                <a:cs typeface="+mj-cs"/>
              </a:defRPr>
            </a:lvl1pPr>
          </a:lstStyle>
          <a:p>
            <a:pPr algn="ctr"/>
            <a:r>
              <a:rPr lang="en-US" sz="1800" dirty="0">
                <a:latin typeface="Times New Roman" panose="02020603050405020304" pitchFamily="18" charset="0"/>
                <a:ea typeface="Times New Roman" panose="02020603050405020304" pitchFamily="18" charset="0"/>
                <a:cs typeface="Arial" panose="020B0604020202020204" pitchFamily="34" charset="0"/>
              </a:rPr>
              <a:t>Fig 2</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 </a:t>
            </a:r>
            <a:r>
              <a:rPr lang="en-US" sz="1800" dirty="0">
                <a:latin typeface="Times New Roman" panose="02020603050405020304" pitchFamily="18" charset="0"/>
                <a:ea typeface="Times New Roman" panose="02020603050405020304" pitchFamily="18" charset="0"/>
                <a:cs typeface="Arial" panose="020B0604020202020204" pitchFamily="34" charset="0"/>
              </a:rPr>
              <a:t>Canny</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 Edge Detection for field.jpg</a:t>
            </a: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graphicFrame>
        <p:nvGraphicFramePr>
          <p:cNvPr id="5" name="Table 4">
            <a:extLst>
              <a:ext uri="{FF2B5EF4-FFF2-40B4-BE49-F238E27FC236}">
                <a16:creationId xmlns:a16="http://schemas.microsoft.com/office/drawing/2014/main" id="{693B7052-A5CE-13AF-4782-CF1D90CBEAAD}"/>
              </a:ext>
            </a:extLst>
          </p:cNvPr>
          <p:cNvGraphicFramePr>
            <a:graphicFrameLocks noGrp="1"/>
          </p:cNvGraphicFramePr>
          <p:nvPr>
            <p:extLst>
              <p:ext uri="{D42A27DB-BD31-4B8C-83A1-F6EECF244321}">
                <p14:modId xmlns:p14="http://schemas.microsoft.com/office/powerpoint/2010/main" val="222487114"/>
              </p:ext>
            </p:extLst>
          </p:nvPr>
        </p:nvGraphicFramePr>
        <p:xfrm>
          <a:off x="6427433" y="860925"/>
          <a:ext cx="5495277" cy="2270778"/>
        </p:xfrm>
        <a:graphic>
          <a:graphicData uri="http://schemas.openxmlformats.org/drawingml/2006/table">
            <a:tbl>
              <a:tblPr firstRow="1" firstCol="1" bandRow="1">
                <a:solidFill>
                  <a:schemeClr val="bg1">
                    <a:lumMod val="95000"/>
                  </a:schemeClr>
                </a:solidFill>
                <a:tableStyleId>{5C22544A-7EE6-4342-B048-85BDC9FD1C3A}</a:tableStyleId>
              </a:tblPr>
              <a:tblGrid>
                <a:gridCol w="1153417">
                  <a:extLst>
                    <a:ext uri="{9D8B030D-6E8A-4147-A177-3AD203B41FA5}">
                      <a16:colId xmlns:a16="http://schemas.microsoft.com/office/drawing/2014/main" val="2154299700"/>
                    </a:ext>
                  </a:extLst>
                </a:gridCol>
                <a:gridCol w="1528678">
                  <a:extLst>
                    <a:ext uri="{9D8B030D-6E8A-4147-A177-3AD203B41FA5}">
                      <a16:colId xmlns:a16="http://schemas.microsoft.com/office/drawing/2014/main" val="1969124080"/>
                    </a:ext>
                  </a:extLst>
                </a:gridCol>
                <a:gridCol w="1519797">
                  <a:extLst>
                    <a:ext uri="{9D8B030D-6E8A-4147-A177-3AD203B41FA5}">
                      <a16:colId xmlns:a16="http://schemas.microsoft.com/office/drawing/2014/main" val="3113965920"/>
                    </a:ext>
                  </a:extLst>
                </a:gridCol>
                <a:gridCol w="1293385">
                  <a:extLst>
                    <a:ext uri="{9D8B030D-6E8A-4147-A177-3AD203B41FA5}">
                      <a16:colId xmlns:a16="http://schemas.microsoft.com/office/drawing/2014/main" val="454833984"/>
                    </a:ext>
                  </a:extLst>
                </a:gridCol>
              </a:tblGrid>
              <a:tr h="556577">
                <a:tc>
                  <a:txBody>
                    <a:bodyPr/>
                    <a:lstStyle/>
                    <a:p>
                      <a:pPr marL="457200" algn="just">
                        <a:lnSpc>
                          <a:spcPct val="107000"/>
                        </a:lnSpc>
                      </a:pPr>
                      <a:r>
                        <a:rPr lang="en-US" sz="1400" b="0" cap="none" spc="0">
                          <a:solidFill>
                            <a:schemeClr val="bg1"/>
                          </a:solidFill>
                          <a:effectLst/>
                        </a:rPr>
                        <a:t>Model Name</a:t>
                      </a:r>
                      <a:endParaRPr lang="en-US" sz="1400" b="0" cap="none" spc="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59954" marR="59954" marT="79939" marB="0" anchor="ctr">
                    <a:lnL w="12700" cmpd="sng">
                      <a:noFill/>
                    </a:lnL>
                    <a:lnR w="12700" cmpd="sng">
                      <a:noFill/>
                    </a:lnR>
                    <a:lnT w="19050" cap="flat" cmpd="sng" algn="ctr">
                      <a:noFill/>
                      <a:prstDash val="solid"/>
                    </a:lnT>
                    <a:lnB w="38100" cmpd="sng">
                      <a:noFill/>
                    </a:lnB>
                    <a:solidFill>
                      <a:schemeClr val="accent2"/>
                    </a:solidFill>
                  </a:tcPr>
                </a:tc>
                <a:tc>
                  <a:txBody>
                    <a:bodyPr/>
                    <a:lstStyle/>
                    <a:p>
                      <a:pPr marL="457200" algn="just">
                        <a:lnSpc>
                          <a:spcPct val="107000"/>
                        </a:lnSpc>
                      </a:pPr>
                      <a:r>
                        <a:rPr lang="en-US" sz="1400" b="0" cap="none" spc="0">
                          <a:solidFill>
                            <a:schemeClr val="bg1"/>
                          </a:solidFill>
                          <a:effectLst/>
                        </a:rPr>
                        <a:t>Filter</a:t>
                      </a:r>
                      <a:endParaRPr lang="en-US" sz="1400" b="0" cap="none" spc="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59954" marR="59954" marT="79939" marB="0" anchor="ctr">
                    <a:lnL w="12700" cmpd="sng">
                      <a:noFill/>
                    </a:lnL>
                    <a:lnR w="12700" cmpd="sng">
                      <a:noFill/>
                    </a:lnR>
                    <a:lnT w="19050" cap="flat" cmpd="sng" algn="ctr">
                      <a:noFill/>
                      <a:prstDash val="solid"/>
                    </a:lnT>
                    <a:lnB w="38100" cmpd="sng">
                      <a:noFill/>
                    </a:lnB>
                    <a:solidFill>
                      <a:schemeClr val="accent2"/>
                    </a:solidFill>
                  </a:tcPr>
                </a:tc>
                <a:tc>
                  <a:txBody>
                    <a:bodyPr/>
                    <a:lstStyle/>
                    <a:p>
                      <a:pPr marL="457200" algn="just">
                        <a:lnSpc>
                          <a:spcPct val="107000"/>
                        </a:lnSpc>
                      </a:pPr>
                      <a:r>
                        <a:rPr lang="en-US" sz="1400" b="0" cap="none" spc="0" dirty="0">
                          <a:solidFill>
                            <a:schemeClr val="bg1"/>
                          </a:solidFill>
                          <a:effectLst/>
                        </a:rPr>
                        <a:t>Threshold</a:t>
                      </a:r>
                      <a:endParaRPr lang="en-US" sz="1400" b="0" cap="none" spc="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59954" marR="59954" marT="79939" marB="0" anchor="ctr">
                    <a:lnL w="12700" cmpd="sng">
                      <a:noFill/>
                    </a:lnL>
                    <a:lnR w="12700" cmpd="sng">
                      <a:noFill/>
                    </a:lnR>
                    <a:lnT w="19050" cap="flat" cmpd="sng" algn="ctr">
                      <a:noFill/>
                      <a:prstDash val="solid"/>
                    </a:lnT>
                    <a:lnB w="38100" cmpd="sng">
                      <a:noFill/>
                    </a:lnB>
                    <a:solidFill>
                      <a:schemeClr val="accent2"/>
                    </a:solidFill>
                  </a:tcPr>
                </a:tc>
                <a:tc>
                  <a:txBody>
                    <a:bodyPr/>
                    <a:lstStyle/>
                    <a:p>
                      <a:pPr marL="457200" algn="just">
                        <a:lnSpc>
                          <a:spcPct val="107000"/>
                        </a:lnSpc>
                        <a:spcAft>
                          <a:spcPts val="800"/>
                        </a:spcAft>
                      </a:pPr>
                      <a:r>
                        <a:rPr lang="en-US" sz="1400" b="0" cap="none" spc="0" dirty="0">
                          <a:solidFill>
                            <a:schemeClr val="bg1"/>
                          </a:solidFill>
                          <a:effectLst/>
                        </a:rPr>
                        <a:t>IOU</a:t>
                      </a:r>
                      <a:endParaRPr lang="en-US" sz="1400" b="0" cap="none" spc="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59954" marR="59954" marT="79939" marB="0" anchor="ctr">
                    <a:lnL w="12700" cmpd="sng">
                      <a:noFill/>
                    </a:lnL>
                    <a:lnR w="12700" cmpd="sng">
                      <a:noFill/>
                    </a:lnR>
                    <a:lnT w="19050" cap="flat" cmpd="sng" algn="ctr">
                      <a:noFill/>
                      <a:prstDash val="solid"/>
                    </a:lnT>
                    <a:lnB w="38100" cmpd="sng">
                      <a:noFill/>
                    </a:lnB>
                    <a:solidFill>
                      <a:schemeClr val="accent2"/>
                    </a:solidFill>
                  </a:tcPr>
                </a:tc>
                <a:extLst>
                  <a:ext uri="{0D108BD9-81ED-4DB2-BD59-A6C34878D82A}">
                    <a16:rowId xmlns:a16="http://schemas.microsoft.com/office/drawing/2014/main" val="2226581305"/>
                  </a:ext>
                </a:extLst>
              </a:tr>
              <a:tr h="274403">
                <a:tc>
                  <a:txBody>
                    <a:bodyPr/>
                    <a:lstStyle/>
                    <a:p>
                      <a:pPr marL="457200" algn="just">
                        <a:lnSpc>
                          <a:spcPct val="107000"/>
                        </a:lnSpc>
                      </a:pPr>
                      <a:r>
                        <a:rPr lang="en-US" sz="1000" b="1" cap="none" spc="0" dirty="0">
                          <a:solidFill>
                            <a:schemeClr val="tx1"/>
                          </a:solidFill>
                          <a:effectLst/>
                          <a:latin typeface="+mn-lt"/>
                          <a:ea typeface="Calibri" panose="020F0502020204030204" pitchFamily="34" charset="0"/>
                          <a:cs typeface="Arial" panose="020B0604020202020204" pitchFamily="34" charset="0"/>
                        </a:rPr>
                        <a:t>Canny</a:t>
                      </a:r>
                    </a:p>
                  </a:txBody>
                  <a:tcPr marL="59954" marR="59954" marT="79939" marB="0">
                    <a:lnL w="12700" cmpd="sng">
                      <a:noFill/>
                      <a:prstDash val="solid"/>
                    </a:lnL>
                    <a:lnR w="12700" cmpd="sng">
                      <a:noFill/>
                      <a:prstDash val="solid"/>
                    </a:lnR>
                    <a:lnT w="38100" cmpd="sng">
                      <a:noFill/>
                    </a:lnT>
                    <a:lnB w="9525" cap="flat" cmpd="sng" algn="ctr">
                      <a:solidFill>
                        <a:schemeClr val="tx1">
                          <a:lumMod val="50000"/>
                          <a:lumOff val="50000"/>
                        </a:schemeClr>
                      </a:solidFill>
                      <a:prstDash val="solid"/>
                    </a:lnB>
                    <a:solidFill>
                      <a:schemeClr val="bg1">
                        <a:lumMod val="95000"/>
                      </a:schemeClr>
                    </a:solidFill>
                  </a:tcPr>
                </a:tc>
                <a:tc>
                  <a:txBody>
                    <a:bodyPr/>
                    <a:lstStyle/>
                    <a:p>
                      <a:pPr marL="457200" algn="just">
                        <a:lnSpc>
                          <a:spcPct val="107000"/>
                        </a:lnSpc>
                      </a:pPr>
                      <a:r>
                        <a:rPr lang="en-US" sz="1000" cap="none" spc="0">
                          <a:solidFill>
                            <a:schemeClr val="tx1"/>
                          </a:solidFill>
                          <a:effectLst/>
                        </a:rPr>
                        <a:t>None </a:t>
                      </a:r>
                      <a:endParaRPr lang="en-US" sz="1000" cap="none" spc="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59954" marR="59954" marT="79939" marB="0">
                    <a:lnL w="12700" cmpd="sng">
                      <a:noFill/>
                      <a:prstDash val="solid"/>
                    </a:lnL>
                    <a:lnR w="12700" cmpd="sng">
                      <a:noFill/>
                      <a:prstDash val="solid"/>
                    </a:lnR>
                    <a:lnT w="38100" cmpd="sng">
                      <a:noFill/>
                    </a:lnT>
                    <a:lnB w="9525" cap="flat" cmpd="sng" algn="ctr">
                      <a:solidFill>
                        <a:schemeClr val="tx1">
                          <a:lumMod val="50000"/>
                          <a:lumOff val="50000"/>
                        </a:schemeClr>
                      </a:solidFill>
                      <a:prstDash val="solid"/>
                    </a:lnB>
                    <a:solidFill>
                      <a:schemeClr val="bg1">
                        <a:lumMod val="95000"/>
                      </a:schemeClr>
                    </a:solidFill>
                  </a:tcPr>
                </a:tc>
                <a:tc>
                  <a:txBody>
                    <a:bodyPr/>
                    <a:lstStyle/>
                    <a:p>
                      <a:pPr marL="457200" algn="just">
                        <a:lnSpc>
                          <a:spcPct val="107000"/>
                        </a:lnSpc>
                      </a:pPr>
                      <a:r>
                        <a:rPr lang="en-US" sz="1000" cap="none" spc="0">
                          <a:solidFill>
                            <a:schemeClr val="tx1"/>
                          </a:solidFill>
                          <a:effectLst/>
                        </a:rPr>
                        <a:t>Default</a:t>
                      </a:r>
                      <a:endParaRPr lang="en-US" sz="1000" cap="none" spc="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59954" marR="59954" marT="79939" marB="0">
                    <a:lnL w="12700" cmpd="sng">
                      <a:noFill/>
                      <a:prstDash val="solid"/>
                    </a:lnL>
                    <a:lnR w="12700" cmpd="sng">
                      <a:noFill/>
                      <a:prstDash val="solid"/>
                    </a:lnR>
                    <a:lnT w="38100" cmpd="sng">
                      <a:noFill/>
                    </a:lnT>
                    <a:lnB w="9525" cap="flat" cmpd="sng" algn="ctr">
                      <a:solidFill>
                        <a:schemeClr val="tx1">
                          <a:lumMod val="50000"/>
                          <a:lumOff val="50000"/>
                        </a:schemeClr>
                      </a:solidFill>
                      <a:prstDash val="solid"/>
                    </a:lnB>
                    <a:solidFill>
                      <a:schemeClr val="bg1">
                        <a:lumMod val="95000"/>
                      </a:schemeClr>
                    </a:solidFill>
                  </a:tcPr>
                </a:tc>
                <a:tc>
                  <a:txBody>
                    <a:bodyPr/>
                    <a:lstStyle/>
                    <a:p>
                      <a:pPr marL="457200" algn="just">
                        <a:lnSpc>
                          <a:spcPct val="107000"/>
                        </a:lnSpc>
                        <a:spcAft>
                          <a:spcPts val="800"/>
                        </a:spcAft>
                      </a:pPr>
                      <a:r>
                        <a:rPr lang="en-US" sz="1000" dirty="0">
                          <a:solidFill>
                            <a:schemeClr val="tx1"/>
                          </a:solidFill>
                          <a:effectLst/>
                          <a:latin typeface="+mn-lt"/>
                          <a:ea typeface="Times New Roman" panose="02020603050405020304" pitchFamily="18" charset="0"/>
                          <a:cs typeface="Arial" panose="020B0604020202020204" pitchFamily="34" charset="0"/>
                        </a:rPr>
                        <a:t>4.363802</a:t>
                      </a:r>
                    </a:p>
                  </a:txBody>
                  <a:tcPr marL="68580" marR="68580" marT="0" marB="0">
                    <a:lnL w="12700" cmpd="sng">
                      <a:noFill/>
                      <a:prstDash val="solid"/>
                    </a:lnL>
                    <a:lnR w="12700" cmpd="sng">
                      <a:noFill/>
                      <a:prstDash val="solid"/>
                    </a:lnR>
                    <a:lnT w="38100" cmpd="sng">
                      <a:noFill/>
                    </a:lnT>
                    <a:lnB w="9525" cap="flat" cmpd="sng" algn="ctr">
                      <a:solidFill>
                        <a:schemeClr val="tx1">
                          <a:lumMod val="50000"/>
                          <a:lumOff val="50000"/>
                        </a:schemeClr>
                      </a:solidFill>
                      <a:prstDash val="solid"/>
                    </a:lnB>
                    <a:solidFill>
                      <a:schemeClr val="bg1">
                        <a:lumMod val="95000"/>
                      </a:schemeClr>
                    </a:solidFill>
                  </a:tcPr>
                </a:tc>
                <a:extLst>
                  <a:ext uri="{0D108BD9-81ED-4DB2-BD59-A6C34878D82A}">
                    <a16:rowId xmlns:a16="http://schemas.microsoft.com/office/drawing/2014/main" val="136747227"/>
                  </a:ext>
                </a:extLst>
              </a:tr>
              <a:tr h="274403">
                <a:tc>
                  <a:txBody>
                    <a:bodyPr/>
                    <a:lstStyle/>
                    <a:p>
                      <a:pPr marL="457200" marR="0" lvl="0" indent="0" algn="just" defTabSz="914400" rtl="0" eaLnBrk="1" fontAlgn="auto" latinLnBrk="0" hangingPunct="1">
                        <a:lnSpc>
                          <a:spcPct val="107000"/>
                        </a:lnSpc>
                        <a:spcBef>
                          <a:spcPts val="0"/>
                        </a:spcBef>
                        <a:spcAft>
                          <a:spcPts val="0"/>
                        </a:spcAft>
                        <a:buClrTx/>
                        <a:buSzTx/>
                        <a:buFontTx/>
                        <a:buNone/>
                        <a:tabLst/>
                        <a:defRPr/>
                      </a:pPr>
                      <a:r>
                        <a:rPr kumimoji="0" lang="en-US" sz="1000" b="1" i="0" u="none" strike="noStrike" kern="1200" cap="none" spc="0" normalizeH="0" baseline="0" noProof="0">
                          <a:ln>
                            <a:noFill/>
                          </a:ln>
                          <a:solidFill>
                            <a:srgbClr val="FFFFFF"/>
                          </a:solidFill>
                          <a:effectLst/>
                          <a:uLnTx/>
                          <a:uFillTx/>
                          <a:latin typeface="Sagona Book"/>
                          <a:ea typeface="Calibri" panose="020F0502020204030204" pitchFamily="34" charset="0"/>
                          <a:cs typeface="Arial" panose="020B0604020202020204" pitchFamily="34" charset="0"/>
                        </a:rPr>
                        <a:t>Canny</a:t>
                      </a:r>
                      <a:endParaRPr kumimoji="0" lang="en-US" sz="1000" b="1" i="0" u="none" strike="noStrike" kern="1200" cap="none" spc="0" normalizeH="0" baseline="0" noProof="0" dirty="0">
                        <a:ln>
                          <a:noFill/>
                        </a:ln>
                        <a:solidFill>
                          <a:srgbClr val="FFFFFF"/>
                        </a:solidFill>
                        <a:effectLst/>
                        <a:uLnTx/>
                        <a:uFillTx/>
                        <a:latin typeface="Sagona Book"/>
                        <a:ea typeface="Calibri" panose="020F0502020204030204" pitchFamily="34" charset="0"/>
                        <a:cs typeface="Arial" panose="020B0604020202020204" pitchFamily="34" charset="0"/>
                      </a:endParaRPr>
                    </a:p>
                  </a:txBody>
                  <a:tcPr marL="59954" marR="59954" marT="79939" marB="0">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marL="457200" algn="just">
                        <a:lnSpc>
                          <a:spcPct val="107000"/>
                        </a:lnSpc>
                      </a:pPr>
                      <a:r>
                        <a:rPr lang="en-US" sz="1000" cap="none" spc="0" dirty="0">
                          <a:solidFill>
                            <a:schemeClr val="tx1"/>
                          </a:solidFill>
                          <a:effectLst/>
                        </a:rPr>
                        <a:t>Gaussian </a:t>
                      </a:r>
                      <a:endParaRPr lang="en-US" sz="1000" cap="none" spc="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59954" marR="59954" marT="79939" marB="0">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marL="457200" algn="just">
                        <a:lnSpc>
                          <a:spcPct val="107000"/>
                        </a:lnSpc>
                      </a:pPr>
                      <a:r>
                        <a:rPr lang="en-US" sz="1000" cap="none" spc="0" dirty="0">
                          <a:solidFill>
                            <a:schemeClr val="tx1"/>
                          </a:solidFill>
                          <a:effectLst/>
                          <a:latin typeface="+mn-lt"/>
                          <a:ea typeface="Calibri" panose="020F0502020204030204" pitchFamily="34" charset="0"/>
                          <a:cs typeface="Arial" panose="020B0604020202020204" pitchFamily="34" charset="0"/>
                        </a:rPr>
                        <a:t>0.15 – 0.24</a:t>
                      </a:r>
                    </a:p>
                  </a:txBody>
                  <a:tcPr marL="59954" marR="59954" marT="79939" marB="0">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marL="457200" algn="just">
                        <a:lnSpc>
                          <a:spcPct val="107000"/>
                        </a:lnSpc>
                        <a:spcAft>
                          <a:spcPts val="800"/>
                        </a:spcAft>
                      </a:pPr>
                      <a:r>
                        <a:rPr lang="en-US" sz="1000">
                          <a:solidFill>
                            <a:schemeClr val="tx1"/>
                          </a:solidFill>
                          <a:effectLst/>
                          <a:latin typeface="+mn-lt"/>
                          <a:ea typeface="Times New Roman" panose="02020603050405020304" pitchFamily="18" charset="0"/>
                          <a:cs typeface="Arial" panose="020B0604020202020204" pitchFamily="34" charset="0"/>
                        </a:rPr>
                        <a:t>8.080580</a:t>
                      </a:r>
                      <a:endParaRPr lang="en-US" sz="1100">
                        <a:solidFill>
                          <a:schemeClr val="tx1"/>
                        </a:solidFill>
                        <a:effectLst/>
                        <a:latin typeface="+mn-lt"/>
                        <a:ea typeface="Calibri" panose="020F0502020204030204" pitchFamily="34" charset="0"/>
                        <a:cs typeface="Arial" panose="020B0604020202020204" pitchFamily="34" charset="0"/>
                      </a:endParaRPr>
                    </a:p>
                  </a:txBody>
                  <a:tcPr marL="68580" marR="68580" marT="0" marB="0">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extLst>
                  <a:ext uri="{0D108BD9-81ED-4DB2-BD59-A6C34878D82A}">
                    <a16:rowId xmlns:a16="http://schemas.microsoft.com/office/drawing/2014/main" val="1007607047"/>
                  </a:ext>
                </a:extLst>
              </a:tr>
              <a:tr h="274403">
                <a:tc>
                  <a:txBody>
                    <a:bodyPr/>
                    <a:lstStyle/>
                    <a:p>
                      <a:pPr marL="457200" marR="0" lvl="0" indent="0" algn="just" defTabSz="914400" rtl="0" eaLnBrk="1" fontAlgn="auto" latinLnBrk="0" hangingPunct="1">
                        <a:lnSpc>
                          <a:spcPct val="107000"/>
                        </a:lnSpc>
                        <a:spcBef>
                          <a:spcPts val="0"/>
                        </a:spcBef>
                        <a:spcAft>
                          <a:spcPts val="0"/>
                        </a:spcAft>
                        <a:buClrTx/>
                        <a:buSzTx/>
                        <a:buFontTx/>
                        <a:buNone/>
                        <a:tabLst/>
                        <a:defRPr/>
                      </a:pPr>
                      <a:r>
                        <a:rPr kumimoji="0" lang="en-US" sz="1000" b="1" i="0" u="none" strike="noStrike" kern="1200" cap="none" spc="0" normalizeH="0" baseline="0" noProof="0">
                          <a:ln>
                            <a:noFill/>
                          </a:ln>
                          <a:solidFill>
                            <a:srgbClr val="FFFFFF"/>
                          </a:solidFill>
                          <a:effectLst/>
                          <a:uLnTx/>
                          <a:uFillTx/>
                          <a:latin typeface="Sagona Book"/>
                          <a:ea typeface="Calibri" panose="020F0502020204030204" pitchFamily="34" charset="0"/>
                          <a:cs typeface="Arial" panose="020B0604020202020204" pitchFamily="34" charset="0"/>
                        </a:rPr>
                        <a:t>Canny</a:t>
                      </a:r>
                      <a:endParaRPr kumimoji="0" lang="en-US" sz="1000" b="1" i="0" u="none" strike="noStrike" kern="1200" cap="none" spc="0" normalizeH="0" baseline="0" noProof="0" dirty="0">
                        <a:ln>
                          <a:noFill/>
                        </a:ln>
                        <a:solidFill>
                          <a:srgbClr val="FFFFFF"/>
                        </a:solidFill>
                        <a:effectLst/>
                        <a:uLnTx/>
                        <a:uFillTx/>
                        <a:latin typeface="Sagona Book"/>
                        <a:ea typeface="Calibri" panose="020F0502020204030204" pitchFamily="34" charset="0"/>
                        <a:cs typeface="Arial" panose="020B0604020202020204" pitchFamily="34" charset="0"/>
                      </a:endParaRPr>
                    </a:p>
                  </a:txBody>
                  <a:tcPr marL="59954" marR="59954" marT="79939" marB="0">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marL="457200" algn="just">
                        <a:lnSpc>
                          <a:spcPct val="107000"/>
                        </a:lnSpc>
                      </a:pPr>
                      <a:r>
                        <a:rPr lang="en-US" sz="1000" cap="none" spc="0" dirty="0">
                          <a:solidFill>
                            <a:schemeClr val="tx1"/>
                          </a:solidFill>
                          <a:effectLst/>
                        </a:rPr>
                        <a:t>Median</a:t>
                      </a:r>
                      <a:endParaRPr lang="en-US" sz="1000" cap="none" spc="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59954" marR="59954" marT="79939" marB="0">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marL="457200" marR="0" lvl="0" indent="0" algn="just" defTabSz="914400" rtl="0" eaLnBrk="1" fontAlgn="auto" latinLnBrk="0" hangingPunct="1">
                        <a:lnSpc>
                          <a:spcPct val="107000"/>
                        </a:lnSpc>
                        <a:spcBef>
                          <a:spcPts val="0"/>
                        </a:spcBef>
                        <a:spcAft>
                          <a:spcPts val="0"/>
                        </a:spcAft>
                        <a:buClrTx/>
                        <a:buSzTx/>
                        <a:buFontTx/>
                        <a:buNone/>
                        <a:tabLst/>
                        <a:defRPr/>
                      </a:pPr>
                      <a:r>
                        <a:rPr lang="en-US" sz="1000" cap="none" spc="0" dirty="0">
                          <a:solidFill>
                            <a:schemeClr val="tx1"/>
                          </a:solidFill>
                          <a:effectLst/>
                          <a:latin typeface="+mn-lt"/>
                          <a:ea typeface="Calibri" panose="020F0502020204030204" pitchFamily="34" charset="0"/>
                          <a:cs typeface="Arial" panose="020B0604020202020204" pitchFamily="34" charset="0"/>
                        </a:rPr>
                        <a:t>0.15 – 0.24</a:t>
                      </a:r>
                    </a:p>
                  </a:txBody>
                  <a:tcPr marL="59954" marR="59954" marT="79939" marB="0">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marL="457200" algn="just">
                        <a:lnSpc>
                          <a:spcPct val="107000"/>
                        </a:lnSpc>
                        <a:spcAft>
                          <a:spcPts val="800"/>
                        </a:spcAft>
                      </a:pPr>
                      <a:r>
                        <a:rPr lang="en-US" sz="1000">
                          <a:solidFill>
                            <a:schemeClr val="tx1"/>
                          </a:solidFill>
                          <a:effectLst/>
                          <a:latin typeface="+mn-lt"/>
                          <a:ea typeface="Times New Roman" panose="02020603050405020304" pitchFamily="18" charset="0"/>
                          <a:cs typeface="Arial" panose="020B0604020202020204" pitchFamily="34" charset="0"/>
                        </a:rPr>
                        <a:t>7.679530</a:t>
                      </a:r>
                      <a:endParaRPr lang="en-US" sz="1100">
                        <a:solidFill>
                          <a:schemeClr val="tx1"/>
                        </a:solidFill>
                        <a:effectLst/>
                        <a:latin typeface="+mn-lt"/>
                        <a:ea typeface="Calibri" panose="020F0502020204030204" pitchFamily="34" charset="0"/>
                        <a:cs typeface="Arial" panose="020B0604020202020204" pitchFamily="34" charset="0"/>
                      </a:endParaRPr>
                    </a:p>
                  </a:txBody>
                  <a:tcPr marL="68580" marR="68580" marT="0" marB="0">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extLst>
                  <a:ext uri="{0D108BD9-81ED-4DB2-BD59-A6C34878D82A}">
                    <a16:rowId xmlns:a16="http://schemas.microsoft.com/office/drawing/2014/main" val="2571033371"/>
                  </a:ext>
                </a:extLst>
              </a:tr>
              <a:tr h="445496">
                <a:tc>
                  <a:txBody>
                    <a:bodyPr/>
                    <a:lstStyle/>
                    <a:p>
                      <a:pPr marL="457200" marR="0" lvl="0" indent="0" algn="just" defTabSz="914400" rtl="0" eaLnBrk="1" fontAlgn="auto" latinLnBrk="0" hangingPunct="1">
                        <a:lnSpc>
                          <a:spcPct val="107000"/>
                        </a:lnSpc>
                        <a:spcBef>
                          <a:spcPts val="0"/>
                        </a:spcBef>
                        <a:spcAft>
                          <a:spcPts val="0"/>
                        </a:spcAft>
                        <a:buClrTx/>
                        <a:buSzTx/>
                        <a:buFontTx/>
                        <a:buNone/>
                        <a:tabLst/>
                        <a:defRPr/>
                      </a:pPr>
                      <a:r>
                        <a:rPr kumimoji="0" lang="en-US" sz="1000" b="1" i="0" u="none" strike="noStrike" kern="1200" cap="none" spc="0" normalizeH="0" baseline="0" noProof="0">
                          <a:ln>
                            <a:noFill/>
                          </a:ln>
                          <a:solidFill>
                            <a:srgbClr val="FFFFFF"/>
                          </a:solidFill>
                          <a:effectLst/>
                          <a:uLnTx/>
                          <a:uFillTx/>
                          <a:latin typeface="Sagona Book"/>
                          <a:ea typeface="Calibri" panose="020F0502020204030204" pitchFamily="34" charset="0"/>
                          <a:cs typeface="Arial" panose="020B0604020202020204" pitchFamily="34" charset="0"/>
                        </a:rPr>
                        <a:t>Canny</a:t>
                      </a:r>
                      <a:endParaRPr kumimoji="0" lang="en-US" sz="1000" b="1" i="0" u="none" strike="noStrike" kern="1200" cap="none" spc="0" normalizeH="0" baseline="0" noProof="0" dirty="0">
                        <a:ln>
                          <a:noFill/>
                        </a:ln>
                        <a:solidFill>
                          <a:srgbClr val="FFFFFF"/>
                        </a:solidFill>
                        <a:effectLst/>
                        <a:uLnTx/>
                        <a:uFillTx/>
                        <a:latin typeface="Sagona Book"/>
                        <a:ea typeface="Calibri" panose="020F0502020204030204" pitchFamily="34" charset="0"/>
                        <a:cs typeface="Arial" panose="020B0604020202020204" pitchFamily="34" charset="0"/>
                      </a:endParaRPr>
                    </a:p>
                  </a:txBody>
                  <a:tcPr marL="59954" marR="59954" marT="79939" marB="0">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marL="457200" algn="just">
                        <a:lnSpc>
                          <a:spcPct val="107000"/>
                        </a:lnSpc>
                      </a:pPr>
                      <a:r>
                        <a:rPr lang="en-US" sz="1000" cap="none" spc="0" dirty="0">
                          <a:solidFill>
                            <a:schemeClr val="tx1"/>
                          </a:solidFill>
                          <a:effectLst/>
                        </a:rPr>
                        <a:t>Histogram Equalization</a:t>
                      </a:r>
                      <a:endParaRPr lang="en-US" sz="1000" cap="none" spc="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59954" marR="59954" marT="79939" marB="0">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marL="457200" algn="just">
                        <a:lnSpc>
                          <a:spcPct val="107000"/>
                        </a:lnSpc>
                      </a:pPr>
                      <a:r>
                        <a:rPr lang="en-US" sz="1000" cap="none" spc="0" dirty="0">
                          <a:solidFill>
                            <a:schemeClr val="tx1"/>
                          </a:solidFill>
                          <a:effectLst/>
                        </a:rPr>
                        <a:t>Default</a:t>
                      </a:r>
                      <a:endParaRPr lang="en-US" sz="1000" cap="none" spc="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59954" marR="59954" marT="79939" marB="0">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marL="457200" algn="just">
                        <a:lnSpc>
                          <a:spcPct val="107000"/>
                        </a:lnSpc>
                        <a:spcAft>
                          <a:spcPts val="800"/>
                        </a:spcAft>
                      </a:pPr>
                      <a:r>
                        <a:rPr lang="en-US" sz="1000" dirty="0">
                          <a:solidFill>
                            <a:schemeClr val="tx1"/>
                          </a:solidFill>
                          <a:effectLst/>
                          <a:latin typeface="+mn-lt"/>
                          <a:ea typeface="Times New Roman" panose="02020603050405020304" pitchFamily="18" charset="0"/>
                          <a:cs typeface="Arial" panose="020B0604020202020204" pitchFamily="34" charset="0"/>
                        </a:rPr>
                        <a:t>3.991448</a:t>
                      </a:r>
                      <a:endParaRPr lang="en-US" sz="1100" dirty="0">
                        <a:solidFill>
                          <a:schemeClr val="tx1"/>
                        </a:solidFill>
                        <a:effectLst/>
                        <a:latin typeface="+mn-lt"/>
                        <a:ea typeface="Calibri" panose="020F0502020204030204" pitchFamily="34" charset="0"/>
                        <a:cs typeface="Arial" panose="020B0604020202020204" pitchFamily="34" charset="0"/>
                      </a:endParaRPr>
                    </a:p>
                  </a:txBody>
                  <a:tcPr marL="68580" marR="68580" marT="0" marB="0">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extLst>
                  <a:ext uri="{0D108BD9-81ED-4DB2-BD59-A6C34878D82A}">
                    <a16:rowId xmlns:a16="http://schemas.microsoft.com/office/drawing/2014/main" val="270113029"/>
                  </a:ext>
                </a:extLst>
              </a:tr>
              <a:tr h="445496">
                <a:tc>
                  <a:txBody>
                    <a:bodyPr/>
                    <a:lstStyle/>
                    <a:p>
                      <a:pPr marL="457200" marR="0" lvl="0" indent="0" algn="just" defTabSz="914400" rtl="0" eaLnBrk="1" fontAlgn="auto" latinLnBrk="0" hangingPunct="1">
                        <a:lnSpc>
                          <a:spcPct val="107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FFFFFF"/>
                          </a:solidFill>
                          <a:effectLst/>
                          <a:uLnTx/>
                          <a:uFillTx/>
                          <a:latin typeface="Sagona Book"/>
                          <a:ea typeface="Calibri" panose="020F0502020204030204" pitchFamily="34" charset="0"/>
                          <a:cs typeface="Arial" panose="020B0604020202020204" pitchFamily="34" charset="0"/>
                        </a:rPr>
                        <a:t>Canny</a:t>
                      </a:r>
                    </a:p>
                  </a:txBody>
                  <a:tcPr marL="59954" marR="59954" marT="79939" marB="0">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marL="457200" algn="just">
                        <a:lnSpc>
                          <a:spcPct val="107000"/>
                        </a:lnSpc>
                      </a:pPr>
                      <a:r>
                        <a:rPr lang="en-US" sz="1000" cap="none" spc="0">
                          <a:solidFill>
                            <a:schemeClr val="tx1"/>
                          </a:solidFill>
                          <a:effectLst/>
                        </a:rPr>
                        <a:t>Histogram Stretching</a:t>
                      </a:r>
                      <a:endParaRPr lang="en-US" sz="1000" cap="none" spc="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59954" marR="59954" marT="79939" marB="0">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marL="457200" algn="just">
                        <a:lnSpc>
                          <a:spcPct val="107000"/>
                        </a:lnSpc>
                      </a:pPr>
                      <a:r>
                        <a:rPr lang="en-US" sz="1000" cap="none" spc="0">
                          <a:solidFill>
                            <a:schemeClr val="tx1"/>
                          </a:solidFill>
                          <a:effectLst/>
                        </a:rPr>
                        <a:t>Default </a:t>
                      </a:r>
                      <a:endParaRPr lang="en-US" sz="1000" cap="none" spc="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59954" marR="59954" marT="79939" marB="0">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marL="457200" algn="just">
                        <a:lnSpc>
                          <a:spcPct val="107000"/>
                        </a:lnSpc>
                        <a:spcAft>
                          <a:spcPts val="800"/>
                        </a:spcAft>
                      </a:pPr>
                      <a:r>
                        <a:rPr lang="en-US" sz="1000" dirty="0">
                          <a:solidFill>
                            <a:schemeClr val="tx1"/>
                          </a:solidFill>
                          <a:effectLst/>
                          <a:latin typeface="+mn-lt"/>
                          <a:ea typeface="Times New Roman" panose="02020603050405020304" pitchFamily="18" charset="0"/>
                          <a:cs typeface="Arial" panose="020B0604020202020204" pitchFamily="34" charset="0"/>
                        </a:rPr>
                        <a:t>6.928220</a:t>
                      </a:r>
                      <a:endParaRPr lang="en-US" sz="1100" dirty="0">
                        <a:solidFill>
                          <a:schemeClr val="tx1"/>
                        </a:solidFill>
                        <a:effectLst/>
                        <a:latin typeface="+mn-lt"/>
                        <a:ea typeface="Calibri" panose="020F0502020204030204" pitchFamily="34" charset="0"/>
                        <a:cs typeface="Arial" panose="020B0604020202020204" pitchFamily="34" charset="0"/>
                      </a:endParaRPr>
                    </a:p>
                  </a:txBody>
                  <a:tcPr marL="68580" marR="68580" marT="0" marB="0">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extLst>
                  <a:ext uri="{0D108BD9-81ED-4DB2-BD59-A6C34878D82A}">
                    <a16:rowId xmlns:a16="http://schemas.microsoft.com/office/drawing/2014/main" val="3977727791"/>
                  </a:ext>
                </a:extLst>
              </a:tr>
            </a:tbl>
          </a:graphicData>
        </a:graphic>
      </p:graphicFrame>
      <p:pic>
        <p:nvPicPr>
          <p:cNvPr id="7" name="Picture 6" descr="A black and white map&#10;&#10;Description automatically generated">
            <a:extLst>
              <a:ext uri="{FF2B5EF4-FFF2-40B4-BE49-F238E27FC236}">
                <a16:creationId xmlns:a16="http://schemas.microsoft.com/office/drawing/2014/main" id="{0D7319A5-FC2C-ACF8-145A-02A5855AD6C1}"/>
              </a:ext>
            </a:extLst>
          </p:cNvPr>
          <p:cNvPicPr>
            <a:picLocks noChangeAspect="1"/>
          </p:cNvPicPr>
          <p:nvPr/>
        </p:nvPicPr>
        <p:blipFill rotWithShape="1">
          <a:blip r:embed="rId2"/>
          <a:srcRect l="593"/>
          <a:stretch/>
        </p:blipFill>
        <p:spPr>
          <a:xfrm>
            <a:off x="7838983" y="3726297"/>
            <a:ext cx="3002731" cy="2457013"/>
          </a:xfrm>
          <a:prstGeom prst="rect">
            <a:avLst/>
          </a:prstGeom>
        </p:spPr>
      </p:pic>
    </p:spTree>
    <p:extLst>
      <p:ext uri="{BB962C8B-B14F-4D97-AF65-F5344CB8AC3E}">
        <p14:creationId xmlns:p14="http://schemas.microsoft.com/office/powerpoint/2010/main" val="18278345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8C52BA0-AA3C-28E4-BCEA-0D5DD4D63379}"/>
              </a:ext>
            </a:extLst>
          </p:cNvPr>
          <p:cNvPicPr>
            <a:picLocks noChangeAspect="1"/>
          </p:cNvPicPr>
          <p:nvPr/>
        </p:nvPicPr>
        <p:blipFill>
          <a:blip r:embed="rId2"/>
          <a:stretch>
            <a:fillRect/>
          </a:stretch>
        </p:blipFill>
        <p:spPr>
          <a:xfrm>
            <a:off x="425822" y="88162"/>
            <a:ext cx="2442883" cy="2442883"/>
          </a:xfrm>
          <a:prstGeom prst="rect">
            <a:avLst/>
          </a:prstGeom>
        </p:spPr>
      </p:pic>
      <p:sp>
        <p:nvSpPr>
          <p:cNvPr id="4" name="TextBox 3">
            <a:extLst>
              <a:ext uri="{FF2B5EF4-FFF2-40B4-BE49-F238E27FC236}">
                <a16:creationId xmlns:a16="http://schemas.microsoft.com/office/drawing/2014/main" id="{0244512E-1FBD-3295-F3B1-1FA3A728258F}"/>
              </a:ext>
            </a:extLst>
          </p:cNvPr>
          <p:cNvSpPr txBox="1"/>
          <p:nvPr/>
        </p:nvSpPr>
        <p:spPr>
          <a:xfrm>
            <a:off x="891009" y="2462311"/>
            <a:ext cx="1364220" cy="307777"/>
          </a:xfrm>
          <a:prstGeom prst="rect">
            <a:avLst/>
          </a:prstGeom>
          <a:noFill/>
        </p:spPr>
        <p:txBody>
          <a:bodyPr wrap="none" rtlCol="0">
            <a:spAutoFit/>
          </a:bodyPr>
          <a:lstStyle/>
          <a:p>
            <a:r>
              <a:rPr lang="en-US" sz="1400" dirty="0"/>
              <a:t>Sobel-T = 0.05</a:t>
            </a:r>
          </a:p>
        </p:txBody>
      </p:sp>
      <p:pic>
        <p:nvPicPr>
          <p:cNvPr id="6" name="Picture 5">
            <a:extLst>
              <a:ext uri="{FF2B5EF4-FFF2-40B4-BE49-F238E27FC236}">
                <a16:creationId xmlns:a16="http://schemas.microsoft.com/office/drawing/2014/main" id="{5DF521A9-D26B-A6F6-CC4F-9AC6F44B17EE}"/>
              </a:ext>
            </a:extLst>
          </p:cNvPr>
          <p:cNvPicPr>
            <a:picLocks noChangeAspect="1"/>
          </p:cNvPicPr>
          <p:nvPr/>
        </p:nvPicPr>
        <p:blipFill>
          <a:blip r:embed="rId3"/>
          <a:stretch>
            <a:fillRect/>
          </a:stretch>
        </p:blipFill>
        <p:spPr>
          <a:xfrm>
            <a:off x="4412130" y="88162"/>
            <a:ext cx="2442883" cy="2442883"/>
          </a:xfrm>
          <a:prstGeom prst="rect">
            <a:avLst/>
          </a:prstGeom>
        </p:spPr>
      </p:pic>
      <p:sp>
        <p:nvSpPr>
          <p:cNvPr id="7" name="TextBox 6">
            <a:extLst>
              <a:ext uri="{FF2B5EF4-FFF2-40B4-BE49-F238E27FC236}">
                <a16:creationId xmlns:a16="http://schemas.microsoft.com/office/drawing/2014/main" id="{96E577DD-DE89-9CD0-B5BB-9B76AB0675C7}"/>
              </a:ext>
            </a:extLst>
          </p:cNvPr>
          <p:cNvSpPr txBox="1"/>
          <p:nvPr/>
        </p:nvSpPr>
        <p:spPr>
          <a:xfrm>
            <a:off x="4376079" y="2472771"/>
            <a:ext cx="2341667" cy="307777"/>
          </a:xfrm>
          <a:prstGeom prst="rect">
            <a:avLst/>
          </a:prstGeom>
          <a:noFill/>
        </p:spPr>
        <p:txBody>
          <a:bodyPr wrap="none" rtlCol="0">
            <a:spAutoFit/>
          </a:bodyPr>
          <a:lstStyle/>
          <a:p>
            <a:r>
              <a:rPr lang="en-US" sz="1400" dirty="0"/>
              <a:t>Sobel - Median filter[3x3]</a:t>
            </a:r>
          </a:p>
        </p:txBody>
      </p:sp>
      <p:pic>
        <p:nvPicPr>
          <p:cNvPr id="9" name="Picture 8">
            <a:extLst>
              <a:ext uri="{FF2B5EF4-FFF2-40B4-BE49-F238E27FC236}">
                <a16:creationId xmlns:a16="http://schemas.microsoft.com/office/drawing/2014/main" id="{87250152-2099-C639-B2ED-6DAA8CBE75DD}"/>
              </a:ext>
            </a:extLst>
          </p:cNvPr>
          <p:cNvPicPr>
            <a:picLocks noChangeAspect="1"/>
          </p:cNvPicPr>
          <p:nvPr/>
        </p:nvPicPr>
        <p:blipFill>
          <a:blip r:embed="rId4"/>
          <a:stretch>
            <a:fillRect/>
          </a:stretch>
        </p:blipFill>
        <p:spPr>
          <a:xfrm>
            <a:off x="8500038" y="88162"/>
            <a:ext cx="2442883" cy="2442883"/>
          </a:xfrm>
          <a:prstGeom prst="rect">
            <a:avLst/>
          </a:prstGeom>
        </p:spPr>
      </p:pic>
      <p:sp>
        <p:nvSpPr>
          <p:cNvPr id="10" name="TextBox 9">
            <a:extLst>
              <a:ext uri="{FF2B5EF4-FFF2-40B4-BE49-F238E27FC236}">
                <a16:creationId xmlns:a16="http://schemas.microsoft.com/office/drawing/2014/main" id="{51775CF4-438D-6494-DCB0-29ADC13A269E}"/>
              </a:ext>
            </a:extLst>
          </p:cNvPr>
          <p:cNvSpPr txBox="1"/>
          <p:nvPr/>
        </p:nvSpPr>
        <p:spPr>
          <a:xfrm>
            <a:off x="8699246" y="2462312"/>
            <a:ext cx="1981633" cy="307777"/>
          </a:xfrm>
          <a:prstGeom prst="rect">
            <a:avLst/>
          </a:prstGeom>
          <a:noFill/>
        </p:spPr>
        <p:txBody>
          <a:bodyPr wrap="none" rtlCol="0">
            <a:spAutoFit/>
          </a:bodyPr>
          <a:lstStyle/>
          <a:p>
            <a:r>
              <a:rPr lang="en-US" sz="1400" dirty="0"/>
              <a:t>Sobel – Histogram Eq</a:t>
            </a:r>
          </a:p>
        </p:txBody>
      </p:sp>
      <p:pic>
        <p:nvPicPr>
          <p:cNvPr id="12" name="Picture 11">
            <a:extLst>
              <a:ext uri="{FF2B5EF4-FFF2-40B4-BE49-F238E27FC236}">
                <a16:creationId xmlns:a16="http://schemas.microsoft.com/office/drawing/2014/main" id="{60AB7D43-8FEC-AF91-57C8-7EFBB53ED2AB}"/>
              </a:ext>
            </a:extLst>
          </p:cNvPr>
          <p:cNvPicPr>
            <a:picLocks noChangeAspect="1"/>
          </p:cNvPicPr>
          <p:nvPr/>
        </p:nvPicPr>
        <p:blipFill>
          <a:blip r:embed="rId5"/>
          <a:stretch>
            <a:fillRect/>
          </a:stretch>
        </p:blipFill>
        <p:spPr>
          <a:xfrm>
            <a:off x="425822" y="3231776"/>
            <a:ext cx="2669987" cy="2669987"/>
          </a:xfrm>
          <a:prstGeom prst="rect">
            <a:avLst/>
          </a:prstGeom>
        </p:spPr>
      </p:pic>
      <p:sp>
        <p:nvSpPr>
          <p:cNvPr id="13" name="TextBox 12">
            <a:extLst>
              <a:ext uri="{FF2B5EF4-FFF2-40B4-BE49-F238E27FC236}">
                <a16:creationId xmlns:a16="http://schemas.microsoft.com/office/drawing/2014/main" id="{77A677FF-993A-5EE2-A49D-9301BCB5EE98}"/>
              </a:ext>
            </a:extLst>
          </p:cNvPr>
          <p:cNvSpPr txBox="1"/>
          <p:nvPr/>
        </p:nvSpPr>
        <p:spPr>
          <a:xfrm>
            <a:off x="811201" y="5815106"/>
            <a:ext cx="1672124" cy="307777"/>
          </a:xfrm>
          <a:prstGeom prst="rect">
            <a:avLst/>
          </a:prstGeom>
          <a:noFill/>
        </p:spPr>
        <p:txBody>
          <a:bodyPr wrap="none" rtlCol="0">
            <a:spAutoFit/>
          </a:bodyPr>
          <a:lstStyle/>
          <a:p>
            <a:r>
              <a:rPr lang="en-US" sz="1400" dirty="0"/>
              <a:t>LT = 0.15 HT=0.24</a:t>
            </a:r>
            <a:endParaRPr lang="en-US" dirty="0"/>
          </a:p>
        </p:txBody>
      </p:sp>
      <p:sp>
        <p:nvSpPr>
          <p:cNvPr id="14" name="TextBox 13">
            <a:extLst>
              <a:ext uri="{FF2B5EF4-FFF2-40B4-BE49-F238E27FC236}">
                <a16:creationId xmlns:a16="http://schemas.microsoft.com/office/drawing/2014/main" id="{7194B269-24CF-6374-C141-173F41994476}"/>
              </a:ext>
            </a:extLst>
          </p:cNvPr>
          <p:cNvSpPr txBox="1"/>
          <p:nvPr/>
        </p:nvSpPr>
        <p:spPr>
          <a:xfrm>
            <a:off x="3329088" y="6122883"/>
            <a:ext cx="3388658" cy="461665"/>
          </a:xfrm>
          <a:prstGeom prst="rect">
            <a:avLst/>
          </a:prstGeom>
          <a:noFill/>
        </p:spPr>
        <p:txBody>
          <a:bodyPr wrap="square" rtlCol="0">
            <a:spAutoFit/>
          </a:bodyPr>
          <a:lstStyle/>
          <a:p>
            <a:pPr algn="ctr"/>
            <a:r>
              <a:rPr lang="en-US" sz="2400" dirty="0"/>
              <a:t>Image L97b</a:t>
            </a:r>
          </a:p>
        </p:txBody>
      </p:sp>
      <p:pic>
        <p:nvPicPr>
          <p:cNvPr id="16" name="Picture 15">
            <a:extLst>
              <a:ext uri="{FF2B5EF4-FFF2-40B4-BE49-F238E27FC236}">
                <a16:creationId xmlns:a16="http://schemas.microsoft.com/office/drawing/2014/main" id="{831A9F16-FB2F-E3E9-C148-7B231583E3D9}"/>
              </a:ext>
            </a:extLst>
          </p:cNvPr>
          <p:cNvPicPr>
            <a:picLocks noChangeAspect="1"/>
          </p:cNvPicPr>
          <p:nvPr/>
        </p:nvPicPr>
        <p:blipFill>
          <a:blip r:embed="rId6"/>
          <a:stretch>
            <a:fillRect/>
          </a:stretch>
        </p:blipFill>
        <p:spPr>
          <a:xfrm>
            <a:off x="4411553" y="3166035"/>
            <a:ext cx="2730330" cy="2730330"/>
          </a:xfrm>
          <a:prstGeom prst="rect">
            <a:avLst/>
          </a:prstGeom>
        </p:spPr>
      </p:pic>
      <p:sp>
        <p:nvSpPr>
          <p:cNvPr id="17" name="TextBox 16">
            <a:extLst>
              <a:ext uri="{FF2B5EF4-FFF2-40B4-BE49-F238E27FC236}">
                <a16:creationId xmlns:a16="http://schemas.microsoft.com/office/drawing/2014/main" id="{DDD4A634-DA0D-0FDC-7264-CA2B60AB7C57}"/>
              </a:ext>
            </a:extLst>
          </p:cNvPr>
          <p:cNvSpPr txBox="1"/>
          <p:nvPr/>
        </p:nvSpPr>
        <p:spPr>
          <a:xfrm>
            <a:off x="4642032" y="5855736"/>
            <a:ext cx="2428998" cy="307777"/>
          </a:xfrm>
          <a:prstGeom prst="rect">
            <a:avLst/>
          </a:prstGeom>
          <a:noFill/>
        </p:spPr>
        <p:txBody>
          <a:bodyPr wrap="none" rtlCol="0">
            <a:spAutoFit/>
          </a:bodyPr>
          <a:lstStyle/>
          <a:p>
            <a:r>
              <a:rPr lang="en-US" sz="1400" dirty="0"/>
              <a:t>Canny - Median filter[3x3]</a:t>
            </a:r>
          </a:p>
        </p:txBody>
      </p:sp>
      <p:pic>
        <p:nvPicPr>
          <p:cNvPr id="19" name="Picture 18">
            <a:extLst>
              <a:ext uri="{FF2B5EF4-FFF2-40B4-BE49-F238E27FC236}">
                <a16:creationId xmlns:a16="http://schemas.microsoft.com/office/drawing/2014/main" id="{61479F41-E45A-16F3-26AD-A6EF69CC6646}"/>
              </a:ext>
            </a:extLst>
          </p:cNvPr>
          <p:cNvPicPr>
            <a:picLocks noChangeAspect="1"/>
          </p:cNvPicPr>
          <p:nvPr/>
        </p:nvPicPr>
        <p:blipFill>
          <a:blip r:embed="rId7"/>
          <a:stretch>
            <a:fillRect/>
          </a:stretch>
        </p:blipFill>
        <p:spPr>
          <a:xfrm>
            <a:off x="8492472" y="3166035"/>
            <a:ext cx="2546069" cy="2730330"/>
          </a:xfrm>
          <a:prstGeom prst="rect">
            <a:avLst/>
          </a:prstGeom>
        </p:spPr>
      </p:pic>
      <p:sp>
        <p:nvSpPr>
          <p:cNvPr id="20" name="TextBox 19">
            <a:extLst>
              <a:ext uri="{FF2B5EF4-FFF2-40B4-BE49-F238E27FC236}">
                <a16:creationId xmlns:a16="http://schemas.microsoft.com/office/drawing/2014/main" id="{0019CEEF-7542-5112-82B8-200B41644878}"/>
              </a:ext>
            </a:extLst>
          </p:cNvPr>
          <p:cNvSpPr txBox="1"/>
          <p:nvPr/>
        </p:nvSpPr>
        <p:spPr>
          <a:xfrm>
            <a:off x="8406480" y="5815106"/>
            <a:ext cx="2718052" cy="307777"/>
          </a:xfrm>
          <a:prstGeom prst="rect">
            <a:avLst/>
          </a:prstGeom>
          <a:noFill/>
        </p:spPr>
        <p:txBody>
          <a:bodyPr wrap="none" rtlCol="0">
            <a:spAutoFit/>
          </a:bodyPr>
          <a:lstStyle/>
          <a:p>
            <a:r>
              <a:rPr lang="en-US" sz="1400" dirty="0"/>
              <a:t>Canny – Histogram stretching</a:t>
            </a:r>
          </a:p>
        </p:txBody>
      </p:sp>
    </p:spTree>
    <p:extLst>
      <p:ext uri="{BB962C8B-B14F-4D97-AF65-F5344CB8AC3E}">
        <p14:creationId xmlns:p14="http://schemas.microsoft.com/office/powerpoint/2010/main" val="15353469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C2E21-34C6-9D4C-E784-45B385BA5C0B}"/>
              </a:ext>
            </a:extLst>
          </p:cNvPr>
          <p:cNvSpPr>
            <a:spLocks noGrp="1"/>
          </p:cNvSpPr>
          <p:nvPr>
            <p:ph type="title"/>
          </p:nvPr>
        </p:nvSpPr>
        <p:spPr>
          <a:xfrm>
            <a:off x="269290" y="122261"/>
            <a:ext cx="4991961" cy="1477328"/>
          </a:xfrm>
        </p:spPr>
        <p:txBody>
          <a:bodyPr wrap="square" anchor="ctr">
            <a:normAutofit/>
          </a:bodyPr>
          <a:lstStyle/>
          <a:p>
            <a:r>
              <a:rPr lang="en-US" sz="6000" dirty="0"/>
              <a:t>Harris Corner Detection</a:t>
            </a:r>
          </a:p>
        </p:txBody>
      </p:sp>
      <p:sp>
        <p:nvSpPr>
          <p:cNvPr id="6" name="Subtitle 2">
            <a:extLst>
              <a:ext uri="{FF2B5EF4-FFF2-40B4-BE49-F238E27FC236}">
                <a16:creationId xmlns:a16="http://schemas.microsoft.com/office/drawing/2014/main" id="{73AABEC5-5665-58FE-75AE-45ADDA6B1158}"/>
              </a:ext>
            </a:extLst>
          </p:cNvPr>
          <p:cNvSpPr txBox="1">
            <a:spLocks/>
          </p:cNvSpPr>
          <p:nvPr/>
        </p:nvSpPr>
        <p:spPr>
          <a:xfrm>
            <a:off x="248575" y="150501"/>
            <a:ext cx="11674135" cy="1420848"/>
          </a:xfrm>
          <a:prstGeom prst="rect">
            <a:avLst/>
          </a:prstGeom>
        </p:spPr>
        <p:txBody>
          <a:bodyPr vert="horz" lIns="0" tIns="0" rIns="0" bIns="0" rtlCol="0" anchor="ctr">
            <a:normAutofit/>
          </a:bodyPr>
          <a:lstStyle>
            <a:lvl1pPr marL="228600" indent="-228600" algn="l" defTabSz="914400" rtl="0" eaLnBrk="1" latinLnBrk="0" hangingPunct="1">
              <a:lnSpc>
                <a:spcPct val="120000"/>
              </a:lnSpc>
              <a:spcBef>
                <a:spcPts val="10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1pPr>
            <a:lvl2pPr marL="6858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2pPr>
            <a:lvl3pPr marL="11430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3pPr>
            <a:lvl4pPr marL="16002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4pPr>
            <a:lvl5pPr marL="20574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Font typeface="Arial" panose="020B0604020202020204" pitchFamily="34" charset="0"/>
              <a:buChar char="•"/>
            </a:pPr>
            <a:endParaRPr lang="en-US" dirty="0">
              <a:solidFill>
                <a:schemeClr val="tx1"/>
              </a:solidFill>
            </a:endParaRPr>
          </a:p>
        </p:txBody>
      </p:sp>
      <p:sp>
        <p:nvSpPr>
          <p:cNvPr id="10" name="Content Placeholder 4">
            <a:extLst>
              <a:ext uri="{FF2B5EF4-FFF2-40B4-BE49-F238E27FC236}">
                <a16:creationId xmlns:a16="http://schemas.microsoft.com/office/drawing/2014/main" id="{7AFBD3B7-5E86-5E44-4481-006D384E547B}"/>
              </a:ext>
            </a:extLst>
          </p:cNvPr>
          <p:cNvSpPr>
            <a:spLocks noGrp="1"/>
          </p:cNvSpPr>
          <p:nvPr>
            <p:ph idx="1"/>
          </p:nvPr>
        </p:nvSpPr>
        <p:spPr>
          <a:xfrm>
            <a:off x="449650" y="1130784"/>
            <a:ext cx="6616975" cy="5305527"/>
          </a:xfrm>
        </p:spPr>
        <p:txBody>
          <a:bodyPr>
            <a:normAutofit lnSpcReduction="10000"/>
          </a:bodyPr>
          <a:lstStyle/>
          <a:p>
            <a:pPr marL="457200" indent="-457200" algn="just">
              <a:lnSpc>
                <a:spcPct val="110000"/>
              </a:lnSpc>
              <a:buFont typeface="Arial" panose="020B0604020202020204" pitchFamily="34" charset="0"/>
              <a:buChar char="•"/>
            </a:pPr>
            <a:endParaRPr lang="sv-SE" dirty="0">
              <a:solidFill>
                <a:schemeClr val="tx1"/>
              </a:solidFill>
            </a:endParaRPr>
          </a:p>
          <a:p>
            <a:pPr marL="457200" indent="-457200" algn="just">
              <a:lnSpc>
                <a:spcPct val="110000"/>
              </a:lnSpc>
              <a:buFont typeface="Arial" panose="020B0604020202020204" pitchFamily="34" charset="0"/>
              <a:buChar char="•"/>
            </a:pPr>
            <a:r>
              <a:rPr lang="en-US" dirty="0">
                <a:solidFill>
                  <a:schemeClr val="tx1"/>
                </a:solidFill>
              </a:rPr>
              <a:t>Harris Corner Detector is used to identify a corner by looking through a small window.</a:t>
            </a:r>
          </a:p>
          <a:p>
            <a:pPr marL="457200" indent="-457200" algn="just">
              <a:lnSpc>
                <a:spcPct val="110000"/>
              </a:lnSpc>
              <a:buFont typeface="Arial" panose="020B0604020202020204" pitchFamily="34" charset="0"/>
              <a:buChar char="•"/>
            </a:pPr>
            <a:r>
              <a:rPr lang="en-US" dirty="0">
                <a:solidFill>
                  <a:schemeClr val="tx1"/>
                </a:solidFill>
              </a:rPr>
              <a:t>Window shifts in different directions to compute the intensity variations.</a:t>
            </a:r>
          </a:p>
          <a:p>
            <a:pPr marL="457200" indent="-457200" algn="just">
              <a:lnSpc>
                <a:spcPct val="110000"/>
              </a:lnSpc>
              <a:buFont typeface="Arial" panose="020B0604020202020204" pitchFamily="34" charset="0"/>
              <a:buChar char="•"/>
            </a:pPr>
            <a:r>
              <a:rPr lang="en-US" dirty="0">
                <a:solidFill>
                  <a:schemeClr val="tx1"/>
                </a:solidFill>
              </a:rPr>
              <a:t>It is a multi-step process.</a:t>
            </a:r>
          </a:p>
          <a:p>
            <a:pPr marL="457200" indent="-457200" algn="just">
              <a:lnSpc>
                <a:spcPct val="110000"/>
              </a:lnSpc>
              <a:buFont typeface="Arial" panose="020B0604020202020204" pitchFamily="34" charset="0"/>
              <a:buChar char="•"/>
            </a:pPr>
            <a:r>
              <a:rPr lang="en-US" dirty="0">
                <a:solidFill>
                  <a:schemeClr val="tx1"/>
                </a:solidFill>
              </a:rPr>
              <a:t>Compute the image gradients using Sobel operators.</a:t>
            </a:r>
          </a:p>
          <a:p>
            <a:pPr marL="457200" indent="-457200" algn="just">
              <a:lnSpc>
                <a:spcPct val="110000"/>
              </a:lnSpc>
              <a:buFont typeface="Arial" panose="020B0604020202020204" pitchFamily="34" charset="0"/>
              <a:buChar char="•"/>
            </a:pPr>
            <a:r>
              <a:rPr lang="en-US" dirty="0">
                <a:solidFill>
                  <a:schemeClr val="tx1"/>
                </a:solidFill>
              </a:rPr>
              <a:t>Derive the elements of the Harris matrix.</a:t>
            </a:r>
          </a:p>
          <a:p>
            <a:pPr marL="457200" indent="-457200" algn="just">
              <a:lnSpc>
                <a:spcPct val="110000"/>
              </a:lnSpc>
              <a:buFont typeface="Arial" panose="020B0604020202020204" pitchFamily="34" charset="0"/>
              <a:buChar char="•"/>
            </a:pPr>
            <a:r>
              <a:rPr lang="en-US" dirty="0">
                <a:solidFill>
                  <a:schemeClr val="tx1"/>
                </a:solidFill>
              </a:rPr>
              <a:t>Apply gaussian filter for smoothing. </a:t>
            </a:r>
          </a:p>
          <a:p>
            <a:pPr marL="457200" indent="-457200" algn="just">
              <a:lnSpc>
                <a:spcPct val="110000"/>
              </a:lnSpc>
              <a:buFont typeface="Arial" panose="020B0604020202020204" pitchFamily="34" charset="0"/>
              <a:buChar char="•"/>
            </a:pPr>
            <a:r>
              <a:rPr lang="en-US" dirty="0">
                <a:solidFill>
                  <a:schemeClr val="tx1"/>
                </a:solidFill>
              </a:rPr>
              <a:t>Detect corner points using the threshold value.</a:t>
            </a:r>
          </a:p>
          <a:p>
            <a:pPr marL="457200" indent="-457200" algn="just">
              <a:lnSpc>
                <a:spcPct val="110000"/>
              </a:lnSpc>
              <a:buFont typeface="Arial" panose="020B0604020202020204" pitchFamily="34" charset="0"/>
              <a:buChar char="•"/>
            </a:pPr>
            <a:r>
              <a:rPr lang="en-US" dirty="0">
                <a:solidFill>
                  <a:schemeClr val="tx1"/>
                </a:solidFill>
              </a:rPr>
              <a:t>The points detected by Canny are not that accurate when compared to the Ground Truth images. </a:t>
            </a:r>
          </a:p>
          <a:p>
            <a:pPr marL="457200" indent="-457200" algn="just">
              <a:lnSpc>
                <a:spcPct val="110000"/>
              </a:lnSpc>
              <a:buFont typeface="Arial" panose="020B0604020202020204" pitchFamily="34" charset="0"/>
              <a:buChar char="•"/>
            </a:pPr>
            <a:endParaRPr lang="en-US" dirty="0">
              <a:solidFill>
                <a:schemeClr val="tx1"/>
              </a:solidFill>
            </a:endParaRPr>
          </a:p>
          <a:p>
            <a:pPr marL="457200" indent="-457200" algn="just">
              <a:lnSpc>
                <a:spcPct val="110000"/>
              </a:lnSpc>
              <a:buFont typeface="Arial" panose="020B0604020202020204" pitchFamily="34" charset="0"/>
              <a:buChar char="•"/>
            </a:pPr>
            <a:endParaRPr lang="en-US" dirty="0">
              <a:solidFill>
                <a:schemeClr val="tx1"/>
              </a:solidFill>
            </a:endParaRPr>
          </a:p>
        </p:txBody>
      </p:sp>
      <p:sp>
        <p:nvSpPr>
          <p:cNvPr id="17" name="Title 1">
            <a:extLst>
              <a:ext uri="{FF2B5EF4-FFF2-40B4-BE49-F238E27FC236}">
                <a16:creationId xmlns:a16="http://schemas.microsoft.com/office/drawing/2014/main" id="{538E1AD9-FF1A-8051-824D-9A8D1A8B7526}"/>
              </a:ext>
            </a:extLst>
          </p:cNvPr>
          <p:cNvSpPr txBox="1">
            <a:spLocks/>
          </p:cNvSpPr>
          <p:nvPr/>
        </p:nvSpPr>
        <p:spPr>
          <a:xfrm>
            <a:off x="6961572" y="4726810"/>
            <a:ext cx="5370990" cy="559840"/>
          </a:xfrm>
          <a:prstGeom prst="rect">
            <a:avLst/>
          </a:prstGeom>
        </p:spPr>
        <p:txBody>
          <a:bodyPr vert="horz" wrap="square" lIns="0" tIns="0" rIns="0" bIns="0" rtlCol="0" anchor="ctr" anchorCtr="0">
            <a:normAutofit/>
          </a:bodyPr>
          <a:lstStyle>
            <a:lvl1pPr algn="l" defTabSz="914400" rtl="0" eaLnBrk="1" latinLnBrk="0" hangingPunct="1">
              <a:lnSpc>
                <a:spcPct val="88000"/>
              </a:lnSpc>
              <a:spcBef>
                <a:spcPct val="0"/>
              </a:spcBef>
              <a:buNone/>
              <a:defRPr sz="4400" kern="1200" cap="none" spc="40" baseline="0">
                <a:solidFill>
                  <a:schemeClr val="tx1"/>
                </a:solidFill>
                <a:latin typeface="+mj-lt"/>
                <a:ea typeface="+mj-ea"/>
                <a:cs typeface="+mj-cs"/>
              </a:defRPr>
            </a:lvl1pPr>
          </a:lstStyle>
          <a:p>
            <a:pPr algn="ctr"/>
            <a:r>
              <a:rPr lang="en-US" sz="1800" dirty="0">
                <a:latin typeface="Times New Roman" panose="02020603050405020304" pitchFamily="18" charset="0"/>
                <a:ea typeface="Times New Roman" panose="02020603050405020304" pitchFamily="18" charset="0"/>
                <a:cs typeface="Arial" panose="020B0604020202020204" pitchFamily="34" charset="0"/>
              </a:rPr>
              <a:t>Fig 3</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 Harris Corner Detection for field.jpg</a:t>
            </a: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3" name="Picture 2" descr="A black and white photo of a map&#10;&#10;Description automatically generated">
            <a:extLst>
              <a:ext uri="{FF2B5EF4-FFF2-40B4-BE49-F238E27FC236}">
                <a16:creationId xmlns:a16="http://schemas.microsoft.com/office/drawing/2014/main" id="{F2F350DC-8D3B-72BF-9339-4927BCD7F6C4}"/>
              </a:ext>
            </a:extLst>
          </p:cNvPr>
          <p:cNvPicPr>
            <a:picLocks noChangeAspect="1"/>
          </p:cNvPicPr>
          <p:nvPr/>
        </p:nvPicPr>
        <p:blipFill rotWithShape="1">
          <a:blip r:embed="rId2"/>
          <a:srcRect t="4565"/>
          <a:stretch/>
        </p:blipFill>
        <p:spPr bwMode="auto">
          <a:xfrm>
            <a:off x="7930345" y="2177732"/>
            <a:ext cx="3433445" cy="250253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5639530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C2E21-34C6-9D4C-E784-45B385BA5C0B}"/>
              </a:ext>
            </a:extLst>
          </p:cNvPr>
          <p:cNvSpPr>
            <a:spLocks noGrp="1"/>
          </p:cNvSpPr>
          <p:nvPr>
            <p:ph type="title"/>
          </p:nvPr>
        </p:nvSpPr>
        <p:spPr>
          <a:xfrm>
            <a:off x="269290" y="122261"/>
            <a:ext cx="4991961" cy="1477328"/>
          </a:xfrm>
        </p:spPr>
        <p:txBody>
          <a:bodyPr wrap="square" anchor="ctr">
            <a:normAutofit/>
          </a:bodyPr>
          <a:lstStyle/>
          <a:p>
            <a:r>
              <a:rPr lang="en-US" sz="6000" dirty="0"/>
              <a:t>Hough Transform</a:t>
            </a:r>
          </a:p>
        </p:txBody>
      </p:sp>
      <p:sp>
        <p:nvSpPr>
          <p:cNvPr id="6" name="Subtitle 2">
            <a:extLst>
              <a:ext uri="{FF2B5EF4-FFF2-40B4-BE49-F238E27FC236}">
                <a16:creationId xmlns:a16="http://schemas.microsoft.com/office/drawing/2014/main" id="{73AABEC5-5665-58FE-75AE-45ADDA6B1158}"/>
              </a:ext>
            </a:extLst>
          </p:cNvPr>
          <p:cNvSpPr txBox="1">
            <a:spLocks/>
          </p:cNvSpPr>
          <p:nvPr/>
        </p:nvSpPr>
        <p:spPr>
          <a:xfrm>
            <a:off x="248575" y="150501"/>
            <a:ext cx="11674135" cy="1420848"/>
          </a:xfrm>
          <a:prstGeom prst="rect">
            <a:avLst/>
          </a:prstGeom>
        </p:spPr>
        <p:txBody>
          <a:bodyPr vert="horz" lIns="0" tIns="0" rIns="0" bIns="0" rtlCol="0" anchor="ctr">
            <a:normAutofit/>
          </a:bodyPr>
          <a:lstStyle>
            <a:lvl1pPr marL="228600" indent="-228600" algn="l" defTabSz="914400" rtl="0" eaLnBrk="1" latinLnBrk="0" hangingPunct="1">
              <a:lnSpc>
                <a:spcPct val="120000"/>
              </a:lnSpc>
              <a:spcBef>
                <a:spcPts val="10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1pPr>
            <a:lvl2pPr marL="6858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2pPr>
            <a:lvl3pPr marL="11430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3pPr>
            <a:lvl4pPr marL="16002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4pPr>
            <a:lvl5pPr marL="20574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Font typeface="Arial" panose="020B0604020202020204" pitchFamily="34" charset="0"/>
              <a:buChar char="•"/>
            </a:pPr>
            <a:endParaRPr lang="en-US" dirty="0">
              <a:solidFill>
                <a:schemeClr val="tx1"/>
              </a:solidFill>
            </a:endParaRPr>
          </a:p>
        </p:txBody>
      </p:sp>
      <p:sp>
        <p:nvSpPr>
          <p:cNvPr id="10" name="Content Placeholder 4">
            <a:extLst>
              <a:ext uri="{FF2B5EF4-FFF2-40B4-BE49-F238E27FC236}">
                <a16:creationId xmlns:a16="http://schemas.microsoft.com/office/drawing/2014/main" id="{7AFBD3B7-5E86-5E44-4481-006D384E547B}"/>
              </a:ext>
            </a:extLst>
          </p:cNvPr>
          <p:cNvSpPr>
            <a:spLocks noGrp="1"/>
          </p:cNvSpPr>
          <p:nvPr>
            <p:ph idx="1"/>
          </p:nvPr>
        </p:nvSpPr>
        <p:spPr>
          <a:xfrm>
            <a:off x="449650" y="1130784"/>
            <a:ext cx="6616975" cy="5305527"/>
          </a:xfrm>
        </p:spPr>
        <p:txBody>
          <a:bodyPr>
            <a:normAutofit/>
          </a:bodyPr>
          <a:lstStyle/>
          <a:p>
            <a:pPr marL="457200" indent="-457200" algn="just">
              <a:lnSpc>
                <a:spcPct val="110000"/>
              </a:lnSpc>
              <a:buFont typeface="Arial" panose="020B0604020202020204" pitchFamily="34" charset="0"/>
              <a:buChar char="•"/>
            </a:pPr>
            <a:endParaRPr lang="sv-SE" dirty="0">
              <a:solidFill>
                <a:schemeClr val="tx1"/>
              </a:solidFill>
            </a:endParaRPr>
          </a:p>
          <a:p>
            <a:pPr marL="457200" indent="-457200" algn="just">
              <a:lnSpc>
                <a:spcPct val="110000"/>
              </a:lnSpc>
              <a:buFont typeface="Arial" panose="020B0604020202020204" pitchFamily="34" charset="0"/>
              <a:buChar char="•"/>
            </a:pPr>
            <a:r>
              <a:rPr lang="en-US" dirty="0">
                <a:solidFill>
                  <a:schemeClr val="tx1"/>
                </a:solidFill>
              </a:rPr>
              <a:t>A technique used to map an edge image that can identify the lines or curves (mathematical representations) present in the images. </a:t>
            </a:r>
          </a:p>
          <a:p>
            <a:pPr marL="457200" indent="-457200" algn="just">
              <a:lnSpc>
                <a:spcPct val="110000"/>
              </a:lnSpc>
              <a:buFont typeface="Arial" panose="020B0604020202020204" pitchFamily="34" charset="0"/>
              <a:buChar char="•"/>
            </a:pPr>
            <a:r>
              <a:rPr lang="en-US" dirty="0">
                <a:solidFill>
                  <a:schemeClr val="tx1"/>
                </a:solidFill>
              </a:rPr>
              <a:t>Works well if the image is split into parts.</a:t>
            </a:r>
          </a:p>
          <a:p>
            <a:pPr marL="457200" indent="-457200" algn="just">
              <a:lnSpc>
                <a:spcPct val="110000"/>
              </a:lnSpc>
              <a:buFont typeface="Arial" panose="020B0604020202020204" pitchFamily="34" charset="0"/>
              <a:buChar char="•"/>
            </a:pPr>
            <a:r>
              <a:rPr lang="en-US" dirty="0">
                <a:solidFill>
                  <a:schemeClr val="tx1"/>
                </a:solidFill>
              </a:rPr>
              <a:t>The images are split into 8x8 grid before performing Hough transform.</a:t>
            </a:r>
          </a:p>
          <a:p>
            <a:pPr marL="457200" indent="-457200" algn="just">
              <a:lnSpc>
                <a:spcPct val="110000"/>
              </a:lnSpc>
              <a:buFont typeface="Arial" panose="020B0604020202020204" pitchFamily="34" charset="0"/>
              <a:buChar char="•"/>
            </a:pPr>
            <a:r>
              <a:rPr lang="en-US" dirty="0">
                <a:solidFill>
                  <a:schemeClr val="tx1"/>
                </a:solidFill>
              </a:rPr>
              <a:t>Hough transform performed twice –</a:t>
            </a:r>
          </a:p>
          <a:p>
            <a:pPr marL="457200" indent="-457200" algn="just">
              <a:lnSpc>
                <a:spcPct val="110000"/>
              </a:lnSpc>
              <a:buFont typeface="Arial" panose="020B0604020202020204" pitchFamily="34" charset="0"/>
              <a:buChar char="•"/>
            </a:pPr>
            <a:r>
              <a:rPr lang="en-US" dirty="0">
                <a:solidFill>
                  <a:schemeClr val="tx1"/>
                </a:solidFill>
              </a:rPr>
              <a:t>considering only lines </a:t>
            </a:r>
          </a:p>
          <a:p>
            <a:pPr marL="457200" indent="-457200" algn="just">
              <a:lnSpc>
                <a:spcPct val="110000"/>
              </a:lnSpc>
              <a:buFont typeface="Arial" panose="020B0604020202020204" pitchFamily="34" charset="0"/>
              <a:buChar char="•"/>
            </a:pPr>
            <a:r>
              <a:rPr lang="en-US" dirty="0">
                <a:solidFill>
                  <a:schemeClr val="tx1"/>
                </a:solidFill>
              </a:rPr>
              <a:t>Considering both lines and curves</a:t>
            </a:r>
          </a:p>
          <a:p>
            <a:pPr marL="457200" indent="-457200" algn="just">
              <a:lnSpc>
                <a:spcPct val="110000"/>
              </a:lnSpc>
              <a:buFont typeface="Arial" panose="020B0604020202020204" pitchFamily="34" charset="0"/>
              <a:buChar char="•"/>
            </a:pPr>
            <a:r>
              <a:rPr lang="en-US" dirty="0">
                <a:solidFill>
                  <a:schemeClr val="tx1"/>
                </a:solidFill>
              </a:rPr>
              <a:t>The accuracy of Hough Transform model </a:t>
            </a:r>
          </a:p>
          <a:p>
            <a:pPr marL="457200" indent="-457200" algn="just">
              <a:lnSpc>
                <a:spcPct val="110000"/>
              </a:lnSpc>
              <a:buFont typeface="Arial" panose="020B0604020202020204" pitchFamily="34" charset="0"/>
              <a:buChar char="•"/>
            </a:pPr>
            <a:endParaRPr lang="en-US" dirty="0">
              <a:solidFill>
                <a:schemeClr val="tx1"/>
              </a:solidFill>
            </a:endParaRPr>
          </a:p>
          <a:p>
            <a:pPr marL="457200" indent="-457200" algn="just">
              <a:lnSpc>
                <a:spcPct val="110000"/>
              </a:lnSpc>
              <a:buFont typeface="Arial" panose="020B0604020202020204" pitchFamily="34" charset="0"/>
              <a:buChar char="•"/>
            </a:pPr>
            <a:endParaRPr lang="en-US" dirty="0">
              <a:solidFill>
                <a:schemeClr val="tx1"/>
              </a:solidFill>
            </a:endParaRPr>
          </a:p>
        </p:txBody>
      </p:sp>
      <p:sp>
        <p:nvSpPr>
          <p:cNvPr id="17" name="Title 1">
            <a:extLst>
              <a:ext uri="{FF2B5EF4-FFF2-40B4-BE49-F238E27FC236}">
                <a16:creationId xmlns:a16="http://schemas.microsoft.com/office/drawing/2014/main" id="{538E1AD9-FF1A-8051-824D-9A8D1A8B7526}"/>
              </a:ext>
            </a:extLst>
          </p:cNvPr>
          <p:cNvSpPr txBox="1">
            <a:spLocks/>
          </p:cNvSpPr>
          <p:nvPr/>
        </p:nvSpPr>
        <p:spPr>
          <a:xfrm>
            <a:off x="7066625" y="6031735"/>
            <a:ext cx="5370990" cy="559840"/>
          </a:xfrm>
          <a:prstGeom prst="rect">
            <a:avLst/>
          </a:prstGeom>
        </p:spPr>
        <p:txBody>
          <a:bodyPr vert="horz" wrap="square" lIns="0" tIns="0" rIns="0" bIns="0" rtlCol="0" anchor="ctr" anchorCtr="0">
            <a:normAutofit/>
          </a:bodyPr>
          <a:lstStyle>
            <a:lvl1pPr algn="l" defTabSz="914400" rtl="0" eaLnBrk="1" latinLnBrk="0" hangingPunct="1">
              <a:lnSpc>
                <a:spcPct val="88000"/>
              </a:lnSpc>
              <a:spcBef>
                <a:spcPct val="0"/>
              </a:spcBef>
              <a:buNone/>
              <a:defRPr sz="4400" kern="1200" cap="none" spc="40" baseline="0">
                <a:solidFill>
                  <a:schemeClr val="tx1"/>
                </a:solidFill>
                <a:latin typeface="+mj-lt"/>
                <a:ea typeface="+mj-ea"/>
                <a:cs typeface="+mj-cs"/>
              </a:defRPr>
            </a:lvl1pPr>
          </a:lstStyle>
          <a:p>
            <a:pPr algn="ctr"/>
            <a:r>
              <a:rPr lang="en-US" sz="1800" dirty="0">
                <a:latin typeface="Times New Roman" panose="02020603050405020304" pitchFamily="18" charset="0"/>
                <a:ea typeface="Times New Roman" panose="02020603050405020304" pitchFamily="18" charset="0"/>
                <a:cs typeface="Arial" panose="020B0604020202020204" pitchFamily="34" charset="0"/>
              </a:rPr>
              <a:t>Fig 5</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 Hough Transform (lines) for L88a.jpg</a:t>
            </a: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4" name="Picture 3" descr="Aerial view of a farm&#10;&#10;Description automatically generated">
            <a:extLst>
              <a:ext uri="{FF2B5EF4-FFF2-40B4-BE49-F238E27FC236}">
                <a16:creationId xmlns:a16="http://schemas.microsoft.com/office/drawing/2014/main" id="{E8479D4E-A1BA-6177-0788-9703980BF9AB}"/>
              </a:ext>
            </a:extLst>
          </p:cNvPr>
          <p:cNvPicPr>
            <a:picLocks noChangeAspect="1"/>
          </p:cNvPicPr>
          <p:nvPr/>
        </p:nvPicPr>
        <p:blipFill>
          <a:blip r:embed="rId2"/>
          <a:stretch>
            <a:fillRect/>
          </a:stretch>
        </p:blipFill>
        <p:spPr>
          <a:xfrm>
            <a:off x="8301990" y="287445"/>
            <a:ext cx="2693670" cy="2448560"/>
          </a:xfrm>
          <a:prstGeom prst="rect">
            <a:avLst/>
          </a:prstGeom>
        </p:spPr>
      </p:pic>
      <p:sp>
        <p:nvSpPr>
          <p:cNvPr id="5" name="Title 1">
            <a:extLst>
              <a:ext uri="{FF2B5EF4-FFF2-40B4-BE49-F238E27FC236}">
                <a16:creationId xmlns:a16="http://schemas.microsoft.com/office/drawing/2014/main" id="{200069BC-0979-C07A-7D25-6E79FF9EBB41}"/>
              </a:ext>
            </a:extLst>
          </p:cNvPr>
          <p:cNvSpPr txBox="1">
            <a:spLocks/>
          </p:cNvSpPr>
          <p:nvPr/>
        </p:nvSpPr>
        <p:spPr>
          <a:xfrm>
            <a:off x="7066624" y="2696844"/>
            <a:ext cx="5125376" cy="559840"/>
          </a:xfrm>
          <a:prstGeom prst="rect">
            <a:avLst/>
          </a:prstGeom>
        </p:spPr>
        <p:txBody>
          <a:bodyPr vert="horz" wrap="square" lIns="0" tIns="0" rIns="0" bIns="0" rtlCol="0" anchor="ctr" anchorCtr="0">
            <a:normAutofit/>
          </a:bodyPr>
          <a:lstStyle>
            <a:lvl1pPr algn="l" defTabSz="914400" rtl="0" eaLnBrk="1" latinLnBrk="0" hangingPunct="1">
              <a:lnSpc>
                <a:spcPct val="88000"/>
              </a:lnSpc>
              <a:spcBef>
                <a:spcPct val="0"/>
              </a:spcBef>
              <a:buNone/>
              <a:defRPr sz="4400" kern="1200" cap="none" spc="40" baseline="0">
                <a:solidFill>
                  <a:schemeClr val="tx1"/>
                </a:solidFill>
                <a:latin typeface="+mj-lt"/>
                <a:ea typeface="+mj-ea"/>
                <a:cs typeface="+mj-cs"/>
              </a:defRPr>
            </a:lvl1pPr>
          </a:lstStyle>
          <a:p>
            <a:pPr algn="ctr"/>
            <a:r>
              <a:rPr lang="en-US" sz="1800" dirty="0">
                <a:latin typeface="Times New Roman" panose="02020603050405020304" pitchFamily="18" charset="0"/>
                <a:ea typeface="Times New Roman" panose="02020603050405020304" pitchFamily="18" charset="0"/>
                <a:cs typeface="Arial" panose="020B0604020202020204" pitchFamily="34" charset="0"/>
              </a:rPr>
              <a:t>Fig 4</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 </a:t>
            </a:r>
            <a:r>
              <a:rPr lang="en-US" sz="1800" dirty="0">
                <a:latin typeface="Times New Roman" panose="02020603050405020304" pitchFamily="18" charset="0"/>
                <a:ea typeface="Times New Roman" panose="02020603050405020304" pitchFamily="18" charset="0"/>
                <a:cs typeface="Arial" panose="020B0604020202020204" pitchFamily="34" charset="0"/>
              </a:rPr>
              <a:t>Hough Transform fail case</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 without splitting</a:t>
            </a: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7" name="Picture 6" descr="A black background with white lines&#10;&#10;Description automatically generated">
            <a:extLst>
              <a:ext uri="{FF2B5EF4-FFF2-40B4-BE49-F238E27FC236}">
                <a16:creationId xmlns:a16="http://schemas.microsoft.com/office/drawing/2014/main" id="{A3F78628-534A-3D12-9FA6-44A01AE76D76}"/>
              </a:ext>
            </a:extLst>
          </p:cNvPr>
          <p:cNvPicPr>
            <a:picLocks noChangeAspect="1"/>
          </p:cNvPicPr>
          <p:nvPr/>
        </p:nvPicPr>
        <p:blipFill>
          <a:blip r:embed="rId3"/>
          <a:stretch>
            <a:fillRect/>
          </a:stretch>
        </p:blipFill>
        <p:spPr>
          <a:xfrm>
            <a:off x="8284635" y="3809749"/>
            <a:ext cx="2934970" cy="2059305"/>
          </a:xfrm>
          <a:prstGeom prst="rect">
            <a:avLst/>
          </a:prstGeom>
        </p:spPr>
      </p:pic>
    </p:spTree>
    <p:extLst>
      <p:ext uri="{BB962C8B-B14F-4D97-AF65-F5344CB8AC3E}">
        <p14:creationId xmlns:p14="http://schemas.microsoft.com/office/powerpoint/2010/main" val="31172152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C2E21-34C6-9D4C-E784-45B385BA5C0B}"/>
              </a:ext>
            </a:extLst>
          </p:cNvPr>
          <p:cNvSpPr>
            <a:spLocks noGrp="1"/>
          </p:cNvSpPr>
          <p:nvPr>
            <p:ph type="title"/>
          </p:nvPr>
        </p:nvSpPr>
        <p:spPr>
          <a:xfrm>
            <a:off x="269290" y="122261"/>
            <a:ext cx="4991961" cy="1477328"/>
          </a:xfrm>
        </p:spPr>
        <p:txBody>
          <a:bodyPr wrap="square" anchor="ctr">
            <a:normAutofit/>
          </a:bodyPr>
          <a:lstStyle/>
          <a:p>
            <a:r>
              <a:rPr lang="en-US" sz="6000" dirty="0"/>
              <a:t>Hough Transform (curves)</a:t>
            </a:r>
          </a:p>
        </p:txBody>
      </p:sp>
      <p:sp>
        <p:nvSpPr>
          <p:cNvPr id="6" name="Subtitle 2">
            <a:extLst>
              <a:ext uri="{FF2B5EF4-FFF2-40B4-BE49-F238E27FC236}">
                <a16:creationId xmlns:a16="http://schemas.microsoft.com/office/drawing/2014/main" id="{73AABEC5-5665-58FE-75AE-45ADDA6B1158}"/>
              </a:ext>
            </a:extLst>
          </p:cNvPr>
          <p:cNvSpPr txBox="1">
            <a:spLocks/>
          </p:cNvSpPr>
          <p:nvPr/>
        </p:nvSpPr>
        <p:spPr>
          <a:xfrm>
            <a:off x="248575" y="150501"/>
            <a:ext cx="11674135" cy="1420848"/>
          </a:xfrm>
          <a:prstGeom prst="rect">
            <a:avLst/>
          </a:prstGeom>
        </p:spPr>
        <p:txBody>
          <a:bodyPr vert="horz" lIns="0" tIns="0" rIns="0" bIns="0" rtlCol="0" anchor="ctr">
            <a:normAutofit/>
          </a:bodyPr>
          <a:lstStyle>
            <a:lvl1pPr marL="228600" indent="-228600" algn="l" defTabSz="914400" rtl="0" eaLnBrk="1" latinLnBrk="0" hangingPunct="1">
              <a:lnSpc>
                <a:spcPct val="120000"/>
              </a:lnSpc>
              <a:spcBef>
                <a:spcPts val="10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1pPr>
            <a:lvl2pPr marL="6858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2pPr>
            <a:lvl3pPr marL="11430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3pPr>
            <a:lvl4pPr marL="16002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4pPr>
            <a:lvl5pPr marL="20574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Font typeface="Arial" panose="020B0604020202020204" pitchFamily="34" charset="0"/>
              <a:buChar char="•"/>
            </a:pPr>
            <a:endParaRPr lang="en-US" dirty="0">
              <a:solidFill>
                <a:schemeClr val="tx1"/>
              </a:solidFill>
            </a:endParaRPr>
          </a:p>
        </p:txBody>
      </p:sp>
      <p:sp>
        <p:nvSpPr>
          <p:cNvPr id="10" name="Content Placeholder 4">
            <a:extLst>
              <a:ext uri="{FF2B5EF4-FFF2-40B4-BE49-F238E27FC236}">
                <a16:creationId xmlns:a16="http://schemas.microsoft.com/office/drawing/2014/main" id="{7AFBD3B7-5E86-5E44-4481-006D384E547B}"/>
              </a:ext>
            </a:extLst>
          </p:cNvPr>
          <p:cNvSpPr>
            <a:spLocks noGrp="1"/>
          </p:cNvSpPr>
          <p:nvPr>
            <p:ph idx="1"/>
          </p:nvPr>
        </p:nvSpPr>
        <p:spPr>
          <a:xfrm>
            <a:off x="618326" y="1743343"/>
            <a:ext cx="6616975" cy="3902855"/>
          </a:xfrm>
        </p:spPr>
        <p:txBody>
          <a:bodyPr>
            <a:normAutofit/>
          </a:bodyPr>
          <a:lstStyle/>
          <a:p>
            <a:pPr marL="457200" indent="-457200" algn="just">
              <a:lnSpc>
                <a:spcPct val="110000"/>
              </a:lnSpc>
              <a:buFont typeface="Arial" panose="020B0604020202020204" pitchFamily="34" charset="0"/>
              <a:buChar char="•"/>
            </a:pPr>
            <a:endParaRPr lang="sv-SE" dirty="0">
              <a:solidFill>
                <a:schemeClr val="tx1"/>
              </a:solidFill>
            </a:endParaRPr>
          </a:p>
          <a:p>
            <a:pPr marL="457200" indent="-457200" algn="just">
              <a:lnSpc>
                <a:spcPct val="110000"/>
              </a:lnSpc>
              <a:buFont typeface="Arial" panose="020B0604020202020204" pitchFamily="34" charset="0"/>
              <a:buChar char="•"/>
            </a:pPr>
            <a:r>
              <a:rPr lang="en-US" dirty="0">
                <a:solidFill>
                  <a:schemeClr val="tx1"/>
                </a:solidFill>
              </a:rPr>
              <a:t>This is the extension of the previous application.</a:t>
            </a:r>
          </a:p>
          <a:p>
            <a:pPr marL="457200" indent="-457200" algn="just">
              <a:lnSpc>
                <a:spcPct val="110000"/>
              </a:lnSpc>
              <a:buFont typeface="Arial" panose="020B0604020202020204" pitchFamily="34" charset="0"/>
              <a:buChar char="•"/>
            </a:pPr>
            <a:endParaRPr lang="en-US" dirty="0">
              <a:solidFill>
                <a:schemeClr val="tx1"/>
              </a:solidFill>
            </a:endParaRPr>
          </a:p>
          <a:p>
            <a:pPr marL="457200" indent="-457200" algn="just">
              <a:lnSpc>
                <a:spcPct val="110000"/>
              </a:lnSpc>
              <a:buFont typeface="Arial" panose="020B0604020202020204" pitchFamily="34" charset="0"/>
              <a:buChar char="•"/>
            </a:pPr>
            <a:r>
              <a:rPr lang="en-US" dirty="0">
                <a:solidFill>
                  <a:schemeClr val="tx1"/>
                </a:solidFill>
              </a:rPr>
              <a:t>Canny Edge detector is used to discover the edges in each sub image.	</a:t>
            </a:r>
          </a:p>
          <a:p>
            <a:pPr marL="457200" indent="-457200" algn="just">
              <a:lnSpc>
                <a:spcPct val="110000"/>
              </a:lnSpc>
              <a:buFont typeface="Arial" panose="020B0604020202020204" pitchFamily="34" charset="0"/>
              <a:buChar char="•"/>
            </a:pPr>
            <a:endParaRPr lang="en-US" dirty="0">
              <a:solidFill>
                <a:schemeClr val="tx1"/>
              </a:solidFill>
            </a:endParaRPr>
          </a:p>
          <a:p>
            <a:pPr marL="457200" indent="-457200" algn="just">
              <a:lnSpc>
                <a:spcPct val="110000"/>
              </a:lnSpc>
              <a:buFont typeface="Arial" panose="020B0604020202020204" pitchFamily="34" charset="0"/>
              <a:buChar char="•"/>
            </a:pPr>
            <a:r>
              <a:rPr lang="en-US" dirty="0">
                <a:solidFill>
                  <a:schemeClr val="tx1"/>
                </a:solidFill>
              </a:rPr>
              <a:t>The accuracy obtained in detecting the edges using Hough Transform for L88a.jpg is 76.58 </a:t>
            </a:r>
          </a:p>
          <a:p>
            <a:pPr marL="457200" indent="-457200" algn="just">
              <a:lnSpc>
                <a:spcPct val="110000"/>
              </a:lnSpc>
              <a:buFont typeface="Arial" panose="020B0604020202020204" pitchFamily="34" charset="0"/>
              <a:buChar char="•"/>
            </a:pPr>
            <a:endParaRPr lang="en-US" dirty="0">
              <a:solidFill>
                <a:schemeClr val="tx1"/>
              </a:solidFill>
            </a:endParaRPr>
          </a:p>
          <a:p>
            <a:pPr marL="457200" indent="-457200" algn="just">
              <a:lnSpc>
                <a:spcPct val="110000"/>
              </a:lnSpc>
              <a:buFont typeface="Arial" panose="020B0604020202020204" pitchFamily="34" charset="0"/>
              <a:buChar char="•"/>
            </a:pPr>
            <a:endParaRPr lang="en-US" dirty="0">
              <a:solidFill>
                <a:schemeClr val="tx1"/>
              </a:solidFill>
            </a:endParaRPr>
          </a:p>
        </p:txBody>
      </p:sp>
      <p:sp>
        <p:nvSpPr>
          <p:cNvPr id="17" name="Title 1">
            <a:extLst>
              <a:ext uri="{FF2B5EF4-FFF2-40B4-BE49-F238E27FC236}">
                <a16:creationId xmlns:a16="http://schemas.microsoft.com/office/drawing/2014/main" id="{538E1AD9-FF1A-8051-824D-9A8D1A8B7526}"/>
              </a:ext>
            </a:extLst>
          </p:cNvPr>
          <p:cNvSpPr txBox="1">
            <a:spLocks/>
          </p:cNvSpPr>
          <p:nvPr/>
        </p:nvSpPr>
        <p:spPr>
          <a:xfrm>
            <a:off x="7066625" y="4509581"/>
            <a:ext cx="5370990" cy="559840"/>
          </a:xfrm>
          <a:prstGeom prst="rect">
            <a:avLst/>
          </a:prstGeom>
        </p:spPr>
        <p:txBody>
          <a:bodyPr vert="horz" wrap="square" lIns="0" tIns="0" rIns="0" bIns="0" rtlCol="0" anchor="ctr" anchorCtr="0">
            <a:normAutofit/>
          </a:bodyPr>
          <a:lstStyle>
            <a:lvl1pPr algn="l" defTabSz="914400" rtl="0" eaLnBrk="1" latinLnBrk="0" hangingPunct="1">
              <a:lnSpc>
                <a:spcPct val="88000"/>
              </a:lnSpc>
              <a:spcBef>
                <a:spcPct val="0"/>
              </a:spcBef>
              <a:buNone/>
              <a:defRPr sz="4400" kern="1200" cap="none" spc="40" baseline="0">
                <a:solidFill>
                  <a:schemeClr val="tx1"/>
                </a:solidFill>
                <a:latin typeface="+mj-lt"/>
                <a:ea typeface="+mj-ea"/>
                <a:cs typeface="+mj-cs"/>
              </a:defRPr>
            </a:lvl1pPr>
          </a:lstStyle>
          <a:p>
            <a:pPr algn="ctr"/>
            <a:r>
              <a:rPr lang="en-US" sz="1800" dirty="0">
                <a:latin typeface="Times New Roman" panose="02020603050405020304" pitchFamily="18" charset="0"/>
                <a:ea typeface="Times New Roman" panose="02020603050405020304" pitchFamily="18" charset="0"/>
                <a:cs typeface="Arial" panose="020B0604020202020204" pitchFamily="34" charset="0"/>
              </a:rPr>
              <a:t>Fig 6</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 Hough Transform (curves) for L88a.jpg</a:t>
            </a: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3" name="Picture 2" descr="A black background with white lines&#10;&#10;Description automatically generated">
            <a:extLst>
              <a:ext uri="{FF2B5EF4-FFF2-40B4-BE49-F238E27FC236}">
                <a16:creationId xmlns:a16="http://schemas.microsoft.com/office/drawing/2014/main" id="{34383726-8B7D-89C6-E0B7-FDCE3179F8D7}"/>
              </a:ext>
            </a:extLst>
          </p:cNvPr>
          <p:cNvPicPr>
            <a:picLocks noChangeAspect="1"/>
          </p:cNvPicPr>
          <p:nvPr/>
        </p:nvPicPr>
        <p:blipFill>
          <a:blip r:embed="rId2"/>
          <a:stretch>
            <a:fillRect/>
          </a:stretch>
        </p:blipFill>
        <p:spPr>
          <a:xfrm>
            <a:off x="8039834" y="1812635"/>
            <a:ext cx="3285490" cy="2735580"/>
          </a:xfrm>
          <a:prstGeom prst="rect">
            <a:avLst/>
          </a:prstGeom>
        </p:spPr>
      </p:pic>
    </p:spTree>
    <p:extLst>
      <p:ext uri="{BB962C8B-B14F-4D97-AF65-F5344CB8AC3E}">
        <p14:creationId xmlns:p14="http://schemas.microsoft.com/office/powerpoint/2010/main" val="15637994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C2E21-34C6-9D4C-E784-45B385BA5C0B}"/>
              </a:ext>
            </a:extLst>
          </p:cNvPr>
          <p:cNvSpPr>
            <a:spLocks noGrp="1"/>
          </p:cNvSpPr>
          <p:nvPr>
            <p:ph type="title"/>
          </p:nvPr>
        </p:nvSpPr>
        <p:spPr>
          <a:xfrm>
            <a:off x="269290" y="360386"/>
            <a:ext cx="7374384" cy="1477328"/>
          </a:xfrm>
        </p:spPr>
        <p:txBody>
          <a:bodyPr wrap="square" anchor="ctr">
            <a:normAutofit/>
          </a:bodyPr>
          <a:lstStyle/>
          <a:p>
            <a:r>
              <a:rPr lang="en-US" sz="6000" dirty="0"/>
              <a:t>Difference of Gaussians (DoG) Filter </a:t>
            </a:r>
          </a:p>
        </p:txBody>
      </p:sp>
      <p:sp>
        <p:nvSpPr>
          <p:cNvPr id="6" name="Subtitle 2">
            <a:extLst>
              <a:ext uri="{FF2B5EF4-FFF2-40B4-BE49-F238E27FC236}">
                <a16:creationId xmlns:a16="http://schemas.microsoft.com/office/drawing/2014/main" id="{73AABEC5-5665-58FE-75AE-45ADDA6B1158}"/>
              </a:ext>
            </a:extLst>
          </p:cNvPr>
          <p:cNvSpPr txBox="1">
            <a:spLocks/>
          </p:cNvSpPr>
          <p:nvPr/>
        </p:nvSpPr>
        <p:spPr>
          <a:xfrm>
            <a:off x="248575" y="150501"/>
            <a:ext cx="11674135" cy="1420848"/>
          </a:xfrm>
          <a:prstGeom prst="rect">
            <a:avLst/>
          </a:prstGeom>
        </p:spPr>
        <p:txBody>
          <a:bodyPr vert="horz" lIns="0" tIns="0" rIns="0" bIns="0" rtlCol="0" anchor="ctr">
            <a:normAutofit/>
          </a:bodyPr>
          <a:lstStyle>
            <a:lvl1pPr marL="228600" indent="-228600" algn="l" defTabSz="914400" rtl="0" eaLnBrk="1" latinLnBrk="0" hangingPunct="1">
              <a:lnSpc>
                <a:spcPct val="120000"/>
              </a:lnSpc>
              <a:spcBef>
                <a:spcPts val="10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1pPr>
            <a:lvl2pPr marL="6858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2pPr>
            <a:lvl3pPr marL="11430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3pPr>
            <a:lvl4pPr marL="16002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4pPr>
            <a:lvl5pPr marL="20574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Font typeface="Arial" panose="020B0604020202020204" pitchFamily="34" charset="0"/>
              <a:buChar char="•"/>
            </a:pPr>
            <a:endParaRPr lang="en-US" dirty="0">
              <a:solidFill>
                <a:schemeClr val="tx1"/>
              </a:solidFill>
            </a:endParaRPr>
          </a:p>
        </p:txBody>
      </p:sp>
      <p:sp>
        <p:nvSpPr>
          <p:cNvPr id="10" name="Content Placeholder 4">
            <a:extLst>
              <a:ext uri="{FF2B5EF4-FFF2-40B4-BE49-F238E27FC236}">
                <a16:creationId xmlns:a16="http://schemas.microsoft.com/office/drawing/2014/main" id="{7AFBD3B7-5E86-5E44-4481-006D384E547B}"/>
              </a:ext>
            </a:extLst>
          </p:cNvPr>
          <p:cNvSpPr>
            <a:spLocks noGrp="1"/>
          </p:cNvSpPr>
          <p:nvPr>
            <p:ph idx="1"/>
          </p:nvPr>
        </p:nvSpPr>
        <p:spPr>
          <a:xfrm>
            <a:off x="618326" y="1743343"/>
            <a:ext cx="10868824" cy="3902855"/>
          </a:xfrm>
        </p:spPr>
        <p:txBody>
          <a:bodyPr>
            <a:normAutofit fontScale="92500" lnSpcReduction="10000"/>
          </a:bodyPr>
          <a:lstStyle/>
          <a:p>
            <a:pPr marL="457200" indent="-457200" algn="just">
              <a:lnSpc>
                <a:spcPct val="110000"/>
              </a:lnSpc>
              <a:buFont typeface="Arial" panose="020B0604020202020204" pitchFamily="34" charset="0"/>
              <a:buChar char="•"/>
            </a:pPr>
            <a:endParaRPr lang="sv-SE" dirty="0">
              <a:solidFill>
                <a:schemeClr val="tx1"/>
              </a:solidFill>
            </a:endParaRPr>
          </a:p>
          <a:p>
            <a:pPr marL="457200" indent="-457200" algn="just">
              <a:lnSpc>
                <a:spcPct val="110000"/>
              </a:lnSpc>
              <a:buFont typeface="Arial" panose="020B0604020202020204" pitchFamily="34" charset="0"/>
              <a:buChar char="•"/>
            </a:pPr>
            <a:r>
              <a:rPr lang="en-US" dirty="0">
                <a:solidFill>
                  <a:schemeClr val="tx1"/>
                </a:solidFill>
              </a:rPr>
              <a:t>The difference between two blurry versions of the same image obtained by applying two different standard deviations of gaussian filter is used to create the DoG filter.</a:t>
            </a:r>
          </a:p>
          <a:p>
            <a:pPr marL="457200" indent="-457200" algn="just">
              <a:lnSpc>
                <a:spcPct val="110000"/>
              </a:lnSpc>
              <a:buFont typeface="Arial" panose="020B0604020202020204" pitchFamily="34" charset="0"/>
              <a:buChar char="•"/>
            </a:pPr>
            <a:endParaRPr lang="en-US" dirty="0">
              <a:solidFill>
                <a:schemeClr val="tx1"/>
              </a:solidFill>
            </a:endParaRPr>
          </a:p>
          <a:p>
            <a:pPr marL="457200" indent="-457200" algn="just">
              <a:lnSpc>
                <a:spcPct val="110000"/>
              </a:lnSpc>
              <a:buFont typeface="Arial" panose="020B0604020202020204" pitchFamily="34" charset="0"/>
              <a:buChar char="•"/>
            </a:pPr>
            <a:r>
              <a:rPr lang="en-US" dirty="0">
                <a:solidFill>
                  <a:schemeClr val="tx1"/>
                </a:solidFill>
              </a:rPr>
              <a:t>The input image is converted into grayscale image.</a:t>
            </a:r>
          </a:p>
          <a:p>
            <a:pPr marL="457200" indent="-457200" algn="just">
              <a:lnSpc>
                <a:spcPct val="110000"/>
              </a:lnSpc>
              <a:buFont typeface="Arial" panose="020B0604020202020204" pitchFamily="34" charset="0"/>
              <a:buChar char="•"/>
            </a:pPr>
            <a:endParaRPr lang="en-US" dirty="0">
              <a:solidFill>
                <a:schemeClr val="tx1"/>
              </a:solidFill>
            </a:endParaRPr>
          </a:p>
          <a:p>
            <a:pPr marL="457200" indent="-457200" algn="just">
              <a:lnSpc>
                <a:spcPct val="110000"/>
              </a:lnSpc>
              <a:buFont typeface="Arial" panose="020B0604020202020204" pitchFamily="34" charset="0"/>
              <a:buChar char="•"/>
            </a:pPr>
            <a:r>
              <a:rPr lang="en-US" dirty="0">
                <a:solidFill>
                  <a:schemeClr val="tx1"/>
                </a:solidFill>
              </a:rPr>
              <a:t>Creating two gaussian filters with different standard deviation values.</a:t>
            </a:r>
          </a:p>
          <a:p>
            <a:pPr marL="457200" indent="-457200" algn="just">
              <a:lnSpc>
                <a:spcPct val="110000"/>
              </a:lnSpc>
              <a:buFont typeface="Arial" panose="020B0604020202020204" pitchFamily="34" charset="0"/>
              <a:buChar char="•"/>
            </a:pPr>
            <a:endParaRPr lang="en-US" dirty="0">
              <a:solidFill>
                <a:schemeClr val="tx1"/>
              </a:solidFill>
            </a:endParaRPr>
          </a:p>
          <a:p>
            <a:pPr marL="457200" indent="-457200" algn="just">
              <a:lnSpc>
                <a:spcPct val="110000"/>
              </a:lnSpc>
              <a:buFont typeface="Arial" panose="020B0604020202020204" pitchFamily="34" charset="0"/>
              <a:buChar char="•"/>
            </a:pPr>
            <a:r>
              <a:rPr lang="en-US" dirty="0">
                <a:solidFill>
                  <a:schemeClr val="tx1"/>
                </a:solidFill>
              </a:rPr>
              <a:t>Alpha bending technique is used to place the binarized image on top of the original gray image. </a:t>
            </a:r>
          </a:p>
          <a:p>
            <a:pPr marL="457200" indent="-457200" algn="just">
              <a:lnSpc>
                <a:spcPct val="110000"/>
              </a:lnSpc>
              <a:buFont typeface="Arial" panose="020B0604020202020204" pitchFamily="34" charset="0"/>
              <a:buChar char="•"/>
            </a:pPr>
            <a:endParaRPr lang="en-US" dirty="0">
              <a:solidFill>
                <a:schemeClr val="tx1"/>
              </a:solidFill>
            </a:endParaRPr>
          </a:p>
        </p:txBody>
      </p:sp>
    </p:spTree>
    <p:extLst>
      <p:ext uri="{BB962C8B-B14F-4D97-AF65-F5344CB8AC3E}">
        <p14:creationId xmlns:p14="http://schemas.microsoft.com/office/powerpoint/2010/main" val="1003066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65D6A032-F742-47E1-82F2-1EC629434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A9AF7C97-BADA-4A0C-82CB-5BB641BABC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4" name="Freeform: Shape 23">
            <a:extLst>
              <a:ext uri="{FF2B5EF4-FFF2-40B4-BE49-F238E27FC236}">
                <a16:creationId xmlns:a16="http://schemas.microsoft.com/office/drawing/2014/main" id="{CD9C6F9B-2CB0-4FD8-8F6E-C04D4CE098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760324" cy="6434340"/>
          </a:xfrm>
          <a:custGeom>
            <a:avLst/>
            <a:gdLst>
              <a:gd name="connsiteX0" fmla="*/ 0 w 7760324"/>
              <a:gd name="connsiteY0" fmla="*/ 0 h 6434340"/>
              <a:gd name="connsiteX1" fmla="*/ 7193558 w 7760324"/>
              <a:gd name="connsiteY1" fmla="*/ 0 h 6434340"/>
              <a:gd name="connsiteX2" fmla="*/ 7270378 w 7760324"/>
              <a:gd name="connsiteY2" fmla="*/ 141666 h 6434340"/>
              <a:gd name="connsiteX3" fmla="*/ 7477890 w 7760324"/>
              <a:gd name="connsiteY3" fmla="*/ 744772 h 6434340"/>
              <a:gd name="connsiteX4" fmla="*/ 7459137 w 7760324"/>
              <a:gd name="connsiteY4" fmla="*/ 3396664 h 6434340"/>
              <a:gd name="connsiteX5" fmla="*/ 5749038 w 7760324"/>
              <a:gd name="connsiteY5" fmla="*/ 5643529 h 6434340"/>
              <a:gd name="connsiteX6" fmla="*/ 5004621 w 7760324"/>
              <a:gd name="connsiteY6" fmla="*/ 6096153 h 6434340"/>
              <a:gd name="connsiteX7" fmla="*/ 3484742 w 7760324"/>
              <a:gd name="connsiteY7" fmla="*/ 6399972 h 6434340"/>
              <a:gd name="connsiteX8" fmla="*/ 1300034 w 7760324"/>
              <a:gd name="connsiteY8" fmla="*/ 5884178 h 6434340"/>
              <a:gd name="connsiteX9" fmla="*/ 248715 w 7760324"/>
              <a:gd name="connsiteY9" fmla="*/ 5048740 h 6434340"/>
              <a:gd name="connsiteX10" fmla="*/ 0 w 7760324"/>
              <a:gd name="connsiteY10" fmla="*/ 4799696 h 6434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760324" h="6434340">
                <a:moveTo>
                  <a:pt x="0" y="0"/>
                </a:moveTo>
                <a:lnTo>
                  <a:pt x="7193558" y="0"/>
                </a:lnTo>
                <a:lnTo>
                  <a:pt x="7270378" y="141666"/>
                </a:lnTo>
                <a:cubicBezTo>
                  <a:pt x="7374759" y="354823"/>
                  <a:pt x="7479140" y="567979"/>
                  <a:pt x="7477890" y="744772"/>
                </a:cubicBezTo>
                <a:cubicBezTo>
                  <a:pt x="7860620" y="1526346"/>
                  <a:pt x="7854369" y="2410310"/>
                  <a:pt x="7459137" y="3396664"/>
                </a:cubicBezTo>
                <a:cubicBezTo>
                  <a:pt x="7063906" y="4383018"/>
                  <a:pt x="6458662" y="5119852"/>
                  <a:pt x="5749038" y="5643529"/>
                </a:cubicBezTo>
                <a:cubicBezTo>
                  <a:pt x="5571320" y="5818646"/>
                  <a:pt x="5358807" y="5922711"/>
                  <a:pt x="5004621" y="6096153"/>
                </a:cubicBezTo>
                <a:cubicBezTo>
                  <a:pt x="4508758" y="6338972"/>
                  <a:pt x="3978103" y="6510739"/>
                  <a:pt x="3484742" y="6399972"/>
                </a:cubicBezTo>
                <a:cubicBezTo>
                  <a:pt x="2955337" y="6394946"/>
                  <a:pt x="2250713" y="6211452"/>
                  <a:pt x="1300034" y="5884178"/>
                </a:cubicBezTo>
                <a:cubicBezTo>
                  <a:pt x="904856" y="5615219"/>
                  <a:pt x="554416" y="5336740"/>
                  <a:pt x="248715" y="5048740"/>
                </a:cubicBezTo>
                <a:lnTo>
                  <a:pt x="0" y="4799696"/>
                </a:lnTo>
                <a:close/>
              </a:path>
            </a:pathLst>
          </a:cu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F173087-277B-C55A-CBE9-24AF3BB71A16}"/>
              </a:ext>
            </a:extLst>
          </p:cNvPr>
          <p:cNvSpPr>
            <a:spLocks noGrp="1"/>
          </p:cNvSpPr>
          <p:nvPr>
            <p:ph type="ctrTitle"/>
          </p:nvPr>
        </p:nvSpPr>
        <p:spPr>
          <a:xfrm>
            <a:off x="8052047" y="2610036"/>
            <a:ext cx="3444536" cy="3248814"/>
          </a:xfrm>
        </p:spPr>
        <p:txBody>
          <a:bodyPr anchor="ctr">
            <a:normAutofit/>
          </a:bodyPr>
          <a:lstStyle/>
          <a:p>
            <a:r>
              <a:rPr lang="en-US" dirty="0"/>
              <a:t>Team Members</a:t>
            </a:r>
          </a:p>
        </p:txBody>
      </p:sp>
      <p:grpSp>
        <p:nvGrpSpPr>
          <p:cNvPr id="25" name="Group 24">
            <a:extLst>
              <a:ext uri="{FF2B5EF4-FFF2-40B4-BE49-F238E27FC236}">
                <a16:creationId xmlns:a16="http://schemas.microsoft.com/office/drawing/2014/main" id="{58CE1DD1-65E2-46E3-8E5D-3D9551ADC0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435063" y="1460855"/>
            <a:ext cx="4904299" cy="5511445"/>
            <a:chOff x="6435063" y="1460855"/>
            <a:chExt cx="4904299" cy="5511445"/>
          </a:xfrm>
        </p:grpSpPr>
        <p:sp>
          <p:nvSpPr>
            <p:cNvPr id="26" name="Freeform 79">
              <a:extLst>
                <a:ext uri="{FF2B5EF4-FFF2-40B4-BE49-F238E27FC236}">
                  <a16:creationId xmlns:a16="http://schemas.microsoft.com/office/drawing/2014/main" id="{BA46EBEE-EDAC-420B-8980-1CC96D332A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0671651" y="5894855"/>
              <a:ext cx="667711" cy="1077445"/>
            </a:xfrm>
            <a:custGeom>
              <a:avLst/>
              <a:gdLst>
                <a:gd name="T0" fmla="*/ 15 w 49"/>
                <a:gd name="T1" fmla="*/ 65 h 79"/>
                <a:gd name="T2" fmla="*/ 12 w 49"/>
                <a:gd name="T3" fmla="*/ 54 h 79"/>
                <a:gd name="T4" fmla="*/ 8 w 49"/>
                <a:gd name="T5" fmla="*/ 33 h 79"/>
                <a:gd name="T6" fmla="*/ 38 w 49"/>
                <a:gd name="T7" fmla="*/ 24 h 79"/>
                <a:gd name="T8" fmla="*/ 45 w 49"/>
                <a:gd name="T9" fmla="*/ 70 h 79"/>
                <a:gd name="T10" fmla="*/ 15 w 49"/>
                <a:gd name="T11" fmla="*/ 65 h 79"/>
              </a:gdLst>
              <a:ahLst/>
              <a:cxnLst>
                <a:cxn ang="0">
                  <a:pos x="T0" y="T1"/>
                </a:cxn>
                <a:cxn ang="0">
                  <a:pos x="T2" y="T3"/>
                </a:cxn>
                <a:cxn ang="0">
                  <a:pos x="T4" y="T5"/>
                </a:cxn>
                <a:cxn ang="0">
                  <a:pos x="T6" y="T7"/>
                </a:cxn>
                <a:cxn ang="0">
                  <a:pos x="T8" y="T9"/>
                </a:cxn>
                <a:cxn ang="0">
                  <a:pos x="T10" y="T11"/>
                </a:cxn>
              </a:cxnLst>
              <a:rect l="0" t="0" r="r" b="b"/>
              <a:pathLst>
                <a:path w="49" h="79">
                  <a:moveTo>
                    <a:pt x="15" y="65"/>
                  </a:moveTo>
                  <a:cubicBezTo>
                    <a:pt x="14" y="59"/>
                    <a:pt x="13" y="58"/>
                    <a:pt x="12" y="54"/>
                  </a:cubicBezTo>
                  <a:cubicBezTo>
                    <a:pt x="11" y="45"/>
                    <a:pt x="10" y="40"/>
                    <a:pt x="8" y="33"/>
                  </a:cubicBezTo>
                  <a:cubicBezTo>
                    <a:pt x="0" y="9"/>
                    <a:pt x="34" y="0"/>
                    <a:pt x="38" y="24"/>
                  </a:cubicBezTo>
                  <a:cubicBezTo>
                    <a:pt x="43" y="43"/>
                    <a:pt x="49" y="60"/>
                    <a:pt x="45" y="70"/>
                  </a:cubicBezTo>
                  <a:cubicBezTo>
                    <a:pt x="38" y="77"/>
                    <a:pt x="19" y="79"/>
                    <a:pt x="15" y="65"/>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27" name="Freeform 80">
              <a:extLst>
                <a:ext uri="{FF2B5EF4-FFF2-40B4-BE49-F238E27FC236}">
                  <a16:creationId xmlns:a16="http://schemas.microsoft.com/office/drawing/2014/main" id="{77940BD3-2762-48F7-9EED-0890C00B163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6435063" y="3856192"/>
              <a:ext cx="895341" cy="460318"/>
            </a:xfrm>
            <a:custGeom>
              <a:avLst/>
              <a:gdLst>
                <a:gd name="T0" fmla="*/ 53 w 66"/>
                <a:gd name="T1" fmla="*/ 33 h 34"/>
                <a:gd name="T2" fmla="*/ 39 w 66"/>
                <a:gd name="T3" fmla="*/ 33 h 34"/>
                <a:gd name="T4" fmla="*/ 21 w 66"/>
                <a:gd name="T5" fmla="*/ 33 h 34"/>
                <a:gd name="T6" fmla="*/ 12 w 66"/>
                <a:gd name="T7" fmla="*/ 32 h 34"/>
                <a:gd name="T8" fmla="*/ 3 w 66"/>
                <a:gd name="T9" fmla="*/ 28 h 34"/>
                <a:gd name="T10" fmla="*/ 0 w 66"/>
                <a:gd name="T11" fmla="*/ 21 h 34"/>
                <a:gd name="T12" fmla="*/ 0 w 66"/>
                <a:gd name="T13" fmla="*/ 16 h 34"/>
                <a:gd name="T14" fmla="*/ 3 w 66"/>
                <a:gd name="T15" fmla="*/ 7 h 34"/>
                <a:gd name="T16" fmla="*/ 11 w 66"/>
                <a:gd name="T17" fmla="*/ 3 h 34"/>
                <a:gd name="T18" fmla="*/ 23 w 66"/>
                <a:gd name="T19" fmla="*/ 2 h 34"/>
                <a:gd name="T20" fmla="*/ 43 w 66"/>
                <a:gd name="T21" fmla="*/ 0 h 34"/>
                <a:gd name="T22" fmla="*/ 48 w 66"/>
                <a:gd name="T23" fmla="*/ 0 h 34"/>
                <a:gd name="T24" fmla="*/ 62 w 66"/>
                <a:gd name="T25" fmla="*/ 4 h 34"/>
                <a:gd name="T26" fmla="*/ 66 w 66"/>
                <a:gd name="T27" fmla="*/ 13 h 34"/>
                <a:gd name="T28" fmla="*/ 66 w 66"/>
                <a:gd name="T29" fmla="*/ 20 h 34"/>
                <a:gd name="T30" fmla="*/ 62 w 66"/>
                <a:gd name="T31" fmla="*/ 29 h 34"/>
                <a:gd name="T32" fmla="*/ 53 w 66"/>
                <a:gd name="T33" fmla="*/ 3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6" h="34">
                  <a:moveTo>
                    <a:pt x="53" y="33"/>
                  </a:moveTo>
                  <a:cubicBezTo>
                    <a:pt x="47" y="33"/>
                    <a:pt x="53" y="34"/>
                    <a:pt x="39" y="33"/>
                  </a:cubicBezTo>
                  <a:cubicBezTo>
                    <a:pt x="24" y="33"/>
                    <a:pt x="21" y="33"/>
                    <a:pt x="21" y="33"/>
                  </a:cubicBezTo>
                  <a:cubicBezTo>
                    <a:pt x="12" y="32"/>
                    <a:pt x="12" y="32"/>
                    <a:pt x="12" y="32"/>
                  </a:cubicBezTo>
                  <a:cubicBezTo>
                    <a:pt x="7" y="31"/>
                    <a:pt x="4" y="30"/>
                    <a:pt x="3" y="28"/>
                  </a:cubicBezTo>
                  <a:cubicBezTo>
                    <a:pt x="1" y="26"/>
                    <a:pt x="0" y="24"/>
                    <a:pt x="0" y="21"/>
                  </a:cubicBezTo>
                  <a:cubicBezTo>
                    <a:pt x="0" y="21"/>
                    <a:pt x="0" y="19"/>
                    <a:pt x="0" y="16"/>
                  </a:cubicBezTo>
                  <a:cubicBezTo>
                    <a:pt x="0" y="13"/>
                    <a:pt x="1" y="10"/>
                    <a:pt x="3" y="7"/>
                  </a:cubicBezTo>
                  <a:cubicBezTo>
                    <a:pt x="4" y="5"/>
                    <a:pt x="7" y="3"/>
                    <a:pt x="11" y="3"/>
                  </a:cubicBezTo>
                  <a:cubicBezTo>
                    <a:pt x="16" y="2"/>
                    <a:pt x="20" y="2"/>
                    <a:pt x="23" y="2"/>
                  </a:cubicBezTo>
                  <a:cubicBezTo>
                    <a:pt x="32" y="1"/>
                    <a:pt x="37" y="0"/>
                    <a:pt x="43" y="0"/>
                  </a:cubicBezTo>
                  <a:cubicBezTo>
                    <a:pt x="48" y="0"/>
                    <a:pt x="48" y="0"/>
                    <a:pt x="48" y="0"/>
                  </a:cubicBezTo>
                  <a:cubicBezTo>
                    <a:pt x="54" y="1"/>
                    <a:pt x="59" y="3"/>
                    <a:pt x="62" y="4"/>
                  </a:cubicBezTo>
                  <a:cubicBezTo>
                    <a:pt x="65" y="6"/>
                    <a:pt x="66" y="9"/>
                    <a:pt x="66" y="13"/>
                  </a:cubicBezTo>
                  <a:cubicBezTo>
                    <a:pt x="66" y="15"/>
                    <a:pt x="66" y="17"/>
                    <a:pt x="66" y="20"/>
                  </a:cubicBezTo>
                  <a:cubicBezTo>
                    <a:pt x="65" y="23"/>
                    <a:pt x="64" y="26"/>
                    <a:pt x="62" y="29"/>
                  </a:cubicBezTo>
                  <a:cubicBezTo>
                    <a:pt x="60" y="31"/>
                    <a:pt x="57" y="32"/>
                    <a:pt x="53" y="33"/>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28" name="Freeform 82">
              <a:extLst>
                <a:ext uri="{FF2B5EF4-FFF2-40B4-BE49-F238E27FC236}">
                  <a16:creationId xmlns:a16="http://schemas.microsoft.com/office/drawing/2014/main" id="{9A8D39D2-38DC-4485-99D4-ED78E343683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0755114" y="1460855"/>
              <a:ext cx="500784" cy="910515"/>
            </a:xfrm>
            <a:custGeom>
              <a:avLst/>
              <a:gdLst>
                <a:gd name="T0" fmla="*/ 3 w 37"/>
                <a:gd name="T1" fmla="*/ 28 h 67"/>
                <a:gd name="T2" fmla="*/ 4 w 37"/>
                <a:gd name="T3" fmla="*/ 19 h 67"/>
                <a:gd name="T4" fmla="*/ 5 w 37"/>
                <a:gd name="T5" fmla="*/ 12 h 67"/>
                <a:gd name="T6" fmla="*/ 13 w 37"/>
                <a:gd name="T7" fmla="*/ 1 h 67"/>
                <a:gd name="T8" fmla="*/ 25 w 37"/>
                <a:gd name="T9" fmla="*/ 1 h 67"/>
                <a:gd name="T10" fmla="*/ 35 w 37"/>
                <a:gd name="T11" fmla="*/ 7 h 67"/>
                <a:gd name="T12" fmla="*/ 33 w 37"/>
                <a:gd name="T13" fmla="*/ 47 h 67"/>
                <a:gd name="T14" fmla="*/ 24 w 37"/>
                <a:gd name="T15" fmla="*/ 65 h 67"/>
                <a:gd name="T16" fmla="*/ 13 w 37"/>
                <a:gd name="T17" fmla="*/ 66 h 67"/>
                <a:gd name="T18" fmla="*/ 2 w 37"/>
                <a:gd name="T19" fmla="*/ 60 h 67"/>
                <a:gd name="T20" fmla="*/ 1 w 37"/>
                <a:gd name="T21" fmla="*/ 48 h 67"/>
                <a:gd name="T22" fmla="*/ 3 w 37"/>
                <a:gd name="T23" fmla="*/ 28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67">
                  <a:moveTo>
                    <a:pt x="3" y="28"/>
                  </a:moveTo>
                  <a:cubicBezTo>
                    <a:pt x="3" y="25"/>
                    <a:pt x="4" y="20"/>
                    <a:pt x="4" y="19"/>
                  </a:cubicBezTo>
                  <a:cubicBezTo>
                    <a:pt x="5" y="12"/>
                    <a:pt x="5" y="12"/>
                    <a:pt x="5" y="12"/>
                  </a:cubicBezTo>
                  <a:cubicBezTo>
                    <a:pt x="7" y="6"/>
                    <a:pt x="10" y="3"/>
                    <a:pt x="13" y="1"/>
                  </a:cubicBezTo>
                  <a:cubicBezTo>
                    <a:pt x="16" y="0"/>
                    <a:pt x="20" y="0"/>
                    <a:pt x="25" y="1"/>
                  </a:cubicBezTo>
                  <a:cubicBezTo>
                    <a:pt x="30" y="2"/>
                    <a:pt x="34" y="4"/>
                    <a:pt x="35" y="7"/>
                  </a:cubicBezTo>
                  <a:cubicBezTo>
                    <a:pt x="37" y="11"/>
                    <a:pt x="33" y="43"/>
                    <a:pt x="33" y="47"/>
                  </a:cubicBezTo>
                  <a:cubicBezTo>
                    <a:pt x="32" y="57"/>
                    <a:pt x="30" y="63"/>
                    <a:pt x="24" y="65"/>
                  </a:cubicBezTo>
                  <a:cubicBezTo>
                    <a:pt x="21" y="67"/>
                    <a:pt x="17" y="67"/>
                    <a:pt x="13" y="66"/>
                  </a:cubicBezTo>
                  <a:cubicBezTo>
                    <a:pt x="8" y="66"/>
                    <a:pt x="4" y="64"/>
                    <a:pt x="2" y="60"/>
                  </a:cubicBezTo>
                  <a:cubicBezTo>
                    <a:pt x="1" y="57"/>
                    <a:pt x="0" y="53"/>
                    <a:pt x="1" y="48"/>
                  </a:cubicBezTo>
                  <a:cubicBezTo>
                    <a:pt x="1" y="48"/>
                    <a:pt x="3" y="30"/>
                    <a:pt x="3" y="28"/>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29" name="Freeform 83">
              <a:extLst>
                <a:ext uri="{FF2B5EF4-FFF2-40B4-BE49-F238E27FC236}">
                  <a16:creationId xmlns:a16="http://schemas.microsoft.com/office/drawing/2014/main" id="{6D44268A-9D5E-4A1A-B4F8-95251A18ACB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8963820" y="1482445"/>
              <a:ext cx="515958" cy="910515"/>
            </a:xfrm>
            <a:custGeom>
              <a:avLst/>
              <a:gdLst>
                <a:gd name="T0" fmla="*/ 36 w 38"/>
                <a:gd name="T1" fmla="*/ 58 h 67"/>
                <a:gd name="T2" fmla="*/ 33 w 38"/>
                <a:gd name="T3" fmla="*/ 63 h 67"/>
                <a:gd name="T4" fmla="*/ 27 w 38"/>
                <a:gd name="T5" fmla="*/ 65 h 67"/>
                <a:gd name="T6" fmla="*/ 24 w 38"/>
                <a:gd name="T7" fmla="*/ 66 h 67"/>
                <a:gd name="T8" fmla="*/ 16 w 38"/>
                <a:gd name="T9" fmla="*/ 65 h 67"/>
                <a:gd name="T10" fmla="*/ 9 w 38"/>
                <a:gd name="T11" fmla="*/ 59 h 67"/>
                <a:gd name="T12" fmla="*/ 6 w 38"/>
                <a:gd name="T13" fmla="*/ 48 h 67"/>
                <a:gd name="T14" fmla="*/ 5 w 38"/>
                <a:gd name="T15" fmla="*/ 37 h 67"/>
                <a:gd name="T16" fmla="*/ 2 w 38"/>
                <a:gd name="T17" fmla="*/ 22 h 67"/>
                <a:gd name="T18" fmla="*/ 1 w 38"/>
                <a:gd name="T19" fmla="*/ 9 h 67"/>
                <a:gd name="T20" fmla="*/ 13 w 38"/>
                <a:gd name="T21" fmla="*/ 1 h 67"/>
                <a:gd name="T22" fmla="*/ 23 w 38"/>
                <a:gd name="T23" fmla="*/ 2 h 67"/>
                <a:gd name="T24" fmla="*/ 28 w 38"/>
                <a:gd name="T25" fmla="*/ 6 h 67"/>
                <a:gd name="T26" fmla="*/ 32 w 38"/>
                <a:gd name="T27" fmla="*/ 14 h 67"/>
                <a:gd name="T28" fmla="*/ 37 w 38"/>
                <a:gd name="T29" fmla="*/ 46 h 67"/>
                <a:gd name="T30" fmla="*/ 36 w 38"/>
                <a:gd name="T31" fmla="*/ 58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8" h="67">
                  <a:moveTo>
                    <a:pt x="36" y="58"/>
                  </a:moveTo>
                  <a:cubicBezTo>
                    <a:pt x="35" y="60"/>
                    <a:pt x="34" y="62"/>
                    <a:pt x="33" y="63"/>
                  </a:cubicBezTo>
                  <a:cubicBezTo>
                    <a:pt x="31" y="64"/>
                    <a:pt x="29" y="64"/>
                    <a:pt x="27" y="65"/>
                  </a:cubicBezTo>
                  <a:cubicBezTo>
                    <a:pt x="26" y="65"/>
                    <a:pt x="25" y="66"/>
                    <a:pt x="24" y="66"/>
                  </a:cubicBezTo>
                  <a:cubicBezTo>
                    <a:pt x="21" y="67"/>
                    <a:pt x="18" y="67"/>
                    <a:pt x="16" y="65"/>
                  </a:cubicBezTo>
                  <a:cubicBezTo>
                    <a:pt x="13" y="64"/>
                    <a:pt x="11" y="62"/>
                    <a:pt x="9" y="59"/>
                  </a:cubicBezTo>
                  <a:cubicBezTo>
                    <a:pt x="7" y="56"/>
                    <a:pt x="6" y="52"/>
                    <a:pt x="6" y="48"/>
                  </a:cubicBezTo>
                  <a:cubicBezTo>
                    <a:pt x="5" y="37"/>
                    <a:pt x="5" y="37"/>
                    <a:pt x="5" y="37"/>
                  </a:cubicBezTo>
                  <a:cubicBezTo>
                    <a:pt x="2" y="22"/>
                    <a:pt x="2" y="22"/>
                    <a:pt x="2" y="22"/>
                  </a:cubicBezTo>
                  <a:cubicBezTo>
                    <a:pt x="0" y="16"/>
                    <a:pt x="0" y="12"/>
                    <a:pt x="1" y="9"/>
                  </a:cubicBezTo>
                  <a:cubicBezTo>
                    <a:pt x="3" y="5"/>
                    <a:pt x="7" y="1"/>
                    <a:pt x="13" y="1"/>
                  </a:cubicBezTo>
                  <a:cubicBezTo>
                    <a:pt x="18" y="0"/>
                    <a:pt x="21" y="2"/>
                    <a:pt x="23" y="2"/>
                  </a:cubicBezTo>
                  <a:cubicBezTo>
                    <a:pt x="25" y="3"/>
                    <a:pt x="26" y="4"/>
                    <a:pt x="28" y="6"/>
                  </a:cubicBezTo>
                  <a:cubicBezTo>
                    <a:pt x="29" y="8"/>
                    <a:pt x="30" y="10"/>
                    <a:pt x="32" y="14"/>
                  </a:cubicBezTo>
                  <a:cubicBezTo>
                    <a:pt x="33" y="18"/>
                    <a:pt x="37" y="46"/>
                    <a:pt x="37" y="46"/>
                  </a:cubicBezTo>
                  <a:cubicBezTo>
                    <a:pt x="38" y="52"/>
                    <a:pt x="37" y="56"/>
                    <a:pt x="36" y="58"/>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19" name="Freeform 84">
              <a:extLst>
                <a:ext uri="{FF2B5EF4-FFF2-40B4-BE49-F238E27FC236}">
                  <a16:creationId xmlns:a16="http://schemas.microsoft.com/office/drawing/2014/main" id="{F0E273A2-7C37-438A-A4F5-7864B2DD2C7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7185417" y="5361771"/>
              <a:ext cx="773940" cy="814407"/>
            </a:xfrm>
            <a:custGeom>
              <a:avLst/>
              <a:gdLst>
                <a:gd name="T0" fmla="*/ 4 w 57"/>
                <a:gd name="T1" fmla="*/ 34 h 60"/>
                <a:gd name="T2" fmla="*/ 17 w 57"/>
                <a:gd name="T3" fmla="*/ 18 h 60"/>
                <a:gd name="T4" fmla="*/ 26 w 57"/>
                <a:gd name="T5" fmla="*/ 8 h 60"/>
                <a:gd name="T6" fmla="*/ 29 w 57"/>
                <a:gd name="T7" fmla="*/ 5 h 60"/>
                <a:gd name="T8" fmla="*/ 41 w 57"/>
                <a:gd name="T9" fmla="*/ 0 h 60"/>
                <a:gd name="T10" fmla="*/ 51 w 57"/>
                <a:gd name="T11" fmla="*/ 6 h 60"/>
                <a:gd name="T12" fmla="*/ 56 w 57"/>
                <a:gd name="T13" fmla="*/ 16 h 60"/>
                <a:gd name="T14" fmla="*/ 51 w 57"/>
                <a:gd name="T15" fmla="*/ 28 h 60"/>
                <a:gd name="T16" fmla="*/ 29 w 57"/>
                <a:gd name="T17" fmla="*/ 53 h 60"/>
                <a:gd name="T18" fmla="*/ 17 w 57"/>
                <a:gd name="T19" fmla="*/ 59 h 60"/>
                <a:gd name="T20" fmla="*/ 5 w 57"/>
                <a:gd name="T21" fmla="*/ 54 h 60"/>
                <a:gd name="T22" fmla="*/ 0 w 57"/>
                <a:gd name="T23" fmla="*/ 45 h 60"/>
                <a:gd name="T24" fmla="*/ 4 w 57"/>
                <a:gd name="T25"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 h="60">
                  <a:moveTo>
                    <a:pt x="4" y="34"/>
                  </a:moveTo>
                  <a:cubicBezTo>
                    <a:pt x="5" y="33"/>
                    <a:pt x="17" y="18"/>
                    <a:pt x="17" y="18"/>
                  </a:cubicBezTo>
                  <a:cubicBezTo>
                    <a:pt x="21" y="14"/>
                    <a:pt x="24" y="10"/>
                    <a:pt x="26" y="8"/>
                  </a:cubicBezTo>
                  <a:cubicBezTo>
                    <a:pt x="29" y="5"/>
                    <a:pt x="29" y="5"/>
                    <a:pt x="29" y="5"/>
                  </a:cubicBezTo>
                  <a:cubicBezTo>
                    <a:pt x="34" y="2"/>
                    <a:pt x="38" y="0"/>
                    <a:pt x="41" y="0"/>
                  </a:cubicBezTo>
                  <a:cubicBezTo>
                    <a:pt x="44" y="1"/>
                    <a:pt x="47" y="2"/>
                    <a:pt x="51" y="6"/>
                  </a:cubicBezTo>
                  <a:cubicBezTo>
                    <a:pt x="55" y="10"/>
                    <a:pt x="57" y="13"/>
                    <a:pt x="56" y="16"/>
                  </a:cubicBezTo>
                  <a:cubicBezTo>
                    <a:pt x="56" y="19"/>
                    <a:pt x="54" y="23"/>
                    <a:pt x="51" y="28"/>
                  </a:cubicBezTo>
                  <a:cubicBezTo>
                    <a:pt x="51" y="28"/>
                    <a:pt x="33" y="48"/>
                    <a:pt x="29" y="53"/>
                  </a:cubicBezTo>
                  <a:cubicBezTo>
                    <a:pt x="25" y="57"/>
                    <a:pt x="21" y="59"/>
                    <a:pt x="17" y="59"/>
                  </a:cubicBezTo>
                  <a:cubicBezTo>
                    <a:pt x="13" y="60"/>
                    <a:pt x="9" y="58"/>
                    <a:pt x="5" y="54"/>
                  </a:cubicBezTo>
                  <a:cubicBezTo>
                    <a:pt x="2" y="51"/>
                    <a:pt x="0" y="48"/>
                    <a:pt x="0" y="45"/>
                  </a:cubicBezTo>
                  <a:cubicBezTo>
                    <a:pt x="0" y="42"/>
                    <a:pt x="2" y="38"/>
                    <a:pt x="4" y="3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30" name="Freeform 85">
              <a:extLst>
                <a:ext uri="{FF2B5EF4-FFF2-40B4-BE49-F238E27FC236}">
                  <a16:creationId xmlns:a16="http://schemas.microsoft.com/office/drawing/2014/main" id="{9C5A859B-CCA2-4744-9DFE-B734A9AEE4C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8879512" y="5973150"/>
              <a:ext cx="485608" cy="885225"/>
            </a:xfrm>
            <a:custGeom>
              <a:avLst/>
              <a:gdLst>
                <a:gd name="T0" fmla="*/ 36 w 36"/>
                <a:gd name="T1" fmla="*/ 15 h 65"/>
                <a:gd name="T2" fmla="*/ 34 w 36"/>
                <a:gd name="T3" fmla="*/ 5 h 65"/>
                <a:gd name="T4" fmla="*/ 28 w 36"/>
                <a:gd name="T5" fmla="*/ 1 h 65"/>
                <a:gd name="T6" fmla="*/ 23 w 36"/>
                <a:gd name="T7" fmla="*/ 0 h 65"/>
                <a:gd name="T8" fmla="*/ 13 w 36"/>
                <a:gd name="T9" fmla="*/ 1 h 65"/>
                <a:gd name="T10" fmla="*/ 7 w 36"/>
                <a:gd name="T11" fmla="*/ 9 h 65"/>
                <a:gd name="T12" fmla="*/ 4 w 36"/>
                <a:gd name="T13" fmla="*/ 19 h 65"/>
                <a:gd name="T14" fmla="*/ 0 w 36"/>
                <a:gd name="T15" fmla="*/ 44 h 65"/>
                <a:gd name="T16" fmla="*/ 1 w 36"/>
                <a:gd name="T17" fmla="*/ 58 h 65"/>
                <a:gd name="T18" fmla="*/ 8 w 36"/>
                <a:gd name="T19" fmla="*/ 64 h 65"/>
                <a:gd name="T20" fmla="*/ 16 w 36"/>
                <a:gd name="T21" fmla="*/ 65 h 65"/>
                <a:gd name="T22" fmla="*/ 25 w 36"/>
                <a:gd name="T23" fmla="*/ 63 h 65"/>
                <a:gd name="T24" fmla="*/ 31 w 36"/>
                <a:gd name="T25" fmla="*/ 55 h 65"/>
                <a:gd name="T26" fmla="*/ 34 w 36"/>
                <a:gd name="T27" fmla="*/ 40 h 65"/>
                <a:gd name="T28" fmla="*/ 36 w 36"/>
                <a:gd name="T29" fmla="*/ 1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 h="65">
                  <a:moveTo>
                    <a:pt x="36" y="15"/>
                  </a:moveTo>
                  <a:cubicBezTo>
                    <a:pt x="36" y="10"/>
                    <a:pt x="35" y="7"/>
                    <a:pt x="34" y="5"/>
                  </a:cubicBezTo>
                  <a:cubicBezTo>
                    <a:pt x="33" y="3"/>
                    <a:pt x="31" y="2"/>
                    <a:pt x="28" y="1"/>
                  </a:cubicBezTo>
                  <a:cubicBezTo>
                    <a:pt x="27" y="1"/>
                    <a:pt x="25" y="1"/>
                    <a:pt x="23" y="0"/>
                  </a:cubicBezTo>
                  <a:cubicBezTo>
                    <a:pt x="19" y="0"/>
                    <a:pt x="16" y="0"/>
                    <a:pt x="13" y="1"/>
                  </a:cubicBezTo>
                  <a:cubicBezTo>
                    <a:pt x="11" y="2"/>
                    <a:pt x="9" y="4"/>
                    <a:pt x="7" y="9"/>
                  </a:cubicBezTo>
                  <a:cubicBezTo>
                    <a:pt x="6" y="13"/>
                    <a:pt x="5" y="17"/>
                    <a:pt x="4" y="19"/>
                  </a:cubicBezTo>
                  <a:cubicBezTo>
                    <a:pt x="2" y="29"/>
                    <a:pt x="0" y="44"/>
                    <a:pt x="0" y="44"/>
                  </a:cubicBezTo>
                  <a:cubicBezTo>
                    <a:pt x="0" y="50"/>
                    <a:pt x="0" y="55"/>
                    <a:pt x="1" y="58"/>
                  </a:cubicBezTo>
                  <a:cubicBezTo>
                    <a:pt x="2" y="61"/>
                    <a:pt x="5" y="63"/>
                    <a:pt x="8" y="64"/>
                  </a:cubicBezTo>
                  <a:cubicBezTo>
                    <a:pt x="11" y="65"/>
                    <a:pt x="13" y="65"/>
                    <a:pt x="16" y="65"/>
                  </a:cubicBezTo>
                  <a:cubicBezTo>
                    <a:pt x="19" y="65"/>
                    <a:pt x="22" y="64"/>
                    <a:pt x="25" y="63"/>
                  </a:cubicBezTo>
                  <a:cubicBezTo>
                    <a:pt x="28" y="61"/>
                    <a:pt x="30" y="59"/>
                    <a:pt x="31" y="55"/>
                  </a:cubicBezTo>
                  <a:cubicBezTo>
                    <a:pt x="32" y="50"/>
                    <a:pt x="31" y="54"/>
                    <a:pt x="34" y="40"/>
                  </a:cubicBezTo>
                  <a:lnTo>
                    <a:pt x="36" y="15"/>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21" name="Freeform 87">
              <a:extLst>
                <a:ext uri="{FF2B5EF4-FFF2-40B4-BE49-F238E27FC236}">
                  <a16:creationId xmlns:a16="http://schemas.microsoft.com/office/drawing/2014/main" id="{F941723D-F68C-46C9-9763-281E9A4D239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7232755" y="2056731"/>
              <a:ext cx="748646" cy="804290"/>
            </a:xfrm>
            <a:custGeom>
              <a:avLst/>
              <a:gdLst>
                <a:gd name="T0" fmla="*/ 0 w 55"/>
                <a:gd name="T1" fmla="*/ 17 h 59"/>
                <a:gd name="T2" fmla="*/ 1 w 55"/>
                <a:gd name="T3" fmla="*/ 11 h 59"/>
                <a:gd name="T4" fmla="*/ 4 w 55"/>
                <a:gd name="T5" fmla="*/ 6 h 59"/>
                <a:gd name="T6" fmla="*/ 7 w 55"/>
                <a:gd name="T7" fmla="*/ 4 h 59"/>
                <a:gd name="T8" fmla="*/ 14 w 55"/>
                <a:gd name="T9" fmla="*/ 0 h 59"/>
                <a:gd name="T10" fmla="*/ 23 w 55"/>
                <a:gd name="T11" fmla="*/ 3 h 59"/>
                <a:gd name="T12" fmla="*/ 31 w 55"/>
                <a:gd name="T13" fmla="*/ 11 h 59"/>
                <a:gd name="T14" fmla="*/ 38 w 55"/>
                <a:gd name="T15" fmla="*/ 20 h 59"/>
                <a:gd name="T16" fmla="*/ 48 w 55"/>
                <a:gd name="T17" fmla="*/ 31 h 59"/>
                <a:gd name="T18" fmla="*/ 55 w 55"/>
                <a:gd name="T19" fmla="*/ 43 h 59"/>
                <a:gd name="T20" fmla="*/ 49 w 55"/>
                <a:gd name="T21" fmla="*/ 55 h 59"/>
                <a:gd name="T22" fmla="*/ 38 w 55"/>
                <a:gd name="T23" fmla="*/ 59 h 59"/>
                <a:gd name="T24" fmla="*/ 33 w 55"/>
                <a:gd name="T25" fmla="*/ 58 h 59"/>
                <a:gd name="T26" fmla="*/ 26 w 55"/>
                <a:gd name="T27" fmla="*/ 53 h 59"/>
                <a:gd name="T28" fmla="*/ 5 w 55"/>
                <a:gd name="T29" fmla="*/ 27 h 59"/>
                <a:gd name="T30" fmla="*/ 0 w 55"/>
                <a:gd name="T31" fmla="*/ 1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5" h="59">
                  <a:moveTo>
                    <a:pt x="0" y="17"/>
                  </a:moveTo>
                  <a:cubicBezTo>
                    <a:pt x="0" y="14"/>
                    <a:pt x="0" y="12"/>
                    <a:pt x="1" y="11"/>
                  </a:cubicBezTo>
                  <a:cubicBezTo>
                    <a:pt x="2" y="9"/>
                    <a:pt x="3" y="8"/>
                    <a:pt x="4" y="6"/>
                  </a:cubicBezTo>
                  <a:cubicBezTo>
                    <a:pt x="6" y="5"/>
                    <a:pt x="7" y="4"/>
                    <a:pt x="7" y="4"/>
                  </a:cubicBezTo>
                  <a:cubicBezTo>
                    <a:pt x="9" y="2"/>
                    <a:pt x="12" y="1"/>
                    <a:pt x="14" y="0"/>
                  </a:cubicBezTo>
                  <a:cubicBezTo>
                    <a:pt x="17" y="0"/>
                    <a:pt x="20" y="1"/>
                    <a:pt x="23" y="3"/>
                  </a:cubicBezTo>
                  <a:cubicBezTo>
                    <a:pt x="26" y="4"/>
                    <a:pt x="29" y="7"/>
                    <a:pt x="31" y="11"/>
                  </a:cubicBezTo>
                  <a:cubicBezTo>
                    <a:pt x="38" y="20"/>
                    <a:pt x="38" y="20"/>
                    <a:pt x="38" y="20"/>
                  </a:cubicBezTo>
                  <a:cubicBezTo>
                    <a:pt x="48" y="31"/>
                    <a:pt x="48" y="31"/>
                    <a:pt x="48" y="31"/>
                  </a:cubicBezTo>
                  <a:cubicBezTo>
                    <a:pt x="52" y="36"/>
                    <a:pt x="54" y="40"/>
                    <a:pt x="55" y="43"/>
                  </a:cubicBezTo>
                  <a:cubicBezTo>
                    <a:pt x="55" y="47"/>
                    <a:pt x="54" y="52"/>
                    <a:pt x="49" y="55"/>
                  </a:cubicBezTo>
                  <a:cubicBezTo>
                    <a:pt x="45" y="58"/>
                    <a:pt x="41" y="59"/>
                    <a:pt x="38" y="59"/>
                  </a:cubicBezTo>
                  <a:cubicBezTo>
                    <a:pt x="37" y="59"/>
                    <a:pt x="35" y="59"/>
                    <a:pt x="33" y="58"/>
                  </a:cubicBezTo>
                  <a:cubicBezTo>
                    <a:pt x="31" y="57"/>
                    <a:pt x="29" y="55"/>
                    <a:pt x="26" y="53"/>
                  </a:cubicBezTo>
                  <a:cubicBezTo>
                    <a:pt x="23" y="50"/>
                    <a:pt x="5" y="27"/>
                    <a:pt x="5" y="27"/>
                  </a:cubicBezTo>
                  <a:cubicBezTo>
                    <a:pt x="2" y="23"/>
                    <a:pt x="0" y="19"/>
                    <a:pt x="0" y="1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grpSp>
      <p:sp>
        <p:nvSpPr>
          <p:cNvPr id="3" name="Subtitle 2">
            <a:extLst>
              <a:ext uri="{FF2B5EF4-FFF2-40B4-BE49-F238E27FC236}">
                <a16:creationId xmlns:a16="http://schemas.microsoft.com/office/drawing/2014/main" id="{19797E44-E13E-8D48-AFDC-8BFB53AE6A18}"/>
              </a:ext>
            </a:extLst>
          </p:cNvPr>
          <p:cNvSpPr>
            <a:spLocks noGrp="1"/>
          </p:cNvSpPr>
          <p:nvPr>
            <p:ph type="subTitle" idx="1"/>
          </p:nvPr>
        </p:nvSpPr>
        <p:spPr>
          <a:xfrm>
            <a:off x="248576" y="150500"/>
            <a:ext cx="8630936" cy="5217895"/>
          </a:xfrm>
        </p:spPr>
        <p:txBody>
          <a:bodyPr anchor="ctr">
            <a:normAutofit/>
          </a:bodyPr>
          <a:lstStyle/>
          <a:p>
            <a:pPr marL="457200" indent="-457200" algn="l">
              <a:buFont typeface="Arial" panose="020B0604020202020204" pitchFamily="34" charset="0"/>
              <a:buChar char="•"/>
            </a:pPr>
            <a:r>
              <a:rPr lang="sv-SE" dirty="0">
                <a:solidFill>
                  <a:schemeClr val="tx1"/>
                </a:solidFill>
              </a:rPr>
              <a:t>Harshavardhan Reddy Mallannagari         Student ID – 11603389 </a:t>
            </a:r>
          </a:p>
          <a:p>
            <a:pPr marL="457200" indent="-457200" algn="l">
              <a:buFont typeface="Arial" panose="020B0604020202020204" pitchFamily="34" charset="0"/>
              <a:buChar char="•"/>
            </a:pPr>
            <a:r>
              <a:rPr lang="fi-FI" dirty="0">
                <a:solidFill>
                  <a:schemeClr val="tx1"/>
                </a:solidFill>
              </a:rPr>
              <a:t>Preethi Vahitha Sankineni                                       Student ID -11607639 </a:t>
            </a:r>
          </a:p>
          <a:p>
            <a:pPr marL="457200" indent="-457200" algn="l">
              <a:buFont typeface="Arial" panose="020B0604020202020204" pitchFamily="34" charset="0"/>
              <a:buChar char="•"/>
            </a:pPr>
            <a:r>
              <a:rPr lang="it-IT" dirty="0">
                <a:solidFill>
                  <a:schemeClr val="tx1"/>
                </a:solidFill>
              </a:rPr>
              <a:t>Sasidhar Yalamanchili                                                   Student ID – 11573866 </a:t>
            </a:r>
            <a:endParaRPr lang="en-US" dirty="0">
              <a:solidFill>
                <a:schemeClr val="tx1"/>
              </a:solidFill>
            </a:endParaRPr>
          </a:p>
        </p:txBody>
      </p:sp>
    </p:spTree>
    <p:extLst>
      <p:ext uri="{BB962C8B-B14F-4D97-AF65-F5344CB8AC3E}">
        <p14:creationId xmlns:p14="http://schemas.microsoft.com/office/powerpoint/2010/main" val="19453966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map of a city&#10;&#10;Description automatically generated with medium confidence">
            <a:extLst>
              <a:ext uri="{FF2B5EF4-FFF2-40B4-BE49-F238E27FC236}">
                <a16:creationId xmlns:a16="http://schemas.microsoft.com/office/drawing/2014/main" id="{1082EDB2-188B-EDA4-8534-5E28B0124C7D}"/>
              </a:ext>
            </a:extLst>
          </p:cNvPr>
          <p:cNvPicPr>
            <a:picLocks noChangeAspect="1"/>
          </p:cNvPicPr>
          <p:nvPr/>
        </p:nvPicPr>
        <p:blipFill rotWithShape="1">
          <a:blip r:embed="rId2"/>
          <a:srcRect l="2049" t="1761" r="2361" b="2268"/>
          <a:stretch/>
        </p:blipFill>
        <p:spPr bwMode="auto">
          <a:xfrm>
            <a:off x="581852" y="629897"/>
            <a:ext cx="2823474" cy="2858333"/>
          </a:xfrm>
          <a:prstGeom prst="rect">
            <a:avLst/>
          </a:prstGeom>
          <a:ln>
            <a:noFill/>
          </a:ln>
          <a:extLst>
            <a:ext uri="{53640926-AAD7-44D8-BBD7-CCE9431645EC}">
              <a14:shadowObscured xmlns:a14="http://schemas.microsoft.com/office/drawing/2010/main"/>
            </a:ext>
          </a:extLst>
        </p:spPr>
      </p:pic>
      <p:pic>
        <p:nvPicPr>
          <p:cNvPr id="5" name="Picture 4" descr="A black and white map&#10;&#10;Description automatically generated">
            <a:extLst>
              <a:ext uri="{FF2B5EF4-FFF2-40B4-BE49-F238E27FC236}">
                <a16:creationId xmlns:a16="http://schemas.microsoft.com/office/drawing/2014/main" id="{0B276728-57C4-ECC2-1A6E-C96A68D54D3E}"/>
              </a:ext>
            </a:extLst>
          </p:cNvPr>
          <p:cNvPicPr>
            <a:picLocks noChangeAspect="1"/>
          </p:cNvPicPr>
          <p:nvPr/>
        </p:nvPicPr>
        <p:blipFill rotWithShape="1">
          <a:blip r:embed="rId3"/>
          <a:srcRect l="345" r="2867"/>
          <a:stretch/>
        </p:blipFill>
        <p:spPr>
          <a:xfrm>
            <a:off x="4646601" y="1409865"/>
            <a:ext cx="2898797" cy="2956579"/>
          </a:xfrm>
          <a:prstGeom prst="rect">
            <a:avLst/>
          </a:prstGeom>
        </p:spPr>
      </p:pic>
      <p:pic>
        <p:nvPicPr>
          <p:cNvPr id="6" name="Picture 5" descr="A close-up of a map&#10;&#10;Description automatically generated">
            <a:extLst>
              <a:ext uri="{FF2B5EF4-FFF2-40B4-BE49-F238E27FC236}">
                <a16:creationId xmlns:a16="http://schemas.microsoft.com/office/drawing/2014/main" id="{C5613FB9-603C-9C6D-8154-6055BF2465C0}"/>
              </a:ext>
            </a:extLst>
          </p:cNvPr>
          <p:cNvPicPr>
            <a:picLocks noChangeAspect="1"/>
          </p:cNvPicPr>
          <p:nvPr/>
        </p:nvPicPr>
        <p:blipFill rotWithShape="1">
          <a:blip r:embed="rId4"/>
          <a:srcRect t="689"/>
          <a:stretch/>
        </p:blipFill>
        <p:spPr bwMode="auto">
          <a:xfrm>
            <a:off x="8711351" y="2976754"/>
            <a:ext cx="2898797" cy="2779380"/>
          </a:xfrm>
          <a:prstGeom prst="rect">
            <a:avLst/>
          </a:prstGeom>
          <a:ln>
            <a:noFill/>
          </a:ln>
          <a:extLst>
            <a:ext uri="{53640926-AAD7-44D8-BBD7-CCE9431645EC}">
              <a14:shadowObscured xmlns:a14="http://schemas.microsoft.com/office/drawing/2010/main"/>
            </a:ext>
          </a:extLst>
        </p:spPr>
      </p:pic>
      <p:sp>
        <p:nvSpPr>
          <p:cNvPr id="7" name="Title 1">
            <a:extLst>
              <a:ext uri="{FF2B5EF4-FFF2-40B4-BE49-F238E27FC236}">
                <a16:creationId xmlns:a16="http://schemas.microsoft.com/office/drawing/2014/main" id="{F71BEA53-C558-6B09-1C0F-FE4B3470AAAF}"/>
              </a:ext>
            </a:extLst>
          </p:cNvPr>
          <p:cNvSpPr txBox="1">
            <a:spLocks/>
          </p:cNvSpPr>
          <p:nvPr/>
        </p:nvSpPr>
        <p:spPr>
          <a:xfrm>
            <a:off x="581853" y="3692629"/>
            <a:ext cx="2823474" cy="559840"/>
          </a:xfrm>
          <a:prstGeom prst="rect">
            <a:avLst/>
          </a:prstGeom>
        </p:spPr>
        <p:txBody>
          <a:bodyPr vert="horz" wrap="square" lIns="0" tIns="0" rIns="0" bIns="0" rtlCol="0" anchor="ctr" anchorCtr="0">
            <a:normAutofit fontScale="92500"/>
          </a:bodyPr>
          <a:lstStyle>
            <a:lvl1pPr algn="l" defTabSz="914400" rtl="0" eaLnBrk="1" latinLnBrk="0" hangingPunct="1">
              <a:lnSpc>
                <a:spcPct val="88000"/>
              </a:lnSpc>
              <a:spcBef>
                <a:spcPct val="0"/>
              </a:spcBef>
              <a:buNone/>
              <a:defRPr sz="4400" kern="1200" cap="none" spc="40" baseline="0">
                <a:solidFill>
                  <a:schemeClr val="tx1"/>
                </a:solidFill>
                <a:latin typeface="+mj-lt"/>
                <a:ea typeface="+mj-ea"/>
                <a:cs typeface="+mj-cs"/>
              </a:defRPr>
            </a:lvl1pPr>
          </a:lstStyle>
          <a:p>
            <a:pPr algn="ctr"/>
            <a:r>
              <a:rPr lang="en-US" sz="2400" dirty="0">
                <a:ea typeface="Times New Roman" panose="02020603050405020304" pitchFamily="18" charset="0"/>
                <a:cs typeface="Arial" panose="020B0604020202020204" pitchFamily="34" charset="0"/>
              </a:rPr>
              <a:t>Fig 7</a:t>
            </a:r>
            <a:r>
              <a:rPr lang="en-US" sz="2400" dirty="0">
                <a:effectLst/>
                <a:ea typeface="Times New Roman" panose="02020603050405020304" pitchFamily="18" charset="0"/>
                <a:cs typeface="Arial" panose="020B0604020202020204" pitchFamily="34" charset="0"/>
              </a:rPr>
              <a:t>. DoG filtered image of L88b.jpg</a:t>
            </a:r>
            <a:endParaRPr lang="en-US" sz="2400" dirty="0">
              <a:effectLst/>
              <a:ea typeface="Calibri" panose="020F0502020204030204" pitchFamily="34" charset="0"/>
              <a:cs typeface="Arial" panose="020B0604020202020204" pitchFamily="34" charset="0"/>
            </a:endParaRPr>
          </a:p>
        </p:txBody>
      </p:sp>
      <p:sp>
        <p:nvSpPr>
          <p:cNvPr id="8" name="Title 1">
            <a:extLst>
              <a:ext uri="{FF2B5EF4-FFF2-40B4-BE49-F238E27FC236}">
                <a16:creationId xmlns:a16="http://schemas.microsoft.com/office/drawing/2014/main" id="{89936F7F-D326-B7D8-E62F-BF82F4E43FB7}"/>
              </a:ext>
            </a:extLst>
          </p:cNvPr>
          <p:cNvSpPr txBox="1">
            <a:spLocks/>
          </p:cNvSpPr>
          <p:nvPr/>
        </p:nvSpPr>
        <p:spPr>
          <a:xfrm>
            <a:off x="4646601" y="4370763"/>
            <a:ext cx="2823474" cy="559840"/>
          </a:xfrm>
          <a:prstGeom prst="rect">
            <a:avLst/>
          </a:prstGeom>
        </p:spPr>
        <p:txBody>
          <a:bodyPr vert="horz" wrap="square" lIns="0" tIns="0" rIns="0" bIns="0" rtlCol="0" anchor="ctr" anchorCtr="0">
            <a:normAutofit/>
          </a:bodyPr>
          <a:lstStyle>
            <a:lvl1pPr algn="l" defTabSz="914400" rtl="0" eaLnBrk="1" latinLnBrk="0" hangingPunct="1">
              <a:lnSpc>
                <a:spcPct val="88000"/>
              </a:lnSpc>
              <a:spcBef>
                <a:spcPct val="0"/>
              </a:spcBef>
              <a:buNone/>
              <a:defRPr sz="4400" kern="1200" cap="none" spc="40" baseline="0">
                <a:solidFill>
                  <a:schemeClr val="tx1"/>
                </a:solidFill>
                <a:latin typeface="+mj-lt"/>
                <a:ea typeface="+mj-ea"/>
                <a:cs typeface="+mj-cs"/>
              </a:defRPr>
            </a:lvl1pPr>
          </a:lstStyle>
          <a:p>
            <a:pPr algn="ctr"/>
            <a:r>
              <a:rPr lang="en-US" sz="2400" dirty="0">
                <a:ea typeface="Times New Roman" panose="02020603050405020304" pitchFamily="18" charset="0"/>
                <a:cs typeface="Arial" panose="020B0604020202020204" pitchFamily="34" charset="0"/>
              </a:rPr>
              <a:t>Fig 8</a:t>
            </a:r>
            <a:r>
              <a:rPr lang="en-US" sz="2400" dirty="0">
                <a:effectLst/>
                <a:ea typeface="Times New Roman" panose="02020603050405020304" pitchFamily="18" charset="0"/>
                <a:cs typeface="Arial" panose="020B0604020202020204" pitchFamily="34" charset="0"/>
              </a:rPr>
              <a:t>. Binary image of L88b.jpg</a:t>
            </a:r>
            <a:endParaRPr lang="en-US" sz="2400" dirty="0">
              <a:effectLst/>
              <a:ea typeface="Calibri" panose="020F0502020204030204" pitchFamily="34" charset="0"/>
              <a:cs typeface="Arial" panose="020B0604020202020204" pitchFamily="34" charset="0"/>
            </a:endParaRPr>
          </a:p>
        </p:txBody>
      </p:sp>
      <p:sp>
        <p:nvSpPr>
          <p:cNvPr id="9" name="Title 1">
            <a:extLst>
              <a:ext uri="{FF2B5EF4-FFF2-40B4-BE49-F238E27FC236}">
                <a16:creationId xmlns:a16="http://schemas.microsoft.com/office/drawing/2014/main" id="{FA5EF393-BA56-56F3-5057-7DEC17513D26}"/>
              </a:ext>
            </a:extLst>
          </p:cNvPr>
          <p:cNvSpPr txBox="1">
            <a:spLocks/>
          </p:cNvSpPr>
          <p:nvPr/>
        </p:nvSpPr>
        <p:spPr>
          <a:xfrm>
            <a:off x="8660756" y="5756134"/>
            <a:ext cx="2999986" cy="559840"/>
          </a:xfrm>
          <a:prstGeom prst="rect">
            <a:avLst/>
          </a:prstGeom>
        </p:spPr>
        <p:txBody>
          <a:bodyPr vert="horz" wrap="square" lIns="0" tIns="0" rIns="0" bIns="0" rtlCol="0" anchor="ctr" anchorCtr="0">
            <a:normAutofit fontScale="92500"/>
          </a:bodyPr>
          <a:lstStyle>
            <a:lvl1pPr algn="l" defTabSz="914400" rtl="0" eaLnBrk="1" latinLnBrk="0" hangingPunct="1">
              <a:lnSpc>
                <a:spcPct val="88000"/>
              </a:lnSpc>
              <a:spcBef>
                <a:spcPct val="0"/>
              </a:spcBef>
              <a:buNone/>
              <a:defRPr sz="4400" kern="1200" cap="none" spc="40" baseline="0">
                <a:solidFill>
                  <a:schemeClr val="tx1"/>
                </a:solidFill>
                <a:latin typeface="+mj-lt"/>
                <a:ea typeface="+mj-ea"/>
                <a:cs typeface="+mj-cs"/>
              </a:defRPr>
            </a:lvl1pPr>
          </a:lstStyle>
          <a:p>
            <a:pPr algn="ctr"/>
            <a:r>
              <a:rPr lang="en-US" sz="2400" dirty="0">
                <a:ea typeface="Times New Roman" panose="02020603050405020304" pitchFamily="18" charset="0"/>
                <a:cs typeface="Arial" panose="020B0604020202020204" pitchFamily="34" charset="0"/>
              </a:rPr>
              <a:t>Fig 9</a:t>
            </a:r>
            <a:r>
              <a:rPr lang="en-US" sz="2400" dirty="0">
                <a:effectLst/>
                <a:ea typeface="Times New Roman" panose="02020603050405020304" pitchFamily="18" charset="0"/>
                <a:cs typeface="Arial" panose="020B0604020202020204" pitchFamily="34" charset="0"/>
              </a:rPr>
              <a:t>. Overlay on Grayscale of L88b.jpg</a:t>
            </a:r>
            <a:endParaRPr lang="en-US" sz="2400" dirty="0">
              <a:effectLst/>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8705225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6BB31-C5AA-A9BF-DADD-D1ED43DA10DF}"/>
              </a:ext>
            </a:extLst>
          </p:cNvPr>
          <p:cNvSpPr>
            <a:spLocks noGrp="1"/>
          </p:cNvSpPr>
          <p:nvPr>
            <p:ph type="title"/>
          </p:nvPr>
        </p:nvSpPr>
        <p:spPr>
          <a:xfrm>
            <a:off x="720000" y="619200"/>
            <a:ext cx="10728322" cy="943270"/>
          </a:xfrm>
        </p:spPr>
        <p:txBody>
          <a:bodyPr>
            <a:normAutofit/>
          </a:bodyPr>
          <a:lstStyle/>
          <a:p>
            <a:pPr algn="ctr"/>
            <a:r>
              <a:rPr lang="en-US" sz="6000" dirty="0"/>
              <a:t>DoG on all images</a:t>
            </a:r>
          </a:p>
        </p:txBody>
      </p:sp>
      <p:pic>
        <p:nvPicPr>
          <p:cNvPr id="4" name="Picture 3" descr="A black and white map of a city&#10;&#10;Description automatically generated">
            <a:extLst>
              <a:ext uri="{FF2B5EF4-FFF2-40B4-BE49-F238E27FC236}">
                <a16:creationId xmlns:a16="http://schemas.microsoft.com/office/drawing/2014/main" id="{6F6675A2-E7CA-EC64-A876-7293B08FD819}"/>
              </a:ext>
            </a:extLst>
          </p:cNvPr>
          <p:cNvPicPr>
            <a:picLocks noChangeAspect="1"/>
          </p:cNvPicPr>
          <p:nvPr/>
        </p:nvPicPr>
        <p:blipFill rotWithShape="1">
          <a:blip r:embed="rId2">
            <a:extLst>
              <a:ext uri="{28A0092B-C50C-407E-A947-70E740481C1C}">
                <a14:useLocalDpi xmlns:a14="http://schemas.microsoft.com/office/drawing/2010/main" val="0"/>
              </a:ext>
            </a:extLst>
          </a:blip>
          <a:srcRect l="7176" t="2627" r="7176" b="5249"/>
          <a:stretch/>
        </p:blipFill>
        <p:spPr bwMode="auto">
          <a:xfrm>
            <a:off x="635060" y="2138768"/>
            <a:ext cx="2770267" cy="2770267"/>
          </a:xfrm>
          <a:prstGeom prst="rect">
            <a:avLst/>
          </a:prstGeom>
          <a:noFill/>
          <a:ln>
            <a:noFill/>
          </a:ln>
          <a:extLst>
            <a:ext uri="{53640926-AAD7-44D8-BBD7-CCE9431645EC}">
              <a14:shadowObscured xmlns:a14="http://schemas.microsoft.com/office/drawing/2010/main"/>
            </a:ext>
          </a:extLst>
        </p:spPr>
      </p:pic>
      <p:pic>
        <p:nvPicPr>
          <p:cNvPr id="5" name="Picture 4" descr="A black and white map&#10;&#10;Description automatically generated">
            <a:extLst>
              <a:ext uri="{FF2B5EF4-FFF2-40B4-BE49-F238E27FC236}">
                <a16:creationId xmlns:a16="http://schemas.microsoft.com/office/drawing/2014/main" id="{733E59A3-787D-6721-F06C-81D1DC022A01}"/>
              </a:ext>
            </a:extLst>
          </p:cNvPr>
          <p:cNvPicPr>
            <a:picLocks noChangeAspect="1"/>
          </p:cNvPicPr>
          <p:nvPr/>
        </p:nvPicPr>
        <p:blipFill rotWithShape="1">
          <a:blip r:embed="rId3">
            <a:extLst>
              <a:ext uri="{28A0092B-C50C-407E-A947-70E740481C1C}">
                <a14:useLocalDpi xmlns:a14="http://schemas.microsoft.com/office/drawing/2010/main" val="0"/>
              </a:ext>
            </a:extLst>
          </a:blip>
          <a:srcRect l="7175" t="2135" r="7472" b="5732"/>
          <a:stretch/>
        </p:blipFill>
        <p:spPr bwMode="auto">
          <a:xfrm>
            <a:off x="4749429" y="2128837"/>
            <a:ext cx="2693142" cy="2780198"/>
          </a:xfrm>
          <a:prstGeom prst="rect">
            <a:avLst/>
          </a:prstGeom>
          <a:noFill/>
          <a:ln>
            <a:noFill/>
          </a:ln>
          <a:extLst>
            <a:ext uri="{53640926-AAD7-44D8-BBD7-CCE9431645EC}">
              <a14:shadowObscured xmlns:a14="http://schemas.microsoft.com/office/drawing/2010/main"/>
            </a:ext>
          </a:extLst>
        </p:spPr>
      </p:pic>
      <p:pic>
        <p:nvPicPr>
          <p:cNvPr id="6" name="Picture 5" descr="A black and white map&#10;&#10;Description automatically generated">
            <a:extLst>
              <a:ext uri="{FF2B5EF4-FFF2-40B4-BE49-F238E27FC236}">
                <a16:creationId xmlns:a16="http://schemas.microsoft.com/office/drawing/2014/main" id="{4A45519D-965B-8E2B-C88C-8D467ECF8D9F}"/>
              </a:ext>
            </a:extLst>
          </p:cNvPr>
          <p:cNvPicPr>
            <a:picLocks noChangeAspect="1"/>
          </p:cNvPicPr>
          <p:nvPr/>
        </p:nvPicPr>
        <p:blipFill rotWithShape="1">
          <a:blip r:embed="rId3">
            <a:extLst>
              <a:ext uri="{28A0092B-C50C-407E-A947-70E740481C1C}">
                <a14:useLocalDpi xmlns:a14="http://schemas.microsoft.com/office/drawing/2010/main" val="0"/>
              </a:ext>
            </a:extLst>
          </a:blip>
          <a:srcRect l="7329" t="2464" r="7175" b="5249"/>
          <a:stretch/>
        </p:blipFill>
        <p:spPr bwMode="auto">
          <a:xfrm>
            <a:off x="8616105" y="2113820"/>
            <a:ext cx="2770267" cy="2780199"/>
          </a:xfrm>
          <a:prstGeom prst="rect">
            <a:avLst/>
          </a:prstGeom>
          <a:noFill/>
          <a:ln>
            <a:noFill/>
          </a:ln>
          <a:extLst>
            <a:ext uri="{53640926-AAD7-44D8-BBD7-CCE9431645EC}">
              <a14:shadowObscured xmlns:a14="http://schemas.microsoft.com/office/drawing/2010/main"/>
            </a:ext>
          </a:extLst>
        </p:spPr>
      </p:pic>
      <p:sp>
        <p:nvSpPr>
          <p:cNvPr id="7" name="Title 1">
            <a:extLst>
              <a:ext uri="{FF2B5EF4-FFF2-40B4-BE49-F238E27FC236}">
                <a16:creationId xmlns:a16="http://schemas.microsoft.com/office/drawing/2014/main" id="{DF431991-C3D6-AE52-0AEC-18A1FEABC27C}"/>
              </a:ext>
            </a:extLst>
          </p:cNvPr>
          <p:cNvSpPr txBox="1">
            <a:spLocks/>
          </p:cNvSpPr>
          <p:nvPr/>
        </p:nvSpPr>
        <p:spPr>
          <a:xfrm>
            <a:off x="608456" y="5015401"/>
            <a:ext cx="2823474" cy="559840"/>
          </a:xfrm>
          <a:prstGeom prst="rect">
            <a:avLst/>
          </a:prstGeom>
        </p:spPr>
        <p:txBody>
          <a:bodyPr vert="horz" wrap="square" lIns="0" tIns="0" rIns="0" bIns="0" rtlCol="0" anchor="ctr" anchorCtr="0">
            <a:normAutofit/>
          </a:bodyPr>
          <a:lstStyle>
            <a:lvl1pPr algn="l" defTabSz="914400" rtl="0" eaLnBrk="1" latinLnBrk="0" hangingPunct="1">
              <a:lnSpc>
                <a:spcPct val="88000"/>
              </a:lnSpc>
              <a:spcBef>
                <a:spcPct val="0"/>
              </a:spcBef>
              <a:buNone/>
              <a:defRPr sz="4400" kern="1200" cap="none" spc="40" baseline="0">
                <a:solidFill>
                  <a:schemeClr val="tx1"/>
                </a:solidFill>
                <a:latin typeface="+mj-lt"/>
                <a:ea typeface="+mj-ea"/>
                <a:cs typeface="+mj-cs"/>
              </a:defRPr>
            </a:lvl1pPr>
          </a:lstStyle>
          <a:p>
            <a:pPr algn="ctr"/>
            <a:r>
              <a:rPr lang="en-US" sz="2400" dirty="0">
                <a:ea typeface="Times New Roman" panose="02020603050405020304" pitchFamily="18" charset="0"/>
                <a:cs typeface="Arial" panose="020B0604020202020204" pitchFamily="34" charset="0"/>
              </a:rPr>
              <a:t>Fig 10</a:t>
            </a:r>
            <a:r>
              <a:rPr lang="en-US" sz="2400" dirty="0">
                <a:effectLst/>
                <a:ea typeface="Times New Roman" panose="02020603050405020304" pitchFamily="18" charset="0"/>
                <a:cs typeface="Arial" panose="020B0604020202020204" pitchFamily="34" charset="0"/>
              </a:rPr>
              <a:t>. DoG on Field.jpg</a:t>
            </a:r>
            <a:endParaRPr lang="en-US" sz="2400" dirty="0">
              <a:effectLst/>
              <a:ea typeface="Calibri" panose="020F0502020204030204" pitchFamily="34" charset="0"/>
              <a:cs typeface="Arial" panose="020B0604020202020204" pitchFamily="34" charset="0"/>
            </a:endParaRPr>
          </a:p>
        </p:txBody>
      </p:sp>
      <p:sp>
        <p:nvSpPr>
          <p:cNvPr id="8" name="Title 1">
            <a:extLst>
              <a:ext uri="{FF2B5EF4-FFF2-40B4-BE49-F238E27FC236}">
                <a16:creationId xmlns:a16="http://schemas.microsoft.com/office/drawing/2014/main" id="{641E3AAF-BABF-30BD-1F6B-5661D7E89666}"/>
              </a:ext>
            </a:extLst>
          </p:cNvPr>
          <p:cNvSpPr txBox="1">
            <a:spLocks/>
          </p:cNvSpPr>
          <p:nvPr/>
        </p:nvSpPr>
        <p:spPr>
          <a:xfrm>
            <a:off x="4749429" y="5015401"/>
            <a:ext cx="2823474" cy="559840"/>
          </a:xfrm>
          <a:prstGeom prst="rect">
            <a:avLst/>
          </a:prstGeom>
        </p:spPr>
        <p:txBody>
          <a:bodyPr vert="horz" wrap="square" lIns="0" tIns="0" rIns="0" bIns="0" rtlCol="0" anchor="ctr" anchorCtr="0">
            <a:normAutofit/>
          </a:bodyPr>
          <a:lstStyle>
            <a:lvl1pPr algn="l" defTabSz="914400" rtl="0" eaLnBrk="1" latinLnBrk="0" hangingPunct="1">
              <a:lnSpc>
                <a:spcPct val="88000"/>
              </a:lnSpc>
              <a:spcBef>
                <a:spcPct val="0"/>
              </a:spcBef>
              <a:buNone/>
              <a:defRPr sz="4400" kern="1200" cap="none" spc="40" baseline="0">
                <a:solidFill>
                  <a:schemeClr val="tx1"/>
                </a:solidFill>
                <a:latin typeface="+mj-lt"/>
                <a:ea typeface="+mj-ea"/>
                <a:cs typeface="+mj-cs"/>
              </a:defRPr>
            </a:lvl1pPr>
          </a:lstStyle>
          <a:p>
            <a:pPr algn="ctr"/>
            <a:r>
              <a:rPr lang="en-US" sz="2400" dirty="0">
                <a:ea typeface="Times New Roman" panose="02020603050405020304" pitchFamily="18" charset="0"/>
                <a:cs typeface="Arial" panose="020B0604020202020204" pitchFamily="34" charset="0"/>
              </a:rPr>
              <a:t>Fig 11</a:t>
            </a:r>
            <a:r>
              <a:rPr lang="en-US" sz="2400" dirty="0">
                <a:effectLst/>
                <a:ea typeface="Times New Roman" panose="02020603050405020304" pitchFamily="18" charset="0"/>
                <a:cs typeface="Arial" panose="020B0604020202020204" pitchFamily="34" charset="0"/>
              </a:rPr>
              <a:t>. DoG on L88a.jpg</a:t>
            </a:r>
            <a:endParaRPr lang="en-US" sz="2400" dirty="0">
              <a:effectLst/>
              <a:ea typeface="Calibri" panose="020F0502020204030204" pitchFamily="34" charset="0"/>
              <a:cs typeface="Arial" panose="020B0604020202020204" pitchFamily="34" charset="0"/>
            </a:endParaRPr>
          </a:p>
        </p:txBody>
      </p:sp>
      <p:sp>
        <p:nvSpPr>
          <p:cNvPr id="9" name="Title 1">
            <a:extLst>
              <a:ext uri="{FF2B5EF4-FFF2-40B4-BE49-F238E27FC236}">
                <a16:creationId xmlns:a16="http://schemas.microsoft.com/office/drawing/2014/main" id="{E2923F4F-4807-5BA5-D1A4-CAC996282C8B}"/>
              </a:ext>
            </a:extLst>
          </p:cNvPr>
          <p:cNvSpPr txBox="1">
            <a:spLocks/>
          </p:cNvSpPr>
          <p:nvPr/>
        </p:nvSpPr>
        <p:spPr>
          <a:xfrm>
            <a:off x="8562898" y="5015401"/>
            <a:ext cx="2823474" cy="559840"/>
          </a:xfrm>
          <a:prstGeom prst="rect">
            <a:avLst/>
          </a:prstGeom>
        </p:spPr>
        <p:txBody>
          <a:bodyPr vert="horz" wrap="square" lIns="0" tIns="0" rIns="0" bIns="0" rtlCol="0" anchor="ctr" anchorCtr="0">
            <a:normAutofit/>
          </a:bodyPr>
          <a:lstStyle>
            <a:lvl1pPr algn="l" defTabSz="914400" rtl="0" eaLnBrk="1" latinLnBrk="0" hangingPunct="1">
              <a:lnSpc>
                <a:spcPct val="88000"/>
              </a:lnSpc>
              <a:spcBef>
                <a:spcPct val="0"/>
              </a:spcBef>
              <a:buNone/>
              <a:defRPr sz="4400" kern="1200" cap="none" spc="40" baseline="0">
                <a:solidFill>
                  <a:schemeClr val="tx1"/>
                </a:solidFill>
                <a:latin typeface="+mj-lt"/>
                <a:ea typeface="+mj-ea"/>
                <a:cs typeface="+mj-cs"/>
              </a:defRPr>
            </a:lvl1pPr>
          </a:lstStyle>
          <a:p>
            <a:pPr algn="ctr"/>
            <a:r>
              <a:rPr lang="en-US" sz="2400" dirty="0">
                <a:ea typeface="Times New Roman" panose="02020603050405020304" pitchFamily="18" charset="0"/>
                <a:cs typeface="Arial" panose="020B0604020202020204" pitchFamily="34" charset="0"/>
              </a:rPr>
              <a:t>Fig 12</a:t>
            </a:r>
            <a:r>
              <a:rPr lang="en-US" sz="2400" dirty="0">
                <a:effectLst/>
                <a:ea typeface="Times New Roman" panose="02020603050405020304" pitchFamily="18" charset="0"/>
                <a:cs typeface="Arial" panose="020B0604020202020204" pitchFamily="34" charset="0"/>
              </a:rPr>
              <a:t>. DoG on L88b.jpg</a:t>
            </a:r>
            <a:endParaRPr lang="en-US" sz="2400" dirty="0">
              <a:effectLst/>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6980727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DF431991-C3D6-AE52-0AEC-18A1FEABC27C}"/>
              </a:ext>
            </a:extLst>
          </p:cNvPr>
          <p:cNvSpPr txBox="1">
            <a:spLocks/>
          </p:cNvSpPr>
          <p:nvPr/>
        </p:nvSpPr>
        <p:spPr>
          <a:xfrm>
            <a:off x="297042" y="2985267"/>
            <a:ext cx="2823474" cy="559840"/>
          </a:xfrm>
          <a:prstGeom prst="rect">
            <a:avLst/>
          </a:prstGeom>
        </p:spPr>
        <p:txBody>
          <a:bodyPr vert="horz" wrap="square" lIns="0" tIns="0" rIns="0" bIns="0" rtlCol="0" anchor="ctr" anchorCtr="0">
            <a:normAutofit/>
          </a:bodyPr>
          <a:lstStyle>
            <a:lvl1pPr algn="l" defTabSz="914400" rtl="0" eaLnBrk="1" latinLnBrk="0" hangingPunct="1">
              <a:lnSpc>
                <a:spcPct val="88000"/>
              </a:lnSpc>
              <a:spcBef>
                <a:spcPct val="0"/>
              </a:spcBef>
              <a:buNone/>
              <a:defRPr sz="4400" kern="1200" cap="none" spc="40" baseline="0">
                <a:solidFill>
                  <a:schemeClr val="tx1"/>
                </a:solidFill>
                <a:latin typeface="+mj-lt"/>
                <a:ea typeface="+mj-ea"/>
                <a:cs typeface="+mj-cs"/>
              </a:defRPr>
            </a:lvl1pPr>
          </a:lstStyle>
          <a:p>
            <a:pPr algn="ctr"/>
            <a:r>
              <a:rPr lang="en-US" sz="2400" dirty="0">
                <a:ea typeface="Times New Roman" panose="02020603050405020304" pitchFamily="18" charset="0"/>
                <a:cs typeface="Arial" panose="020B0604020202020204" pitchFamily="34" charset="0"/>
              </a:rPr>
              <a:t>Fig 13</a:t>
            </a:r>
            <a:r>
              <a:rPr lang="en-US" sz="2400" dirty="0">
                <a:effectLst/>
                <a:ea typeface="Times New Roman" panose="02020603050405020304" pitchFamily="18" charset="0"/>
                <a:cs typeface="Arial" panose="020B0604020202020204" pitchFamily="34" charset="0"/>
              </a:rPr>
              <a:t>. DoG on L96a.jpg</a:t>
            </a:r>
            <a:endParaRPr lang="en-US" sz="2400" dirty="0">
              <a:effectLst/>
              <a:ea typeface="Calibri" panose="020F0502020204030204" pitchFamily="34" charset="0"/>
              <a:cs typeface="Arial" panose="020B0604020202020204" pitchFamily="34" charset="0"/>
            </a:endParaRPr>
          </a:p>
        </p:txBody>
      </p:sp>
      <p:sp>
        <p:nvSpPr>
          <p:cNvPr id="8" name="Title 1">
            <a:extLst>
              <a:ext uri="{FF2B5EF4-FFF2-40B4-BE49-F238E27FC236}">
                <a16:creationId xmlns:a16="http://schemas.microsoft.com/office/drawing/2014/main" id="{641E3AAF-BABF-30BD-1F6B-5661D7E89666}"/>
              </a:ext>
            </a:extLst>
          </p:cNvPr>
          <p:cNvSpPr txBox="1">
            <a:spLocks/>
          </p:cNvSpPr>
          <p:nvPr/>
        </p:nvSpPr>
        <p:spPr>
          <a:xfrm>
            <a:off x="4358811" y="2960501"/>
            <a:ext cx="2823474" cy="559840"/>
          </a:xfrm>
          <a:prstGeom prst="rect">
            <a:avLst/>
          </a:prstGeom>
        </p:spPr>
        <p:txBody>
          <a:bodyPr vert="horz" wrap="square" lIns="0" tIns="0" rIns="0" bIns="0" rtlCol="0" anchor="ctr" anchorCtr="0">
            <a:normAutofit/>
          </a:bodyPr>
          <a:lstStyle>
            <a:lvl1pPr algn="l" defTabSz="914400" rtl="0" eaLnBrk="1" latinLnBrk="0" hangingPunct="1">
              <a:lnSpc>
                <a:spcPct val="88000"/>
              </a:lnSpc>
              <a:spcBef>
                <a:spcPct val="0"/>
              </a:spcBef>
              <a:buNone/>
              <a:defRPr sz="4400" kern="1200" cap="none" spc="40" baseline="0">
                <a:solidFill>
                  <a:schemeClr val="tx1"/>
                </a:solidFill>
                <a:latin typeface="+mj-lt"/>
                <a:ea typeface="+mj-ea"/>
                <a:cs typeface="+mj-cs"/>
              </a:defRPr>
            </a:lvl1pPr>
          </a:lstStyle>
          <a:p>
            <a:pPr algn="ctr"/>
            <a:r>
              <a:rPr lang="en-US" sz="2400" dirty="0">
                <a:ea typeface="Times New Roman" panose="02020603050405020304" pitchFamily="18" charset="0"/>
                <a:cs typeface="Arial" panose="020B0604020202020204" pitchFamily="34" charset="0"/>
              </a:rPr>
              <a:t>Fig 14</a:t>
            </a:r>
            <a:r>
              <a:rPr lang="en-US" sz="2400" dirty="0">
                <a:effectLst/>
                <a:ea typeface="Times New Roman" panose="02020603050405020304" pitchFamily="18" charset="0"/>
                <a:cs typeface="Arial" panose="020B0604020202020204" pitchFamily="34" charset="0"/>
              </a:rPr>
              <a:t>. DoG on L96b.jpg</a:t>
            </a:r>
            <a:endParaRPr lang="en-US" sz="2400" dirty="0">
              <a:effectLst/>
              <a:ea typeface="Calibri" panose="020F0502020204030204" pitchFamily="34" charset="0"/>
              <a:cs typeface="Arial" panose="020B0604020202020204" pitchFamily="34" charset="0"/>
            </a:endParaRPr>
          </a:p>
        </p:txBody>
      </p:sp>
      <p:sp>
        <p:nvSpPr>
          <p:cNvPr id="9" name="Title 1">
            <a:extLst>
              <a:ext uri="{FF2B5EF4-FFF2-40B4-BE49-F238E27FC236}">
                <a16:creationId xmlns:a16="http://schemas.microsoft.com/office/drawing/2014/main" id="{E2923F4F-4807-5BA5-D1A4-CAC996282C8B}"/>
              </a:ext>
            </a:extLst>
          </p:cNvPr>
          <p:cNvSpPr txBox="1">
            <a:spLocks/>
          </p:cNvSpPr>
          <p:nvPr/>
        </p:nvSpPr>
        <p:spPr>
          <a:xfrm>
            <a:off x="8437165" y="2960501"/>
            <a:ext cx="2823474" cy="559840"/>
          </a:xfrm>
          <a:prstGeom prst="rect">
            <a:avLst/>
          </a:prstGeom>
        </p:spPr>
        <p:txBody>
          <a:bodyPr vert="horz" wrap="square" lIns="0" tIns="0" rIns="0" bIns="0" rtlCol="0" anchor="ctr" anchorCtr="0">
            <a:normAutofit/>
          </a:bodyPr>
          <a:lstStyle>
            <a:lvl1pPr algn="l" defTabSz="914400" rtl="0" eaLnBrk="1" latinLnBrk="0" hangingPunct="1">
              <a:lnSpc>
                <a:spcPct val="88000"/>
              </a:lnSpc>
              <a:spcBef>
                <a:spcPct val="0"/>
              </a:spcBef>
              <a:buNone/>
              <a:defRPr sz="4400" kern="1200" cap="none" spc="40" baseline="0">
                <a:solidFill>
                  <a:schemeClr val="tx1"/>
                </a:solidFill>
                <a:latin typeface="+mj-lt"/>
                <a:ea typeface="+mj-ea"/>
                <a:cs typeface="+mj-cs"/>
              </a:defRPr>
            </a:lvl1pPr>
          </a:lstStyle>
          <a:p>
            <a:pPr algn="ctr"/>
            <a:r>
              <a:rPr lang="en-US" sz="2400" dirty="0">
                <a:ea typeface="Times New Roman" panose="02020603050405020304" pitchFamily="18" charset="0"/>
                <a:cs typeface="Arial" panose="020B0604020202020204" pitchFamily="34" charset="0"/>
              </a:rPr>
              <a:t>Fig 15</a:t>
            </a:r>
            <a:r>
              <a:rPr lang="en-US" sz="2400" dirty="0">
                <a:effectLst/>
                <a:ea typeface="Times New Roman" panose="02020603050405020304" pitchFamily="18" charset="0"/>
                <a:cs typeface="Arial" panose="020B0604020202020204" pitchFamily="34" charset="0"/>
              </a:rPr>
              <a:t>. DoG on L97a.jpg</a:t>
            </a:r>
            <a:endParaRPr lang="en-US" sz="2400" dirty="0">
              <a:effectLst/>
              <a:ea typeface="Calibri" panose="020F0502020204030204" pitchFamily="34" charset="0"/>
              <a:cs typeface="Arial" panose="020B0604020202020204" pitchFamily="34" charset="0"/>
            </a:endParaRPr>
          </a:p>
        </p:txBody>
      </p:sp>
      <p:pic>
        <p:nvPicPr>
          <p:cNvPr id="11" name="Picture 10" descr="A close-up of a black and white photo&#10;&#10;Description automatically generated">
            <a:extLst>
              <a:ext uri="{FF2B5EF4-FFF2-40B4-BE49-F238E27FC236}">
                <a16:creationId xmlns:a16="http://schemas.microsoft.com/office/drawing/2014/main" id="{A6B4FB02-FD23-5B3D-1072-5F6895FB9FC6}"/>
              </a:ext>
            </a:extLst>
          </p:cNvPr>
          <p:cNvPicPr>
            <a:picLocks noChangeAspect="1"/>
          </p:cNvPicPr>
          <p:nvPr/>
        </p:nvPicPr>
        <p:blipFill rotWithShape="1">
          <a:blip r:embed="rId2">
            <a:extLst>
              <a:ext uri="{28A0092B-C50C-407E-A947-70E740481C1C}">
                <a14:useLocalDpi xmlns:a14="http://schemas.microsoft.com/office/drawing/2010/main" val="0"/>
              </a:ext>
            </a:extLst>
          </a:blip>
          <a:srcRect l="7176" t="2627" r="7481" b="5901"/>
          <a:stretch/>
        </p:blipFill>
        <p:spPr bwMode="auto">
          <a:xfrm>
            <a:off x="608456" y="481462"/>
            <a:ext cx="2512060" cy="2503805"/>
          </a:xfrm>
          <a:prstGeom prst="rect">
            <a:avLst/>
          </a:prstGeom>
          <a:noFill/>
          <a:ln>
            <a:noFill/>
          </a:ln>
          <a:extLst>
            <a:ext uri="{53640926-AAD7-44D8-BBD7-CCE9431645EC}">
              <a14:shadowObscured xmlns:a14="http://schemas.microsoft.com/office/drawing/2010/main"/>
            </a:ext>
          </a:extLst>
        </p:spPr>
      </p:pic>
      <p:pic>
        <p:nvPicPr>
          <p:cNvPr id="12" name="Picture 11" descr="A black and white photo of a black and white photo of a black and white photo of a black and white photo of a black and white photo of a black and white photo of a black and&#10;&#10;Description automatically generated">
            <a:extLst>
              <a:ext uri="{FF2B5EF4-FFF2-40B4-BE49-F238E27FC236}">
                <a16:creationId xmlns:a16="http://schemas.microsoft.com/office/drawing/2014/main" id="{09BEE319-2129-481D-FBF2-40CACDD71A22}"/>
              </a:ext>
            </a:extLst>
          </p:cNvPr>
          <p:cNvPicPr>
            <a:picLocks noChangeAspect="1"/>
          </p:cNvPicPr>
          <p:nvPr/>
        </p:nvPicPr>
        <p:blipFill rotWithShape="1">
          <a:blip r:embed="rId3">
            <a:extLst>
              <a:ext uri="{28A0092B-C50C-407E-A947-70E740481C1C}">
                <a14:useLocalDpi xmlns:a14="http://schemas.microsoft.com/office/drawing/2010/main" val="0"/>
              </a:ext>
            </a:extLst>
          </a:blip>
          <a:srcRect l="6871" t="2300" r="7175" b="5077"/>
          <a:stretch/>
        </p:blipFill>
        <p:spPr bwMode="auto">
          <a:xfrm>
            <a:off x="4616539" y="471936"/>
            <a:ext cx="2484120" cy="2488565"/>
          </a:xfrm>
          <a:prstGeom prst="rect">
            <a:avLst/>
          </a:prstGeom>
          <a:noFill/>
          <a:ln>
            <a:noFill/>
          </a:ln>
          <a:extLst>
            <a:ext uri="{53640926-AAD7-44D8-BBD7-CCE9431645EC}">
              <a14:shadowObscured xmlns:a14="http://schemas.microsoft.com/office/drawing/2010/main"/>
            </a:ext>
          </a:extLst>
        </p:spPr>
      </p:pic>
      <p:pic>
        <p:nvPicPr>
          <p:cNvPr id="13" name="Picture 12" descr="A black and white map&#10;&#10;Description automatically generated">
            <a:extLst>
              <a:ext uri="{FF2B5EF4-FFF2-40B4-BE49-F238E27FC236}">
                <a16:creationId xmlns:a16="http://schemas.microsoft.com/office/drawing/2014/main" id="{73ECB57D-D5CE-7FD8-6E28-D0FC117122A1}"/>
              </a:ext>
            </a:extLst>
          </p:cNvPr>
          <p:cNvPicPr>
            <a:picLocks noChangeAspect="1"/>
          </p:cNvPicPr>
          <p:nvPr/>
        </p:nvPicPr>
        <p:blipFill rotWithShape="1">
          <a:blip r:embed="rId4">
            <a:extLst>
              <a:ext uri="{28A0092B-C50C-407E-A947-70E740481C1C}">
                <a14:useLocalDpi xmlns:a14="http://schemas.microsoft.com/office/drawing/2010/main" val="0"/>
              </a:ext>
            </a:extLst>
          </a:blip>
          <a:srcRect l="7482" t="3247" r="7022" b="5403"/>
          <a:stretch/>
        </p:blipFill>
        <p:spPr bwMode="auto">
          <a:xfrm>
            <a:off x="8596682" y="471935"/>
            <a:ext cx="2504440" cy="2454275"/>
          </a:xfrm>
          <a:prstGeom prst="rect">
            <a:avLst/>
          </a:prstGeom>
          <a:noFill/>
          <a:ln>
            <a:noFill/>
          </a:ln>
          <a:extLst>
            <a:ext uri="{53640926-AAD7-44D8-BBD7-CCE9431645EC}">
              <a14:shadowObscured xmlns:a14="http://schemas.microsoft.com/office/drawing/2010/main"/>
            </a:ext>
          </a:extLst>
        </p:spPr>
      </p:pic>
      <p:pic>
        <p:nvPicPr>
          <p:cNvPr id="14" name="Picture 13" descr="A black and white map&#10;&#10;Description automatically generated">
            <a:extLst>
              <a:ext uri="{FF2B5EF4-FFF2-40B4-BE49-F238E27FC236}">
                <a16:creationId xmlns:a16="http://schemas.microsoft.com/office/drawing/2014/main" id="{417665FF-912C-6FCA-EDF1-40B40575CA1B}"/>
              </a:ext>
            </a:extLst>
          </p:cNvPr>
          <p:cNvPicPr>
            <a:picLocks noChangeAspect="1"/>
          </p:cNvPicPr>
          <p:nvPr/>
        </p:nvPicPr>
        <p:blipFill rotWithShape="1">
          <a:blip r:embed="rId5">
            <a:extLst>
              <a:ext uri="{28A0092B-C50C-407E-A947-70E740481C1C}">
                <a14:useLocalDpi xmlns:a14="http://schemas.microsoft.com/office/drawing/2010/main" val="0"/>
              </a:ext>
            </a:extLst>
          </a:blip>
          <a:srcRect l="7481" t="2135" r="7021" b="5249"/>
          <a:stretch/>
        </p:blipFill>
        <p:spPr bwMode="auto">
          <a:xfrm>
            <a:off x="608456" y="3671547"/>
            <a:ext cx="2492375" cy="2510155"/>
          </a:xfrm>
          <a:prstGeom prst="rect">
            <a:avLst/>
          </a:prstGeom>
          <a:noFill/>
          <a:ln>
            <a:noFill/>
          </a:ln>
          <a:extLst>
            <a:ext uri="{53640926-AAD7-44D8-BBD7-CCE9431645EC}">
              <a14:shadowObscured xmlns:a14="http://schemas.microsoft.com/office/drawing/2010/main"/>
            </a:ext>
          </a:extLst>
        </p:spPr>
      </p:pic>
      <p:sp>
        <p:nvSpPr>
          <p:cNvPr id="15" name="Title 1">
            <a:extLst>
              <a:ext uri="{FF2B5EF4-FFF2-40B4-BE49-F238E27FC236}">
                <a16:creationId xmlns:a16="http://schemas.microsoft.com/office/drawing/2014/main" id="{457E8F72-BC73-BA0F-02AA-1089D54117D9}"/>
              </a:ext>
            </a:extLst>
          </p:cNvPr>
          <p:cNvSpPr txBox="1">
            <a:spLocks/>
          </p:cNvSpPr>
          <p:nvPr/>
        </p:nvSpPr>
        <p:spPr>
          <a:xfrm>
            <a:off x="272933" y="6181702"/>
            <a:ext cx="2823474" cy="559840"/>
          </a:xfrm>
          <a:prstGeom prst="rect">
            <a:avLst/>
          </a:prstGeom>
        </p:spPr>
        <p:txBody>
          <a:bodyPr vert="horz" wrap="square" lIns="0" tIns="0" rIns="0" bIns="0" rtlCol="0" anchor="ctr" anchorCtr="0">
            <a:normAutofit/>
          </a:bodyPr>
          <a:lstStyle>
            <a:lvl1pPr algn="l" defTabSz="914400" rtl="0" eaLnBrk="1" latinLnBrk="0" hangingPunct="1">
              <a:lnSpc>
                <a:spcPct val="88000"/>
              </a:lnSpc>
              <a:spcBef>
                <a:spcPct val="0"/>
              </a:spcBef>
              <a:buNone/>
              <a:defRPr sz="4400" kern="1200" cap="none" spc="40" baseline="0">
                <a:solidFill>
                  <a:schemeClr val="tx1"/>
                </a:solidFill>
                <a:latin typeface="+mj-lt"/>
                <a:ea typeface="+mj-ea"/>
                <a:cs typeface="+mj-cs"/>
              </a:defRPr>
            </a:lvl1pPr>
          </a:lstStyle>
          <a:p>
            <a:pPr algn="ctr"/>
            <a:r>
              <a:rPr lang="en-US" sz="2400" dirty="0">
                <a:ea typeface="Times New Roman" panose="02020603050405020304" pitchFamily="18" charset="0"/>
                <a:cs typeface="Arial" panose="020B0604020202020204" pitchFamily="34" charset="0"/>
              </a:rPr>
              <a:t>Fig 16</a:t>
            </a:r>
            <a:r>
              <a:rPr lang="en-US" sz="2400" dirty="0">
                <a:effectLst/>
                <a:ea typeface="Times New Roman" panose="02020603050405020304" pitchFamily="18" charset="0"/>
                <a:cs typeface="Arial" panose="020B0604020202020204" pitchFamily="34" charset="0"/>
              </a:rPr>
              <a:t>. DoG on L97b.jpg</a:t>
            </a:r>
            <a:endParaRPr lang="en-US" sz="2400" dirty="0">
              <a:effectLst/>
              <a:ea typeface="Calibri" panose="020F0502020204030204" pitchFamily="34" charset="0"/>
              <a:cs typeface="Arial" panose="020B0604020202020204" pitchFamily="34" charset="0"/>
            </a:endParaRPr>
          </a:p>
        </p:txBody>
      </p:sp>
      <p:pic>
        <p:nvPicPr>
          <p:cNvPr id="16" name="Picture 15" descr="A black and white image of a map&#10;&#10;Description automatically generated">
            <a:extLst>
              <a:ext uri="{FF2B5EF4-FFF2-40B4-BE49-F238E27FC236}">
                <a16:creationId xmlns:a16="http://schemas.microsoft.com/office/drawing/2014/main" id="{6CD1EE25-8B3D-B2E6-09EA-F5D9853289E9}"/>
              </a:ext>
            </a:extLst>
          </p:cNvPr>
          <p:cNvPicPr>
            <a:picLocks noChangeAspect="1"/>
          </p:cNvPicPr>
          <p:nvPr/>
        </p:nvPicPr>
        <p:blipFill rotWithShape="1">
          <a:blip r:embed="rId6">
            <a:extLst>
              <a:ext uri="{28A0092B-C50C-407E-A947-70E740481C1C}">
                <a14:useLocalDpi xmlns:a14="http://schemas.microsoft.com/office/drawing/2010/main" val="0"/>
              </a:ext>
            </a:extLst>
          </a:blip>
          <a:srcRect l="7328" t="2464" r="7013" b="5403"/>
          <a:stretch/>
        </p:blipFill>
        <p:spPr bwMode="auto">
          <a:xfrm>
            <a:off x="4693085" y="3671547"/>
            <a:ext cx="2489200" cy="2489200"/>
          </a:xfrm>
          <a:prstGeom prst="rect">
            <a:avLst/>
          </a:prstGeom>
          <a:noFill/>
          <a:ln>
            <a:noFill/>
          </a:ln>
          <a:extLst>
            <a:ext uri="{53640926-AAD7-44D8-BBD7-CCE9431645EC}">
              <a14:shadowObscured xmlns:a14="http://schemas.microsoft.com/office/drawing/2010/main"/>
            </a:ext>
          </a:extLst>
        </p:spPr>
      </p:pic>
      <p:pic>
        <p:nvPicPr>
          <p:cNvPr id="17" name="Picture 16" descr="A black and white map of a town&#10;&#10;Description automatically generated">
            <a:extLst>
              <a:ext uri="{FF2B5EF4-FFF2-40B4-BE49-F238E27FC236}">
                <a16:creationId xmlns:a16="http://schemas.microsoft.com/office/drawing/2014/main" id="{C28DF46B-50ED-9C9B-C057-D22663DA5E5F}"/>
              </a:ext>
            </a:extLst>
          </p:cNvPr>
          <p:cNvPicPr>
            <a:picLocks noChangeAspect="1"/>
          </p:cNvPicPr>
          <p:nvPr/>
        </p:nvPicPr>
        <p:blipFill rotWithShape="1">
          <a:blip r:embed="rId7">
            <a:extLst>
              <a:ext uri="{28A0092B-C50C-407E-A947-70E740481C1C}">
                <a14:useLocalDpi xmlns:a14="http://schemas.microsoft.com/office/drawing/2010/main" val="0"/>
              </a:ext>
            </a:extLst>
          </a:blip>
          <a:srcRect l="8068" t="3985" r="6989" b="6471"/>
          <a:stretch/>
        </p:blipFill>
        <p:spPr bwMode="auto">
          <a:xfrm>
            <a:off x="8624305" y="3671547"/>
            <a:ext cx="2476818" cy="2427260"/>
          </a:xfrm>
          <a:prstGeom prst="rect">
            <a:avLst/>
          </a:prstGeom>
          <a:noFill/>
          <a:ln>
            <a:noFill/>
          </a:ln>
          <a:extLst>
            <a:ext uri="{53640926-AAD7-44D8-BBD7-CCE9431645EC}">
              <a14:shadowObscured xmlns:a14="http://schemas.microsoft.com/office/drawing/2010/main"/>
            </a:ext>
          </a:extLst>
        </p:spPr>
      </p:pic>
      <p:sp>
        <p:nvSpPr>
          <p:cNvPr id="18" name="Title 1">
            <a:extLst>
              <a:ext uri="{FF2B5EF4-FFF2-40B4-BE49-F238E27FC236}">
                <a16:creationId xmlns:a16="http://schemas.microsoft.com/office/drawing/2014/main" id="{20AB06E2-E709-3DEA-9EC7-F2332D7A7DAB}"/>
              </a:ext>
            </a:extLst>
          </p:cNvPr>
          <p:cNvSpPr txBox="1">
            <a:spLocks/>
          </p:cNvSpPr>
          <p:nvPr/>
        </p:nvSpPr>
        <p:spPr>
          <a:xfrm>
            <a:off x="4446862" y="6181702"/>
            <a:ext cx="2823474" cy="559840"/>
          </a:xfrm>
          <a:prstGeom prst="rect">
            <a:avLst/>
          </a:prstGeom>
        </p:spPr>
        <p:txBody>
          <a:bodyPr vert="horz" wrap="square" lIns="0" tIns="0" rIns="0" bIns="0" rtlCol="0" anchor="ctr" anchorCtr="0">
            <a:normAutofit/>
          </a:bodyPr>
          <a:lstStyle>
            <a:lvl1pPr algn="l" defTabSz="914400" rtl="0" eaLnBrk="1" latinLnBrk="0" hangingPunct="1">
              <a:lnSpc>
                <a:spcPct val="88000"/>
              </a:lnSpc>
              <a:spcBef>
                <a:spcPct val="0"/>
              </a:spcBef>
              <a:buNone/>
              <a:defRPr sz="4400" kern="1200" cap="none" spc="40" baseline="0">
                <a:solidFill>
                  <a:schemeClr val="tx1"/>
                </a:solidFill>
                <a:latin typeface="+mj-lt"/>
                <a:ea typeface="+mj-ea"/>
                <a:cs typeface="+mj-cs"/>
              </a:defRPr>
            </a:lvl1pPr>
          </a:lstStyle>
          <a:p>
            <a:pPr algn="ctr"/>
            <a:r>
              <a:rPr lang="en-US" sz="2400" dirty="0">
                <a:ea typeface="Times New Roman" panose="02020603050405020304" pitchFamily="18" charset="0"/>
                <a:cs typeface="Arial" panose="020B0604020202020204" pitchFamily="34" charset="0"/>
              </a:rPr>
              <a:t>Fig 17</a:t>
            </a:r>
            <a:r>
              <a:rPr lang="en-US" sz="2400" dirty="0">
                <a:effectLst/>
                <a:ea typeface="Times New Roman" panose="02020603050405020304" pitchFamily="18" charset="0"/>
                <a:cs typeface="Arial" panose="020B0604020202020204" pitchFamily="34" charset="0"/>
              </a:rPr>
              <a:t>. DoG on W107a.jpg</a:t>
            </a:r>
            <a:endParaRPr lang="en-US" sz="2400" dirty="0">
              <a:effectLst/>
              <a:ea typeface="Calibri" panose="020F0502020204030204" pitchFamily="34" charset="0"/>
              <a:cs typeface="Arial" panose="020B0604020202020204" pitchFamily="34" charset="0"/>
            </a:endParaRPr>
          </a:p>
        </p:txBody>
      </p:sp>
      <p:sp>
        <p:nvSpPr>
          <p:cNvPr id="19" name="Title 1">
            <a:extLst>
              <a:ext uri="{FF2B5EF4-FFF2-40B4-BE49-F238E27FC236}">
                <a16:creationId xmlns:a16="http://schemas.microsoft.com/office/drawing/2014/main" id="{B3169E31-600F-790B-E721-F880A23BD893}"/>
              </a:ext>
            </a:extLst>
          </p:cNvPr>
          <p:cNvSpPr txBox="1">
            <a:spLocks/>
          </p:cNvSpPr>
          <p:nvPr/>
        </p:nvSpPr>
        <p:spPr>
          <a:xfrm>
            <a:off x="8521768" y="6106145"/>
            <a:ext cx="2823474" cy="559840"/>
          </a:xfrm>
          <a:prstGeom prst="rect">
            <a:avLst/>
          </a:prstGeom>
        </p:spPr>
        <p:txBody>
          <a:bodyPr vert="horz" wrap="square" lIns="0" tIns="0" rIns="0" bIns="0" rtlCol="0" anchor="ctr" anchorCtr="0">
            <a:normAutofit/>
          </a:bodyPr>
          <a:lstStyle>
            <a:lvl1pPr algn="l" defTabSz="914400" rtl="0" eaLnBrk="1" latinLnBrk="0" hangingPunct="1">
              <a:lnSpc>
                <a:spcPct val="88000"/>
              </a:lnSpc>
              <a:spcBef>
                <a:spcPct val="0"/>
              </a:spcBef>
              <a:buNone/>
              <a:defRPr sz="4400" kern="1200" cap="none" spc="40" baseline="0">
                <a:solidFill>
                  <a:schemeClr val="tx1"/>
                </a:solidFill>
                <a:latin typeface="+mj-lt"/>
                <a:ea typeface="+mj-ea"/>
                <a:cs typeface="+mj-cs"/>
              </a:defRPr>
            </a:lvl1pPr>
          </a:lstStyle>
          <a:p>
            <a:pPr algn="ctr"/>
            <a:r>
              <a:rPr lang="en-US" sz="2400" dirty="0">
                <a:ea typeface="Times New Roman" panose="02020603050405020304" pitchFamily="18" charset="0"/>
                <a:cs typeface="Arial" panose="020B0604020202020204" pitchFamily="34" charset="0"/>
              </a:rPr>
              <a:t>Fig 18</a:t>
            </a:r>
            <a:r>
              <a:rPr lang="en-US" sz="2400" dirty="0">
                <a:effectLst/>
                <a:ea typeface="Times New Roman" panose="02020603050405020304" pitchFamily="18" charset="0"/>
                <a:cs typeface="Arial" panose="020B0604020202020204" pitchFamily="34" charset="0"/>
              </a:rPr>
              <a:t>. DoG on W107b.jpg</a:t>
            </a:r>
            <a:endParaRPr lang="en-US" sz="2400" dirty="0">
              <a:effectLst/>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7456506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C2E21-34C6-9D4C-E784-45B385BA5C0B}"/>
              </a:ext>
            </a:extLst>
          </p:cNvPr>
          <p:cNvSpPr>
            <a:spLocks noGrp="1"/>
          </p:cNvSpPr>
          <p:nvPr>
            <p:ph type="title"/>
          </p:nvPr>
        </p:nvSpPr>
        <p:spPr>
          <a:xfrm>
            <a:off x="269290" y="122261"/>
            <a:ext cx="10002174" cy="1477328"/>
          </a:xfrm>
        </p:spPr>
        <p:txBody>
          <a:bodyPr wrap="square" anchor="ctr">
            <a:normAutofit/>
          </a:bodyPr>
          <a:lstStyle/>
          <a:p>
            <a:r>
              <a:rPr lang="sv-SE" sz="6000" dirty="0">
                <a:solidFill>
                  <a:schemeClr val="tx1"/>
                </a:solidFill>
              </a:rPr>
              <a:t>Compare Ground Truth and Hough Transform Output</a:t>
            </a:r>
            <a:endParaRPr lang="en-US" sz="6000" dirty="0"/>
          </a:p>
        </p:txBody>
      </p:sp>
      <p:sp>
        <p:nvSpPr>
          <p:cNvPr id="6" name="Subtitle 2">
            <a:extLst>
              <a:ext uri="{FF2B5EF4-FFF2-40B4-BE49-F238E27FC236}">
                <a16:creationId xmlns:a16="http://schemas.microsoft.com/office/drawing/2014/main" id="{73AABEC5-5665-58FE-75AE-45ADDA6B1158}"/>
              </a:ext>
            </a:extLst>
          </p:cNvPr>
          <p:cNvSpPr txBox="1">
            <a:spLocks/>
          </p:cNvSpPr>
          <p:nvPr/>
        </p:nvSpPr>
        <p:spPr>
          <a:xfrm>
            <a:off x="248575" y="150501"/>
            <a:ext cx="11674135" cy="1420848"/>
          </a:xfrm>
          <a:prstGeom prst="rect">
            <a:avLst/>
          </a:prstGeom>
        </p:spPr>
        <p:txBody>
          <a:bodyPr vert="horz" lIns="0" tIns="0" rIns="0" bIns="0" rtlCol="0" anchor="ctr">
            <a:normAutofit/>
          </a:bodyPr>
          <a:lstStyle>
            <a:lvl1pPr marL="228600" indent="-228600" algn="l" defTabSz="914400" rtl="0" eaLnBrk="1" latinLnBrk="0" hangingPunct="1">
              <a:lnSpc>
                <a:spcPct val="120000"/>
              </a:lnSpc>
              <a:spcBef>
                <a:spcPts val="10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1pPr>
            <a:lvl2pPr marL="6858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2pPr>
            <a:lvl3pPr marL="11430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3pPr>
            <a:lvl4pPr marL="16002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4pPr>
            <a:lvl5pPr marL="20574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Font typeface="Arial" panose="020B0604020202020204" pitchFamily="34" charset="0"/>
              <a:buChar char="•"/>
            </a:pPr>
            <a:endParaRPr lang="en-US" dirty="0">
              <a:solidFill>
                <a:schemeClr val="tx1"/>
              </a:solidFill>
            </a:endParaRPr>
          </a:p>
        </p:txBody>
      </p:sp>
      <p:sp>
        <p:nvSpPr>
          <p:cNvPr id="17" name="Title 1">
            <a:extLst>
              <a:ext uri="{FF2B5EF4-FFF2-40B4-BE49-F238E27FC236}">
                <a16:creationId xmlns:a16="http://schemas.microsoft.com/office/drawing/2014/main" id="{538E1AD9-FF1A-8051-824D-9A8D1A8B7526}"/>
              </a:ext>
            </a:extLst>
          </p:cNvPr>
          <p:cNvSpPr txBox="1">
            <a:spLocks/>
          </p:cNvSpPr>
          <p:nvPr/>
        </p:nvSpPr>
        <p:spPr>
          <a:xfrm>
            <a:off x="6329701" y="5389950"/>
            <a:ext cx="5370990" cy="559840"/>
          </a:xfrm>
          <a:prstGeom prst="rect">
            <a:avLst/>
          </a:prstGeom>
        </p:spPr>
        <p:txBody>
          <a:bodyPr vert="horz" wrap="square" lIns="0" tIns="0" rIns="0" bIns="0" rtlCol="0" anchor="ctr" anchorCtr="0">
            <a:normAutofit/>
          </a:bodyPr>
          <a:lstStyle>
            <a:lvl1pPr algn="l" defTabSz="914400" rtl="0" eaLnBrk="1" latinLnBrk="0" hangingPunct="1">
              <a:lnSpc>
                <a:spcPct val="88000"/>
              </a:lnSpc>
              <a:spcBef>
                <a:spcPct val="0"/>
              </a:spcBef>
              <a:buNone/>
              <a:defRPr sz="4400" kern="1200" cap="none" spc="40" baseline="0">
                <a:solidFill>
                  <a:schemeClr val="tx1"/>
                </a:solidFill>
                <a:latin typeface="+mj-lt"/>
                <a:ea typeface="+mj-ea"/>
                <a:cs typeface="+mj-cs"/>
              </a:defRPr>
            </a:lvl1pPr>
          </a:lstStyle>
          <a:p>
            <a:pPr algn="ctr"/>
            <a:r>
              <a:rPr lang="en-US" sz="1800" dirty="0">
                <a:latin typeface="Times New Roman" panose="02020603050405020304" pitchFamily="18" charset="0"/>
                <a:ea typeface="Times New Roman" panose="02020603050405020304" pitchFamily="18" charset="0"/>
                <a:cs typeface="Arial" panose="020B0604020202020204" pitchFamily="34" charset="0"/>
              </a:rPr>
              <a:t>Fig 20</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 Hough Transform (curves) for L88a.jpg</a:t>
            </a: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3" name="Picture 2" descr="A black background with white lines&#10;&#10;Description automatically generated">
            <a:extLst>
              <a:ext uri="{FF2B5EF4-FFF2-40B4-BE49-F238E27FC236}">
                <a16:creationId xmlns:a16="http://schemas.microsoft.com/office/drawing/2014/main" id="{34383726-8B7D-89C6-E0B7-FDCE3179F8D7}"/>
              </a:ext>
            </a:extLst>
          </p:cNvPr>
          <p:cNvPicPr>
            <a:picLocks noChangeAspect="1"/>
          </p:cNvPicPr>
          <p:nvPr/>
        </p:nvPicPr>
        <p:blipFill>
          <a:blip r:embed="rId2"/>
          <a:stretch>
            <a:fillRect/>
          </a:stretch>
        </p:blipFill>
        <p:spPr>
          <a:xfrm>
            <a:off x="7006908" y="1896373"/>
            <a:ext cx="4016576" cy="3344300"/>
          </a:xfrm>
          <a:prstGeom prst="rect">
            <a:avLst/>
          </a:prstGeom>
        </p:spPr>
      </p:pic>
      <p:pic>
        <p:nvPicPr>
          <p:cNvPr id="4" name="Picture 3" descr="A map of the united states&#10;&#10;Description automatically generated">
            <a:extLst>
              <a:ext uri="{FF2B5EF4-FFF2-40B4-BE49-F238E27FC236}">
                <a16:creationId xmlns:a16="http://schemas.microsoft.com/office/drawing/2014/main" id="{90A6F102-3307-AACE-71A3-282FFBBDC19F}"/>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41881" y="1896373"/>
            <a:ext cx="3483495" cy="3483495"/>
          </a:xfrm>
          <a:prstGeom prst="rect">
            <a:avLst/>
          </a:prstGeom>
          <a:noFill/>
          <a:ln>
            <a:noFill/>
          </a:ln>
        </p:spPr>
      </p:pic>
      <p:sp>
        <p:nvSpPr>
          <p:cNvPr id="5" name="Title 1">
            <a:extLst>
              <a:ext uri="{FF2B5EF4-FFF2-40B4-BE49-F238E27FC236}">
                <a16:creationId xmlns:a16="http://schemas.microsoft.com/office/drawing/2014/main" id="{1D3B15A6-A038-FFE8-2B4B-50DAA6A2E73F}"/>
              </a:ext>
            </a:extLst>
          </p:cNvPr>
          <p:cNvSpPr txBox="1">
            <a:spLocks/>
          </p:cNvSpPr>
          <p:nvPr/>
        </p:nvSpPr>
        <p:spPr>
          <a:xfrm>
            <a:off x="725010" y="5478727"/>
            <a:ext cx="5370990" cy="559840"/>
          </a:xfrm>
          <a:prstGeom prst="rect">
            <a:avLst/>
          </a:prstGeom>
        </p:spPr>
        <p:txBody>
          <a:bodyPr vert="horz" wrap="square" lIns="0" tIns="0" rIns="0" bIns="0" rtlCol="0" anchor="ctr" anchorCtr="0">
            <a:normAutofit/>
          </a:bodyPr>
          <a:lstStyle>
            <a:lvl1pPr algn="l" defTabSz="914400" rtl="0" eaLnBrk="1" latinLnBrk="0" hangingPunct="1">
              <a:lnSpc>
                <a:spcPct val="88000"/>
              </a:lnSpc>
              <a:spcBef>
                <a:spcPct val="0"/>
              </a:spcBef>
              <a:buNone/>
              <a:defRPr sz="4400" kern="1200" cap="none" spc="40" baseline="0">
                <a:solidFill>
                  <a:schemeClr val="tx1"/>
                </a:solidFill>
                <a:latin typeface="+mj-lt"/>
                <a:ea typeface="+mj-ea"/>
                <a:cs typeface="+mj-cs"/>
              </a:defRPr>
            </a:lvl1pPr>
          </a:lstStyle>
          <a:p>
            <a:pPr algn="ctr"/>
            <a:r>
              <a:rPr lang="en-US" sz="1800" dirty="0">
                <a:latin typeface="Times New Roman" panose="02020603050405020304" pitchFamily="18" charset="0"/>
                <a:ea typeface="Times New Roman" panose="02020603050405020304" pitchFamily="18" charset="0"/>
                <a:cs typeface="Arial" panose="020B0604020202020204" pitchFamily="34" charset="0"/>
              </a:rPr>
              <a:t>Fig 19</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 Ground Truth L88a.jpg</a:t>
            </a: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0163980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C2E21-34C6-9D4C-E784-45B385BA5C0B}"/>
              </a:ext>
            </a:extLst>
          </p:cNvPr>
          <p:cNvSpPr>
            <a:spLocks noGrp="1"/>
          </p:cNvSpPr>
          <p:nvPr>
            <p:ph type="title"/>
          </p:nvPr>
        </p:nvSpPr>
        <p:spPr>
          <a:xfrm>
            <a:off x="269290" y="122261"/>
            <a:ext cx="10002174" cy="1477328"/>
          </a:xfrm>
        </p:spPr>
        <p:txBody>
          <a:bodyPr wrap="square" anchor="ctr">
            <a:normAutofit/>
          </a:bodyPr>
          <a:lstStyle/>
          <a:p>
            <a:r>
              <a:rPr lang="sv-SE" sz="6000" dirty="0">
                <a:solidFill>
                  <a:schemeClr val="tx1"/>
                </a:solidFill>
              </a:rPr>
              <a:t>Compare Ground Truth and DoG Output</a:t>
            </a:r>
            <a:endParaRPr lang="en-US" sz="6000" dirty="0"/>
          </a:p>
        </p:txBody>
      </p:sp>
      <p:sp>
        <p:nvSpPr>
          <p:cNvPr id="6" name="Subtitle 2">
            <a:extLst>
              <a:ext uri="{FF2B5EF4-FFF2-40B4-BE49-F238E27FC236}">
                <a16:creationId xmlns:a16="http://schemas.microsoft.com/office/drawing/2014/main" id="{73AABEC5-5665-58FE-75AE-45ADDA6B1158}"/>
              </a:ext>
            </a:extLst>
          </p:cNvPr>
          <p:cNvSpPr txBox="1">
            <a:spLocks/>
          </p:cNvSpPr>
          <p:nvPr/>
        </p:nvSpPr>
        <p:spPr>
          <a:xfrm>
            <a:off x="248575" y="150501"/>
            <a:ext cx="11674135" cy="1420848"/>
          </a:xfrm>
          <a:prstGeom prst="rect">
            <a:avLst/>
          </a:prstGeom>
        </p:spPr>
        <p:txBody>
          <a:bodyPr vert="horz" lIns="0" tIns="0" rIns="0" bIns="0" rtlCol="0" anchor="ctr">
            <a:normAutofit/>
          </a:bodyPr>
          <a:lstStyle>
            <a:lvl1pPr marL="228600" indent="-228600" algn="l" defTabSz="914400" rtl="0" eaLnBrk="1" latinLnBrk="0" hangingPunct="1">
              <a:lnSpc>
                <a:spcPct val="120000"/>
              </a:lnSpc>
              <a:spcBef>
                <a:spcPts val="10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1pPr>
            <a:lvl2pPr marL="6858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2pPr>
            <a:lvl3pPr marL="11430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3pPr>
            <a:lvl4pPr marL="16002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4pPr>
            <a:lvl5pPr marL="20574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Font typeface="Arial" panose="020B0604020202020204" pitchFamily="34" charset="0"/>
              <a:buChar char="•"/>
            </a:pPr>
            <a:endParaRPr lang="en-US" dirty="0">
              <a:solidFill>
                <a:schemeClr val="tx1"/>
              </a:solidFill>
            </a:endParaRPr>
          </a:p>
        </p:txBody>
      </p:sp>
      <p:sp>
        <p:nvSpPr>
          <p:cNvPr id="17" name="Title 1">
            <a:extLst>
              <a:ext uri="{FF2B5EF4-FFF2-40B4-BE49-F238E27FC236}">
                <a16:creationId xmlns:a16="http://schemas.microsoft.com/office/drawing/2014/main" id="{538E1AD9-FF1A-8051-824D-9A8D1A8B7526}"/>
              </a:ext>
            </a:extLst>
          </p:cNvPr>
          <p:cNvSpPr txBox="1">
            <a:spLocks/>
          </p:cNvSpPr>
          <p:nvPr/>
        </p:nvSpPr>
        <p:spPr>
          <a:xfrm>
            <a:off x="6329701" y="5489192"/>
            <a:ext cx="5370990" cy="559840"/>
          </a:xfrm>
          <a:prstGeom prst="rect">
            <a:avLst/>
          </a:prstGeom>
        </p:spPr>
        <p:txBody>
          <a:bodyPr vert="horz" wrap="square" lIns="0" tIns="0" rIns="0" bIns="0" rtlCol="0" anchor="ctr" anchorCtr="0">
            <a:normAutofit/>
          </a:bodyPr>
          <a:lstStyle>
            <a:lvl1pPr algn="l" defTabSz="914400" rtl="0" eaLnBrk="1" latinLnBrk="0" hangingPunct="1">
              <a:lnSpc>
                <a:spcPct val="88000"/>
              </a:lnSpc>
              <a:spcBef>
                <a:spcPct val="0"/>
              </a:spcBef>
              <a:buNone/>
              <a:defRPr sz="4400" kern="1200" cap="none" spc="40" baseline="0">
                <a:solidFill>
                  <a:schemeClr val="tx1"/>
                </a:solidFill>
                <a:latin typeface="+mj-lt"/>
                <a:ea typeface="+mj-ea"/>
                <a:cs typeface="+mj-cs"/>
              </a:defRPr>
            </a:lvl1pPr>
          </a:lstStyle>
          <a:p>
            <a:pPr algn="ctr"/>
            <a:r>
              <a:rPr lang="en-US" sz="1800" dirty="0">
                <a:latin typeface="Times New Roman" panose="02020603050405020304" pitchFamily="18" charset="0"/>
                <a:ea typeface="Times New Roman" panose="02020603050405020304" pitchFamily="18" charset="0"/>
                <a:cs typeface="Arial" panose="020B0604020202020204" pitchFamily="34" charset="0"/>
              </a:rPr>
              <a:t>Fig 20</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 </a:t>
            </a:r>
            <a:r>
              <a:rPr lang="en-US" sz="1800" dirty="0">
                <a:latin typeface="Times New Roman" panose="02020603050405020304" pitchFamily="18" charset="0"/>
                <a:ea typeface="Times New Roman" panose="02020603050405020304" pitchFamily="18" charset="0"/>
                <a:cs typeface="Arial" panose="020B0604020202020204" pitchFamily="34" charset="0"/>
              </a:rPr>
              <a:t>DoG</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 Field.jpg</a:t>
            </a: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5" name="Title 1">
            <a:extLst>
              <a:ext uri="{FF2B5EF4-FFF2-40B4-BE49-F238E27FC236}">
                <a16:creationId xmlns:a16="http://schemas.microsoft.com/office/drawing/2014/main" id="{1D3B15A6-A038-FFE8-2B4B-50DAA6A2E73F}"/>
              </a:ext>
            </a:extLst>
          </p:cNvPr>
          <p:cNvSpPr txBox="1">
            <a:spLocks/>
          </p:cNvSpPr>
          <p:nvPr/>
        </p:nvSpPr>
        <p:spPr>
          <a:xfrm>
            <a:off x="725010" y="5478727"/>
            <a:ext cx="5370990" cy="559840"/>
          </a:xfrm>
          <a:prstGeom prst="rect">
            <a:avLst/>
          </a:prstGeom>
        </p:spPr>
        <p:txBody>
          <a:bodyPr vert="horz" wrap="square" lIns="0" tIns="0" rIns="0" bIns="0" rtlCol="0" anchor="ctr" anchorCtr="0">
            <a:normAutofit/>
          </a:bodyPr>
          <a:lstStyle>
            <a:lvl1pPr algn="l" defTabSz="914400" rtl="0" eaLnBrk="1" latinLnBrk="0" hangingPunct="1">
              <a:lnSpc>
                <a:spcPct val="88000"/>
              </a:lnSpc>
              <a:spcBef>
                <a:spcPct val="0"/>
              </a:spcBef>
              <a:buNone/>
              <a:defRPr sz="4400" kern="1200" cap="none" spc="40" baseline="0">
                <a:solidFill>
                  <a:schemeClr val="tx1"/>
                </a:solidFill>
                <a:latin typeface="+mj-lt"/>
                <a:ea typeface="+mj-ea"/>
                <a:cs typeface="+mj-cs"/>
              </a:defRPr>
            </a:lvl1pPr>
          </a:lstStyle>
          <a:p>
            <a:pPr algn="ctr"/>
            <a:r>
              <a:rPr lang="en-US" sz="1800" dirty="0">
                <a:latin typeface="Times New Roman" panose="02020603050405020304" pitchFamily="18" charset="0"/>
                <a:ea typeface="Times New Roman" panose="02020603050405020304" pitchFamily="18" charset="0"/>
                <a:cs typeface="Arial" panose="020B0604020202020204" pitchFamily="34" charset="0"/>
              </a:rPr>
              <a:t>Fig 21</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 Ground Truth Field.jpg</a:t>
            </a: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8" name="Picture 7" descr="A black and white map of a city&#10;&#10;Description automatically generated">
            <a:extLst>
              <a:ext uri="{FF2B5EF4-FFF2-40B4-BE49-F238E27FC236}">
                <a16:creationId xmlns:a16="http://schemas.microsoft.com/office/drawing/2014/main" id="{8C313330-DAE8-D393-761C-94BCEF746D3D}"/>
              </a:ext>
            </a:extLst>
          </p:cNvPr>
          <p:cNvPicPr>
            <a:picLocks noChangeAspect="1"/>
          </p:cNvPicPr>
          <p:nvPr/>
        </p:nvPicPr>
        <p:blipFill rotWithShape="1">
          <a:blip r:embed="rId2">
            <a:extLst>
              <a:ext uri="{28A0092B-C50C-407E-A947-70E740481C1C}">
                <a14:useLocalDpi xmlns:a14="http://schemas.microsoft.com/office/drawing/2010/main" val="0"/>
              </a:ext>
            </a:extLst>
          </a:blip>
          <a:srcRect l="7176" t="2627" r="7176" b="5249"/>
          <a:stretch/>
        </p:blipFill>
        <p:spPr bwMode="auto">
          <a:xfrm>
            <a:off x="7253057" y="1831593"/>
            <a:ext cx="3657600" cy="3657600"/>
          </a:xfrm>
          <a:prstGeom prst="rect">
            <a:avLst/>
          </a:prstGeom>
          <a:noFill/>
          <a:ln>
            <a:noFill/>
          </a:ln>
          <a:extLst>
            <a:ext uri="{53640926-AAD7-44D8-BBD7-CCE9431645EC}">
              <a14:shadowObscured xmlns:a14="http://schemas.microsoft.com/office/drawing/2010/main"/>
            </a:ext>
          </a:extLst>
        </p:spPr>
      </p:pic>
      <p:pic>
        <p:nvPicPr>
          <p:cNvPr id="9" name="Picture 8" descr="A black and white map&#10;&#10;Description automatically generated">
            <a:extLst>
              <a:ext uri="{FF2B5EF4-FFF2-40B4-BE49-F238E27FC236}">
                <a16:creationId xmlns:a16="http://schemas.microsoft.com/office/drawing/2014/main" id="{847EFF57-BB66-14B9-F099-5BE7923A1E55}"/>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14095" y="1885907"/>
            <a:ext cx="3592820" cy="3592820"/>
          </a:xfrm>
          <a:prstGeom prst="rect">
            <a:avLst/>
          </a:prstGeom>
          <a:noFill/>
          <a:ln>
            <a:noFill/>
          </a:ln>
        </p:spPr>
      </p:pic>
    </p:spTree>
    <p:extLst>
      <p:ext uri="{BB962C8B-B14F-4D97-AF65-F5344CB8AC3E}">
        <p14:creationId xmlns:p14="http://schemas.microsoft.com/office/powerpoint/2010/main" val="28007974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BD19D-3C8F-E84C-8A80-74D9134408AE}"/>
              </a:ext>
            </a:extLst>
          </p:cNvPr>
          <p:cNvSpPr>
            <a:spLocks noGrp="1"/>
          </p:cNvSpPr>
          <p:nvPr>
            <p:ph type="title"/>
          </p:nvPr>
        </p:nvSpPr>
        <p:spPr>
          <a:xfrm>
            <a:off x="720000" y="619200"/>
            <a:ext cx="10728322" cy="996536"/>
          </a:xfrm>
        </p:spPr>
        <p:txBody>
          <a:bodyPr>
            <a:normAutofit/>
          </a:bodyPr>
          <a:lstStyle/>
          <a:p>
            <a:r>
              <a:rPr lang="en-US" sz="6000" dirty="0"/>
              <a:t>Quantitative Evaluation</a:t>
            </a:r>
          </a:p>
        </p:txBody>
      </p:sp>
      <p:sp>
        <p:nvSpPr>
          <p:cNvPr id="4" name="Content Placeholder 4">
            <a:extLst>
              <a:ext uri="{FF2B5EF4-FFF2-40B4-BE49-F238E27FC236}">
                <a16:creationId xmlns:a16="http://schemas.microsoft.com/office/drawing/2014/main" id="{512269AD-217B-5146-CE3E-F32428569298}"/>
              </a:ext>
            </a:extLst>
          </p:cNvPr>
          <p:cNvSpPr>
            <a:spLocks noGrp="1"/>
          </p:cNvSpPr>
          <p:nvPr>
            <p:ph idx="1"/>
          </p:nvPr>
        </p:nvSpPr>
        <p:spPr>
          <a:xfrm>
            <a:off x="618326" y="1743343"/>
            <a:ext cx="10868824" cy="3902855"/>
          </a:xfrm>
        </p:spPr>
        <p:txBody>
          <a:bodyPr>
            <a:normAutofit/>
          </a:bodyPr>
          <a:lstStyle/>
          <a:p>
            <a:pPr marL="457200" indent="-457200" algn="just">
              <a:lnSpc>
                <a:spcPct val="110000"/>
              </a:lnSpc>
              <a:buFont typeface="Arial" panose="020B0604020202020204" pitchFamily="34" charset="0"/>
              <a:buChar char="•"/>
            </a:pPr>
            <a:endParaRPr lang="sv-SE" dirty="0">
              <a:solidFill>
                <a:schemeClr val="tx1"/>
              </a:solidFill>
            </a:endParaRPr>
          </a:p>
          <a:p>
            <a:pPr marL="457200" indent="-457200" algn="just">
              <a:lnSpc>
                <a:spcPct val="110000"/>
              </a:lnSpc>
              <a:buFont typeface="Arial" panose="020B0604020202020204" pitchFamily="34" charset="0"/>
              <a:buChar char="•"/>
            </a:pPr>
            <a:r>
              <a:rPr lang="en-US" dirty="0">
                <a:solidFill>
                  <a:schemeClr val="tx1"/>
                </a:solidFill>
              </a:rPr>
              <a:t>The evaluation of the models’ performance is done using evaluation metrics like precision, SSIM, and Intersection over Union (IOU) to find accuracy of the validation dataset. </a:t>
            </a:r>
          </a:p>
          <a:p>
            <a:pPr marL="457200" indent="-457200" algn="just">
              <a:lnSpc>
                <a:spcPct val="110000"/>
              </a:lnSpc>
              <a:buFont typeface="Arial" panose="020B0604020202020204" pitchFamily="34" charset="0"/>
              <a:buChar char="•"/>
            </a:pPr>
            <a:r>
              <a:rPr lang="en-US" dirty="0">
                <a:solidFill>
                  <a:schemeClr val="tx1"/>
                </a:solidFill>
              </a:rPr>
              <a:t>The accuracy score is calculated by flattening the arrays and comparing the values in the arrays of both images.</a:t>
            </a:r>
          </a:p>
          <a:p>
            <a:pPr marL="457200" indent="-457200" algn="just">
              <a:lnSpc>
                <a:spcPct val="110000"/>
              </a:lnSpc>
              <a:buFont typeface="Arial" panose="020B0604020202020204" pitchFamily="34" charset="0"/>
              <a:buChar char="•"/>
            </a:pPr>
            <a:r>
              <a:rPr lang="en-US" dirty="0">
                <a:solidFill>
                  <a:schemeClr val="tx1"/>
                </a:solidFill>
              </a:rPr>
              <a:t>Structural Similarity Index Metric (SSIM) measures degradation in the image quality due data compression. </a:t>
            </a:r>
          </a:p>
          <a:p>
            <a:pPr marL="457200" indent="-457200" algn="just">
              <a:lnSpc>
                <a:spcPct val="110000"/>
              </a:lnSpc>
              <a:buFont typeface="Arial" panose="020B0604020202020204" pitchFamily="34" charset="0"/>
              <a:buChar char="•"/>
            </a:pPr>
            <a:r>
              <a:rPr lang="en-US" dirty="0">
                <a:solidFill>
                  <a:schemeClr val="tx1"/>
                </a:solidFill>
              </a:rPr>
              <a:t>In the next few slides, we will see the evaluation metrics values obtained for each image in the given dataset.</a:t>
            </a:r>
          </a:p>
          <a:p>
            <a:pPr marL="457200" indent="-457200" algn="just">
              <a:lnSpc>
                <a:spcPct val="110000"/>
              </a:lnSpc>
              <a:buFont typeface="Arial" panose="020B0604020202020204" pitchFamily="34" charset="0"/>
              <a:buChar char="•"/>
            </a:pPr>
            <a:endParaRPr lang="en-US" dirty="0">
              <a:solidFill>
                <a:schemeClr val="tx1"/>
              </a:solidFill>
            </a:endParaRPr>
          </a:p>
        </p:txBody>
      </p:sp>
    </p:spTree>
    <p:extLst>
      <p:ext uri="{BB962C8B-B14F-4D97-AF65-F5344CB8AC3E}">
        <p14:creationId xmlns:p14="http://schemas.microsoft.com/office/powerpoint/2010/main" val="16215714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1AFF8-FFD2-7B3C-C810-FCD2F120F04A}"/>
              </a:ext>
            </a:extLst>
          </p:cNvPr>
          <p:cNvSpPr>
            <a:spLocks noGrp="1"/>
          </p:cNvSpPr>
          <p:nvPr>
            <p:ph type="title"/>
          </p:nvPr>
        </p:nvSpPr>
        <p:spPr/>
        <p:txBody>
          <a:bodyPr/>
          <a:lstStyle/>
          <a:p>
            <a:r>
              <a:rPr lang="en-US" dirty="0"/>
              <a:t>Note Regarding Accuracy Function</a:t>
            </a:r>
          </a:p>
        </p:txBody>
      </p:sp>
      <p:sp>
        <p:nvSpPr>
          <p:cNvPr id="3" name="Content Placeholder 2">
            <a:extLst>
              <a:ext uri="{FF2B5EF4-FFF2-40B4-BE49-F238E27FC236}">
                <a16:creationId xmlns:a16="http://schemas.microsoft.com/office/drawing/2014/main" id="{6BCCD2D5-C786-0E32-D78C-F0AC406F5B43}"/>
              </a:ext>
            </a:extLst>
          </p:cNvPr>
          <p:cNvSpPr>
            <a:spLocks noGrp="1"/>
          </p:cNvSpPr>
          <p:nvPr>
            <p:ph idx="1"/>
          </p:nvPr>
        </p:nvSpPr>
        <p:spPr/>
        <p:txBody>
          <a:bodyPr/>
          <a:lstStyle/>
          <a:p>
            <a:r>
              <a:rPr lang="en-US" dirty="0">
                <a:solidFill>
                  <a:schemeClr val="tx1"/>
                </a:solidFill>
              </a:rPr>
              <a:t>This accuracy score is calculated by flattening the arrays and comparing the values in the arrays of both images. The accuracies may not be accurate, and this is not the standard method for calculating the accuracies. SSIM is one of the standard methods for finding accuracy. This calculates the black areas as well since it flattens the array not only the predicted lines but also the empty area (black area) is also calculated.</a:t>
            </a:r>
          </a:p>
          <a:p>
            <a:endParaRPr lang="en-US" dirty="0"/>
          </a:p>
        </p:txBody>
      </p:sp>
    </p:spTree>
    <p:extLst>
      <p:ext uri="{BB962C8B-B14F-4D97-AF65-F5344CB8AC3E}">
        <p14:creationId xmlns:p14="http://schemas.microsoft.com/office/powerpoint/2010/main" val="11608229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B7309-2605-2D38-3044-F611AA954E09}"/>
              </a:ext>
            </a:extLst>
          </p:cNvPr>
          <p:cNvSpPr>
            <a:spLocks noGrp="1"/>
          </p:cNvSpPr>
          <p:nvPr>
            <p:ph type="title"/>
          </p:nvPr>
        </p:nvSpPr>
        <p:spPr>
          <a:xfrm>
            <a:off x="720000" y="619200"/>
            <a:ext cx="10728322" cy="638100"/>
          </a:xfrm>
        </p:spPr>
        <p:txBody>
          <a:bodyPr/>
          <a:lstStyle/>
          <a:p>
            <a:pPr algn="ctr"/>
            <a:r>
              <a:rPr lang="en-US" dirty="0"/>
              <a:t>Canny Edge Detection</a:t>
            </a:r>
          </a:p>
        </p:txBody>
      </p:sp>
      <p:graphicFrame>
        <p:nvGraphicFramePr>
          <p:cNvPr id="4" name="Table 3">
            <a:extLst>
              <a:ext uri="{FF2B5EF4-FFF2-40B4-BE49-F238E27FC236}">
                <a16:creationId xmlns:a16="http://schemas.microsoft.com/office/drawing/2014/main" id="{EDD16466-2B95-11C3-31CC-D308188744DC}"/>
              </a:ext>
            </a:extLst>
          </p:cNvPr>
          <p:cNvGraphicFramePr>
            <a:graphicFrameLocks noGrp="1"/>
          </p:cNvGraphicFramePr>
          <p:nvPr>
            <p:extLst>
              <p:ext uri="{D42A27DB-BD31-4B8C-83A1-F6EECF244321}">
                <p14:modId xmlns:p14="http://schemas.microsoft.com/office/powerpoint/2010/main" val="1115971676"/>
              </p:ext>
            </p:extLst>
          </p:nvPr>
        </p:nvGraphicFramePr>
        <p:xfrm>
          <a:off x="1338728" y="1709269"/>
          <a:ext cx="9843246" cy="4374778"/>
        </p:xfrm>
        <a:graphic>
          <a:graphicData uri="http://schemas.openxmlformats.org/drawingml/2006/table">
            <a:tbl>
              <a:tblPr firstRow="1" firstCol="1" bandRow="1">
                <a:tableStyleId>{5C22544A-7EE6-4342-B048-85BDC9FD1C3A}</a:tableStyleId>
              </a:tblPr>
              <a:tblGrid>
                <a:gridCol w="1620449">
                  <a:extLst>
                    <a:ext uri="{9D8B030D-6E8A-4147-A177-3AD203B41FA5}">
                      <a16:colId xmlns:a16="http://schemas.microsoft.com/office/drawing/2014/main" val="375551271"/>
                    </a:ext>
                  </a:extLst>
                </a:gridCol>
                <a:gridCol w="1431628">
                  <a:extLst>
                    <a:ext uri="{9D8B030D-6E8A-4147-A177-3AD203B41FA5}">
                      <a16:colId xmlns:a16="http://schemas.microsoft.com/office/drawing/2014/main" val="619905689"/>
                    </a:ext>
                  </a:extLst>
                </a:gridCol>
                <a:gridCol w="693412">
                  <a:extLst>
                    <a:ext uri="{9D8B030D-6E8A-4147-A177-3AD203B41FA5}">
                      <a16:colId xmlns:a16="http://schemas.microsoft.com/office/drawing/2014/main" val="3392874044"/>
                    </a:ext>
                  </a:extLst>
                </a:gridCol>
                <a:gridCol w="2848321">
                  <a:extLst>
                    <a:ext uri="{9D8B030D-6E8A-4147-A177-3AD203B41FA5}">
                      <a16:colId xmlns:a16="http://schemas.microsoft.com/office/drawing/2014/main" val="1615695402"/>
                    </a:ext>
                  </a:extLst>
                </a:gridCol>
                <a:gridCol w="1105192">
                  <a:extLst>
                    <a:ext uri="{9D8B030D-6E8A-4147-A177-3AD203B41FA5}">
                      <a16:colId xmlns:a16="http://schemas.microsoft.com/office/drawing/2014/main" val="2313926380"/>
                    </a:ext>
                  </a:extLst>
                </a:gridCol>
                <a:gridCol w="1072122">
                  <a:extLst>
                    <a:ext uri="{9D8B030D-6E8A-4147-A177-3AD203B41FA5}">
                      <a16:colId xmlns:a16="http://schemas.microsoft.com/office/drawing/2014/main" val="3675500138"/>
                    </a:ext>
                  </a:extLst>
                </a:gridCol>
                <a:gridCol w="1072122">
                  <a:extLst>
                    <a:ext uri="{9D8B030D-6E8A-4147-A177-3AD203B41FA5}">
                      <a16:colId xmlns:a16="http://schemas.microsoft.com/office/drawing/2014/main" val="2472537662"/>
                    </a:ext>
                  </a:extLst>
                </a:gridCol>
              </a:tblGrid>
              <a:tr h="744608">
                <a:tc>
                  <a:txBody>
                    <a:bodyPr/>
                    <a:lstStyle/>
                    <a:p>
                      <a:pPr marL="0" marR="0" algn="ctr">
                        <a:lnSpc>
                          <a:spcPct val="107000"/>
                        </a:lnSpc>
                        <a:spcBef>
                          <a:spcPts val="1200"/>
                        </a:spcBef>
                        <a:spcAft>
                          <a:spcPts val="0"/>
                        </a:spcAft>
                      </a:pPr>
                      <a:r>
                        <a:rPr lang="en-US" sz="1600" dirty="0">
                          <a:effectLst/>
                        </a:rPr>
                        <a:t>Name</a:t>
                      </a: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1200"/>
                        </a:spcBef>
                        <a:spcAft>
                          <a:spcPts val="0"/>
                        </a:spcAft>
                      </a:pPr>
                      <a:r>
                        <a:rPr lang="en-US" sz="1600" dirty="0">
                          <a:effectLst/>
                        </a:rPr>
                        <a:t>Size</a:t>
                      </a: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1200"/>
                        </a:spcBef>
                        <a:spcAft>
                          <a:spcPts val="0"/>
                        </a:spcAft>
                      </a:pPr>
                      <a:r>
                        <a:rPr lang="en-US" sz="1600" dirty="0">
                          <a:effectLst/>
                        </a:rPr>
                        <a:t>Type</a:t>
                      </a: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1200"/>
                        </a:spcBef>
                        <a:spcAft>
                          <a:spcPts val="0"/>
                        </a:spcAft>
                      </a:pPr>
                      <a:r>
                        <a:rPr lang="en-US" sz="1600" dirty="0">
                          <a:effectLst/>
                        </a:rPr>
                        <a:t>Filter</a:t>
                      </a: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1200"/>
                        </a:spcBef>
                        <a:spcAft>
                          <a:spcPts val="0"/>
                        </a:spcAft>
                      </a:pPr>
                      <a:r>
                        <a:rPr lang="en-US" sz="1400" dirty="0">
                          <a:effectLst/>
                        </a:rPr>
                        <a:t>Accuracy*</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1200"/>
                        </a:spcBef>
                        <a:spcAft>
                          <a:spcPts val="0"/>
                        </a:spcAft>
                      </a:pPr>
                      <a:r>
                        <a:rPr lang="en-US" sz="1400" dirty="0">
                          <a:effectLst/>
                        </a:rPr>
                        <a:t>Precision</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1200"/>
                        </a:spcBef>
                        <a:spcAft>
                          <a:spcPts val="0"/>
                        </a:spcAft>
                      </a:pPr>
                      <a:r>
                        <a:rPr lang="en-US" sz="1600" dirty="0">
                          <a:effectLst/>
                        </a:rPr>
                        <a:t>SSIM</a:t>
                      </a: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401422461"/>
                  </a:ext>
                </a:extLst>
              </a:tr>
              <a:tr h="363017">
                <a:tc>
                  <a:txBody>
                    <a:bodyPr/>
                    <a:lstStyle/>
                    <a:p>
                      <a:pPr marL="0" marR="0" algn="ctr">
                        <a:lnSpc>
                          <a:spcPct val="107000"/>
                        </a:lnSpc>
                        <a:spcBef>
                          <a:spcPts val="1200"/>
                        </a:spcBef>
                        <a:spcAft>
                          <a:spcPts val="0"/>
                        </a:spcAft>
                      </a:pPr>
                      <a:r>
                        <a:rPr lang="en-US" sz="1000">
                          <a:effectLst/>
                        </a:rPr>
                        <a:t>field</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1200"/>
                        </a:spcBef>
                        <a:spcAft>
                          <a:spcPts val="0"/>
                        </a:spcAft>
                      </a:pPr>
                      <a:r>
                        <a:rPr lang="en-US" sz="1000">
                          <a:effectLst/>
                        </a:rPr>
                        <a:t>2048 x 2048</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1200"/>
                        </a:spcBef>
                        <a:spcAft>
                          <a:spcPts val="0"/>
                        </a:spcAft>
                      </a:pPr>
                      <a:r>
                        <a:rPr lang="en-US" sz="1000">
                          <a:effectLst/>
                        </a:rPr>
                        <a:t>JPG</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1200"/>
                        </a:spcBef>
                        <a:spcAft>
                          <a:spcPts val="0"/>
                        </a:spcAft>
                      </a:pPr>
                      <a:r>
                        <a:rPr lang="en-US" sz="1000">
                          <a:effectLst/>
                        </a:rPr>
                        <a:t>Canny Edge Detection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1200"/>
                        </a:spcBef>
                        <a:spcAft>
                          <a:spcPts val="0"/>
                        </a:spcAft>
                      </a:pPr>
                      <a:r>
                        <a:rPr lang="en-US" sz="1000">
                          <a:effectLst/>
                        </a:rPr>
                        <a:t>69.33</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1200"/>
                        </a:spcBef>
                        <a:spcAft>
                          <a:spcPts val="0"/>
                        </a:spcAft>
                      </a:pPr>
                      <a:r>
                        <a:rPr lang="en-US" sz="1000">
                          <a:effectLst/>
                        </a:rPr>
                        <a:t>5.33</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1200"/>
                        </a:spcBef>
                        <a:spcAft>
                          <a:spcPts val="0"/>
                        </a:spcAft>
                      </a:pPr>
                      <a:r>
                        <a:rPr lang="en-US" sz="1000" dirty="0">
                          <a:effectLst/>
                        </a:rPr>
                        <a:t>47.90</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118168828"/>
                  </a:ext>
                </a:extLst>
              </a:tr>
              <a:tr h="363017">
                <a:tc>
                  <a:txBody>
                    <a:bodyPr/>
                    <a:lstStyle/>
                    <a:p>
                      <a:pPr marL="0" marR="0" algn="ctr">
                        <a:lnSpc>
                          <a:spcPct val="107000"/>
                        </a:lnSpc>
                        <a:spcBef>
                          <a:spcPts val="1200"/>
                        </a:spcBef>
                        <a:spcAft>
                          <a:spcPts val="0"/>
                        </a:spcAft>
                      </a:pPr>
                      <a:r>
                        <a:rPr lang="en-US" sz="1000">
                          <a:effectLst/>
                        </a:rPr>
                        <a:t>L88a</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1200"/>
                        </a:spcBef>
                        <a:spcAft>
                          <a:spcPts val="0"/>
                        </a:spcAft>
                      </a:pPr>
                      <a:r>
                        <a:rPr lang="en-US" sz="1000">
                          <a:effectLst/>
                        </a:rPr>
                        <a:t>2048 x 2048</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1200"/>
                        </a:spcBef>
                        <a:spcAft>
                          <a:spcPts val="0"/>
                        </a:spcAft>
                      </a:pPr>
                      <a:r>
                        <a:rPr lang="en-US" sz="1000">
                          <a:effectLst/>
                        </a:rPr>
                        <a:t>JPG</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1200"/>
                        </a:spcBef>
                        <a:spcAft>
                          <a:spcPts val="0"/>
                        </a:spcAft>
                      </a:pPr>
                      <a:r>
                        <a:rPr lang="en-US" sz="1000">
                          <a:effectLst/>
                        </a:rPr>
                        <a:t>Canny Edge Detection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1200"/>
                        </a:spcBef>
                        <a:spcAft>
                          <a:spcPts val="0"/>
                        </a:spcAft>
                      </a:pPr>
                      <a:r>
                        <a:rPr lang="en-US" sz="1000">
                          <a:effectLst/>
                        </a:rPr>
                        <a:t>66.97</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1200"/>
                        </a:spcBef>
                        <a:spcAft>
                          <a:spcPts val="0"/>
                        </a:spcAft>
                      </a:pPr>
                      <a:r>
                        <a:rPr lang="en-US" sz="1000">
                          <a:effectLst/>
                        </a:rPr>
                        <a:t>2.80</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1200"/>
                        </a:spcBef>
                        <a:spcAft>
                          <a:spcPts val="0"/>
                        </a:spcAft>
                      </a:pPr>
                      <a:r>
                        <a:rPr lang="en-US" sz="1000">
                          <a:effectLst/>
                        </a:rPr>
                        <a:t>33.37</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345471809"/>
                  </a:ext>
                </a:extLst>
              </a:tr>
              <a:tr h="363017">
                <a:tc>
                  <a:txBody>
                    <a:bodyPr/>
                    <a:lstStyle/>
                    <a:p>
                      <a:pPr marL="0" marR="0" algn="ctr">
                        <a:lnSpc>
                          <a:spcPct val="107000"/>
                        </a:lnSpc>
                        <a:spcBef>
                          <a:spcPts val="1200"/>
                        </a:spcBef>
                        <a:spcAft>
                          <a:spcPts val="0"/>
                        </a:spcAft>
                      </a:pPr>
                      <a:r>
                        <a:rPr lang="en-US" sz="1000">
                          <a:effectLst/>
                        </a:rPr>
                        <a:t>L88b</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1200"/>
                        </a:spcBef>
                        <a:spcAft>
                          <a:spcPts val="0"/>
                        </a:spcAft>
                      </a:pPr>
                      <a:r>
                        <a:rPr lang="en-US" sz="1000">
                          <a:effectLst/>
                        </a:rPr>
                        <a:t>2048 x 2048</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1200"/>
                        </a:spcBef>
                        <a:spcAft>
                          <a:spcPts val="0"/>
                        </a:spcAft>
                      </a:pPr>
                      <a:r>
                        <a:rPr lang="en-US" sz="1000">
                          <a:effectLst/>
                        </a:rPr>
                        <a:t>JPG</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1200"/>
                        </a:spcBef>
                        <a:spcAft>
                          <a:spcPts val="0"/>
                        </a:spcAft>
                      </a:pPr>
                      <a:r>
                        <a:rPr lang="en-US" sz="1000">
                          <a:effectLst/>
                        </a:rPr>
                        <a:t>Canny Edge Detection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1200"/>
                        </a:spcBef>
                        <a:spcAft>
                          <a:spcPts val="0"/>
                        </a:spcAft>
                      </a:pPr>
                      <a:r>
                        <a:rPr lang="en-US" sz="1000">
                          <a:effectLst/>
                        </a:rPr>
                        <a:t>67.20</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1200"/>
                        </a:spcBef>
                        <a:spcAft>
                          <a:spcPts val="0"/>
                        </a:spcAft>
                      </a:pPr>
                      <a:r>
                        <a:rPr lang="en-US" sz="1000">
                          <a:effectLst/>
                        </a:rPr>
                        <a:t>3.60</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1200"/>
                        </a:spcBef>
                        <a:spcAft>
                          <a:spcPts val="0"/>
                        </a:spcAft>
                      </a:pPr>
                      <a:r>
                        <a:rPr lang="en-US" sz="1000">
                          <a:effectLst/>
                        </a:rPr>
                        <a:t>35.45</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826032573"/>
                  </a:ext>
                </a:extLst>
              </a:tr>
              <a:tr h="363017">
                <a:tc>
                  <a:txBody>
                    <a:bodyPr/>
                    <a:lstStyle/>
                    <a:p>
                      <a:pPr marL="0" marR="0" algn="ctr">
                        <a:lnSpc>
                          <a:spcPct val="107000"/>
                        </a:lnSpc>
                        <a:spcBef>
                          <a:spcPts val="1200"/>
                        </a:spcBef>
                        <a:spcAft>
                          <a:spcPts val="0"/>
                        </a:spcAft>
                      </a:pPr>
                      <a:r>
                        <a:rPr lang="en-US" sz="1000">
                          <a:effectLst/>
                        </a:rPr>
                        <a:t>L96a</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1200"/>
                        </a:spcBef>
                        <a:spcAft>
                          <a:spcPts val="0"/>
                        </a:spcAft>
                      </a:pPr>
                      <a:r>
                        <a:rPr lang="en-US" sz="1000">
                          <a:effectLst/>
                        </a:rPr>
                        <a:t>2048 x 2048</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1200"/>
                        </a:spcBef>
                        <a:spcAft>
                          <a:spcPts val="0"/>
                        </a:spcAft>
                      </a:pPr>
                      <a:r>
                        <a:rPr lang="en-US" sz="1000">
                          <a:effectLst/>
                        </a:rPr>
                        <a:t>JPG</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1200"/>
                        </a:spcBef>
                        <a:spcAft>
                          <a:spcPts val="0"/>
                        </a:spcAft>
                      </a:pPr>
                      <a:r>
                        <a:rPr lang="en-US" sz="1000">
                          <a:effectLst/>
                        </a:rPr>
                        <a:t>Canny Edge Detection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1200"/>
                        </a:spcBef>
                        <a:spcAft>
                          <a:spcPts val="0"/>
                        </a:spcAft>
                      </a:pPr>
                      <a:r>
                        <a:rPr lang="en-US" sz="1000">
                          <a:effectLst/>
                        </a:rPr>
                        <a:t>66.07</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1200"/>
                        </a:spcBef>
                        <a:spcAft>
                          <a:spcPts val="0"/>
                        </a:spcAft>
                      </a:pPr>
                      <a:r>
                        <a:rPr lang="en-US" sz="1000">
                          <a:effectLst/>
                        </a:rPr>
                        <a:t>2.41</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1200"/>
                        </a:spcBef>
                        <a:spcAft>
                          <a:spcPts val="0"/>
                        </a:spcAft>
                      </a:pPr>
                      <a:r>
                        <a:rPr lang="en-US" sz="1000">
                          <a:effectLst/>
                        </a:rPr>
                        <a:t>39.72</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244990670"/>
                  </a:ext>
                </a:extLst>
              </a:tr>
              <a:tr h="363017">
                <a:tc>
                  <a:txBody>
                    <a:bodyPr/>
                    <a:lstStyle/>
                    <a:p>
                      <a:pPr marL="0" marR="0" algn="ctr">
                        <a:lnSpc>
                          <a:spcPct val="107000"/>
                        </a:lnSpc>
                        <a:spcBef>
                          <a:spcPts val="1200"/>
                        </a:spcBef>
                        <a:spcAft>
                          <a:spcPts val="0"/>
                        </a:spcAft>
                      </a:pPr>
                      <a:r>
                        <a:rPr lang="en-US" sz="1000">
                          <a:effectLst/>
                        </a:rPr>
                        <a:t>L96b</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1200"/>
                        </a:spcBef>
                        <a:spcAft>
                          <a:spcPts val="0"/>
                        </a:spcAft>
                      </a:pPr>
                      <a:r>
                        <a:rPr lang="en-US" sz="1000">
                          <a:effectLst/>
                        </a:rPr>
                        <a:t>2048 x 2048</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1200"/>
                        </a:spcBef>
                        <a:spcAft>
                          <a:spcPts val="0"/>
                        </a:spcAft>
                      </a:pPr>
                      <a:r>
                        <a:rPr lang="en-US" sz="1000">
                          <a:effectLst/>
                        </a:rPr>
                        <a:t>JPG</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1200"/>
                        </a:spcBef>
                        <a:spcAft>
                          <a:spcPts val="0"/>
                        </a:spcAft>
                      </a:pPr>
                      <a:r>
                        <a:rPr lang="en-US" sz="1000">
                          <a:effectLst/>
                        </a:rPr>
                        <a:t>Canny Edge Detection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1200"/>
                        </a:spcBef>
                        <a:spcAft>
                          <a:spcPts val="0"/>
                        </a:spcAft>
                      </a:pPr>
                      <a:r>
                        <a:rPr lang="en-US" sz="1000">
                          <a:effectLst/>
                        </a:rPr>
                        <a:t>68.25</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1200"/>
                        </a:spcBef>
                        <a:spcAft>
                          <a:spcPts val="0"/>
                        </a:spcAft>
                      </a:pPr>
                      <a:r>
                        <a:rPr lang="en-US" sz="1000">
                          <a:effectLst/>
                        </a:rPr>
                        <a:t>5.03</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1200"/>
                        </a:spcBef>
                        <a:spcAft>
                          <a:spcPts val="0"/>
                        </a:spcAft>
                      </a:pPr>
                      <a:r>
                        <a:rPr lang="en-US" sz="1000">
                          <a:effectLst/>
                        </a:rPr>
                        <a:t>42.99</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296960190"/>
                  </a:ext>
                </a:extLst>
              </a:tr>
              <a:tr h="363017">
                <a:tc>
                  <a:txBody>
                    <a:bodyPr/>
                    <a:lstStyle/>
                    <a:p>
                      <a:pPr marL="0" marR="0" algn="ctr">
                        <a:lnSpc>
                          <a:spcPct val="107000"/>
                        </a:lnSpc>
                        <a:spcBef>
                          <a:spcPts val="1200"/>
                        </a:spcBef>
                        <a:spcAft>
                          <a:spcPts val="0"/>
                        </a:spcAft>
                      </a:pPr>
                      <a:r>
                        <a:rPr lang="en-US" sz="1000">
                          <a:effectLst/>
                        </a:rPr>
                        <a:t>L97a</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1200"/>
                        </a:spcBef>
                        <a:spcAft>
                          <a:spcPts val="0"/>
                        </a:spcAft>
                      </a:pPr>
                      <a:r>
                        <a:rPr lang="en-US" sz="1000">
                          <a:effectLst/>
                        </a:rPr>
                        <a:t>2048 x 2048</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1200"/>
                        </a:spcBef>
                        <a:spcAft>
                          <a:spcPts val="0"/>
                        </a:spcAft>
                      </a:pPr>
                      <a:r>
                        <a:rPr lang="en-US" sz="1000">
                          <a:effectLst/>
                        </a:rPr>
                        <a:t>JPG</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1200"/>
                        </a:spcBef>
                        <a:spcAft>
                          <a:spcPts val="0"/>
                        </a:spcAft>
                      </a:pPr>
                      <a:r>
                        <a:rPr lang="en-US" sz="1000">
                          <a:effectLst/>
                        </a:rPr>
                        <a:t>Canny Edge Detection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1200"/>
                        </a:spcBef>
                        <a:spcAft>
                          <a:spcPts val="0"/>
                        </a:spcAft>
                      </a:pPr>
                      <a:r>
                        <a:rPr lang="en-US" sz="1000">
                          <a:effectLst/>
                        </a:rPr>
                        <a:t>68.63</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1200"/>
                        </a:spcBef>
                        <a:spcAft>
                          <a:spcPts val="0"/>
                        </a:spcAft>
                      </a:pPr>
                      <a:r>
                        <a:rPr lang="en-US" sz="1000">
                          <a:effectLst/>
                        </a:rPr>
                        <a:t>3.83</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1200"/>
                        </a:spcBef>
                        <a:spcAft>
                          <a:spcPts val="0"/>
                        </a:spcAft>
                      </a:pPr>
                      <a:r>
                        <a:rPr lang="en-US" sz="1000">
                          <a:effectLst/>
                        </a:rPr>
                        <a:t>46.39</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120442360"/>
                  </a:ext>
                </a:extLst>
              </a:tr>
              <a:tr h="363017">
                <a:tc>
                  <a:txBody>
                    <a:bodyPr/>
                    <a:lstStyle/>
                    <a:p>
                      <a:pPr marL="0" marR="0" algn="ctr">
                        <a:lnSpc>
                          <a:spcPct val="107000"/>
                        </a:lnSpc>
                        <a:spcBef>
                          <a:spcPts val="1200"/>
                        </a:spcBef>
                        <a:spcAft>
                          <a:spcPts val="0"/>
                        </a:spcAft>
                      </a:pPr>
                      <a:r>
                        <a:rPr lang="en-US" sz="1000">
                          <a:effectLst/>
                        </a:rPr>
                        <a:t>L97b</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1200"/>
                        </a:spcBef>
                        <a:spcAft>
                          <a:spcPts val="0"/>
                        </a:spcAft>
                      </a:pPr>
                      <a:r>
                        <a:rPr lang="en-US" sz="1000">
                          <a:effectLst/>
                        </a:rPr>
                        <a:t>2048 x 2048</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1200"/>
                        </a:spcBef>
                        <a:spcAft>
                          <a:spcPts val="0"/>
                        </a:spcAft>
                      </a:pPr>
                      <a:r>
                        <a:rPr lang="en-US" sz="1000">
                          <a:effectLst/>
                        </a:rPr>
                        <a:t>JPG</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1200"/>
                        </a:spcBef>
                        <a:spcAft>
                          <a:spcPts val="0"/>
                        </a:spcAft>
                      </a:pPr>
                      <a:r>
                        <a:rPr lang="en-US" sz="1000">
                          <a:effectLst/>
                        </a:rPr>
                        <a:t>Canny Edge Detection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1200"/>
                        </a:spcBef>
                        <a:spcAft>
                          <a:spcPts val="0"/>
                        </a:spcAft>
                      </a:pPr>
                      <a:r>
                        <a:rPr lang="en-US" sz="1000">
                          <a:effectLst/>
                        </a:rPr>
                        <a:t>64.40</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1200"/>
                        </a:spcBef>
                        <a:spcAft>
                          <a:spcPts val="0"/>
                        </a:spcAft>
                      </a:pPr>
                      <a:r>
                        <a:rPr lang="en-US" sz="1000">
                          <a:effectLst/>
                        </a:rPr>
                        <a:t>2.56</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1200"/>
                        </a:spcBef>
                        <a:spcAft>
                          <a:spcPts val="0"/>
                        </a:spcAft>
                      </a:pPr>
                      <a:r>
                        <a:rPr lang="en-US" sz="1000">
                          <a:effectLst/>
                        </a:rPr>
                        <a:t>24.68</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372828904"/>
                  </a:ext>
                </a:extLst>
              </a:tr>
              <a:tr h="363017">
                <a:tc>
                  <a:txBody>
                    <a:bodyPr/>
                    <a:lstStyle/>
                    <a:p>
                      <a:pPr marL="0" marR="0" algn="ctr">
                        <a:lnSpc>
                          <a:spcPct val="107000"/>
                        </a:lnSpc>
                        <a:spcBef>
                          <a:spcPts val="1200"/>
                        </a:spcBef>
                        <a:spcAft>
                          <a:spcPts val="0"/>
                        </a:spcAft>
                      </a:pPr>
                      <a:r>
                        <a:rPr lang="en-US" sz="1000">
                          <a:effectLst/>
                        </a:rPr>
                        <a:t>W107a</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1200"/>
                        </a:spcBef>
                        <a:spcAft>
                          <a:spcPts val="0"/>
                        </a:spcAft>
                      </a:pPr>
                      <a:r>
                        <a:rPr lang="en-US" sz="1000">
                          <a:effectLst/>
                        </a:rPr>
                        <a:t>2048 x 2048</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1200"/>
                        </a:spcBef>
                        <a:spcAft>
                          <a:spcPts val="0"/>
                        </a:spcAft>
                      </a:pPr>
                      <a:r>
                        <a:rPr lang="en-US" sz="1000">
                          <a:effectLst/>
                        </a:rPr>
                        <a:t>JPG</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1200"/>
                        </a:spcBef>
                        <a:spcAft>
                          <a:spcPts val="0"/>
                        </a:spcAft>
                      </a:pPr>
                      <a:r>
                        <a:rPr lang="en-US" sz="1000">
                          <a:effectLst/>
                        </a:rPr>
                        <a:t>Canny Edge Detection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1200"/>
                        </a:spcBef>
                        <a:spcAft>
                          <a:spcPts val="0"/>
                        </a:spcAft>
                      </a:pPr>
                      <a:r>
                        <a:rPr lang="en-US" sz="1000">
                          <a:effectLst/>
                        </a:rPr>
                        <a:t>68.16</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1200"/>
                        </a:spcBef>
                        <a:spcAft>
                          <a:spcPts val="0"/>
                        </a:spcAft>
                      </a:pPr>
                      <a:r>
                        <a:rPr lang="en-US" sz="1000">
                          <a:effectLst/>
                        </a:rPr>
                        <a:t>2.47</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1200"/>
                        </a:spcBef>
                        <a:spcAft>
                          <a:spcPts val="0"/>
                        </a:spcAft>
                      </a:pPr>
                      <a:r>
                        <a:rPr lang="en-US" sz="1000">
                          <a:effectLst/>
                        </a:rPr>
                        <a:t>38.12</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752091438"/>
                  </a:ext>
                </a:extLst>
              </a:tr>
              <a:tr h="363017">
                <a:tc>
                  <a:txBody>
                    <a:bodyPr/>
                    <a:lstStyle/>
                    <a:p>
                      <a:pPr marL="0" marR="0" algn="ctr">
                        <a:lnSpc>
                          <a:spcPct val="107000"/>
                        </a:lnSpc>
                        <a:spcBef>
                          <a:spcPts val="1200"/>
                        </a:spcBef>
                        <a:spcAft>
                          <a:spcPts val="0"/>
                        </a:spcAft>
                      </a:pPr>
                      <a:r>
                        <a:rPr lang="en-US" sz="1000">
                          <a:effectLst/>
                        </a:rPr>
                        <a:t>W107b</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1200"/>
                        </a:spcBef>
                        <a:spcAft>
                          <a:spcPts val="0"/>
                        </a:spcAft>
                      </a:pPr>
                      <a:r>
                        <a:rPr lang="en-US" sz="1000">
                          <a:effectLst/>
                        </a:rPr>
                        <a:t>2048 x 2048</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1200"/>
                        </a:spcBef>
                        <a:spcAft>
                          <a:spcPts val="0"/>
                        </a:spcAft>
                      </a:pPr>
                      <a:r>
                        <a:rPr lang="en-US" sz="1000">
                          <a:effectLst/>
                        </a:rPr>
                        <a:t>JPG</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1200"/>
                        </a:spcBef>
                        <a:spcAft>
                          <a:spcPts val="0"/>
                        </a:spcAft>
                      </a:pPr>
                      <a:r>
                        <a:rPr lang="en-US" sz="1000">
                          <a:effectLst/>
                        </a:rPr>
                        <a:t>Canny Edge Detection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1200"/>
                        </a:spcBef>
                        <a:spcAft>
                          <a:spcPts val="0"/>
                        </a:spcAft>
                      </a:pPr>
                      <a:r>
                        <a:rPr lang="en-US" sz="1000" dirty="0">
                          <a:effectLst/>
                        </a:rPr>
                        <a:t>46.89</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1200"/>
                        </a:spcBef>
                        <a:spcAft>
                          <a:spcPts val="0"/>
                        </a:spcAft>
                      </a:pPr>
                      <a:r>
                        <a:rPr lang="en-US" sz="1000">
                          <a:effectLst/>
                        </a:rPr>
                        <a:t>3.73</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1200"/>
                        </a:spcBef>
                        <a:spcAft>
                          <a:spcPts val="0"/>
                        </a:spcAft>
                      </a:pPr>
                      <a:r>
                        <a:rPr lang="en-US" sz="1000" dirty="0">
                          <a:effectLst/>
                        </a:rPr>
                        <a:t>36.77</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595634588"/>
                  </a:ext>
                </a:extLst>
              </a:tr>
              <a:tr h="363017">
                <a:tc gridSpan="4">
                  <a:txBody>
                    <a:bodyPr/>
                    <a:lstStyle/>
                    <a:p>
                      <a:pPr marL="0" marR="0" algn="ctr">
                        <a:lnSpc>
                          <a:spcPct val="107000"/>
                        </a:lnSpc>
                        <a:spcBef>
                          <a:spcPts val="1200"/>
                        </a:spcBef>
                        <a:spcAft>
                          <a:spcPts val="0"/>
                        </a:spcAft>
                      </a:pPr>
                      <a:r>
                        <a:rPr lang="en-US" sz="1100" dirty="0">
                          <a:effectLst/>
                          <a:latin typeface="+mn-lt"/>
                          <a:ea typeface="Calibri" panose="020F0502020204030204" pitchFamily="34" charset="0"/>
                          <a:cs typeface="Arial" panose="020B0604020202020204" pitchFamily="34" charset="0"/>
                        </a:rPr>
                        <a:t>Average</a:t>
                      </a:r>
                    </a:p>
                  </a:txBody>
                  <a:tcPr marL="68580" marR="68580" marT="0" marB="0"/>
                </a:tc>
                <a:tc hMerge="1">
                  <a:txBody>
                    <a:bodyPr/>
                    <a:lstStyle/>
                    <a:p>
                      <a:pPr marL="0" marR="0" algn="ctr">
                        <a:lnSpc>
                          <a:spcPct val="107000"/>
                        </a:lnSpc>
                        <a:spcBef>
                          <a:spcPts val="1200"/>
                        </a:spcBef>
                        <a:spcAft>
                          <a:spcPts val="0"/>
                        </a:spcAft>
                      </a:pP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pPr marL="0" marR="0" algn="ctr">
                        <a:lnSpc>
                          <a:spcPct val="107000"/>
                        </a:lnSpc>
                        <a:spcBef>
                          <a:spcPts val="1200"/>
                        </a:spcBef>
                        <a:spcAft>
                          <a:spcPts val="0"/>
                        </a:spcAft>
                      </a:pP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pPr marL="0" marR="0" algn="ctr">
                        <a:lnSpc>
                          <a:spcPct val="107000"/>
                        </a:lnSpc>
                        <a:spcBef>
                          <a:spcPts val="1200"/>
                        </a:spcBef>
                        <a:spcAft>
                          <a:spcPts val="0"/>
                        </a:spcAft>
                      </a:pP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1200"/>
                        </a:spcBef>
                        <a:spcAft>
                          <a:spcPts val="0"/>
                        </a:spcAft>
                      </a:pPr>
                      <a:r>
                        <a:rPr lang="en-US" sz="1100" dirty="0">
                          <a:effectLst/>
                          <a:latin typeface="+mn-lt"/>
                          <a:ea typeface="Calibri" panose="020F0502020204030204" pitchFamily="34" charset="0"/>
                          <a:cs typeface="Arial" panose="020B0604020202020204" pitchFamily="34" charset="0"/>
                        </a:rPr>
                        <a:t>65.77</a:t>
                      </a:r>
                    </a:p>
                  </a:txBody>
                  <a:tcPr marL="68580" marR="68580" marT="0" marB="0"/>
                </a:tc>
                <a:tc>
                  <a:txBody>
                    <a:bodyPr/>
                    <a:lstStyle/>
                    <a:p>
                      <a:pPr marL="0" marR="0" algn="ctr">
                        <a:lnSpc>
                          <a:spcPct val="107000"/>
                        </a:lnSpc>
                        <a:spcBef>
                          <a:spcPts val="1200"/>
                        </a:spcBef>
                        <a:spcAft>
                          <a:spcPts val="0"/>
                        </a:spcAft>
                      </a:pPr>
                      <a:r>
                        <a:rPr lang="en-US" sz="1100" dirty="0">
                          <a:effectLst/>
                          <a:latin typeface="+mn-lt"/>
                          <a:ea typeface="Calibri" panose="020F0502020204030204" pitchFamily="34" charset="0"/>
                          <a:cs typeface="Arial" panose="020B0604020202020204" pitchFamily="34" charset="0"/>
                        </a:rPr>
                        <a:t>3.42</a:t>
                      </a:r>
                    </a:p>
                  </a:txBody>
                  <a:tcPr marL="68580" marR="68580" marT="0" marB="0"/>
                </a:tc>
                <a:tc>
                  <a:txBody>
                    <a:bodyPr/>
                    <a:lstStyle/>
                    <a:p>
                      <a:pPr marL="0" marR="0" algn="ctr">
                        <a:lnSpc>
                          <a:spcPct val="107000"/>
                        </a:lnSpc>
                        <a:spcBef>
                          <a:spcPts val="1200"/>
                        </a:spcBef>
                        <a:spcAft>
                          <a:spcPts val="0"/>
                        </a:spcAft>
                      </a:pPr>
                      <a:r>
                        <a:rPr lang="en-US" sz="1100" dirty="0">
                          <a:effectLst/>
                          <a:latin typeface="+mn-lt"/>
                          <a:ea typeface="Calibri" panose="020F0502020204030204" pitchFamily="34" charset="0"/>
                          <a:cs typeface="Arial" panose="020B0604020202020204" pitchFamily="34" charset="0"/>
                        </a:rPr>
                        <a:t>38.38</a:t>
                      </a:r>
                    </a:p>
                  </a:txBody>
                  <a:tcPr marL="68580" marR="68580" marT="0" marB="0"/>
                </a:tc>
                <a:extLst>
                  <a:ext uri="{0D108BD9-81ED-4DB2-BD59-A6C34878D82A}">
                    <a16:rowId xmlns:a16="http://schemas.microsoft.com/office/drawing/2014/main" val="3761589013"/>
                  </a:ext>
                </a:extLst>
              </a:tr>
            </a:tbl>
          </a:graphicData>
        </a:graphic>
      </p:graphicFrame>
    </p:spTree>
    <p:extLst>
      <p:ext uri="{BB962C8B-B14F-4D97-AF65-F5344CB8AC3E}">
        <p14:creationId xmlns:p14="http://schemas.microsoft.com/office/powerpoint/2010/main" val="6337777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ECA17F-F0A3-B852-D18A-778F82B098D8}"/>
              </a:ext>
            </a:extLst>
          </p:cNvPr>
          <p:cNvSpPr>
            <a:spLocks noGrp="1"/>
          </p:cNvSpPr>
          <p:nvPr>
            <p:ph type="title"/>
          </p:nvPr>
        </p:nvSpPr>
        <p:spPr>
          <a:xfrm>
            <a:off x="720000" y="619200"/>
            <a:ext cx="10728322" cy="659765"/>
          </a:xfrm>
        </p:spPr>
        <p:txBody>
          <a:bodyPr/>
          <a:lstStyle/>
          <a:p>
            <a:pPr algn="ctr"/>
            <a:r>
              <a:rPr lang="en-US" dirty="0"/>
              <a:t>Sobel Edge Detection</a:t>
            </a:r>
          </a:p>
        </p:txBody>
      </p:sp>
      <p:graphicFrame>
        <p:nvGraphicFramePr>
          <p:cNvPr id="4" name="Table 3">
            <a:extLst>
              <a:ext uri="{FF2B5EF4-FFF2-40B4-BE49-F238E27FC236}">
                <a16:creationId xmlns:a16="http://schemas.microsoft.com/office/drawing/2014/main" id="{89851A72-3625-BCDF-FA6F-22809D8F85A6}"/>
              </a:ext>
            </a:extLst>
          </p:cNvPr>
          <p:cNvGraphicFramePr>
            <a:graphicFrameLocks noGrp="1"/>
          </p:cNvGraphicFramePr>
          <p:nvPr>
            <p:extLst>
              <p:ext uri="{D42A27DB-BD31-4B8C-83A1-F6EECF244321}">
                <p14:modId xmlns:p14="http://schemas.microsoft.com/office/powerpoint/2010/main" val="1494463832"/>
              </p:ext>
            </p:extLst>
          </p:nvPr>
        </p:nvGraphicFramePr>
        <p:xfrm>
          <a:off x="1133363" y="2515809"/>
          <a:ext cx="9403154" cy="3480533"/>
        </p:xfrm>
        <a:graphic>
          <a:graphicData uri="http://schemas.openxmlformats.org/drawingml/2006/table">
            <a:tbl>
              <a:tblPr firstRow="1" firstCol="1" bandRow="1">
                <a:tableStyleId>{5C22544A-7EE6-4342-B048-85BDC9FD1C3A}</a:tableStyleId>
              </a:tblPr>
              <a:tblGrid>
                <a:gridCol w="1553104">
                  <a:extLst>
                    <a:ext uri="{9D8B030D-6E8A-4147-A177-3AD203B41FA5}">
                      <a16:colId xmlns:a16="http://schemas.microsoft.com/office/drawing/2014/main" val="1756209741"/>
                    </a:ext>
                  </a:extLst>
                </a:gridCol>
                <a:gridCol w="1366732">
                  <a:extLst>
                    <a:ext uri="{9D8B030D-6E8A-4147-A177-3AD203B41FA5}">
                      <a16:colId xmlns:a16="http://schemas.microsoft.com/office/drawing/2014/main" val="1276377318"/>
                    </a:ext>
                  </a:extLst>
                </a:gridCol>
                <a:gridCol w="661979">
                  <a:extLst>
                    <a:ext uri="{9D8B030D-6E8A-4147-A177-3AD203B41FA5}">
                      <a16:colId xmlns:a16="http://schemas.microsoft.com/office/drawing/2014/main" val="1299718474"/>
                    </a:ext>
                  </a:extLst>
                </a:gridCol>
                <a:gridCol w="2719205">
                  <a:extLst>
                    <a:ext uri="{9D8B030D-6E8A-4147-A177-3AD203B41FA5}">
                      <a16:colId xmlns:a16="http://schemas.microsoft.com/office/drawing/2014/main" val="3881659189"/>
                    </a:ext>
                  </a:extLst>
                </a:gridCol>
                <a:gridCol w="1055092">
                  <a:extLst>
                    <a:ext uri="{9D8B030D-6E8A-4147-A177-3AD203B41FA5}">
                      <a16:colId xmlns:a16="http://schemas.microsoft.com/office/drawing/2014/main" val="3731765969"/>
                    </a:ext>
                  </a:extLst>
                </a:gridCol>
                <a:gridCol w="1023521">
                  <a:extLst>
                    <a:ext uri="{9D8B030D-6E8A-4147-A177-3AD203B41FA5}">
                      <a16:colId xmlns:a16="http://schemas.microsoft.com/office/drawing/2014/main" val="3042400995"/>
                    </a:ext>
                  </a:extLst>
                </a:gridCol>
                <a:gridCol w="1023521">
                  <a:extLst>
                    <a:ext uri="{9D8B030D-6E8A-4147-A177-3AD203B41FA5}">
                      <a16:colId xmlns:a16="http://schemas.microsoft.com/office/drawing/2014/main" val="1653999197"/>
                    </a:ext>
                  </a:extLst>
                </a:gridCol>
              </a:tblGrid>
              <a:tr h="592403">
                <a:tc>
                  <a:txBody>
                    <a:bodyPr/>
                    <a:lstStyle/>
                    <a:p>
                      <a:pPr marL="0" marR="0" algn="ctr">
                        <a:lnSpc>
                          <a:spcPct val="107000"/>
                        </a:lnSpc>
                        <a:spcBef>
                          <a:spcPts val="1200"/>
                        </a:spcBef>
                        <a:spcAft>
                          <a:spcPts val="0"/>
                        </a:spcAft>
                      </a:pPr>
                      <a:r>
                        <a:rPr lang="en-US" sz="1000">
                          <a:effectLst/>
                        </a:rPr>
                        <a:t>Name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1200"/>
                        </a:spcBef>
                        <a:spcAft>
                          <a:spcPts val="0"/>
                        </a:spcAft>
                      </a:pPr>
                      <a:r>
                        <a:rPr lang="en-US" sz="1000">
                          <a:effectLst/>
                        </a:rPr>
                        <a:t>Size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1200"/>
                        </a:spcBef>
                        <a:spcAft>
                          <a:spcPts val="0"/>
                        </a:spcAft>
                      </a:pPr>
                      <a:r>
                        <a:rPr lang="en-US" sz="1000">
                          <a:effectLst/>
                        </a:rPr>
                        <a:t>Type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1200"/>
                        </a:spcBef>
                        <a:spcAft>
                          <a:spcPts val="0"/>
                        </a:spcAft>
                      </a:pPr>
                      <a:r>
                        <a:rPr lang="en-US" sz="1000">
                          <a:effectLst/>
                        </a:rPr>
                        <a:t>Filter</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1200"/>
                        </a:spcBef>
                        <a:spcAft>
                          <a:spcPts val="0"/>
                        </a:spcAft>
                      </a:pPr>
                      <a:r>
                        <a:rPr lang="en-US" sz="1000">
                          <a:effectLst/>
                        </a:rPr>
                        <a:t>Accuracy*</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1200"/>
                        </a:spcBef>
                        <a:spcAft>
                          <a:spcPts val="0"/>
                        </a:spcAft>
                      </a:pPr>
                      <a:r>
                        <a:rPr lang="en-US" sz="1000">
                          <a:effectLst/>
                        </a:rPr>
                        <a:t>Precision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1200"/>
                        </a:spcBef>
                        <a:spcAft>
                          <a:spcPts val="0"/>
                        </a:spcAft>
                      </a:pPr>
                      <a:r>
                        <a:rPr lang="en-US" sz="1000">
                          <a:effectLst/>
                        </a:rPr>
                        <a:t>SSIM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77933134"/>
                  </a:ext>
                </a:extLst>
              </a:tr>
              <a:tr h="288813">
                <a:tc>
                  <a:txBody>
                    <a:bodyPr/>
                    <a:lstStyle/>
                    <a:p>
                      <a:pPr marL="0" marR="0" algn="ctr">
                        <a:lnSpc>
                          <a:spcPct val="107000"/>
                        </a:lnSpc>
                        <a:spcBef>
                          <a:spcPts val="1200"/>
                        </a:spcBef>
                        <a:spcAft>
                          <a:spcPts val="0"/>
                        </a:spcAft>
                      </a:pPr>
                      <a:r>
                        <a:rPr lang="en-US" sz="1000">
                          <a:effectLst/>
                        </a:rPr>
                        <a:t>field</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1200"/>
                        </a:spcBef>
                        <a:spcAft>
                          <a:spcPts val="0"/>
                        </a:spcAft>
                      </a:pPr>
                      <a:r>
                        <a:rPr lang="en-US" sz="1000">
                          <a:effectLst/>
                        </a:rPr>
                        <a:t>2048 x 2048</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1200"/>
                        </a:spcBef>
                        <a:spcAft>
                          <a:spcPts val="0"/>
                        </a:spcAft>
                      </a:pPr>
                      <a:r>
                        <a:rPr lang="en-US" sz="1000">
                          <a:effectLst/>
                        </a:rPr>
                        <a:t>JPG</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1200"/>
                        </a:spcBef>
                        <a:spcAft>
                          <a:spcPts val="0"/>
                        </a:spcAft>
                      </a:pPr>
                      <a:r>
                        <a:rPr lang="en-US" sz="1000">
                          <a:effectLst/>
                        </a:rPr>
                        <a:t>Sobel Edge Detection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1200"/>
                        </a:spcBef>
                        <a:spcAft>
                          <a:spcPts val="0"/>
                        </a:spcAft>
                      </a:pPr>
                      <a:r>
                        <a:rPr lang="en-US" sz="1000">
                          <a:effectLst/>
                        </a:rPr>
                        <a:t>64.63</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1200"/>
                        </a:spcBef>
                        <a:spcAft>
                          <a:spcPts val="0"/>
                        </a:spcAft>
                      </a:pPr>
                      <a:r>
                        <a:rPr lang="en-US" sz="1000">
                          <a:effectLst/>
                        </a:rPr>
                        <a:t>14.37</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1200"/>
                        </a:spcBef>
                        <a:spcAft>
                          <a:spcPts val="0"/>
                        </a:spcAft>
                      </a:pPr>
                      <a:r>
                        <a:rPr lang="en-US" sz="1000">
                          <a:effectLst/>
                        </a:rPr>
                        <a:t>64.87</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42781159"/>
                  </a:ext>
                </a:extLst>
              </a:tr>
              <a:tr h="288813">
                <a:tc>
                  <a:txBody>
                    <a:bodyPr/>
                    <a:lstStyle/>
                    <a:p>
                      <a:pPr marL="0" marR="0" algn="ctr">
                        <a:lnSpc>
                          <a:spcPct val="107000"/>
                        </a:lnSpc>
                        <a:spcBef>
                          <a:spcPts val="1200"/>
                        </a:spcBef>
                        <a:spcAft>
                          <a:spcPts val="0"/>
                        </a:spcAft>
                      </a:pPr>
                      <a:r>
                        <a:rPr lang="en-US" sz="1000">
                          <a:effectLst/>
                        </a:rPr>
                        <a:t>L88a</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1200"/>
                        </a:spcBef>
                        <a:spcAft>
                          <a:spcPts val="0"/>
                        </a:spcAft>
                      </a:pPr>
                      <a:r>
                        <a:rPr lang="en-US" sz="1000">
                          <a:effectLst/>
                        </a:rPr>
                        <a:t>2048 x 2048</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1200"/>
                        </a:spcBef>
                        <a:spcAft>
                          <a:spcPts val="0"/>
                        </a:spcAft>
                      </a:pPr>
                      <a:r>
                        <a:rPr lang="en-US" sz="1000">
                          <a:effectLst/>
                        </a:rPr>
                        <a:t>JPG</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1200"/>
                        </a:spcBef>
                        <a:spcAft>
                          <a:spcPts val="0"/>
                        </a:spcAft>
                      </a:pPr>
                      <a:r>
                        <a:rPr lang="en-US" sz="1000">
                          <a:effectLst/>
                        </a:rPr>
                        <a:t>Sobel Edge Detection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1200"/>
                        </a:spcBef>
                        <a:spcAft>
                          <a:spcPts val="0"/>
                        </a:spcAft>
                      </a:pPr>
                      <a:r>
                        <a:rPr lang="en-US" sz="1000">
                          <a:effectLst/>
                        </a:rPr>
                        <a:t>67.06</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1200"/>
                        </a:spcBef>
                        <a:spcAft>
                          <a:spcPts val="0"/>
                        </a:spcAft>
                      </a:pPr>
                      <a:r>
                        <a:rPr lang="en-US" sz="1000">
                          <a:effectLst/>
                        </a:rPr>
                        <a:t>8.65</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1200"/>
                        </a:spcBef>
                        <a:spcAft>
                          <a:spcPts val="0"/>
                        </a:spcAft>
                      </a:pPr>
                      <a:r>
                        <a:rPr lang="en-US" sz="1000">
                          <a:effectLst/>
                        </a:rPr>
                        <a:t>64.61</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18288016"/>
                  </a:ext>
                </a:extLst>
              </a:tr>
              <a:tr h="288813">
                <a:tc>
                  <a:txBody>
                    <a:bodyPr/>
                    <a:lstStyle/>
                    <a:p>
                      <a:pPr marL="0" marR="0" algn="ctr">
                        <a:lnSpc>
                          <a:spcPct val="107000"/>
                        </a:lnSpc>
                        <a:spcBef>
                          <a:spcPts val="1200"/>
                        </a:spcBef>
                        <a:spcAft>
                          <a:spcPts val="0"/>
                        </a:spcAft>
                      </a:pPr>
                      <a:r>
                        <a:rPr lang="en-US" sz="1000">
                          <a:effectLst/>
                        </a:rPr>
                        <a:t>L88b</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1200"/>
                        </a:spcBef>
                        <a:spcAft>
                          <a:spcPts val="0"/>
                        </a:spcAft>
                      </a:pPr>
                      <a:r>
                        <a:rPr lang="en-US" sz="1000">
                          <a:effectLst/>
                        </a:rPr>
                        <a:t>2048 x 2048</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1200"/>
                        </a:spcBef>
                        <a:spcAft>
                          <a:spcPts val="0"/>
                        </a:spcAft>
                      </a:pPr>
                      <a:r>
                        <a:rPr lang="en-US" sz="1000">
                          <a:effectLst/>
                        </a:rPr>
                        <a:t>JPG</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1200"/>
                        </a:spcBef>
                        <a:spcAft>
                          <a:spcPts val="0"/>
                        </a:spcAft>
                      </a:pPr>
                      <a:r>
                        <a:rPr lang="en-US" sz="1000">
                          <a:effectLst/>
                        </a:rPr>
                        <a:t>Sobel Edge Detection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1200"/>
                        </a:spcBef>
                        <a:spcAft>
                          <a:spcPts val="0"/>
                        </a:spcAft>
                      </a:pPr>
                      <a:r>
                        <a:rPr lang="en-US" sz="1000">
                          <a:effectLst/>
                        </a:rPr>
                        <a:t>75.39</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1200"/>
                        </a:spcBef>
                        <a:spcAft>
                          <a:spcPts val="0"/>
                        </a:spcAft>
                      </a:pPr>
                      <a:r>
                        <a:rPr lang="en-US" sz="1000">
                          <a:effectLst/>
                        </a:rPr>
                        <a:t>11.25</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1200"/>
                        </a:spcBef>
                        <a:spcAft>
                          <a:spcPts val="0"/>
                        </a:spcAft>
                      </a:pPr>
                      <a:r>
                        <a:rPr lang="en-US" sz="1000">
                          <a:effectLst/>
                        </a:rPr>
                        <a:t>62.52</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573007399"/>
                  </a:ext>
                </a:extLst>
              </a:tr>
              <a:tr h="288813">
                <a:tc>
                  <a:txBody>
                    <a:bodyPr/>
                    <a:lstStyle/>
                    <a:p>
                      <a:pPr marL="0" marR="0" algn="ctr">
                        <a:lnSpc>
                          <a:spcPct val="107000"/>
                        </a:lnSpc>
                        <a:spcBef>
                          <a:spcPts val="1200"/>
                        </a:spcBef>
                        <a:spcAft>
                          <a:spcPts val="0"/>
                        </a:spcAft>
                      </a:pPr>
                      <a:r>
                        <a:rPr lang="en-US" sz="1000">
                          <a:effectLst/>
                        </a:rPr>
                        <a:t>L96a</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1200"/>
                        </a:spcBef>
                        <a:spcAft>
                          <a:spcPts val="0"/>
                        </a:spcAft>
                      </a:pPr>
                      <a:r>
                        <a:rPr lang="en-US" sz="1000">
                          <a:effectLst/>
                        </a:rPr>
                        <a:t>2048 x 2048</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1200"/>
                        </a:spcBef>
                        <a:spcAft>
                          <a:spcPts val="0"/>
                        </a:spcAft>
                      </a:pPr>
                      <a:r>
                        <a:rPr lang="en-US" sz="1000">
                          <a:effectLst/>
                        </a:rPr>
                        <a:t>JPG</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1200"/>
                        </a:spcBef>
                        <a:spcAft>
                          <a:spcPts val="0"/>
                        </a:spcAft>
                      </a:pPr>
                      <a:r>
                        <a:rPr lang="en-US" sz="1000">
                          <a:effectLst/>
                        </a:rPr>
                        <a:t>Sobel Edge Detection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1200"/>
                        </a:spcBef>
                        <a:spcAft>
                          <a:spcPts val="0"/>
                        </a:spcAft>
                      </a:pPr>
                      <a:r>
                        <a:rPr lang="en-US" sz="1000">
                          <a:effectLst/>
                        </a:rPr>
                        <a:t>72.85</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1200"/>
                        </a:spcBef>
                        <a:spcAft>
                          <a:spcPts val="0"/>
                        </a:spcAft>
                      </a:pPr>
                      <a:r>
                        <a:rPr lang="en-US" sz="1000">
                          <a:effectLst/>
                        </a:rPr>
                        <a:t>3.80</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1200"/>
                        </a:spcBef>
                        <a:spcAft>
                          <a:spcPts val="0"/>
                        </a:spcAft>
                      </a:pPr>
                      <a:r>
                        <a:rPr lang="en-US" sz="1000">
                          <a:effectLst/>
                        </a:rPr>
                        <a:t>51.27</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281541046"/>
                  </a:ext>
                </a:extLst>
              </a:tr>
              <a:tr h="288813">
                <a:tc>
                  <a:txBody>
                    <a:bodyPr/>
                    <a:lstStyle/>
                    <a:p>
                      <a:pPr marL="0" marR="0" algn="ctr">
                        <a:lnSpc>
                          <a:spcPct val="107000"/>
                        </a:lnSpc>
                        <a:spcBef>
                          <a:spcPts val="1200"/>
                        </a:spcBef>
                        <a:spcAft>
                          <a:spcPts val="0"/>
                        </a:spcAft>
                      </a:pPr>
                      <a:r>
                        <a:rPr lang="en-US" sz="1000">
                          <a:effectLst/>
                        </a:rPr>
                        <a:t>L96b</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1200"/>
                        </a:spcBef>
                        <a:spcAft>
                          <a:spcPts val="0"/>
                        </a:spcAft>
                      </a:pPr>
                      <a:r>
                        <a:rPr lang="en-US" sz="1000">
                          <a:effectLst/>
                        </a:rPr>
                        <a:t>2048 x 2048</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1200"/>
                        </a:spcBef>
                        <a:spcAft>
                          <a:spcPts val="0"/>
                        </a:spcAft>
                      </a:pPr>
                      <a:r>
                        <a:rPr lang="en-US" sz="1000">
                          <a:effectLst/>
                        </a:rPr>
                        <a:t>JPG</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1200"/>
                        </a:spcBef>
                        <a:spcAft>
                          <a:spcPts val="0"/>
                        </a:spcAft>
                      </a:pPr>
                      <a:r>
                        <a:rPr lang="en-US" sz="1000">
                          <a:effectLst/>
                        </a:rPr>
                        <a:t>Sobel Edge Detection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1200"/>
                        </a:spcBef>
                        <a:spcAft>
                          <a:spcPts val="0"/>
                        </a:spcAft>
                      </a:pPr>
                      <a:r>
                        <a:rPr lang="en-US" sz="1000">
                          <a:effectLst/>
                        </a:rPr>
                        <a:t>75.44</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1200"/>
                        </a:spcBef>
                        <a:spcAft>
                          <a:spcPts val="0"/>
                        </a:spcAft>
                      </a:pPr>
                      <a:r>
                        <a:rPr lang="en-US" sz="1000">
                          <a:effectLst/>
                        </a:rPr>
                        <a:t>15.76</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1200"/>
                        </a:spcBef>
                        <a:spcAft>
                          <a:spcPts val="0"/>
                        </a:spcAft>
                      </a:pPr>
                      <a:r>
                        <a:rPr lang="en-US" sz="1000">
                          <a:effectLst/>
                        </a:rPr>
                        <a:t>77.19</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599512191"/>
                  </a:ext>
                </a:extLst>
              </a:tr>
              <a:tr h="288813">
                <a:tc>
                  <a:txBody>
                    <a:bodyPr/>
                    <a:lstStyle/>
                    <a:p>
                      <a:pPr marL="0" marR="0" algn="ctr">
                        <a:lnSpc>
                          <a:spcPct val="107000"/>
                        </a:lnSpc>
                        <a:spcBef>
                          <a:spcPts val="1200"/>
                        </a:spcBef>
                        <a:spcAft>
                          <a:spcPts val="0"/>
                        </a:spcAft>
                      </a:pPr>
                      <a:r>
                        <a:rPr lang="en-US" sz="1000">
                          <a:effectLst/>
                        </a:rPr>
                        <a:t>L97a</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1200"/>
                        </a:spcBef>
                        <a:spcAft>
                          <a:spcPts val="0"/>
                        </a:spcAft>
                      </a:pPr>
                      <a:r>
                        <a:rPr lang="en-US" sz="1000">
                          <a:effectLst/>
                        </a:rPr>
                        <a:t>2048 x 2048</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1200"/>
                        </a:spcBef>
                        <a:spcAft>
                          <a:spcPts val="0"/>
                        </a:spcAft>
                      </a:pPr>
                      <a:r>
                        <a:rPr lang="en-US" sz="1000">
                          <a:effectLst/>
                        </a:rPr>
                        <a:t>JPG</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1200"/>
                        </a:spcBef>
                        <a:spcAft>
                          <a:spcPts val="0"/>
                        </a:spcAft>
                      </a:pPr>
                      <a:r>
                        <a:rPr lang="en-US" sz="1000">
                          <a:effectLst/>
                        </a:rPr>
                        <a:t>Sobel Edge Detection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1200"/>
                        </a:spcBef>
                        <a:spcAft>
                          <a:spcPts val="0"/>
                        </a:spcAft>
                      </a:pPr>
                      <a:r>
                        <a:rPr lang="en-US" sz="1000">
                          <a:effectLst/>
                        </a:rPr>
                        <a:t>75.14</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1200"/>
                        </a:spcBef>
                        <a:spcAft>
                          <a:spcPts val="0"/>
                        </a:spcAft>
                      </a:pPr>
                      <a:r>
                        <a:rPr lang="en-US" sz="1000">
                          <a:effectLst/>
                        </a:rPr>
                        <a:t>8.56</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1200"/>
                        </a:spcBef>
                        <a:spcAft>
                          <a:spcPts val="0"/>
                        </a:spcAft>
                      </a:pPr>
                      <a:r>
                        <a:rPr lang="en-US" sz="1000">
                          <a:effectLst/>
                        </a:rPr>
                        <a:t>67.96</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12735627"/>
                  </a:ext>
                </a:extLst>
              </a:tr>
              <a:tr h="288813">
                <a:tc>
                  <a:txBody>
                    <a:bodyPr/>
                    <a:lstStyle/>
                    <a:p>
                      <a:pPr marL="0" marR="0" algn="ctr">
                        <a:lnSpc>
                          <a:spcPct val="107000"/>
                        </a:lnSpc>
                        <a:spcBef>
                          <a:spcPts val="1200"/>
                        </a:spcBef>
                        <a:spcAft>
                          <a:spcPts val="0"/>
                        </a:spcAft>
                      </a:pPr>
                      <a:r>
                        <a:rPr lang="en-US" sz="1000">
                          <a:effectLst/>
                        </a:rPr>
                        <a:t>L97b</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1200"/>
                        </a:spcBef>
                        <a:spcAft>
                          <a:spcPts val="0"/>
                        </a:spcAft>
                      </a:pPr>
                      <a:r>
                        <a:rPr lang="en-US" sz="1000">
                          <a:effectLst/>
                        </a:rPr>
                        <a:t>2048 x 2048</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1200"/>
                        </a:spcBef>
                        <a:spcAft>
                          <a:spcPts val="0"/>
                        </a:spcAft>
                      </a:pPr>
                      <a:r>
                        <a:rPr lang="en-US" sz="1000">
                          <a:effectLst/>
                        </a:rPr>
                        <a:t>JPG</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1200"/>
                        </a:spcBef>
                        <a:spcAft>
                          <a:spcPts val="0"/>
                        </a:spcAft>
                      </a:pPr>
                      <a:r>
                        <a:rPr lang="en-US" sz="1000">
                          <a:effectLst/>
                        </a:rPr>
                        <a:t>Sobel Edge Detection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1200"/>
                        </a:spcBef>
                        <a:spcAft>
                          <a:spcPts val="0"/>
                        </a:spcAft>
                      </a:pPr>
                      <a:r>
                        <a:rPr lang="en-US" sz="1000">
                          <a:effectLst/>
                        </a:rPr>
                        <a:t>73.76</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1200"/>
                        </a:spcBef>
                        <a:spcAft>
                          <a:spcPts val="0"/>
                        </a:spcAft>
                      </a:pPr>
                      <a:r>
                        <a:rPr lang="en-US" sz="1000">
                          <a:effectLst/>
                        </a:rPr>
                        <a:t>6.42</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1200"/>
                        </a:spcBef>
                        <a:spcAft>
                          <a:spcPts val="0"/>
                        </a:spcAft>
                      </a:pPr>
                      <a:r>
                        <a:rPr lang="en-US" sz="1000">
                          <a:effectLst/>
                        </a:rPr>
                        <a:t>48.66</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719548089"/>
                  </a:ext>
                </a:extLst>
              </a:tr>
              <a:tr h="288813">
                <a:tc>
                  <a:txBody>
                    <a:bodyPr/>
                    <a:lstStyle/>
                    <a:p>
                      <a:pPr marL="0" marR="0" algn="ctr">
                        <a:lnSpc>
                          <a:spcPct val="107000"/>
                        </a:lnSpc>
                        <a:spcBef>
                          <a:spcPts val="1200"/>
                        </a:spcBef>
                        <a:spcAft>
                          <a:spcPts val="0"/>
                        </a:spcAft>
                      </a:pPr>
                      <a:r>
                        <a:rPr lang="en-US" sz="1000">
                          <a:effectLst/>
                        </a:rPr>
                        <a:t>W107a</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1200"/>
                        </a:spcBef>
                        <a:spcAft>
                          <a:spcPts val="0"/>
                        </a:spcAft>
                      </a:pPr>
                      <a:r>
                        <a:rPr lang="en-US" sz="1000">
                          <a:effectLst/>
                        </a:rPr>
                        <a:t>2048 x 2048</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1200"/>
                        </a:spcBef>
                        <a:spcAft>
                          <a:spcPts val="0"/>
                        </a:spcAft>
                      </a:pPr>
                      <a:r>
                        <a:rPr lang="en-US" sz="1000">
                          <a:effectLst/>
                        </a:rPr>
                        <a:t>JPG</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1200"/>
                        </a:spcBef>
                        <a:spcAft>
                          <a:spcPts val="0"/>
                        </a:spcAft>
                      </a:pPr>
                      <a:r>
                        <a:rPr lang="en-US" sz="1000">
                          <a:effectLst/>
                        </a:rPr>
                        <a:t>Sobel Edge Detection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1200"/>
                        </a:spcBef>
                        <a:spcAft>
                          <a:spcPts val="0"/>
                        </a:spcAft>
                      </a:pPr>
                      <a:r>
                        <a:rPr lang="en-US" sz="1000">
                          <a:effectLst/>
                        </a:rPr>
                        <a:t>60.22</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1200"/>
                        </a:spcBef>
                        <a:spcAft>
                          <a:spcPts val="0"/>
                        </a:spcAft>
                      </a:pPr>
                      <a:r>
                        <a:rPr lang="en-US" sz="1000">
                          <a:effectLst/>
                        </a:rPr>
                        <a:t>10.46</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1200"/>
                        </a:spcBef>
                        <a:spcAft>
                          <a:spcPts val="0"/>
                        </a:spcAft>
                      </a:pPr>
                      <a:r>
                        <a:rPr lang="en-US" sz="1000">
                          <a:effectLst/>
                        </a:rPr>
                        <a:t>69.98</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863374090"/>
                  </a:ext>
                </a:extLst>
              </a:tr>
              <a:tr h="288813">
                <a:tc>
                  <a:txBody>
                    <a:bodyPr/>
                    <a:lstStyle/>
                    <a:p>
                      <a:pPr marL="0" marR="0" algn="ctr">
                        <a:lnSpc>
                          <a:spcPct val="107000"/>
                        </a:lnSpc>
                        <a:spcBef>
                          <a:spcPts val="1200"/>
                        </a:spcBef>
                        <a:spcAft>
                          <a:spcPts val="0"/>
                        </a:spcAft>
                      </a:pPr>
                      <a:r>
                        <a:rPr lang="en-US" sz="1000">
                          <a:effectLst/>
                        </a:rPr>
                        <a:t>W107b</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1200"/>
                        </a:spcBef>
                        <a:spcAft>
                          <a:spcPts val="0"/>
                        </a:spcAft>
                      </a:pPr>
                      <a:r>
                        <a:rPr lang="en-US" sz="1000">
                          <a:effectLst/>
                        </a:rPr>
                        <a:t>2048 x 2048</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1200"/>
                        </a:spcBef>
                        <a:spcAft>
                          <a:spcPts val="0"/>
                        </a:spcAft>
                      </a:pPr>
                      <a:r>
                        <a:rPr lang="en-US" sz="1000">
                          <a:effectLst/>
                        </a:rPr>
                        <a:t>JPG</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1200"/>
                        </a:spcBef>
                        <a:spcAft>
                          <a:spcPts val="0"/>
                        </a:spcAft>
                      </a:pPr>
                      <a:r>
                        <a:rPr lang="en-US" sz="1000">
                          <a:effectLst/>
                        </a:rPr>
                        <a:t>Sobel Edge Detection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1200"/>
                        </a:spcBef>
                        <a:spcAft>
                          <a:spcPts val="0"/>
                        </a:spcAft>
                      </a:pPr>
                      <a:r>
                        <a:rPr lang="en-US" sz="1000">
                          <a:effectLst/>
                        </a:rPr>
                        <a:t>44.73</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1200"/>
                        </a:spcBef>
                        <a:spcAft>
                          <a:spcPts val="0"/>
                        </a:spcAft>
                      </a:pPr>
                      <a:r>
                        <a:rPr lang="en-US" sz="1000">
                          <a:effectLst/>
                        </a:rPr>
                        <a:t>11.84</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1200"/>
                        </a:spcBef>
                        <a:spcAft>
                          <a:spcPts val="0"/>
                        </a:spcAft>
                      </a:pPr>
                      <a:r>
                        <a:rPr lang="en-US" sz="1000" dirty="0">
                          <a:effectLst/>
                        </a:rPr>
                        <a:t>65.67</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35265577"/>
                  </a:ext>
                </a:extLst>
              </a:tr>
              <a:tr h="288813">
                <a:tc gridSpan="4">
                  <a:txBody>
                    <a:bodyPr/>
                    <a:lstStyle/>
                    <a:p>
                      <a:pPr marL="0" marR="0" algn="ctr">
                        <a:lnSpc>
                          <a:spcPct val="107000"/>
                        </a:lnSpc>
                        <a:spcBef>
                          <a:spcPts val="1200"/>
                        </a:spcBef>
                        <a:spcAft>
                          <a:spcPts val="0"/>
                        </a:spcAft>
                      </a:pPr>
                      <a:r>
                        <a:rPr lang="en-US" sz="1100" dirty="0">
                          <a:effectLst/>
                          <a:latin typeface="+mn-lt"/>
                          <a:ea typeface="Calibri" panose="020F0502020204030204" pitchFamily="34" charset="0"/>
                          <a:cs typeface="Arial" panose="020B0604020202020204" pitchFamily="34" charset="0"/>
                        </a:rPr>
                        <a:t>Average</a:t>
                      </a:r>
                    </a:p>
                  </a:txBody>
                  <a:tcPr marL="68580" marR="68580" marT="0" marB="0"/>
                </a:tc>
                <a:tc hMerge="1">
                  <a:txBody>
                    <a:bodyPr/>
                    <a:lstStyle/>
                    <a:p>
                      <a:pPr marL="0" marR="0" algn="ctr">
                        <a:lnSpc>
                          <a:spcPct val="107000"/>
                        </a:lnSpc>
                        <a:spcBef>
                          <a:spcPts val="1200"/>
                        </a:spcBef>
                        <a:spcAft>
                          <a:spcPts val="0"/>
                        </a:spcAft>
                      </a:pP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pPr marL="0" marR="0" algn="ctr">
                        <a:lnSpc>
                          <a:spcPct val="107000"/>
                        </a:lnSpc>
                        <a:spcBef>
                          <a:spcPts val="1200"/>
                        </a:spcBef>
                        <a:spcAft>
                          <a:spcPts val="0"/>
                        </a:spcAft>
                      </a:pP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pPr marL="0" marR="0" algn="ctr">
                        <a:lnSpc>
                          <a:spcPct val="107000"/>
                        </a:lnSpc>
                        <a:spcBef>
                          <a:spcPts val="1200"/>
                        </a:spcBef>
                        <a:spcAft>
                          <a:spcPts val="0"/>
                        </a:spcAft>
                      </a:pP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1200"/>
                        </a:spcBef>
                        <a:spcAft>
                          <a:spcPts val="0"/>
                        </a:spcAft>
                      </a:pPr>
                      <a:r>
                        <a:rPr lang="en-US" sz="1100" dirty="0">
                          <a:effectLst/>
                          <a:latin typeface="+mn-lt"/>
                          <a:ea typeface="Calibri" panose="020F0502020204030204" pitchFamily="34" charset="0"/>
                          <a:cs typeface="Arial" panose="020B0604020202020204" pitchFamily="34" charset="0"/>
                        </a:rPr>
                        <a:t>67.69</a:t>
                      </a:r>
                    </a:p>
                  </a:txBody>
                  <a:tcPr marL="68580" marR="68580" marT="0" marB="0"/>
                </a:tc>
                <a:tc>
                  <a:txBody>
                    <a:bodyPr/>
                    <a:lstStyle/>
                    <a:p>
                      <a:pPr marL="0" marR="0" algn="ctr">
                        <a:lnSpc>
                          <a:spcPct val="107000"/>
                        </a:lnSpc>
                        <a:spcBef>
                          <a:spcPts val="1200"/>
                        </a:spcBef>
                        <a:spcAft>
                          <a:spcPts val="0"/>
                        </a:spcAft>
                      </a:pPr>
                      <a:r>
                        <a:rPr lang="en-US" sz="1100" dirty="0">
                          <a:effectLst/>
                          <a:latin typeface="+mn-lt"/>
                          <a:ea typeface="Calibri" panose="020F0502020204030204" pitchFamily="34" charset="0"/>
                          <a:cs typeface="Arial" panose="020B0604020202020204" pitchFamily="34" charset="0"/>
                        </a:rPr>
                        <a:t>11.26</a:t>
                      </a:r>
                    </a:p>
                  </a:txBody>
                  <a:tcPr marL="68580" marR="68580" marT="0" marB="0"/>
                </a:tc>
                <a:tc>
                  <a:txBody>
                    <a:bodyPr/>
                    <a:lstStyle/>
                    <a:p>
                      <a:pPr marL="0" marR="0" algn="ctr">
                        <a:lnSpc>
                          <a:spcPct val="107000"/>
                        </a:lnSpc>
                        <a:spcBef>
                          <a:spcPts val="1200"/>
                        </a:spcBef>
                        <a:spcAft>
                          <a:spcPts val="0"/>
                        </a:spcAft>
                      </a:pPr>
                      <a:r>
                        <a:rPr lang="en-US" sz="1100" dirty="0">
                          <a:effectLst/>
                          <a:latin typeface="+mn-lt"/>
                          <a:ea typeface="Calibri" panose="020F0502020204030204" pitchFamily="34" charset="0"/>
                          <a:cs typeface="Arial" panose="020B0604020202020204" pitchFamily="34" charset="0"/>
                        </a:rPr>
                        <a:t>63.64</a:t>
                      </a:r>
                    </a:p>
                  </a:txBody>
                  <a:tcPr marL="68580" marR="68580" marT="0" marB="0"/>
                </a:tc>
                <a:extLst>
                  <a:ext uri="{0D108BD9-81ED-4DB2-BD59-A6C34878D82A}">
                    <a16:rowId xmlns:a16="http://schemas.microsoft.com/office/drawing/2014/main" val="313324747"/>
                  </a:ext>
                </a:extLst>
              </a:tr>
            </a:tbl>
          </a:graphicData>
        </a:graphic>
      </p:graphicFrame>
    </p:spTree>
    <p:extLst>
      <p:ext uri="{BB962C8B-B14F-4D97-AF65-F5344CB8AC3E}">
        <p14:creationId xmlns:p14="http://schemas.microsoft.com/office/powerpoint/2010/main" val="36501660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F420F-8408-4057-081C-7AAD6FDCBD1E}"/>
              </a:ext>
            </a:extLst>
          </p:cNvPr>
          <p:cNvSpPr>
            <a:spLocks noGrp="1"/>
          </p:cNvSpPr>
          <p:nvPr>
            <p:ph type="title"/>
          </p:nvPr>
        </p:nvSpPr>
        <p:spPr>
          <a:xfrm>
            <a:off x="720000" y="619200"/>
            <a:ext cx="10728322" cy="731482"/>
          </a:xfrm>
        </p:spPr>
        <p:txBody>
          <a:bodyPr/>
          <a:lstStyle/>
          <a:p>
            <a:pPr algn="ctr"/>
            <a:r>
              <a:rPr lang="en-US" dirty="0">
                <a:latin typeface="+mn-lt"/>
              </a:rPr>
              <a:t>Harris Corner Detection</a:t>
            </a:r>
          </a:p>
        </p:txBody>
      </p:sp>
      <p:graphicFrame>
        <p:nvGraphicFramePr>
          <p:cNvPr id="4" name="Table 3">
            <a:extLst>
              <a:ext uri="{FF2B5EF4-FFF2-40B4-BE49-F238E27FC236}">
                <a16:creationId xmlns:a16="http://schemas.microsoft.com/office/drawing/2014/main" id="{0A407E04-DC1A-D7DA-B8EB-5F1B6C1C72B5}"/>
              </a:ext>
            </a:extLst>
          </p:cNvPr>
          <p:cNvGraphicFramePr>
            <a:graphicFrameLocks noGrp="1"/>
          </p:cNvGraphicFramePr>
          <p:nvPr>
            <p:extLst>
              <p:ext uri="{D42A27DB-BD31-4B8C-83A1-F6EECF244321}">
                <p14:modId xmlns:p14="http://schemas.microsoft.com/office/powerpoint/2010/main" val="2262727191"/>
              </p:ext>
            </p:extLst>
          </p:nvPr>
        </p:nvGraphicFramePr>
        <p:xfrm>
          <a:off x="1009501" y="1780704"/>
          <a:ext cx="9915488" cy="3956289"/>
        </p:xfrm>
        <a:graphic>
          <a:graphicData uri="http://schemas.openxmlformats.org/drawingml/2006/table">
            <a:tbl>
              <a:tblPr firstRow="1" firstCol="1" bandRow="1">
                <a:tableStyleId>{5C22544A-7EE6-4342-B048-85BDC9FD1C3A}</a:tableStyleId>
              </a:tblPr>
              <a:tblGrid>
                <a:gridCol w="1330822">
                  <a:extLst>
                    <a:ext uri="{9D8B030D-6E8A-4147-A177-3AD203B41FA5}">
                      <a16:colId xmlns:a16="http://schemas.microsoft.com/office/drawing/2014/main" val="4169989788"/>
                    </a:ext>
                  </a:extLst>
                </a:gridCol>
                <a:gridCol w="1444954">
                  <a:extLst>
                    <a:ext uri="{9D8B030D-6E8A-4147-A177-3AD203B41FA5}">
                      <a16:colId xmlns:a16="http://schemas.microsoft.com/office/drawing/2014/main" val="3153579200"/>
                    </a:ext>
                  </a:extLst>
                </a:gridCol>
                <a:gridCol w="699866">
                  <a:extLst>
                    <a:ext uri="{9D8B030D-6E8A-4147-A177-3AD203B41FA5}">
                      <a16:colId xmlns:a16="http://schemas.microsoft.com/office/drawing/2014/main" val="23591162"/>
                    </a:ext>
                  </a:extLst>
                </a:gridCol>
                <a:gridCol w="2874835">
                  <a:extLst>
                    <a:ext uri="{9D8B030D-6E8A-4147-A177-3AD203B41FA5}">
                      <a16:colId xmlns:a16="http://schemas.microsoft.com/office/drawing/2014/main" val="460467221"/>
                    </a:ext>
                  </a:extLst>
                </a:gridCol>
                <a:gridCol w="1115479">
                  <a:extLst>
                    <a:ext uri="{9D8B030D-6E8A-4147-A177-3AD203B41FA5}">
                      <a16:colId xmlns:a16="http://schemas.microsoft.com/office/drawing/2014/main" val="2407768128"/>
                    </a:ext>
                  </a:extLst>
                </a:gridCol>
                <a:gridCol w="1082101">
                  <a:extLst>
                    <a:ext uri="{9D8B030D-6E8A-4147-A177-3AD203B41FA5}">
                      <a16:colId xmlns:a16="http://schemas.microsoft.com/office/drawing/2014/main" val="1246168611"/>
                    </a:ext>
                  </a:extLst>
                </a:gridCol>
                <a:gridCol w="1367431">
                  <a:extLst>
                    <a:ext uri="{9D8B030D-6E8A-4147-A177-3AD203B41FA5}">
                      <a16:colId xmlns:a16="http://schemas.microsoft.com/office/drawing/2014/main" val="2150123352"/>
                    </a:ext>
                  </a:extLst>
                </a:gridCol>
              </a:tblGrid>
              <a:tr h="673379">
                <a:tc>
                  <a:txBody>
                    <a:bodyPr/>
                    <a:lstStyle/>
                    <a:p>
                      <a:pPr marL="0" marR="0" algn="ctr">
                        <a:lnSpc>
                          <a:spcPct val="107000"/>
                        </a:lnSpc>
                        <a:spcBef>
                          <a:spcPts val="1200"/>
                        </a:spcBef>
                        <a:spcAft>
                          <a:spcPts val="0"/>
                        </a:spcAft>
                      </a:pPr>
                      <a:r>
                        <a:rPr lang="en-US" sz="1000" dirty="0">
                          <a:effectLst/>
                        </a:rPr>
                        <a:t>Name</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1200"/>
                        </a:spcBef>
                        <a:spcAft>
                          <a:spcPts val="0"/>
                        </a:spcAft>
                      </a:pPr>
                      <a:r>
                        <a:rPr lang="en-US" sz="1000" dirty="0">
                          <a:effectLst/>
                        </a:rPr>
                        <a:t>Size</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1200"/>
                        </a:spcBef>
                        <a:spcAft>
                          <a:spcPts val="0"/>
                        </a:spcAft>
                      </a:pPr>
                      <a:r>
                        <a:rPr lang="en-US" sz="1000" dirty="0">
                          <a:effectLst/>
                        </a:rPr>
                        <a:t>Type</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1200"/>
                        </a:spcBef>
                        <a:spcAft>
                          <a:spcPts val="0"/>
                        </a:spcAft>
                      </a:pPr>
                      <a:r>
                        <a:rPr lang="en-US" sz="1000" dirty="0">
                          <a:effectLst/>
                        </a:rPr>
                        <a:t>Filter</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1200"/>
                        </a:spcBef>
                        <a:spcAft>
                          <a:spcPts val="0"/>
                        </a:spcAft>
                      </a:pPr>
                      <a:r>
                        <a:rPr lang="en-US" sz="1000">
                          <a:effectLst/>
                        </a:rPr>
                        <a:t>Accuracy*</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1200"/>
                        </a:spcBef>
                        <a:spcAft>
                          <a:spcPts val="0"/>
                        </a:spcAft>
                      </a:pPr>
                      <a:r>
                        <a:rPr lang="en-US" sz="1000">
                          <a:effectLst/>
                        </a:rPr>
                        <a:t>Precision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1200"/>
                        </a:spcBef>
                        <a:spcAft>
                          <a:spcPts val="0"/>
                        </a:spcAft>
                      </a:pPr>
                      <a:r>
                        <a:rPr lang="en-US" sz="1000">
                          <a:effectLst/>
                        </a:rPr>
                        <a:t>SSIM</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96438754"/>
                  </a:ext>
                </a:extLst>
              </a:tr>
              <a:tr h="328291">
                <a:tc>
                  <a:txBody>
                    <a:bodyPr/>
                    <a:lstStyle/>
                    <a:p>
                      <a:pPr marL="0" marR="0" algn="ctr">
                        <a:lnSpc>
                          <a:spcPct val="107000"/>
                        </a:lnSpc>
                        <a:spcBef>
                          <a:spcPts val="1200"/>
                        </a:spcBef>
                        <a:spcAft>
                          <a:spcPts val="0"/>
                        </a:spcAft>
                      </a:pPr>
                      <a:r>
                        <a:rPr lang="en-US" sz="1000">
                          <a:effectLst/>
                        </a:rPr>
                        <a:t>field</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1200"/>
                        </a:spcBef>
                        <a:spcAft>
                          <a:spcPts val="0"/>
                        </a:spcAft>
                      </a:pPr>
                      <a:r>
                        <a:rPr lang="en-US" sz="1000" dirty="0">
                          <a:effectLst/>
                        </a:rPr>
                        <a:t>2048 x 2048</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1200"/>
                        </a:spcBef>
                        <a:spcAft>
                          <a:spcPts val="0"/>
                        </a:spcAft>
                      </a:pPr>
                      <a:r>
                        <a:rPr lang="en-US" sz="1000">
                          <a:effectLst/>
                        </a:rPr>
                        <a:t>JPG</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1200"/>
                        </a:spcBef>
                        <a:spcAft>
                          <a:spcPts val="0"/>
                        </a:spcAft>
                      </a:pPr>
                      <a:r>
                        <a:rPr lang="en-US" sz="1000">
                          <a:effectLst/>
                        </a:rPr>
                        <a:t>Harris Corner Detection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1200"/>
                        </a:spcBef>
                        <a:spcAft>
                          <a:spcPts val="0"/>
                        </a:spcAft>
                      </a:pPr>
                      <a:r>
                        <a:rPr lang="en-US" sz="1000">
                          <a:effectLst/>
                        </a:rPr>
                        <a:t>66.127</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1200"/>
                        </a:spcBef>
                        <a:spcAft>
                          <a:spcPts val="0"/>
                        </a:spcAft>
                      </a:pPr>
                      <a:r>
                        <a:rPr lang="en-US" sz="1000">
                          <a:effectLst/>
                        </a:rPr>
                        <a:t>10.44</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1200"/>
                        </a:spcBef>
                        <a:spcAft>
                          <a:spcPts val="0"/>
                        </a:spcAft>
                      </a:pPr>
                      <a:r>
                        <a:rPr lang="en-US" sz="1000">
                          <a:effectLst/>
                        </a:rPr>
                        <a:t>59.4</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808874806"/>
                  </a:ext>
                </a:extLst>
              </a:tr>
              <a:tr h="328291">
                <a:tc>
                  <a:txBody>
                    <a:bodyPr/>
                    <a:lstStyle/>
                    <a:p>
                      <a:pPr marL="0" marR="0" algn="ctr">
                        <a:lnSpc>
                          <a:spcPct val="107000"/>
                        </a:lnSpc>
                        <a:spcBef>
                          <a:spcPts val="1200"/>
                        </a:spcBef>
                        <a:spcAft>
                          <a:spcPts val="0"/>
                        </a:spcAft>
                      </a:pPr>
                      <a:r>
                        <a:rPr lang="en-US" sz="1000">
                          <a:effectLst/>
                        </a:rPr>
                        <a:t>L88a</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1200"/>
                        </a:spcBef>
                        <a:spcAft>
                          <a:spcPts val="0"/>
                        </a:spcAft>
                      </a:pPr>
                      <a:r>
                        <a:rPr lang="en-US" sz="1000" dirty="0">
                          <a:effectLst/>
                        </a:rPr>
                        <a:t>2048 x 2048</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1200"/>
                        </a:spcBef>
                        <a:spcAft>
                          <a:spcPts val="0"/>
                        </a:spcAft>
                      </a:pPr>
                      <a:r>
                        <a:rPr lang="en-US" sz="1000">
                          <a:effectLst/>
                        </a:rPr>
                        <a:t>JPG</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1200"/>
                        </a:spcBef>
                        <a:spcAft>
                          <a:spcPts val="0"/>
                        </a:spcAft>
                      </a:pPr>
                      <a:r>
                        <a:rPr lang="en-US" sz="1000">
                          <a:effectLst/>
                        </a:rPr>
                        <a:t>Harris Corner Detection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1200"/>
                        </a:spcBef>
                        <a:spcAft>
                          <a:spcPts val="0"/>
                        </a:spcAft>
                      </a:pPr>
                      <a:r>
                        <a:rPr lang="en-US" sz="1000">
                          <a:effectLst/>
                        </a:rPr>
                        <a:t>65.69</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1200"/>
                        </a:spcBef>
                        <a:spcAft>
                          <a:spcPts val="0"/>
                        </a:spcAft>
                      </a:pPr>
                      <a:r>
                        <a:rPr lang="en-US" sz="1000">
                          <a:effectLst/>
                        </a:rPr>
                        <a:t>5.94</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1200"/>
                        </a:spcBef>
                        <a:spcAft>
                          <a:spcPts val="0"/>
                        </a:spcAft>
                      </a:pPr>
                      <a:r>
                        <a:rPr lang="en-US" sz="1000">
                          <a:effectLst/>
                        </a:rPr>
                        <a:t>45.95</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550340244"/>
                  </a:ext>
                </a:extLst>
              </a:tr>
              <a:tr h="328291">
                <a:tc>
                  <a:txBody>
                    <a:bodyPr/>
                    <a:lstStyle/>
                    <a:p>
                      <a:pPr marL="0" marR="0" algn="ctr">
                        <a:lnSpc>
                          <a:spcPct val="107000"/>
                        </a:lnSpc>
                        <a:spcBef>
                          <a:spcPts val="1200"/>
                        </a:spcBef>
                        <a:spcAft>
                          <a:spcPts val="0"/>
                        </a:spcAft>
                      </a:pPr>
                      <a:r>
                        <a:rPr lang="en-US" sz="1000">
                          <a:effectLst/>
                        </a:rPr>
                        <a:t>L88b</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1200"/>
                        </a:spcBef>
                        <a:spcAft>
                          <a:spcPts val="0"/>
                        </a:spcAft>
                      </a:pPr>
                      <a:r>
                        <a:rPr lang="en-US" sz="1000">
                          <a:effectLst/>
                        </a:rPr>
                        <a:t>2048 x 2048</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1200"/>
                        </a:spcBef>
                        <a:spcAft>
                          <a:spcPts val="0"/>
                        </a:spcAft>
                      </a:pPr>
                      <a:r>
                        <a:rPr lang="en-US" sz="1000" dirty="0">
                          <a:effectLst/>
                        </a:rPr>
                        <a:t>JPG</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1200"/>
                        </a:spcBef>
                        <a:spcAft>
                          <a:spcPts val="0"/>
                        </a:spcAft>
                      </a:pPr>
                      <a:r>
                        <a:rPr lang="en-US" sz="1000">
                          <a:effectLst/>
                        </a:rPr>
                        <a:t>Harris Corner Detection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1200"/>
                        </a:spcBef>
                        <a:spcAft>
                          <a:spcPts val="0"/>
                        </a:spcAft>
                      </a:pPr>
                      <a:r>
                        <a:rPr lang="en-US" sz="1000">
                          <a:effectLst/>
                        </a:rPr>
                        <a:t>66.64</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1200"/>
                        </a:spcBef>
                        <a:spcAft>
                          <a:spcPts val="0"/>
                        </a:spcAft>
                      </a:pPr>
                      <a:r>
                        <a:rPr lang="en-US" sz="1000">
                          <a:effectLst/>
                        </a:rPr>
                        <a:t>12.49</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1200"/>
                        </a:spcBef>
                        <a:spcAft>
                          <a:spcPts val="0"/>
                        </a:spcAft>
                      </a:pPr>
                      <a:r>
                        <a:rPr lang="en-US" sz="1000">
                          <a:effectLst/>
                        </a:rPr>
                        <a:t>50.22</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168763929"/>
                  </a:ext>
                </a:extLst>
              </a:tr>
              <a:tr h="328291">
                <a:tc>
                  <a:txBody>
                    <a:bodyPr/>
                    <a:lstStyle/>
                    <a:p>
                      <a:pPr marL="0" marR="0" algn="ctr">
                        <a:lnSpc>
                          <a:spcPct val="107000"/>
                        </a:lnSpc>
                        <a:spcBef>
                          <a:spcPts val="1200"/>
                        </a:spcBef>
                        <a:spcAft>
                          <a:spcPts val="0"/>
                        </a:spcAft>
                      </a:pPr>
                      <a:r>
                        <a:rPr lang="en-US" sz="1000">
                          <a:effectLst/>
                        </a:rPr>
                        <a:t>L96a</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1200"/>
                        </a:spcBef>
                        <a:spcAft>
                          <a:spcPts val="0"/>
                        </a:spcAft>
                      </a:pPr>
                      <a:r>
                        <a:rPr lang="en-US" sz="1000">
                          <a:effectLst/>
                        </a:rPr>
                        <a:t>2048 x 2048</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1200"/>
                        </a:spcBef>
                        <a:spcAft>
                          <a:spcPts val="0"/>
                        </a:spcAft>
                      </a:pPr>
                      <a:r>
                        <a:rPr lang="en-US" sz="1000">
                          <a:effectLst/>
                        </a:rPr>
                        <a:t>JPG</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1200"/>
                        </a:spcBef>
                        <a:spcAft>
                          <a:spcPts val="0"/>
                        </a:spcAft>
                      </a:pPr>
                      <a:r>
                        <a:rPr lang="en-US" sz="1000" dirty="0">
                          <a:effectLst/>
                        </a:rPr>
                        <a:t>Harris Corner Detection</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1200"/>
                        </a:spcBef>
                        <a:spcAft>
                          <a:spcPts val="0"/>
                        </a:spcAft>
                      </a:pPr>
                      <a:r>
                        <a:rPr lang="en-US" sz="1000">
                          <a:effectLst/>
                        </a:rPr>
                        <a:t>65.16</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1200"/>
                        </a:spcBef>
                        <a:spcAft>
                          <a:spcPts val="0"/>
                        </a:spcAft>
                      </a:pPr>
                      <a:r>
                        <a:rPr lang="en-US" sz="1000">
                          <a:effectLst/>
                        </a:rPr>
                        <a:t>2.89</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1200"/>
                        </a:spcBef>
                        <a:spcAft>
                          <a:spcPts val="0"/>
                        </a:spcAft>
                      </a:pPr>
                      <a:r>
                        <a:rPr lang="en-US" sz="1000">
                          <a:effectLst/>
                        </a:rPr>
                        <a:t>41.07</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4170740194"/>
                  </a:ext>
                </a:extLst>
              </a:tr>
              <a:tr h="328291">
                <a:tc>
                  <a:txBody>
                    <a:bodyPr/>
                    <a:lstStyle/>
                    <a:p>
                      <a:pPr marL="0" marR="0" algn="ctr">
                        <a:lnSpc>
                          <a:spcPct val="107000"/>
                        </a:lnSpc>
                        <a:spcBef>
                          <a:spcPts val="1200"/>
                        </a:spcBef>
                        <a:spcAft>
                          <a:spcPts val="0"/>
                        </a:spcAft>
                      </a:pPr>
                      <a:r>
                        <a:rPr lang="en-US" sz="1000">
                          <a:effectLst/>
                        </a:rPr>
                        <a:t>L96b</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1200"/>
                        </a:spcBef>
                        <a:spcAft>
                          <a:spcPts val="0"/>
                        </a:spcAft>
                      </a:pPr>
                      <a:r>
                        <a:rPr lang="en-US" sz="1000">
                          <a:effectLst/>
                        </a:rPr>
                        <a:t>2048 x 2048</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1200"/>
                        </a:spcBef>
                        <a:spcAft>
                          <a:spcPts val="0"/>
                        </a:spcAft>
                      </a:pPr>
                      <a:r>
                        <a:rPr lang="en-US" sz="1000">
                          <a:effectLst/>
                        </a:rPr>
                        <a:t>JPG</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1200"/>
                        </a:spcBef>
                        <a:spcAft>
                          <a:spcPts val="0"/>
                        </a:spcAft>
                      </a:pPr>
                      <a:r>
                        <a:rPr lang="en-US" sz="1000" dirty="0">
                          <a:effectLst/>
                        </a:rPr>
                        <a:t>Harris Corner Detection</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1200"/>
                        </a:spcBef>
                        <a:spcAft>
                          <a:spcPts val="0"/>
                        </a:spcAft>
                      </a:pPr>
                      <a:r>
                        <a:rPr lang="en-US" sz="1000">
                          <a:effectLst/>
                        </a:rPr>
                        <a:t>65.68</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1200"/>
                        </a:spcBef>
                        <a:spcAft>
                          <a:spcPts val="0"/>
                        </a:spcAft>
                      </a:pPr>
                      <a:r>
                        <a:rPr lang="en-US" sz="1000">
                          <a:effectLst/>
                        </a:rPr>
                        <a:t>11.74</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1200"/>
                        </a:spcBef>
                        <a:spcAft>
                          <a:spcPts val="0"/>
                        </a:spcAft>
                      </a:pPr>
                      <a:r>
                        <a:rPr lang="en-US" sz="1000">
                          <a:effectLst/>
                        </a:rPr>
                        <a:t>60.94</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363319007"/>
                  </a:ext>
                </a:extLst>
              </a:tr>
              <a:tr h="328291">
                <a:tc>
                  <a:txBody>
                    <a:bodyPr/>
                    <a:lstStyle/>
                    <a:p>
                      <a:pPr marL="0" marR="0" algn="ctr">
                        <a:lnSpc>
                          <a:spcPct val="107000"/>
                        </a:lnSpc>
                        <a:spcBef>
                          <a:spcPts val="1200"/>
                        </a:spcBef>
                        <a:spcAft>
                          <a:spcPts val="0"/>
                        </a:spcAft>
                      </a:pPr>
                      <a:r>
                        <a:rPr lang="en-US" sz="1000">
                          <a:effectLst/>
                        </a:rPr>
                        <a:t>L97a</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1200"/>
                        </a:spcBef>
                        <a:spcAft>
                          <a:spcPts val="0"/>
                        </a:spcAft>
                      </a:pPr>
                      <a:r>
                        <a:rPr lang="en-US" sz="1000">
                          <a:effectLst/>
                        </a:rPr>
                        <a:t>2048 x 2048</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1200"/>
                        </a:spcBef>
                        <a:spcAft>
                          <a:spcPts val="0"/>
                        </a:spcAft>
                      </a:pPr>
                      <a:r>
                        <a:rPr lang="en-US" sz="1000">
                          <a:effectLst/>
                        </a:rPr>
                        <a:t>JPG</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1200"/>
                        </a:spcBef>
                        <a:spcAft>
                          <a:spcPts val="0"/>
                        </a:spcAft>
                      </a:pPr>
                      <a:r>
                        <a:rPr lang="en-US" sz="1000" dirty="0">
                          <a:effectLst/>
                        </a:rPr>
                        <a:t>Harris Corner Detection</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1200"/>
                        </a:spcBef>
                        <a:spcAft>
                          <a:spcPts val="0"/>
                        </a:spcAft>
                      </a:pPr>
                      <a:r>
                        <a:rPr lang="en-US" sz="1000" dirty="0">
                          <a:effectLst/>
                        </a:rPr>
                        <a:t>66.39</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1200"/>
                        </a:spcBef>
                        <a:spcAft>
                          <a:spcPts val="0"/>
                        </a:spcAft>
                      </a:pPr>
                      <a:r>
                        <a:rPr lang="en-US" sz="1000">
                          <a:effectLst/>
                        </a:rPr>
                        <a:t>7.55</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1200"/>
                        </a:spcBef>
                        <a:spcAft>
                          <a:spcPts val="0"/>
                        </a:spcAft>
                      </a:pPr>
                      <a:r>
                        <a:rPr lang="en-US" sz="1000">
                          <a:effectLst/>
                        </a:rPr>
                        <a:t>57.64</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784988520"/>
                  </a:ext>
                </a:extLst>
              </a:tr>
              <a:tr h="328291">
                <a:tc>
                  <a:txBody>
                    <a:bodyPr/>
                    <a:lstStyle/>
                    <a:p>
                      <a:pPr marL="0" marR="0" algn="ctr">
                        <a:lnSpc>
                          <a:spcPct val="107000"/>
                        </a:lnSpc>
                        <a:spcBef>
                          <a:spcPts val="1200"/>
                        </a:spcBef>
                        <a:spcAft>
                          <a:spcPts val="0"/>
                        </a:spcAft>
                      </a:pPr>
                      <a:r>
                        <a:rPr lang="en-US" sz="1000">
                          <a:effectLst/>
                        </a:rPr>
                        <a:t>L97b</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1200"/>
                        </a:spcBef>
                        <a:spcAft>
                          <a:spcPts val="0"/>
                        </a:spcAft>
                      </a:pPr>
                      <a:r>
                        <a:rPr lang="en-US" sz="1000">
                          <a:effectLst/>
                        </a:rPr>
                        <a:t>2048 x 2048</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1200"/>
                        </a:spcBef>
                        <a:spcAft>
                          <a:spcPts val="0"/>
                        </a:spcAft>
                      </a:pPr>
                      <a:r>
                        <a:rPr lang="en-US" sz="1000">
                          <a:effectLst/>
                        </a:rPr>
                        <a:t>JPG</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1200"/>
                        </a:spcBef>
                        <a:spcAft>
                          <a:spcPts val="0"/>
                        </a:spcAft>
                      </a:pPr>
                      <a:r>
                        <a:rPr lang="en-US" sz="1000">
                          <a:effectLst/>
                        </a:rPr>
                        <a:t>Harris Corner Detection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1200"/>
                        </a:spcBef>
                        <a:spcAft>
                          <a:spcPts val="0"/>
                        </a:spcAft>
                      </a:pPr>
                      <a:r>
                        <a:rPr lang="en-US" sz="1000" dirty="0">
                          <a:effectLst/>
                        </a:rPr>
                        <a:t>63.61</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1200"/>
                        </a:spcBef>
                        <a:spcAft>
                          <a:spcPts val="0"/>
                        </a:spcAft>
                      </a:pPr>
                      <a:r>
                        <a:rPr lang="en-US" sz="1000" dirty="0">
                          <a:effectLst/>
                        </a:rPr>
                        <a:t>3.51</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1200"/>
                        </a:spcBef>
                        <a:spcAft>
                          <a:spcPts val="0"/>
                        </a:spcAft>
                      </a:pPr>
                      <a:r>
                        <a:rPr lang="en-US" sz="1000" dirty="0">
                          <a:effectLst/>
                        </a:rPr>
                        <a:t>32.93</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237377367"/>
                  </a:ext>
                </a:extLst>
              </a:tr>
              <a:tr h="328291">
                <a:tc>
                  <a:txBody>
                    <a:bodyPr/>
                    <a:lstStyle/>
                    <a:p>
                      <a:pPr marL="0" marR="0" algn="ctr">
                        <a:lnSpc>
                          <a:spcPct val="107000"/>
                        </a:lnSpc>
                        <a:spcBef>
                          <a:spcPts val="1200"/>
                        </a:spcBef>
                        <a:spcAft>
                          <a:spcPts val="0"/>
                        </a:spcAft>
                      </a:pPr>
                      <a:r>
                        <a:rPr lang="en-US" sz="1000">
                          <a:effectLst/>
                        </a:rPr>
                        <a:t>W107a</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1200"/>
                        </a:spcBef>
                        <a:spcAft>
                          <a:spcPts val="0"/>
                        </a:spcAft>
                      </a:pPr>
                      <a:r>
                        <a:rPr lang="en-US" sz="1000">
                          <a:effectLst/>
                        </a:rPr>
                        <a:t>2048 x 2048</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1200"/>
                        </a:spcBef>
                        <a:spcAft>
                          <a:spcPts val="0"/>
                        </a:spcAft>
                      </a:pPr>
                      <a:r>
                        <a:rPr lang="en-US" sz="1000">
                          <a:effectLst/>
                        </a:rPr>
                        <a:t>JPG</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1200"/>
                        </a:spcBef>
                        <a:spcAft>
                          <a:spcPts val="0"/>
                        </a:spcAft>
                      </a:pPr>
                      <a:r>
                        <a:rPr lang="en-US" sz="1000">
                          <a:effectLst/>
                        </a:rPr>
                        <a:t>Harris Corner Detection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1200"/>
                        </a:spcBef>
                        <a:spcAft>
                          <a:spcPts val="0"/>
                        </a:spcAft>
                      </a:pPr>
                      <a:r>
                        <a:rPr lang="en-US" sz="1000">
                          <a:effectLst/>
                        </a:rPr>
                        <a:t>68.19</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1200"/>
                        </a:spcBef>
                        <a:spcAft>
                          <a:spcPts val="0"/>
                        </a:spcAft>
                      </a:pPr>
                      <a:r>
                        <a:rPr lang="en-US" sz="1000">
                          <a:effectLst/>
                        </a:rPr>
                        <a:t>6.25</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1200"/>
                        </a:spcBef>
                        <a:spcAft>
                          <a:spcPts val="0"/>
                        </a:spcAft>
                      </a:pPr>
                      <a:r>
                        <a:rPr lang="en-US" sz="1000" dirty="0">
                          <a:effectLst/>
                        </a:rPr>
                        <a:t>66.57</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209435111"/>
                  </a:ext>
                </a:extLst>
              </a:tr>
              <a:tr h="328291">
                <a:tc>
                  <a:txBody>
                    <a:bodyPr/>
                    <a:lstStyle/>
                    <a:p>
                      <a:pPr marL="0" marR="0" algn="ctr">
                        <a:lnSpc>
                          <a:spcPct val="107000"/>
                        </a:lnSpc>
                        <a:spcBef>
                          <a:spcPts val="1200"/>
                        </a:spcBef>
                        <a:spcAft>
                          <a:spcPts val="0"/>
                        </a:spcAft>
                      </a:pPr>
                      <a:r>
                        <a:rPr lang="en-US" sz="1000">
                          <a:effectLst/>
                        </a:rPr>
                        <a:t>W107b</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1200"/>
                        </a:spcBef>
                        <a:spcAft>
                          <a:spcPts val="0"/>
                        </a:spcAft>
                      </a:pPr>
                      <a:r>
                        <a:rPr lang="en-US" sz="1000">
                          <a:effectLst/>
                        </a:rPr>
                        <a:t>2048 x 2048</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1200"/>
                        </a:spcBef>
                        <a:spcAft>
                          <a:spcPts val="0"/>
                        </a:spcAft>
                      </a:pPr>
                      <a:r>
                        <a:rPr lang="en-US" sz="1000">
                          <a:effectLst/>
                        </a:rPr>
                        <a:t>JPG</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1200"/>
                        </a:spcBef>
                        <a:spcAft>
                          <a:spcPts val="0"/>
                        </a:spcAft>
                      </a:pPr>
                      <a:r>
                        <a:rPr lang="en-US" sz="1000">
                          <a:effectLst/>
                        </a:rPr>
                        <a:t>Harris Corner Detection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1200"/>
                        </a:spcBef>
                        <a:spcAft>
                          <a:spcPts val="0"/>
                        </a:spcAft>
                      </a:pPr>
                      <a:r>
                        <a:rPr lang="en-US" sz="1000">
                          <a:effectLst/>
                        </a:rPr>
                        <a:t>66.47</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1200"/>
                        </a:spcBef>
                        <a:spcAft>
                          <a:spcPts val="0"/>
                        </a:spcAft>
                      </a:pPr>
                      <a:r>
                        <a:rPr lang="en-US" sz="1000">
                          <a:effectLst/>
                        </a:rPr>
                        <a:t>12.74</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1200"/>
                        </a:spcBef>
                        <a:spcAft>
                          <a:spcPts val="0"/>
                        </a:spcAft>
                      </a:pPr>
                      <a:r>
                        <a:rPr lang="en-US" sz="1000" dirty="0">
                          <a:effectLst/>
                        </a:rPr>
                        <a:t>58.77</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083297334"/>
                  </a:ext>
                </a:extLst>
              </a:tr>
              <a:tr h="328291">
                <a:tc gridSpan="4">
                  <a:txBody>
                    <a:bodyPr/>
                    <a:lstStyle/>
                    <a:p>
                      <a:pPr marL="0" marR="0" algn="ctr">
                        <a:lnSpc>
                          <a:spcPct val="107000"/>
                        </a:lnSpc>
                        <a:spcBef>
                          <a:spcPts val="1200"/>
                        </a:spcBef>
                        <a:spcAft>
                          <a:spcPts val="0"/>
                        </a:spcAft>
                      </a:pPr>
                      <a:r>
                        <a:rPr lang="en-US" sz="1100" dirty="0">
                          <a:effectLst/>
                          <a:latin typeface="+mn-lt"/>
                          <a:ea typeface="Calibri" panose="020F0502020204030204" pitchFamily="34" charset="0"/>
                          <a:cs typeface="Arial" panose="020B0604020202020204" pitchFamily="34" charset="0"/>
                        </a:rPr>
                        <a:t>Average</a:t>
                      </a:r>
                    </a:p>
                  </a:txBody>
                  <a:tcPr marL="68580" marR="68580" marT="0" marB="0"/>
                </a:tc>
                <a:tc hMerge="1">
                  <a:txBody>
                    <a:bodyPr/>
                    <a:lstStyle/>
                    <a:p>
                      <a:pPr marL="0" marR="0" algn="ctr">
                        <a:lnSpc>
                          <a:spcPct val="107000"/>
                        </a:lnSpc>
                        <a:spcBef>
                          <a:spcPts val="1200"/>
                        </a:spcBef>
                        <a:spcAft>
                          <a:spcPts val="0"/>
                        </a:spcAft>
                      </a:pP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pPr marL="0" marR="0" algn="ctr">
                        <a:lnSpc>
                          <a:spcPct val="107000"/>
                        </a:lnSpc>
                        <a:spcBef>
                          <a:spcPts val="1200"/>
                        </a:spcBef>
                        <a:spcAft>
                          <a:spcPts val="0"/>
                        </a:spcAft>
                      </a:pP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pPr marL="0" marR="0" algn="ctr">
                        <a:lnSpc>
                          <a:spcPct val="107000"/>
                        </a:lnSpc>
                        <a:spcBef>
                          <a:spcPts val="1200"/>
                        </a:spcBef>
                        <a:spcAft>
                          <a:spcPts val="0"/>
                        </a:spcAft>
                      </a:pP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1200"/>
                        </a:spcBef>
                        <a:spcAft>
                          <a:spcPts val="0"/>
                        </a:spcAft>
                      </a:pPr>
                      <a:r>
                        <a:rPr lang="en-US" sz="1100" dirty="0">
                          <a:effectLst/>
                          <a:latin typeface="+mn-lt"/>
                          <a:ea typeface="Calibri" panose="020F0502020204030204" pitchFamily="34" charset="0"/>
                          <a:cs typeface="Arial" panose="020B0604020202020204" pitchFamily="34" charset="0"/>
                        </a:rPr>
                        <a:t>66.65</a:t>
                      </a:r>
                    </a:p>
                  </a:txBody>
                  <a:tcPr marL="68580" marR="68580" marT="0" marB="0"/>
                </a:tc>
                <a:tc>
                  <a:txBody>
                    <a:bodyPr/>
                    <a:lstStyle/>
                    <a:p>
                      <a:pPr marL="0" marR="0" algn="ctr">
                        <a:lnSpc>
                          <a:spcPct val="107000"/>
                        </a:lnSpc>
                        <a:spcBef>
                          <a:spcPts val="1200"/>
                        </a:spcBef>
                        <a:spcAft>
                          <a:spcPts val="0"/>
                        </a:spcAft>
                      </a:pPr>
                      <a:r>
                        <a:rPr lang="en-US" sz="1100" dirty="0">
                          <a:effectLst/>
                          <a:latin typeface="+mn-lt"/>
                          <a:ea typeface="Calibri" panose="020F0502020204030204" pitchFamily="34" charset="0"/>
                          <a:cs typeface="Arial" panose="020B0604020202020204" pitchFamily="34" charset="0"/>
                        </a:rPr>
                        <a:t>8.17</a:t>
                      </a:r>
                    </a:p>
                  </a:txBody>
                  <a:tcPr marL="68580" marR="68580" marT="0" marB="0"/>
                </a:tc>
                <a:tc>
                  <a:txBody>
                    <a:bodyPr/>
                    <a:lstStyle/>
                    <a:p>
                      <a:pPr marL="0" marR="0" algn="ctr">
                        <a:lnSpc>
                          <a:spcPct val="107000"/>
                        </a:lnSpc>
                        <a:spcBef>
                          <a:spcPts val="1200"/>
                        </a:spcBef>
                        <a:spcAft>
                          <a:spcPts val="0"/>
                        </a:spcAft>
                      </a:pPr>
                      <a:r>
                        <a:rPr lang="en-US" sz="1100" dirty="0">
                          <a:effectLst/>
                          <a:latin typeface="+mn-lt"/>
                          <a:ea typeface="Calibri" panose="020F0502020204030204" pitchFamily="34" charset="0"/>
                          <a:cs typeface="Arial" panose="020B0604020202020204" pitchFamily="34" charset="0"/>
                        </a:rPr>
                        <a:t>52.61</a:t>
                      </a:r>
                    </a:p>
                  </a:txBody>
                  <a:tcPr marL="68580" marR="68580" marT="0" marB="0"/>
                </a:tc>
                <a:extLst>
                  <a:ext uri="{0D108BD9-81ED-4DB2-BD59-A6C34878D82A}">
                    <a16:rowId xmlns:a16="http://schemas.microsoft.com/office/drawing/2014/main" val="1496823302"/>
                  </a:ext>
                </a:extLst>
              </a:tr>
            </a:tbl>
          </a:graphicData>
        </a:graphic>
      </p:graphicFrame>
    </p:spTree>
    <p:extLst>
      <p:ext uri="{BB962C8B-B14F-4D97-AF65-F5344CB8AC3E}">
        <p14:creationId xmlns:p14="http://schemas.microsoft.com/office/powerpoint/2010/main" val="33444799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6A10F56-4600-4E72-882F-DF9A3D7054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4E7C649-57E0-4A93-B134-67101C0725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AA35AF4F-B82E-435B-8949-29173A055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5412222" cy="3734405"/>
          </a:xfrm>
          <a:custGeom>
            <a:avLst/>
            <a:gdLst>
              <a:gd name="connsiteX0" fmla="*/ 1441992 w 5412222"/>
              <a:gd name="connsiteY0" fmla="*/ 2504513 h 3734405"/>
              <a:gd name="connsiteX1" fmla="*/ 1566499 w 5412222"/>
              <a:gd name="connsiteY1" fmla="*/ 2518404 h 3734405"/>
              <a:gd name="connsiteX2" fmla="*/ 1750954 w 5412222"/>
              <a:gd name="connsiteY2" fmla="*/ 2629527 h 3734405"/>
              <a:gd name="connsiteX3" fmla="*/ 1714063 w 5412222"/>
              <a:gd name="connsiteY3" fmla="*/ 3370350 h 3734405"/>
              <a:gd name="connsiteX4" fmla="*/ 1548053 w 5412222"/>
              <a:gd name="connsiteY4" fmla="*/ 3703720 h 3734405"/>
              <a:gd name="connsiteX5" fmla="*/ 1345153 w 5412222"/>
              <a:gd name="connsiteY5" fmla="*/ 3722241 h 3734405"/>
              <a:gd name="connsiteX6" fmla="*/ 1142252 w 5412222"/>
              <a:gd name="connsiteY6" fmla="*/ 3611117 h 3734405"/>
              <a:gd name="connsiteX7" fmla="*/ 1123807 w 5412222"/>
              <a:gd name="connsiteY7" fmla="*/ 3388870 h 3734405"/>
              <a:gd name="connsiteX8" fmla="*/ 1160697 w 5412222"/>
              <a:gd name="connsiteY8" fmla="*/ 3018459 h 3734405"/>
              <a:gd name="connsiteX9" fmla="*/ 1179143 w 5412222"/>
              <a:gd name="connsiteY9" fmla="*/ 2851774 h 3734405"/>
              <a:gd name="connsiteX10" fmla="*/ 1197589 w 5412222"/>
              <a:gd name="connsiteY10" fmla="*/ 2722130 h 3734405"/>
              <a:gd name="connsiteX11" fmla="*/ 1345153 w 5412222"/>
              <a:gd name="connsiteY11" fmla="*/ 2518404 h 3734405"/>
              <a:gd name="connsiteX12" fmla="*/ 1441992 w 5412222"/>
              <a:gd name="connsiteY12" fmla="*/ 2504513 h 3734405"/>
              <a:gd name="connsiteX13" fmla="*/ 2975080 w 5412222"/>
              <a:gd name="connsiteY13" fmla="*/ 2484443 h 3734405"/>
              <a:gd name="connsiteX14" fmla="*/ 3097382 w 5412222"/>
              <a:gd name="connsiteY14" fmla="*/ 2507883 h 3734405"/>
              <a:gd name="connsiteX15" fmla="*/ 3189904 w 5412222"/>
              <a:gd name="connsiteY15" fmla="*/ 2581966 h 3734405"/>
              <a:gd name="connsiteX16" fmla="*/ 3263922 w 5412222"/>
              <a:gd name="connsiteY16" fmla="*/ 2730130 h 3734405"/>
              <a:gd name="connsiteX17" fmla="*/ 3356443 w 5412222"/>
              <a:gd name="connsiteY17" fmla="*/ 3322788 h 3734405"/>
              <a:gd name="connsiteX18" fmla="*/ 3337939 w 5412222"/>
              <a:gd name="connsiteY18" fmla="*/ 3545035 h 3734405"/>
              <a:gd name="connsiteX19" fmla="*/ 3282426 w 5412222"/>
              <a:gd name="connsiteY19" fmla="*/ 3637638 h 3734405"/>
              <a:gd name="connsiteX20" fmla="*/ 3171400 w 5412222"/>
              <a:gd name="connsiteY20" fmla="*/ 3674679 h 3734405"/>
              <a:gd name="connsiteX21" fmla="*/ 3115887 w 5412222"/>
              <a:gd name="connsiteY21" fmla="*/ 3693200 h 3734405"/>
              <a:gd name="connsiteX22" fmla="*/ 2967852 w 5412222"/>
              <a:gd name="connsiteY22" fmla="*/ 3674679 h 3734405"/>
              <a:gd name="connsiteX23" fmla="*/ 2838321 w 5412222"/>
              <a:gd name="connsiteY23" fmla="*/ 3563556 h 3734405"/>
              <a:gd name="connsiteX24" fmla="*/ 2782808 w 5412222"/>
              <a:gd name="connsiteY24" fmla="*/ 3359829 h 3734405"/>
              <a:gd name="connsiteX25" fmla="*/ 2764304 w 5412222"/>
              <a:gd name="connsiteY25" fmla="*/ 3156103 h 3734405"/>
              <a:gd name="connsiteX26" fmla="*/ 2708791 w 5412222"/>
              <a:gd name="connsiteY26" fmla="*/ 2878295 h 3734405"/>
              <a:gd name="connsiteX27" fmla="*/ 2690286 w 5412222"/>
              <a:gd name="connsiteY27" fmla="*/ 2637527 h 3734405"/>
              <a:gd name="connsiteX28" fmla="*/ 2912339 w 5412222"/>
              <a:gd name="connsiteY28" fmla="*/ 2489363 h 3734405"/>
              <a:gd name="connsiteX29" fmla="*/ 2975080 w 5412222"/>
              <a:gd name="connsiteY29" fmla="*/ 2484443 h 3734405"/>
              <a:gd name="connsiteX30" fmla="*/ 4122198 w 5412222"/>
              <a:gd name="connsiteY30" fmla="*/ 1964873 h 3734405"/>
              <a:gd name="connsiteX31" fmla="*/ 4289154 w 5412222"/>
              <a:gd name="connsiteY31" fmla="*/ 2020607 h 3734405"/>
              <a:gd name="connsiteX32" fmla="*/ 4437557 w 5412222"/>
              <a:gd name="connsiteY32" fmla="*/ 2169233 h 3734405"/>
              <a:gd name="connsiteX33" fmla="*/ 4567411 w 5412222"/>
              <a:gd name="connsiteY33" fmla="*/ 2336436 h 3734405"/>
              <a:gd name="connsiteX34" fmla="*/ 4752916 w 5412222"/>
              <a:gd name="connsiteY34" fmla="*/ 2540795 h 3734405"/>
              <a:gd name="connsiteX35" fmla="*/ 4882769 w 5412222"/>
              <a:gd name="connsiteY35" fmla="*/ 2763733 h 3734405"/>
              <a:gd name="connsiteX36" fmla="*/ 4771467 w 5412222"/>
              <a:gd name="connsiteY36" fmla="*/ 2986671 h 3734405"/>
              <a:gd name="connsiteX37" fmla="*/ 4567411 w 5412222"/>
              <a:gd name="connsiteY37" fmla="*/ 3060983 h 3734405"/>
              <a:gd name="connsiteX38" fmla="*/ 4474659 w 5412222"/>
              <a:gd name="connsiteY38" fmla="*/ 3042405 h 3734405"/>
              <a:gd name="connsiteX39" fmla="*/ 4344804 w 5412222"/>
              <a:gd name="connsiteY39" fmla="*/ 2949514 h 3734405"/>
              <a:gd name="connsiteX40" fmla="*/ 3955244 w 5412222"/>
              <a:gd name="connsiteY40" fmla="*/ 2466483 h 3734405"/>
              <a:gd name="connsiteX41" fmla="*/ 3862491 w 5412222"/>
              <a:gd name="connsiteY41" fmla="*/ 2280701 h 3734405"/>
              <a:gd name="connsiteX42" fmla="*/ 3881042 w 5412222"/>
              <a:gd name="connsiteY42" fmla="*/ 2169233 h 3734405"/>
              <a:gd name="connsiteX43" fmla="*/ 3936693 w 5412222"/>
              <a:gd name="connsiteY43" fmla="*/ 2076342 h 3734405"/>
              <a:gd name="connsiteX44" fmla="*/ 3992345 w 5412222"/>
              <a:gd name="connsiteY44" fmla="*/ 2039186 h 3734405"/>
              <a:gd name="connsiteX45" fmla="*/ 4122198 w 5412222"/>
              <a:gd name="connsiteY45" fmla="*/ 1964873 h 3734405"/>
              <a:gd name="connsiteX46" fmla="*/ 146310 w 5412222"/>
              <a:gd name="connsiteY46" fmla="*/ 1953889 h 3734405"/>
              <a:gd name="connsiteX47" fmla="*/ 350366 w 5412222"/>
              <a:gd name="connsiteY47" fmla="*/ 2046733 h 3734405"/>
              <a:gd name="connsiteX48" fmla="*/ 443118 w 5412222"/>
              <a:gd name="connsiteY48" fmla="*/ 2232420 h 3734405"/>
              <a:gd name="connsiteX49" fmla="*/ 368916 w 5412222"/>
              <a:gd name="connsiteY49" fmla="*/ 2455245 h 3734405"/>
              <a:gd name="connsiteX50" fmla="*/ 55877 w 5412222"/>
              <a:gd name="connsiteY50" fmla="*/ 2823429 h 3734405"/>
              <a:gd name="connsiteX51" fmla="*/ 0 w 5412222"/>
              <a:gd name="connsiteY51" fmla="*/ 2890207 h 3734405"/>
              <a:gd name="connsiteX52" fmla="*/ 0 w 5412222"/>
              <a:gd name="connsiteY52" fmla="*/ 2010548 h 3734405"/>
              <a:gd name="connsiteX53" fmla="*/ 48920 w 5412222"/>
              <a:gd name="connsiteY53" fmla="*/ 1981743 h 3734405"/>
              <a:gd name="connsiteX54" fmla="*/ 146310 w 5412222"/>
              <a:gd name="connsiteY54" fmla="*/ 1953889 h 3734405"/>
              <a:gd name="connsiteX55" fmla="*/ 4987001 w 5412222"/>
              <a:gd name="connsiteY55" fmla="*/ 730996 h 3734405"/>
              <a:gd name="connsiteX56" fmla="*/ 5079441 w 5412222"/>
              <a:gd name="connsiteY56" fmla="*/ 730996 h 3734405"/>
              <a:gd name="connsiteX57" fmla="*/ 5338271 w 5412222"/>
              <a:gd name="connsiteY57" fmla="*/ 804801 h 3734405"/>
              <a:gd name="connsiteX58" fmla="*/ 5412222 w 5412222"/>
              <a:gd name="connsiteY58" fmla="*/ 970860 h 3734405"/>
              <a:gd name="connsiteX59" fmla="*/ 5412222 w 5412222"/>
              <a:gd name="connsiteY59" fmla="*/ 1100017 h 3734405"/>
              <a:gd name="connsiteX60" fmla="*/ 5338271 w 5412222"/>
              <a:gd name="connsiteY60" fmla="*/ 1266077 h 3734405"/>
              <a:gd name="connsiteX61" fmla="*/ 5171880 w 5412222"/>
              <a:gd name="connsiteY61" fmla="*/ 1339881 h 3734405"/>
              <a:gd name="connsiteX62" fmla="*/ 4913050 w 5412222"/>
              <a:gd name="connsiteY62" fmla="*/ 1339881 h 3734405"/>
              <a:gd name="connsiteX63" fmla="*/ 4580268 w 5412222"/>
              <a:gd name="connsiteY63" fmla="*/ 1339881 h 3734405"/>
              <a:gd name="connsiteX64" fmla="*/ 4413877 w 5412222"/>
              <a:gd name="connsiteY64" fmla="*/ 1321430 h 3734405"/>
              <a:gd name="connsiteX65" fmla="*/ 4247486 w 5412222"/>
              <a:gd name="connsiteY65" fmla="*/ 1247626 h 3734405"/>
              <a:gd name="connsiteX66" fmla="*/ 4192022 w 5412222"/>
              <a:gd name="connsiteY66" fmla="*/ 1118468 h 3734405"/>
              <a:gd name="connsiteX67" fmla="*/ 4192022 w 5412222"/>
              <a:gd name="connsiteY67" fmla="*/ 1026213 h 3734405"/>
              <a:gd name="connsiteX68" fmla="*/ 4247486 w 5412222"/>
              <a:gd name="connsiteY68" fmla="*/ 860154 h 3734405"/>
              <a:gd name="connsiteX69" fmla="*/ 4395389 w 5412222"/>
              <a:gd name="connsiteY69" fmla="*/ 786350 h 3734405"/>
              <a:gd name="connsiteX70" fmla="*/ 4617243 w 5412222"/>
              <a:gd name="connsiteY70" fmla="*/ 767899 h 3734405"/>
              <a:gd name="connsiteX71" fmla="*/ 4987001 w 5412222"/>
              <a:gd name="connsiteY71" fmla="*/ 730996 h 3734405"/>
              <a:gd name="connsiteX72" fmla="*/ 3807960 w 5412222"/>
              <a:gd name="connsiteY72" fmla="*/ 0 h 3734405"/>
              <a:gd name="connsiteX73" fmla="*/ 4404064 w 5412222"/>
              <a:gd name="connsiteY73" fmla="*/ 0 h 3734405"/>
              <a:gd name="connsiteX74" fmla="*/ 4368291 w 5412222"/>
              <a:gd name="connsiteY74" fmla="*/ 41360 h 3734405"/>
              <a:gd name="connsiteX75" fmla="*/ 4329548 w 5412222"/>
              <a:gd name="connsiteY75" fmla="*/ 87787 h 3734405"/>
              <a:gd name="connsiteX76" fmla="*/ 4107495 w 5412222"/>
              <a:gd name="connsiteY76" fmla="*/ 198776 h 3734405"/>
              <a:gd name="connsiteX77" fmla="*/ 3885443 w 5412222"/>
              <a:gd name="connsiteY77" fmla="*/ 106285 h 3734405"/>
              <a:gd name="connsiteX78" fmla="*/ 3818365 w 5412222"/>
              <a:gd name="connsiteY78" fmla="*/ 23043 h 3734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5412222" h="3734405">
                <a:moveTo>
                  <a:pt x="1441992" y="2504513"/>
                </a:moveTo>
                <a:cubicBezTo>
                  <a:pt x="1478883" y="2504513"/>
                  <a:pt x="1520385" y="2509143"/>
                  <a:pt x="1566499" y="2518404"/>
                </a:cubicBezTo>
                <a:cubicBezTo>
                  <a:pt x="1658726" y="2536924"/>
                  <a:pt x="1732509" y="2573965"/>
                  <a:pt x="1750954" y="2629527"/>
                </a:cubicBezTo>
                <a:cubicBezTo>
                  <a:pt x="1787845" y="2703609"/>
                  <a:pt x="1714063" y="3296268"/>
                  <a:pt x="1714063" y="3370350"/>
                </a:cubicBezTo>
                <a:cubicBezTo>
                  <a:pt x="1695617" y="3555556"/>
                  <a:pt x="1658726" y="3666679"/>
                  <a:pt x="1548053" y="3703720"/>
                </a:cubicBezTo>
                <a:cubicBezTo>
                  <a:pt x="1492717" y="3740761"/>
                  <a:pt x="1418935" y="3740761"/>
                  <a:pt x="1345153" y="3722241"/>
                </a:cubicBezTo>
                <a:cubicBezTo>
                  <a:pt x="1252925" y="3722241"/>
                  <a:pt x="1179143" y="3685199"/>
                  <a:pt x="1142252" y="3611117"/>
                </a:cubicBezTo>
                <a:cubicBezTo>
                  <a:pt x="1123807" y="3555556"/>
                  <a:pt x="1105361" y="3481473"/>
                  <a:pt x="1123807" y="3388870"/>
                </a:cubicBezTo>
                <a:cubicBezTo>
                  <a:pt x="1123807" y="3388870"/>
                  <a:pt x="1160697" y="3055500"/>
                  <a:pt x="1160697" y="3018459"/>
                </a:cubicBezTo>
                <a:cubicBezTo>
                  <a:pt x="1160697" y="2962897"/>
                  <a:pt x="1179143" y="2870294"/>
                  <a:pt x="1179143" y="2851774"/>
                </a:cubicBezTo>
                <a:cubicBezTo>
                  <a:pt x="1197589" y="2722130"/>
                  <a:pt x="1197589" y="2722130"/>
                  <a:pt x="1197589" y="2722130"/>
                </a:cubicBezTo>
                <a:cubicBezTo>
                  <a:pt x="1234480" y="2611007"/>
                  <a:pt x="1289816" y="2555445"/>
                  <a:pt x="1345153" y="2518404"/>
                </a:cubicBezTo>
                <a:cubicBezTo>
                  <a:pt x="1372821" y="2509143"/>
                  <a:pt x="1405101" y="2504513"/>
                  <a:pt x="1441992" y="2504513"/>
                </a:cubicBezTo>
                <a:close/>
                <a:moveTo>
                  <a:pt x="2975080" y="2484443"/>
                </a:moveTo>
                <a:cubicBezTo>
                  <a:pt x="3031460" y="2487048"/>
                  <a:pt x="3069626" y="2507883"/>
                  <a:pt x="3097382" y="2507883"/>
                </a:cubicBezTo>
                <a:cubicBezTo>
                  <a:pt x="3134391" y="2526404"/>
                  <a:pt x="3152895" y="2544924"/>
                  <a:pt x="3189904" y="2581966"/>
                </a:cubicBezTo>
                <a:cubicBezTo>
                  <a:pt x="3208409" y="2619007"/>
                  <a:pt x="3226913" y="2656048"/>
                  <a:pt x="3263922" y="2730130"/>
                </a:cubicBezTo>
                <a:cubicBezTo>
                  <a:pt x="3282426" y="2804212"/>
                  <a:pt x="3356443" y="3322788"/>
                  <a:pt x="3356443" y="3322788"/>
                </a:cubicBezTo>
                <a:cubicBezTo>
                  <a:pt x="3374948" y="3433912"/>
                  <a:pt x="3356443" y="3507994"/>
                  <a:pt x="3337939" y="3545035"/>
                </a:cubicBezTo>
                <a:cubicBezTo>
                  <a:pt x="3319435" y="3582076"/>
                  <a:pt x="3300930" y="3619117"/>
                  <a:pt x="3282426" y="3637638"/>
                </a:cubicBezTo>
                <a:cubicBezTo>
                  <a:pt x="3245417" y="3656158"/>
                  <a:pt x="3208409" y="3656158"/>
                  <a:pt x="3171400" y="3674679"/>
                </a:cubicBezTo>
                <a:cubicBezTo>
                  <a:pt x="3152895" y="3674679"/>
                  <a:pt x="3134391" y="3693200"/>
                  <a:pt x="3115887" y="3693200"/>
                </a:cubicBezTo>
                <a:cubicBezTo>
                  <a:pt x="3060374" y="3711720"/>
                  <a:pt x="3004860" y="3711720"/>
                  <a:pt x="2967852" y="3674679"/>
                </a:cubicBezTo>
                <a:cubicBezTo>
                  <a:pt x="2912339" y="3656158"/>
                  <a:pt x="2875330" y="3619117"/>
                  <a:pt x="2838321" y="3563556"/>
                </a:cubicBezTo>
                <a:cubicBezTo>
                  <a:pt x="2801312" y="3507994"/>
                  <a:pt x="2782808" y="3433912"/>
                  <a:pt x="2782808" y="3359829"/>
                </a:cubicBezTo>
                <a:cubicBezTo>
                  <a:pt x="2764304" y="3156103"/>
                  <a:pt x="2764304" y="3156103"/>
                  <a:pt x="2764304" y="3156103"/>
                </a:cubicBezTo>
                <a:cubicBezTo>
                  <a:pt x="2708791" y="2878295"/>
                  <a:pt x="2708791" y="2878295"/>
                  <a:pt x="2708791" y="2878295"/>
                </a:cubicBezTo>
                <a:cubicBezTo>
                  <a:pt x="2671782" y="2767171"/>
                  <a:pt x="2671782" y="2693089"/>
                  <a:pt x="2690286" y="2637527"/>
                </a:cubicBezTo>
                <a:cubicBezTo>
                  <a:pt x="2727295" y="2563445"/>
                  <a:pt x="2801312" y="2489363"/>
                  <a:pt x="2912339" y="2489363"/>
                </a:cubicBezTo>
                <a:cubicBezTo>
                  <a:pt x="2935469" y="2484733"/>
                  <a:pt x="2956286" y="2483575"/>
                  <a:pt x="2975080" y="2484443"/>
                </a:cubicBezTo>
                <a:close/>
                <a:moveTo>
                  <a:pt x="4122198" y="1964873"/>
                </a:moveTo>
                <a:cubicBezTo>
                  <a:pt x="4177850" y="1964873"/>
                  <a:pt x="4233502" y="1983451"/>
                  <a:pt x="4289154" y="2020607"/>
                </a:cubicBezTo>
                <a:cubicBezTo>
                  <a:pt x="4344804" y="2039186"/>
                  <a:pt x="4400456" y="2094920"/>
                  <a:pt x="4437557" y="2169233"/>
                </a:cubicBezTo>
                <a:cubicBezTo>
                  <a:pt x="4567411" y="2336436"/>
                  <a:pt x="4567411" y="2336436"/>
                  <a:pt x="4567411" y="2336436"/>
                </a:cubicBezTo>
                <a:cubicBezTo>
                  <a:pt x="4752916" y="2540795"/>
                  <a:pt x="4752916" y="2540795"/>
                  <a:pt x="4752916" y="2540795"/>
                </a:cubicBezTo>
                <a:cubicBezTo>
                  <a:pt x="4827118" y="2633686"/>
                  <a:pt x="4864220" y="2707999"/>
                  <a:pt x="4882769" y="2763733"/>
                </a:cubicBezTo>
                <a:cubicBezTo>
                  <a:pt x="4882769" y="2838046"/>
                  <a:pt x="4864220" y="2930936"/>
                  <a:pt x="4771467" y="2986671"/>
                </a:cubicBezTo>
                <a:cubicBezTo>
                  <a:pt x="4697264" y="3042405"/>
                  <a:pt x="4623063" y="3060983"/>
                  <a:pt x="4567411" y="3060983"/>
                </a:cubicBezTo>
                <a:cubicBezTo>
                  <a:pt x="4548860" y="3060983"/>
                  <a:pt x="4511759" y="3060983"/>
                  <a:pt x="4474659" y="3042405"/>
                </a:cubicBezTo>
                <a:cubicBezTo>
                  <a:pt x="4437557" y="3023827"/>
                  <a:pt x="4400456" y="2986671"/>
                  <a:pt x="4344804" y="2949514"/>
                </a:cubicBezTo>
                <a:cubicBezTo>
                  <a:pt x="4289154" y="2893780"/>
                  <a:pt x="3955244" y="2466483"/>
                  <a:pt x="3955244" y="2466483"/>
                </a:cubicBezTo>
                <a:cubicBezTo>
                  <a:pt x="3899592" y="2392170"/>
                  <a:pt x="3862491" y="2317858"/>
                  <a:pt x="3862491" y="2280701"/>
                </a:cubicBezTo>
                <a:cubicBezTo>
                  <a:pt x="3862491" y="2224967"/>
                  <a:pt x="3862491" y="2187811"/>
                  <a:pt x="3881042" y="2169233"/>
                </a:cubicBezTo>
                <a:cubicBezTo>
                  <a:pt x="3899592" y="2132076"/>
                  <a:pt x="3918143" y="2113498"/>
                  <a:pt x="3936693" y="2076342"/>
                </a:cubicBezTo>
                <a:cubicBezTo>
                  <a:pt x="3973794" y="2057764"/>
                  <a:pt x="3992345" y="2039186"/>
                  <a:pt x="3992345" y="2039186"/>
                </a:cubicBezTo>
                <a:cubicBezTo>
                  <a:pt x="4029446" y="2002029"/>
                  <a:pt x="4085097" y="1983451"/>
                  <a:pt x="4122198" y="1964873"/>
                </a:cubicBezTo>
                <a:close/>
                <a:moveTo>
                  <a:pt x="146310" y="1953889"/>
                </a:moveTo>
                <a:cubicBezTo>
                  <a:pt x="201962" y="1953889"/>
                  <a:pt x="276164" y="1991027"/>
                  <a:pt x="350366" y="2046733"/>
                </a:cubicBezTo>
                <a:cubicBezTo>
                  <a:pt x="424568" y="2102439"/>
                  <a:pt x="443118" y="2176714"/>
                  <a:pt x="443118" y="2232420"/>
                </a:cubicBezTo>
                <a:cubicBezTo>
                  <a:pt x="443118" y="2288126"/>
                  <a:pt x="424568" y="2362401"/>
                  <a:pt x="368916" y="2455245"/>
                </a:cubicBezTo>
                <a:cubicBezTo>
                  <a:pt x="368916" y="2455245"/>
                  <a:pt x="181092" y="2674589"/>
                  <a:pt x="55877" y="2823429"/>
                </a:cubicBezTo>
                <a:lnTo>
                  <a:pt x="0" y="2890207"/>
                </a:lnTo>
                <a:lnTo>
                  <a:pt x="0" y="2010548"/>
                </a:lnTo>
                <a:lnTo>
                  <a:pt x="48920" y="1981743"/>
                </a:lnTo>
                <a:cubicBezTo>
                  <a:pt x="86021" y="1963174"/>
                  <a:pt x="118485" y="1953889"/>
                  <a:pt x="146310" y="1953889"/>
                </a:cubicBezTo>
                <a:close/>
                <a:moveTo>
                  <a:pt x="4987001" y="730996"/>
                </a:moveTo>
                <a:cubicBezTo>
                  <a:pt x="5079441" y="730996"/>
                  <a:pt x="5079441" y="730996"/>
                  <a:pt x="5079441" y="730996"/>
                </a:cubicBezTo>
                <a:cubicBezTo>
                  <a:pt x="5190368" y="749448"/>
                  <a:pt x="5282808" y="786350"/>
                  <a:pt x="5338271" y="804801"/>
                </a:cubicBezTo>
                <a:cubicBezTo>
                  <a:pt x="5393734" y="841703"/>
                  <a:pt x="5412222" y="897056"/>
                  <a:pt x="5412222" y="970860"/>
                </a:cubicBezTo>
                <a:cubicBezTo>
                  <a:pt x="5412222" y="1007762"/>
                  <a:pt x="5412222" y="1044664"/>
                  <a:pt x="5412222" y="1100017"/>
                </a:cubicBezTo>
                <a:cubicBezTo>
                  <a:pt x="5393734" y="1155371"/>
                  <a:pt x="5375246" y="1210724"/>
                  <a:pt x="5338271" y="1266077"/>
                </a:cubicBezTo>
                <a:cubicBezTo>
                  <a:pt x="5301295" y="1302979"/>
                  <a:pt x="5245832" y="1321430"/>
                  <a:pt x="5171880" y="1339881"/>
                </a:cubicBezTo>
                <a:cubicBezTo>
                  <a:pt x="5060954" y="1339881"/>
                  <a:pt x="5171880" y="1358332"/>
                  <a:pt x="4913050" y="1339881"/>
                </a:cubicBezTo>
                <a:cubicBezTo>
                  <a:pt x="4635731" y="1339881"/>
                  <a:pt x="4580268" y="1339881"/>
                  <a:pt x="4580268" y="1339881"/>
                </a:cubicBezTo>
                <a:cubicBezTo>
                  <a:pt x="4413877" y="1321430"/>
                  <a:pt x="4413877" y="1321430"/>
                  <a:pt x="4413877" y="1321430"/>
                </a:cubicBezTo>
                <a:cubicBezTo>
                  <a:pt x="4321437" y="1302979"/>
                  <a:pt x="4265974" y="1284528"/>
                  <a:pt x="4247486" y="1247626"/>
                </a:cubicBezTo>
                <a:cubicBezTo>
                  <a:pt x="4210510" y="1210724"/>
                  <a:pt x="4192022" y="1173821"/>
                  <a:pt x="4192022" y="1118468"/>
                </a:cubicBezTo>
                <a:cubicBezTo>
                  <a:pt x="4192022" y="1118468"/>
                  <a:pt x="4192022" y="1081566"/>
                  <a:pt x="4192022" y="1026213"/>
                </a:cubicBezTo>
                <a:cubicBezTo>
                  <a:pt x="4192022" y="970860"/>
                  <a:pt x="4210510" y="915507"/>
                  <a:pt x="4247486" y="860154"/>
                </a:cubicBezTo>
                <a:cubicBezTo>
                  <a:pt x="4265974" y="823252"/>
                  <a:pt x="4321437" y="786350"/>
                  <a:pt x="4395389" y="786350"/>
                </a:cubicBezTo>
                <a:cubicBezTo>
                  <a:pt x="4487828" y="767899"/>
                  <a:pt x="4561780" y="767899"/>
                  <a:pt x="4617243" y="767899"/>
                </a:cubicBezTo>
                <a:cubicBezTo>
                  <a:pt x="4783634" y="749448"/>
                  <a:pt x="4876074" y="730996"/>
                  <a:pt x="4987001" y="730996"/>
                </a:cubicBezTo>
                <a:close/>
                <a:moveTo>
                  <a:pt x="3807960" y="0"/>
                </a:moveTo>
                <a:lnTo>
                  <a:pt x="4404064" y="0"/>
                </a:lnTo>
                <a:lnTo>
                  <a:pt x="4368291" y="41360"/>
                </a:lnTo>
                <a:cubicBezTo>
                  <a:pt x="4352100" y="60329"/>
                  <a:pt x="4338800" y="76226"/>
                  <a:pt x="4329548" y="87787"/>
                </a:cubicBezTo>
                <a:cubicBezTo>
                  <a:pt x="4255530" y="161780"/>
                  <a:pt x="4181513" y="198776"/>
                  <a:pt x="4107495" y="198776"/>
                </a:cubicBezTo>
                <a:cubicBezTo>
                  <a:pt x="4033478" y="217275"/>
                  <a:pt x="3959460" y="180278"/>
                  <a:pt x="3885443" y="106285"/>
                </a:cubicBezTo>
                <a:cubicBezTo>
                  <a:pt x="3857687" y="78538"/>
                  <a:pt x="3834556" y="50790"/>
                  <a:pt x="3818365" y="23043"/>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a:solidFill>
                <a:schemeClr val="accent3"/>
              </a:solidFill>
            </a:endParaRPr>
          </a:p>
        </p:txBody>
      </p:sp>
      <p:sp>
        <p:nvSpPr>
          <p:cNvPr id="2" name="Title 1">
            <a:extLst>
              <a:ext uri="{FF2B5EF4-FFF2-40B4-BE49-F238E27FC236}">
                <a16:creationId xmlns:a16="http://schemas.microsoft.com/office/drawing/2014/main" id="{525ECE62-D859-EF7D-95B7-3BD6EC0FEC77}"/>
              </a:ext>
            </a:extLst>
          </p:cNvPr>
          <p:cNvSpPr>
            <a:spLocks noGrp="1"/>
          </p:cNvSpPr>
          <p:nvPr>
            <p:ph type="title"/>
          </p:nvPr>
        </p:nvSpPr>
        <p:spPr>
          <a:xfrm>
            <a:off x="381740" y="619201"/>
            <a:ext cx="3433886" cy="1477328"/>
          </a:xfrm>
        </p:spPr>
        <p:txBody>
          <a:bodyPr>
            <a:noAutofit/>
          </a:bodyPr>
          <a:lstStyle/>
          <a:p>
            <a:pPr algn="ctr"/>
            <a:r>
              <a:rPr lang="en-US" sz="6000"/>
              <a:t>Presentation Topics</a:t>
            </a:r>
            <a:endParaRPr lang="en-US" sz="6000" dirty="0"/>
          </a:p>
        </p:txBody>
      </p:sp>
      <p:sp>
        <p:nvSpPr>
          <p:cNvPr id="7" name="Subtitle 2">
            <a:extLst>
              <a:ext uri="{FF2B5EF4-FFF2-40B4-BE49-F238E27FC236}">
                <a16:creationId xmlns:a16="http://schemas.microsoft.com/office/drawing/2014/main" id="{89185C9A-6AEC-14A8-C339-09F4A53962B1}"/>
              </a:ext>
            </a:extLst>
          </p:cNvPr>
          <p:cNvSpPr txBox="1">
            <a:spLocks/>
          </p:cNvSpPr>
          <p:nvPr/>
        </p:nvSpPr>
        <p:spPr>
          <a:xfrm>
            <a:off x="5649158" y="949911"/>
            <a:ext cx="6161102" cy="5208097"/>
          </a:xfrm>
          <a:prstGeom prst="rect">
            <a:avLst/>
          </a:prstGeom>
        </p:spPr>
        <p:txBody>
          <a:bodyPr vert="horz" lIns="0" tIns="0" rIns="0" bIns="0" numCol="2" rtlCol="0" anchor="ctr">
            <a:noAutofit/>
          </a:bodyPr>
          <a:lstStyle>
            <a:lvl1pPr marL="228600" indent="-228600" algn="l" defTabSz="914400" rtl="0" eaLnBrk="1" latinLnBrk="0" hangingPunct="1">
              <a:lnSpc>
                <a:spcPct val="120000"/>
              </a:lnSpc>
              <a:spcBef>
                <a:spcPts val="10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1pPr>
            <a:lvl2pPr marL="6858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2pPr>
            <a:lvl3pPr marL="11430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3pPr>
            <a:lvl4pPr marL="16002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4pPr>
            <a:lvl5pPr marL="20574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Font typeface="Arial" panose="020B0604020202020204" pitchFamily="34" charset="0"/>
              <a:buChar char="•"/>
            </a:pPr>
            <a:r>
              <a:rPr lang="sv-SE" sz="1800" dirty="0">
                <a:solidFill>
                  <a:schemeClr val="tx1"/>
                </a:solidFill>
              </a:rPr>
              <a:t>Introduction</a:t>
            </a:r>
          </a:p>
          <a:p>
            <a:pPr marL="457200" indent="-457200">
              <a:buFont typeface="Arial" panose="020B0604020202020204" pitchFamily="34" charset="0"/>
              <a:buChar char="•"/>
            </a:pPr>
            <a:r>
              <a:rPr lang="sv-SE" sz="1800" dirty="0">
                <a:solidFill>
                  <a:schemeClr val="tx1"/>
                </a:solidFill>
              </a:rPr>
              <a:t>Problem Statement</a:t>
            </a:r>
          </a:p>
          <a:p>
            <a:pPr marL="457200" indent="-457200">
              <a:buFont typeface="Arial" panose="020B0604020202020204" pitchFamily="34" charset="0"/>
              <a:buChar char="•"/>
            </a:pPr>
            <a:r>
              <a:rPr lang="sv-SE" sz="1800" dirty="0">
                <a:solidFill>
                  <a:schemeClr val="tx1"/>
                </a:solidFill>
              </a:rPr>
              <a:t>Dataset Description</a:t>
            </a:r>
          </a:p>
          <a:p>
            <a:pPr marL="457200" indent="-457200">
              <a:buFont typeface="Arial" panose="020B0604020202020204" pitchFamily="34" charset="0"/>
              <a:buChar char="•"/>
            </a:pPr>
            <a:r>
              <a:rPr lang="sv-SE" sz="1800" dirty="0">
                <a:solidFill>
                  <a:schemeClr val="tx1"/>
                </a:solidFill>
              </a:rPr>
              <a:t>Ground Truth</a:t>
            </a:r>
          </a:p>
          <a:p>
            <a:pPr marL="457200" indent="-457200">
              <a:buFont typeface="Arial" panose="020B0604020202020204" pitchFamily="34" charset="0"/>
              <a:buChar char="•"/>
            </a:pPr>
            <a:r>
              <a:rPr lang="sv-SE" sz="1800" dirty="0">
                <a:solidFill>
                  <a:schemeClr val="tx1"/>
                </a:solidFill>
              </a:rPr>
              <a:t>Methodology</a:t>
            </a:r>
          </a:p>
          <a:p>
            <a:pPr marL="457200" indent="-457200">
              <a:buFont typeface="Arial" panose="020B0604020202020204" pitchFamily="34" charset="0"/>
              <a:buChar char="•"/>
            </a:pPr>
            <a:r>
              <a:rPr lang="sv-SE" sz="1800" dirty="0">
                <a:solidFill>
                  <a:schemeClr val="tx1"/>
                </a:solidFill>
              </a:rPr>
              <a:t>Pre – Analysis</a:t>
            </a:r>
          </a:p>
          <a:p>
            <a:pPr marL="457200" indent="-457200">
              <a:buFont typeface="Arial" panose="020B0604020202020204" pitchFamily="34" charset="0"/>
              <a:buChar char="•"/>
            </a:pPr>
            <a:r>
              <a:rPr lang="sv-SE" sz="1800" dirty="0">
                <a:solidFill>
                  <a:schemeClr val="tx1"/>
                </a:solidFill>
              </a:rPr>
              <a:t>Sobel Edge Detection</a:t>
            </a:r>
          </a:p>
          <a:p>
            <a:pPr marL="457200" indent="-457200">
              <a:buFont typeface="Arial" panose="020B0604020202020204" pitchFamily="34" charset="0"/>
              <a:buChar char="•"/>
            </a:pPr>
            <a:r>
              <a:rPr lang="sv-SE" sz="1800" dirty="0">
                <a:solidFill>
                  <a:schemeClr val="tx1"/>
                </a:solidFill>
              </a:rPr>
              <a:t>Canny Edge Detection</a:t>
            </a:r>
          </a:p>
          <a:p>
            <a:pPr marL="457200" indent="-457200">
              <a:buFont typeface="Arial" panose="020B0604020202020204" pitchFamily="34" charset="0"/>
              <a:buChar char="•"/>
            </a:pPr>
            <a:r>
              <a:rPr lang="sv-SE" sz="1800" dirty="0">
                <a:solidFill>
                  <a:schemeClr val="tx1"/>
                </a:solidFill>
              </a:rPr>
              <a:t>Harris Corner Detection</a:t>
            </a:r>
          </a:p>
          <a:p>
            <a:pPr marL="457200" indent="-457200">
              <a:buFont typeface="Arial" panose="020B0604020202020204" pitchFamily="34" charset="0"/>
              <a:buChar char="•"/>
            </a:pPr>
            <a:r>
              <a:rPr lang="sv-SE" sz="1800" dirty="0">
                <a:solidFill>
                  <a:schemeClr val="tx1"/>
                </a:solidFill>
              </a:rPr>
              <a:t>Hough Transform</a:t>
            </a:r>
          </a:p>
          <a:p>
            <a:pPr marL="457200" indent="-457200">
              <a:buFont typeface="Arial" panose="020B0604020202020204" pitchFamily="34" charset="0"/>
              <a:buChar char="•"/>
            </a:pPr>
            <a:r>
              <a:rPr lang="sv-SE" sz="1800" dirty="0">
                <a:solidFill>
                  <a:schemeClr val="tx1"/>
                </a:solidFill>
              </a:rPr>
              <a:t>DoG filter</a:t>
            </a:r>
          </a:p>
          <a:p>
            <a:pPr marL="457200" indent="-457200">
              <a:buFont typeface="Arial" panose="020B0604020202020204" pitchFamily="34" charset="0"/>
              <a:buChar char="•"/>
            </a:pPr>
            <a:r>
              <a:rPr lang="sv-SE" sz="1800" dirty="0">
                <a:solidFill>
                  <a:schemeClr val="tx1"/>
                </a:solidFill>
              </a:rPr>
              <a:t>Compare Ground Truth and Hough Transform Output</a:t>
            </a:r>
          </a:p>
          <a:p>
            <a:pPr marL="457200" indent="-457200">
              <a:buFont typeface="Arial" panose="020B0604020202020204" pitchFamily="34" charset="0"/>
              <a:buChar char="•"/>
            </a:pPr>
            <a:r>
              <a:rPr lang="sv-SE" sz="1800" dirty="0">
                <a:solidFill>
                  <a:schemeClr val="tx1"/>
                </a:solidFill>
              </a:rPr>
              <a:t>Compare Ground Truth and DoG filter Output</a:t>
            </a:r>
          </a:p>
          <a:p>
            <a:pPr marL="457200" indent="-457200">
              <a:buFont typeface="Arial" panose="020B0604020202020204" pitchFamily="34" charset="0"/>
              <a:buChar char="•"/>
            </a:pPr>
            <a:r>
              <a:rPr lang="sv-SE" sz="1800" dirty="0">
                <a:solidFill>
                  <a:schemeClr val="tx1"/>
                </a:solidFill>
              </a:rPr>
              <a:t>Quantitative Evaluation</a:t>
            </a:r>
          </a:p>
          <a:p>
            <a:pPr marL="457200" indent="-457200">
              <a:buFont typeface="Arial" panose="020B0604020202020204" pitchFamily="34" charset="0"/>
              <a:buChar char="•"/>
            </a:pPr>
            <a:r>
              <a:rPr lang="sv-SE" sz="1800" dirty="0">
                <a:solidFill>
                  <a:schemeClr val="tx1"/>
                </a:solidFill>
              </a:rPr>
              <a:t>Result</a:t>
            </a:r>
          </a:p>
          <a:p>
            <a:pPr marL="457200" indent="-457200">
              <a:buFont typeface="Arial" panose="020B0604020202020204" pitchFamily="34" charset="0"/>
              <a:buChar char="•"/>
            </a:pPr>
            <a:r>
              <a:rPr lang="sv-SE" sz="1800" dirty="0">
                <a:solidFill>
                  <a:schemeClr val="tx1"/>
                </a:solidFill>
              </a:rPr>
              <a:t>Conclusion</a:t>
            </a:r>
          </a:p>
          <a:p>
            <a:pPr marL="457200" indent="-457200">
              <a:buFont typeface="Arial" panose="020B0604020202020204" pitchFamily="34" charset="0"/>
              <a:buChar char="•"/>
            </a:pPr>
            <a:endParaRPr lang="en-US" sz="1800" dirty="0">
              <a:solidFill>
                <a:schemeClr val="tx1"/>
              </a:solidFill>
            </a:endParaRPr>
          </a:p>
        </p:txBody>
      </p:sp>
    </p:spTree>
    <p:extLst>
      <p:ext uri="{BB962C8B-B14F-4D97-AF65-F5344CB8AC3E}">
        <p14:creationId xmlns:p14="http://schemas.microsoft.com/office/powerpoint/2010/main" val="22567257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C09E147-BE00-B08D-95C4-ED32B9AE49B5}"/>
              </a:ext>
            </a:extLst>
          </p:cNvPr>
          <p:cNvPicPr>
            <a:picLocks noChangeAspect="1"/>
          </p:cNvPicPr>
          <p:nvPr/>
        </p:nvPicPr>
        <p:blipFill>
          <a:blip r:embed="rId2"/>
          <a:stretch>
            <a:fillRect/>
          </a:stretch>
        </p:blipFill>
        <p:spPr>
          <a:xfrm>
            <a:off x="2661758" y="399627"/>
            <a:ext cx="6085044" cy="5367667"/>
          </a:xfrm>
          <a:prstGeom prst="rect">
            <a:avLst/>
          </a:prstGeom>
        </p:spPr>
      </p:pic>
      <p:sp>
        <p:nvSpPr>
          <p:cNvPr id="5" name="TextBox 4">
            <a:extLst>
              <a:ext uri="{FF2B5EF4-FFF2-40B4-BE49-F238E27FC236}">
                <a16:creationId xmlns:a16="http://schemas.microsoft.com/office/drawing/2014/main" id="{905B69E7-ADE5-D90E-902A-08294C1A41D9}"/>
              </a:ext>
            </a:extLst>
          </p:cNvPr>
          <p:cNvSpPr txBox="1"/>
          <p:nvPr/>
        </p:nvSpPr>
        <p:spPr>
          <a:xfrm>
            <a:off x="3382682" y="5707530"/>
            <a:ext cx="4731616" cy="369332"/>
          </a:xfrm>
          <a:prstGeom prst="rect">
            <a:avLst/>
          </a:prstGeom>
          <a:noFill/>
        </p:spPr>
        <p:txBody>
          <a:bodyPr wrap="none" rtlCol="0">
            <a:spAutoFit/>
          </a:bodyPr>
          <a:lstStyle/>
          <a:p>
            <a:r>
              <a:rPr lang="en-US" dirty="0"/>
              <a:t>Workflow for Applying Hough Transform</a:t>
            </a:r>
          </a:p>
        </p:txBody>
      </p:sp>
    </p:spTree>
    <p:extLst>
      <p:ext uri="{BB962C8B-B14F-4D97-AF65-F5344CB8AC3E}">
        <p14:creationId xmlns:p14="http://schemas.microsoft.com/office/powerpoint/2010/main" val="32524269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F66AC-FE73-AF53-B716-A28EF6A4C058}"/>
              </a:ext>
            </a:extLst>
          </p:cNvPr>
          <p:cNvSpPr>
            <a:spLocks noGrp="1"/>
          </p:cNvSpPr>
          <p:nvPr>
            <p:ph type="title"/>
          </p:nvPr>
        </p:nvSpPr>
        <p:spPr>
          <a:xfrm>
            <a:off x="720000" y="619200"/>
            <a:ext cx="10728322" cy="695642"/>
          </a:xfrm>
        </p:spPr>
        <p:txBody>
          <a:bodyPr/>
          <a:lstStyle/>
          <a:p>
            <a:pPr algn="ctr"/>
            <a:r>
              <a:rPr lang="en-US" dirty="0"/>
              <a:t>Hough Transform Straight Lines only</a:t>
            </a:r>
          </a:p>
        </p:txBody>
      </p:sp>
      <p:graphicFrame>
        <p:nvGraphicFramePr>
          <p:cNvPr id="4" name="Table 3">
            <a:extLst>
              <a:ext uri="{FF2B5EF4-FFF2-40B4-BE49-F238E27FC236}">
                <a16:creationId xmlns:a16="http://schemas.microsoft.com/office/drawing/2014/main" id="{05A11D5A-5CBB-979C-6901-42CC443C1A0C}"/>
              </a:ext>
            </a:extLst>
          </p:cNvPr>
          <p:cNvGraphicFramePr>
            <a:graphicFrameLocks noGrp="1"/>
          </p:cNvGraphicFramePr>
          <p:nvPr>
            <p:extLst>
              <p:ext uri="{D42A27DB-BD31-4B8C-83A1-F6EECF244321}">
                <p14:modId xmlns:p14="http://schemas.microsoft.com/office/powerpoint/2010/main" val="4069596934"/>
              </p:ext>
            </p:extLst>
          </p:nvPr>
        </p:nvGraphicFramePr>
        <p:xfrm>
          <a:off x="962697" y="1665525"/>
          <a:ext cx="8994102" cy="4413332"/>
        </p:xfrm>
        <a:graphic>
          <a:graphicData uri="http://schemas.openxmlformats.org/drawingml/2006/table">
            <a:tbl>
              <a:tblPr firstRow="1" firstCol="1" bandRow="1">
                <a:tableStyleId>{5C22544A-7EE6-4342-B048-85BDC9FD1C3A}</a:tableStyleId>
              </a:tblPr>
              <a:tblGrid>
                <a:gridCol w="2336476">
                  <a:extLst>
                    <a:ext uri="{9D8B030D-6E8A-4147-A177-3AD203B41FA5}">
                      <a16:colId xmlns:a16="http://schemas.microsoft.com/office/drawing/2014/main" val="2448844393"/>
                    </a:ext>
                  </a:extLst>
                </a:gridCol>
                <a:gridCol w="1294867">
                  <a:extLst>
                    <a:ext uri="{9D8B030D-6E8A-4147-A177-3AD203B41FA5}">
                      <a16:colId xmlns:a16="http://schemas.microsoft.com/office/drawing/2014/main" val="2368330827"/>
                    </a:ext>
                  </a:extLst>
                </a:gridCol>
                <a:gridCol w="698676">
                  <a:extLst>
                    <a:ext uri="{9D8B030D-6E8A-4147-A177-3AD203B41FA5}">
                      <a16:colId xmlns:a16="http://schemas.microsoft.com/office/drawing/2014/main" val="4129007554"/>
                    </a:ext>
                  </a:extLst>
                </a:gridCol>
                <a:gridCol w="1671305">
                  <a:extLst>
                    <a:ext uri="{9D8B030D-6E8A-4147-A177-3AD203B41FA5}">
                      <a16:colId xmlns:a16="http://schemas.microsoft.com/office/drawing/2014/main" val="1566228494"/>
                    </a:ext>
                  </a:extLst>
                </a:gridCol>
                <a:gridCol w="1012046">
                  <a:extLst>
                    <a:ext uri="{9D8B030D-6E8A-4147-A177-3AD203B41FA5}">
                      <a16:colId xmlns:a16="http://schemas.microsoft.com/office/drawing/2014/main" val="71973030"/>
                    </a:ext>
                  </a:extLst>
                </a:gridCol>
                <a:gridCol w="990366">
                  <a:extLst>
                    <a:ext uri="{9D8B030D-6E8A-4147-A177-3AD203B41FA5}">
                      <a16:colId xmlns:a16="http://schemas.microsoft.com/office/drawing/2014/main" val="1935507189"/>
                    </a:ext>
                  </a:extLst>
                </a:gridCol>
                <a:gridCol w="990366">
                  <a:extLst>
                    <a:ext uri="{9D8B030D-6E8A-4147-A177-3AD203B41FA5}">
                      <a16:colId xmlns:a16="http://schemas.microsoft.com/office/drawing/2014/main" val="4114181288"/>
                    </a:ext>
                  </a:extLst>
                </a:gridCol>
              </a:tblGrid>
              <a:tr h="401212">
                <a:tc>
                  <a:txBody>
                    <a:bodyPr/>
                    <a:lstStyle/>
                    <a:p>
                      <a:pPr marL="0" marR="0" algn="ctr">
                        <a:lnSpc>
                          <a:spcPct val="107000"/>
                        </a:lnSpc>
                        <a:spcBef>
                          <a:spcPts val="1200"/>
                        </a:spcBef>
                        <a:spcAft>
                          <a:spcPts val="0"/>
                        </a:spcAft>
                      </a:pPr>
                      <a:r>
                        <a:rPr lang="en-US" sz="1000">
                          <a:effectLst/>
                        </a:rPr>
                        <a:t>Name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1200"/>
                        </a:spcBef>
                        <a:spcAft>
                          <a:spcPts val="0"/>
                        </a:spcAft>
                      </a:pPr>
                      <a:r>
                        <a:rPr lang="en-US" sz="1000">
                          <a:effectLst/>
                        </a:rPr>
                        <a:t>Size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1200"/>
                        </a:spcBef>
                        <a:spcAft>
                          <a:spcPts val="0"/>
                        </a:spcAft>
                      </a:pPr>
                      <a:r>
                        <a:rPr lang="en-US" sz="1000" dirty="0">
                          <a:effectLst/>
                        </a:rPr>
                        <a:t>Type</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1200"/>
                        </a:spcBef>
                        <a:spcAft>
                          <a:spcPts val="0"/>
                        </a:spcAft>
                      </a:pPr>
                      <a:r>
                        <a:rPr lang="en-US" sz="1000">
                          <a:effectLst/>
                        </a:rPr>
                        <a:t>Filter</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1200"/>
                        </a:spcBef>
                        <a:spcAft>
                          <a:spcPts val="0"/>
                        </a:spcAft>
                      </a:pPr>
                      <a:r>
                        <a:rPr lang="en-US" sz="1000">
                          <a:effectLst/>
                        </a:rPr>
                        <a:t>Accuracy*</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1200"/>
                        </a:spcBef>
                        <a:spcAft>
                          <a:spcPts val="0"/>
                        </a:spcAft>
                      </a:pPr>
                      <a:r>
                        <a:rPr lang="en-US" sz="1000">
                          <a:effectLst/>
                        </a:rPr>
                        <a:t>Precision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1200"/>
                        </a:spcBef>
                        <a:spcAft>
                          <a:spcPts val="0"/>
                        </a:spcAft>
                      </a:pPr>
                      <a:r>
                        <a:rPr lang="en-US" sz="1000">
                          <a:effectLst/>
                        </a:rPr>
                        <a:t>SSIM</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937964170"/>
                  </a:ext>
                </a:extLst>
              </a:tr>
              <a:tr h="401212">
                <a:tc>
                  <a:txBody>
                    <a:bodyPr/>
                    <a:lstStyle/>
                    <a:p>
                      <a:pPr marL="0" marR="0" algn="ctr">
                        <a:lnSpc>
                          <a:spcPct val="107000"/>
                        </a:lnSpc>
                        <a:spcBef>
                          <a:spcPts val="1200"/>
                        </a:spcBef>
                        <a:spcAft>
                          <a:spcPts val="0"/>
                        </a:spcAft>
                      </a:pPr>
                      <a:r>
                        <a:rPr lang="en-US" sz="1000">
                          <a:effectLst/>
                        </a:rPr>
                        <a:t>field</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1200"/>
                        </a:spcBef>
                        <a:spcAft>
                          <a:spcPts val="0"/>
                        </a:spcAft>
                      </a:pPr>
                      <a:r>
                        <a:rPr lang="en-US" sz="1000">
                          <a:effectLst/>
                        </a:rPr>
                        <a:t>2048 x 2048</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1200"/>
                        </a:spcBef>
                        <a:spcAft>
                          <a:spcPts val="0"/>
                        </a:spcAft>
                      </a:pPr>
                      <a:r>
                        <a:rPr lang="en-US" sz="1000">
                          <a:effectLst/>
                        </a:rPr>
                        <a:t>JPG</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1200"/>
                        </a:spcBef>
                        <a:spcAft>
                          <a:spcPts val="0"/>
                        </a:spcAft>
                      </a:pPr>
                      <a:r>
                        <a:rPr lang="en-US" sz="1000">
                          <a:effectLst/>
                        </a:rPr>
                        <a:t>Hough Transform</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1200"/>
                        </a:spcBef>
                        <a:spcAft>
                          <a:spcPts val="0"/>
                        </a:spcAft>
                      </a:pPr>
                      <a:r>
                        <a:rPr lang="en-US" sz="1000">
                          <a:effectLst/>
                        </a:rPr>
                        <a:t>86.44</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1200"/>
                        </a:spcBef>
                        <a:spcAft>
                          <a:spcPts val="0"/>
                        </a:spcAft>
                      </a:pPr>
                      <a:r>
                        <a:rPr lang="en-US" sz="1000">
                          <a:effectLst/>
                        </a:rPr>
                        <a:t>12.94</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1200"/>
                        </a:spcBef>
                        <a:spcAft>
                          <a:spcPts val="0"/>
                        </a:spcAft>
                      </a:pPr>
                      <a:r>
                        <a:rPr lang="en-US" sz="1000">
                          <a:effectLst/>
                        </a:rPr>
                        <a:t>80.54</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568581226"/>
                  </a:ext>
                </a:extLst>
              </a:tr>
              <a:tr h="401212">
                <a:tc>
                  <a:txBody>
                    <a:bodyPr/>
                    <a:lstStyle/>
                    <a:p>
                      <a:pPr marL="0" marR="0" algn="ctr">
                        <a:lnSpc>
                          <a:spcPct val="107000"/>
                        </a:lnSpc>
                        <a:spcBef>
                          <a:spcPts val="1200"/>
                        </a:spcBef>
                        <a:spcAft>
                          <a:spcPts val="0"/>
                        </a:spcAft>
                      </a:pPr>
                      <a:r>
                        <a:rPr lang="en-US" sz="1000">
                          <a:effectLst/>
                        </a:rPr>
                        <a:t>L88a</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1200"/>
                        </a:spcBef>
                        <a:spcAft>
                          <a:spcPts val="0"/>
                        </a:spcAft>
                      </a:pPr>
                      <a:r>
                        <a:rPr lang="en-US" sz="1000">
                          <a:effectLst/>
                        </a:rPr>
                        <a:t>2048 x 2048</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1200"/>
                        </a:spcBef>
                        <a:spcAft>
                          <a:spcPts val="0"/>
                        </a:spcAft>
                      </a:pPr>
                      <a:r>
                        <a:rPr lang="en-US" sz="1000">
                          <a:effectLst/>
                        </a:rPr>
                        <a:t>JPG</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1200"/>
                        </a:spcBef>
                        <a:spcAft>
                          <a:spcPts val="0"/>
                        </a:spcAft>
                      </a:pPr>
                      <a:r>
                        <a:rPr lang="en-US" sz="1000">
                          <a:effectLst/>
                        </a:rPr>
                        <a:t>Hough Transform</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1200"/>
                        </a:spcBef>
                        <a:spcAft>
                          <a:spcPts val="0"/>
                        </a:spcAft>
                      </a:pPr>
                      <a:r>
                        <a:rPr lang="en-US" sz="1000">
                          <a:effectLst/>
                        </a:rPr>
                        <a:t>86.55</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1200"/>
                        </a:spcBef>
                        <a:spcAft>
                          <a:spcPts val="0"/>
                        </a:spcAft>
                      </a:pPr>
                      <a:r>
                        <a:rPr lang="en-US" sz="1000">
                          <a:effectLst/>
                        </a:rPr>
                        <a:t>5.23</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1200"/>
                        </a:spcBef>
                        <a:spcAft>
                          <a:spcPts val="0"/>
                        </a:spcAft>
                      </a:pPr>
                      <a:r>
                        <a:rPr lang="en-US" sz="1000">
                          <a:effectLst/>
                        </a:rPr>
                        <a:t>77.97</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954020375"/>
                  </a:ext>
                </a:extLst>
              </a:tr>
              <a:tr h="401212">
                <a:tc>
                  <a:txBody>
                    <a:bodyPr/>
                    <a:lstStyle/>
                    <a:p>
                      <a:pPr marL="0" marR="0" algn="ctr">
                        <a:lnSpc>
                          <a:spcPct val="107000"/>
                        </a:lnSpc>
                        <a:spcBef>
                          <a:spcPts val="1200"/>
                        </a:spcBef>
                        <a:spcAft>
                          <a:spcPts val="0"/>
                        </a:spcAft>
                      </a:pPr>
                      <a:r>
                        <a:rPr lang="en-US" sz="1000">
                          <a:effectLst/>
                        </a:rPr>
                        <a:t>L88b</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1200"/>
                        </a:spcBef>
                        <a:spcAft>
                          <a:spcPts val="0"/>
                        </a:spcAft>
                      </a:pPr>
                      <a:r>
                        <a:rPr lang="en-US" sz="1000">
                          <a:effectLst/>
                        </a:rPr>
                        <a:t>2048 x 2048</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1200"/>
                        </a:spcBef>
                        <a:spcAft>
                          <a:spcPts val="0"/>
                        </a:spcAft>
                      </a:pPr>
                      <a:r>
                        <a:rPr lang="en-US" sz="1000">
                          <a:effectLst/>
                        </a:rPr>
                        <a:t>JPG</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1200"/>
                        </a:spcBef>
                        <a:spcAft>
                          <a:spcPts val="0"/>
                        </a:spcAft>
                      </a:pPr>
                      <a:r>
                        <a:rPr lang="en-US" sz="1000">
                          <a:effectLst/>
                        </a:rPr>
                        <a:t>Hough Transform</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1200"/>
                        </a:spcBef>
                        <a:spcAft>
                          <a:spcPts val="0"/>
                        </a:spcAft>
                      </a:pPr>
                      <a:r>
                        <a:rPr lang="en-US" sz="1000">
                          <a:effectLst/>
                        </a:rPr>
                        <a:t>86.36</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1200"/>
                        </a:spcBef>
                        <a:spcAft>
                          <a:spcPts val="0"/>
                        </a:spcAft>
                      </a:pPr>
                      <a:r>
                        <a:rPr lang="en-US" sz="1000">
                          <a:effectLst/>
                        </a:rPr>
                        <a:t>6.69</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1200"/>
                        </a:spcBef>
                        <a:spcAft>
                          <a:spcPts val="0"/>
                        </a:spcAft>
                      </a:pPr>
                      <a:r>
                        <a:rPr lang="en-US" sz="1000">
                          <a:effectLst/>
                        </a:rPr>
                        <a:t>76.58</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437947736"/>
                  </a:ext>
                </a:extLst>
              </a:tr>
              <a:tr h="401212">
                <a:tc>
                  <a:txBody>
                    <a:bodyPr/>
                    <a:lstStyle/>
                    <a:p>
                      <a:pPr marL="0" marR="0" algn="ctr">
                        <a:lnSpc>
                          <a:spcPct val="107000"/>
                        </a:lnSpc>
                        <a:spcBef>
                          <a:spcPts val="1200"/>
                        </a:spcBef>
                        <a:spcAft>
                          <a:spcPts val="0"/>
                        </a:spcAft>
                      </a:pPr>
                      <a:r>
                        <a:rPr lang="en-US" sz="1000">
                          <a:effectLst/>
                        </a:rPr>
                        <a:t>L96a</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1200"/>
                        </a:spcBef>
                        <a:spcAft>
                          <a:spcPts val="0"/>
                        </a:spcAft>
                      </a:pPr>
                      <a:r>
                        <a:rPr lang="en-US" sz="1000">
                          <a:effectLst/>
                        </a:rPr>
                        <a:t>2048 x 2048</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1200"/>
                        </a:spcBef>
                        <a:spcAft>
                          <a:spcPts val="0"/>
                        </a:spcAft>
                      </a:pPr>
                      <a:r>
                        <a:rPr lang="en-US" sz="1000">
                          <a:effectLst/>
                        </a:rPr>
                        <a:t>JPG</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1200"/>
                        </a:spcBef>
                        <a:spcAft>
                          <a:spcPts val="0"/>
                        </a:spcAft>
                      </a:pPr>
                      <a:r>
                        <a:rPr lang="en-US" sz="1000">
                          <a:effectLst/>
                        </a:rPr>
                        <a:t>Hough Transform</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1200"/>
                        </a:spcBef>
                        <a:spcAft>
                          <a:spcPts val="0"/>
                        </a:spcAft>
                      </a:pPr>
                      <a:r>
                        <a:rPr lang="en-US" sz="1000">
                          <a:effectLst/>
                        </a:rPr>
                        <a:t>86.46</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1200"/>
                        </a:spcBef>
                        <a:spcAft>
                          <a:spcPts val="0"/>
                        </a:spcAft>
                      </a:pPr>
                      <a:r>
                        <a:rPr lang="en-US" sz="1000">
                          <a:effectLst/>
                        </a:rPr>
                        <a:t>6.93</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1200"/>
                        </a:spcBef>
                        <a:spcAft>
                          <a:spcPts val="0"/>
                        </a:spcAft>
                      </a:pPr>
                      <a:r>
                        <a:rPr lang="en-US" sz="1000">
                          <a:effectLst/>
                        </a:rPr>
                        <a:t>80.19</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734319946"/>
                  </a:ext>
                </a:extLst>
              </a:tr>
              <a:tr h="401212">
                <a:tc>
                  <a:txBody>
                    <a:bodyPr/>
                    <a:lstStyle/>
                    <a:p>
                      <a:pPr marL="0" marR="0" algn="ctr">
                        <a:lnSpc>
                          <a:spcPct val="107000"/>
                        </a:lnSpc>
                        <a:spcBef>
                          <a:spcPts val="1200"/>
                        </a:spcBef>
                        <a:spcAft>
                          <a:spcPts val="0"/>
                        </a:spcAft>
                      </a:pPr>
                      <a:r>
                        <a:rPr lang="en-US" sz="1000">
                          <a:effectLst/>
                        </a:rPr>
                        <a:t>L96b</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1200"/>
                        </a:spcBef>
                        <a:spcAft>
                          <a:spcPts val="0"/>
                        </a:spcAft>
                      </a:pPr>
                      <a:r>
                        <a:rPr lang="en-US" sz="1000">
                          <a:effectLst/>
                        </a:rPr>
                        <a:t>2048 x 2048</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1200"/>
                        </a:spcBef>
                        <a:spcAft>
                          <a:spcPts val="0"/>
                        </a:spcAft>
                      </a:pPr>
                      <a:r>
                        <a:rPr lang="en-US" sz="1000">
                          <a:effectLst/>
                        </a:rPr>
                        <a:t>JPG</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1200"/>
                        </a:spcBef>
                        <a:spcAft>
                          <a:spcPts val="0"/>
                        </a:spcAft>
                      </a:pPr>
                      <a:r>
                        <a:rPr lang="en-US" sz="1000">
                          <a:effectLst/>
                        </a:rPr>
                        <a:t>Hough Transform</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1200"/>
                        </a:spcBef>
                        <a:spcAft>
                          <a:spcPts val="0"/>
                        </a:spcAft>
                      </a:pPr>
                      <a:r>
                        <a:rPr lang="en-US" sz="1000">
                          <a:effectLst/>
                        </a:rPr>
                        <a:t>86.04</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1200"/>
                        </a:spcBef>
                        <a:spcAft>
                          <a:spcPts val="0"/>
                        </a:spcAft>
                      </a:pPr>
                      <a:r>
                        <a:rPr lang="en-US" sz="1000">
                          <a:effectLst/>
                        </a:rPr>
                        <a:t>11.93</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1200"/>
                        </a:spcBef>
                        <a:spcAft>
                          <a:spcPts val="0"/>
                        </a:spcAft>
                      </a:pPr>
                      <a:r>
                        <a:rPr lang="en-US" sz="1000">
                          <a:effectLst/>
                        </a:rPr>
                        <a:t>85.47</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721679023"/>
                  </a:ext>
                </a:extLst>
              </a:tr>
              <a:tr h="401212">
                <a:tc>
                  <a:txBody>
                    <a:bodyPr/>
                    <a:lstStyle/>
                    <a:p>
                      <a:pPr marL="0" marR="0" algn="ctr">
                        <a:lnSpc>
                          <a:spcPct val="107000"/>
                        </a:lnSpc>
                        <a:spcBef>
                          <a:spcPts val="1200"/>
                        </a:spcBef>
                        <a:spcAft>
                          <a:spcPts val="0"/>
                        </a:spcAft>
                      </a:pPr>
                      <a:r>
                        <a:rPr lang="en-US" sz="1000">
                          <a:effectLst/>
                        </a:rPr>
                        <a:t>L97a</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1200"/>
                        </a:spcBef>
                        <a:spcAft>
                          <a:spcPts val="0"/>
                        </a:spcAft>
                      </a:pPr>
                      <a:r>
                        <a:rPr lang="en-US" sz="1000">
                          <a:effectLst/>
                        </a:rPr>
                        <a:t>2048 x 2048</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1200"/>
                        </a:spcBef>
                        <a:spcAft>
                          <a:spcPts val="0"/>
                        </a:spcAft>
                      </a:pPr>
                      <a:r>
                        <a:rPr lang="en-US" sz="1000">
                          <a:effectLst/>
                        </a:rPr>
                        <a:t>JPG</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1200"/>
                        </a:spcBef>
                        <a:spcAft>
                          <a:spcPts val="0"/>
                        </a:spcAft>
                      </a:pPr>
                      <a:r>
                        <a:rPr lang="en-US" sz="1000">
                          <a:effectLst/>
                        </a:rPr>
                        <a:t>Hough Transform</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1200"/>
                        </a:spcBef>
                        <a:spcAft>
                          <a:spcPts val="0"/>
                        </a:spcAft>
                      </a:pPr>
                      <a:r>
                        <a:rPr lang="en-US" sz="1000">
                          <a:effectLst/>
                        </a:rPr>
                        <a:t>86.71</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1200"/>
                        </a:spcBef>
                        <a:spcAft>
                          <a:spcPts val="0"/>
                        </a:spcAft>
                      </a:pPr>
                      <a:r>
                        <a:rPr lang="en-US" sz="1000">
                          <a:effectLst/>
                        </a:rPr>
                        <a:t>6.78</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1200"/>
                        </a:spcBef>
                        <a:spcAft>
                          <a:spcPts val="0"/>
                        </a:spcAft>
                      </a:pPr>
                      <a:r>
                        <a:rPr lang="en-US" sz="1000">
                          <a:effectLst/>
                        </a:rPr>
                        <a:t>85.96</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960870672"/>
                  </a:ext>
                </a:extLst>
              </a:tr>
              <a:tr h="401212">
                <a:tc>
                  <a:txBody>
                    <a:bodyPr/>
                    <a:lstStyle/>
                    <a:p>
                      <a:pPr marL="0" marR="0" algn="ctr">
                        <a:lnSpc>
                          <a:spcPct val="107000"/>
                        </a:lnSpc>
                        <a:spcBef>
                          <a:spcPts val="1200"/>
                        </a:spcBef>
                        <a:spcAft>
                          <a:spcPts val="0"/>
                        </a:spcAft>
                      </a:pPr>
                      <a:r>
                        <a:rPr lang="en-US" sz="1000">
                          <a:effectLst/>
                        </a:rPr>
                        <a:t>L97b</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1200"/>
                        </a:spcBef>
                        <a:spcAft>
                          <a:spcPts val="0"/>
                        </a:spcAft>
                      </a:pPr>
                      <a:r>
                        <a:rPr lang="en-US" sz="1000">
                          <a:effectLst/>
                        </a:rPr>
                        <a:t>2048 x 2048</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1200"/>
                        </a:spcBef>
                        <a:spcAft>
                          <a:spcPts val="0"/>
                        </a:spcAft>
                      </a:pPr>
                      <a:r>
                        <a:rPr lang="en-US" sz="1000">
                          <a:effectLst/>
                        </a:rPr>
                        <a:t>JPG</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1200"/>
                        </a:spcBef>
                        <a:spcAft>
                          <a:spcPts val="0"/>
                        </a:spcAft>
                      </a:pPr>
                      <a:r>
                        <a:rPr lang="en-US" sz="1000">
                          <a:effectLst/>
                        </a:rPr>
                        <a:t>Hough Transform</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1200"/>
                        </a:spcBef>
                        <a:spcAft>
                          <a:spcPts val="0"/>
                        </a:spcAft>
                      </a:pPr>
                      <a:r>
                        <a:rPr lang="en-US" sz="1000">
                          <a:effectLst/>
                        </a:rPr>
                        <a:t>86.32</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1200"/>
                        </a:spcBef>
                        <a:spcAft>
                          <a:spcPts val="0"/>
                        </a:spcAft>
                      </a:pPr>
                      <a:r>
                        <a:rPr lang="en-US" sz="1000">
                          <a:effectLst/>
                        </a:rPr>
                        <a:t>5.47</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1200"/>
                        </a:spcBef>
                        <a:spcAft>
                          <a:spcPts val="0"/>
                        </a:spcAft>
                      </a:pPr>
                      <a:r>
                        <a:rPr lang="en-US" sz="1000">
                          <a:effectLst/>
                        </a:rPr>
                        <a:t>73.09</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826469261"/>
                  </a:ext>
                </a:extLst>
              </a:tr>
              <a:tr h="401212">
                <a:tc>
                  <a:txBody>
                    <a:bodyPr/>
                    <a:lstStyle/>
                    <a:p>
                      <a:pPr marL="0" marR="0" algn="ctr">
                        <a:lnSpc>
                          <a:spcPct val="107000"/>
                        </a:lnSpc>
                        <a:spcBef>
                          <a:spcPts val="1200"/>
                        </a:spcBef>
                        <a:spcAft>
                          <a:spcPts val="0"/>
                        </a:spcAft>
                      </a:pPr>
                      <a:r>
                        <a:rPr lang="en-US" sz="1000">
                          <a:effectLst/>
                        </a:rPr>
                        <a:t>W107a</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1200"/>
                        </a:spcBef>
                        <a:spcAft>
                          <a:spcPts val="0"/>
                        </a:spcAft>
                      </a:pPr>
                      <a:r>
                        <a:rPr lang="en-US" sz="1000">
                          <a:effectLst/>
                        </a:rPr>
                        <a:t>2048 x 2048</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1200"/>
                        </a:spcBef>
                        <a:spcAft>
                          <a:spcPts val="0"/>
                        </a:spcAft>
                      </a:pPr>
                      <a:r>
                        <a:rPr lang="en-US" sz="1000">
                          <a:effectLst/>
                        </a:rPr>
                        <a:t>JPG</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1200"/>
                        </a:spcBef>
                        <a:spcAft>
                          <a:spcPts val="0"/>
                        </a:spcAft>
                      </a:pPr>
                      <a:r>
                        <a:rPr lang="en-US" sz="1000">
                          <a:effectLst/>
                        </a:rPr>
                        <a:t>Hough Transform</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1200"/>
                        </a:spcBef>
                        <a:spcAft>
                          <a:spcPts val="0"/>
                        </a:spcAft>
                      </a:pPr>
                      <a:r>
                        <a:rPr lang="en-US" sz="1000">
                          <a:effectLst/>
                        </a:rPr>
                        <a:t>87.11</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1200"/>
                        </a:spcBef>
                        <a:spcAft>
                          <a:spcPts val="0"/>
                        </a:spcAft>
                      </a:pPr>
                      <a:r>
                        <a:rPr lang="en-US" sz="1000">
                          <a:effectLst/>
                        </a:rPr>
                        <a:t>6.39</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1200"/>
                        </a:spcBef>
                        <a:spcAft>
                          <a:spcPts val="0"/>
                        </a:spcAft>
                      </a:pPr>
                      <a:r>
                        <a:rPr lang="en-US" sz="1000">
                          <a:effectLst/>
                        </a:rPr>
                        <a:t>86.96</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367265813"/>
                  </a:ext>
                </a:extLst>
              </a:tr>
              <a:tr h="401212">
                <a:tc>
                  <a:txBody>
                    <a:bodyPr/>
                    <a:lstStyle/>
                    <a:p>
                      <a:pPr marL="0" marR="0" algn="ctr">
                        <a:lnSpc>
                          <a:spcPct val="107000"/>
                        </a:lnSpc>
                        <a:spcBef>
                          <a:spcPts val="1200"/>
                        </a:spcBef>
                        <a:spcAft>
                          <a:spcPts val="0"/>
                        </a:spcAft>
                      </a:pPr>
                      <a:r>
                        <a:rPr lang="en-US" sz="1000">
                          <a:effectLst/>
                        </a:rPr>
                        <a:t>W107b</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1200"/>
                        </a:spcBef>
                        <a:spcAft>
                          <a:spcPts val="0"/>
                        </a:spcAft>
                      </a:pPr>
                      <a:r>
                        <a:rPr lang="en-US" sz="1000">
                          <a:effectLst/>
                        </a:rPr>
                        <a:t>2048 x 2048</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1200"/>
                        </a:spcBef>
                        <a:spcAft>
                          <a:spcPts val="0"/>
                        </a:spcAft>
                      </a:pPr>
                      <a:r>
                        <a:rPr lang="en-US" sz="1000">
                          <a:effectLst/>
                        </a:rPr>
                        <a:t>JPG</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1200"/>
                        </a:spcBef>
                        <a:spcAft>
                          <a:spcPts val="0"/>
                        </a:spcAft>
                      </a:pPr>
                      <a:r>
                        <a:rPr lang="en-US" sz="1000">
                          <a:effectLst/>
                        </a:rPr>
                        <a:t>Hough Transform</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1200"/>
                        </a:spcBef>
                        <a:spcAft>
                          <a:spcPts val="0"/>
                        </a:spcAft>
                      </a:pPr>
                      <a:r>
                        <a:rPr lang="en-US" sz="1000">
                          <a:effectLst/>
                        </a:rPr>
                        <a:t>86.39</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1200"/>
                        </a:spcBef>
                        <a:spcAft>
                          <a:spcPts val="0"/>
                        </a:spcAft>
                      </a:pPr>
                      <a:r>
                        <a:rPr lang="en-US" sz="1000">
                          <a:effectLst/>
                        </a:rPr>
                        <a:t>9.41</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1200"/>
                        </a:spcBef>
                        <a:spcAft>
                          <a:spcPts val="0"/>
                        </a:spcAft>
                      </a:pPr>
                      <a:r>
                        <a:rPr lang="en-US" sz="1000" dirty="0">
                          <a:effectLst/>
                        </a:rPr>
                        <a:t>83.95</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145490063"/>
                  </a:ext>
                </a:extLst>
              </a:tr>
              <a:tr h="401212">
                <a:tc gridSpan="4">
                  <a:txBody>
                    <a:bodyPr/>
                    <a:lstStyle/>
                    <a:p>
                      <a:pPr marL="0" marR="0" algn="ctr">
                        <a:lnSpc>
                          <a:spcPct val="107000"/>
                        </a:lnSpc>
                        <a:spcBef>
                          <a:spcPts val="1200"/>
                        </a:spcBef>
                        <a:spcAft>
                          <a:spcPts val="0"/>
                        </a:spcAft>
                      </a:pPr>
                      <a:r>
                        <a:rPr lang="en-US" sz="1100" dirty="0">
                          <a:effectLst/>
                          <a:latin typeface="+mn-lt"/>
                          <a:ea typeface="Calibri" panose="020F0502020204030204" pitchFamily="34" charset="0"/>
                          <a:cs typeface="Arial" panose="020B0604020202020204" pitchFamily="34" charset="0"/>
                        </a:rPr>
                        <a:t>Average</a:t>
                      </a:r>
                    </a:p>
                  </a:txBody>
                  <a:tcPr marL="68580" marR="68580" marT="0" marB="0"/>
                </a:tc>
                <a:tc hMerge="1">
                  <a:txBody>
                    <a:bodyPr/>
                    <a:lstStyle/>
                    <a:p>
                      <a:pPr marL="0" marR="0" algn="ctr">
                        <a:lnSpc>
                          <a:spcPct val="107000"/>
                        </a:lnSpc>
                        <a:spcBef>
                          <a:spcPts val="1200"/>
                        </a:spcBef>
                        <a:spcAft>
                          <a:spcPts val="0"/>
                        </a:spcAft>
                      </a:pP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pPr marL="0" marR="0" algn="ctr">
                        <a:lnSpc>
                          <a:spcPct val="107000"/>
                        </a:lnSpc>
                        <a:spcBef>
                          <a:spcPts val="1200"/>
                        </a:spcBef>
                        <a:spcAft>
                          <a:spcPts val="0"/>
                        </a:spcAft>
                      </a:pP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pPr marL="0" marR="0" algn="ctr">
                        <a:lnSpc>
                          <a:spcPct val="107000"/>
                        </a:lnSpc>
                        <a:spcBef>
                          <a:spcPts val="1200"/>
                        </a:spcBef>
                        <a:spcAft>
                          <a:spcPts val="0"/>
                        </a:spcAft>
                      </a:pP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1200"/>
                        </a:spcBef>
                        <a:spcAft>
                          <a:spcPts val="0"/>
                        </a:spcAft>
                      </a:pPr>
                      <a:r>
                        <a:rPr lang="en-US" sz="1100" dirty="0">
                          <a:effectLst/>
                          <a:latin typeface="+mn-lt"/>
                          <a:ea typeface="Calibri" panose="020F0502020204030204" pitchFamily="34" charset="0"/>
                          <a:cs typeface="Arial" panose="020B0604020202020204" pitchFamily="34" charset="0"/>
                        </a:rPr>
                        <a:t>85.98</a:t>
                      </a:r>
                    </a:p>
                  </a:txBody>
                  <a:tcPr marL="68580" marR="68580" marT="0" marB="0"/>
                </a:tc>
                <a:tc>
                  <a:txBody>
                    <a:bodyPr/>
                    <a:lstStyle/>
                    <a:p>
                      <a:pPr marL="0" marR="0" algn="ctr">
                        <a:lnSpc>
                          <a:spcPct val="107000"/>
                        </a:lnSpc>
                        <a:spcBef>
                          <a:spcPts val="1200"/>
                        </a:spcBef>
                        <a:spcAft>
                          <a:spcPts val="0"/>
                        </a:spcAft>
                      </a:pPr>
                      <a:r>
                        <a:rPr lang="en-US" sz="1100" dirty="0">
                          <a:effectLst/>
                          <a:latin typeface="+mn-lt"/>
                          <a:ea typeface="Calibri" panose="020F0502020204030204" pitchFamily="34" charset="0"/>
                          <a:cs typeface="Arial" panose="020B0604020202020204" pitchFamily="34" charset="0"/>
                        </a:rPr>
                        <a:t>7.97</a:t>
                      </a:r>
                    </a:p>
                  </a:txBody>
                  <a:tcPr marL="68580" marR="68580" marT="0" marB="0"/>
                </a:tc>
                <a:tc>
                  <a:txBody>
                    <a:bodyPr/>
                    <a:lstStyle/>
                    <a:p>
                      <a:pPr marL="0" marR="0" algn="ctr">
                        <a:lnSpc>
                          <a:spcPct val="107000"/>
                        </a:lnSpc>
                        <a:spcBef>
                          <a:spcPts val="1200"/>
                        </a:spcBef>
                        <a:spcAft>
                          <a:spcPts val="0"/>
                        </a:spcAft>
                      </a:pPr>
                      <a:r>
                        <a:rPr lang="en-US" sz="1100" dirty="0">
                          <a:effectLst/>
                          <a:latin typeface="+mn-lt"/>
                          <a:ea typeface="Calibri" panose="020F0502020204030204" pitchFamily="34" charset="0"/>
                          <a:cs typeface="Arial" panose="020B0604020202020204" pitchFamily="34" charset="0"/>
                        </a:rPr>
                        <a:t>83.52</a:t>
                      </a:r>
                    </a:p>
                  </a:txBody>
                  <a:tcPr marL="68580" marR="68580" marT="0" marB="0"/>
                </a:tc>
                <a:extLst>
                  <a:ext uri="{0D108BD9-81ED-4DB2-BD59-A6C34878D82A}">
                    <a16:rowId xmlns:a16="http://schemas.microsoft.com/office/drawing/2014/main" val="3113647624"/>
                  </a:ext>
                </a:extLst>
              </a:tr>
            </a:tbl>
          </a:graphicData>
        </a:graphic>
      </p:graphicFrame>
    </p:spTree>
    <p:extLst>
      <p:ext uri="{BB962C8B-B14F-4D97-AF65-F5344CB8AC3E}">
        <p14:creationId xmlns:p14="http://schemas.microsoft.com/office/powerpoint/2010/main" val="14535364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A20E4EF1-6AA9-4634-A88F-4930378065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DD0558E7-61D4-43D8-ADB8-96DE971186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954D8F-4EA0-50EA-A7A0-07878E241CF8}"/>
              </a:ext>
            </a:extLst>
          </p:cNvPr>
          <p:cNvSpPr>
            <a:spLocks noGrp="1"/>
          </p:cNvSpPr>
          <p:nvPr>
            <p:ph type="ctrTitle"/>
          </p:nvPr>
        </p:nvSpPr>
        <p:spPr>
          <a:xfrm>
            <a:off x="1349567" y="619199"/>
            <a:ext cx="9492866" cy="492443"/>
          </a:xfrm>
        </p:spPr>
        <p:txBody>
          <a:bodyPr wrap="square" anchor="t">
            <a:noAutofit/>
          </a:bodyPr>
          <a:lstStyle/>
          <a:p>
            <a:r>
              <a:rPr lang="en-US" sz="3000" dirty="0"/>
              <a:t>Table 3. Accuracy and Precision Table for Hough Transform (curves) </a:t>
            </a:r>
            <a:br>
              <a:rPr lang="en-US" sz="3000" dirty="0"/>
            </a:br>
            <a:endParaRPr lang="en-US" sz="3000" dirty="0"/>
          </a:p>
        </p:txBody>
      </p:sp>
      <p:grpSp>
        <p:nvGrpSpPr>
          <p:cNvPr id="26" name="Group 25">
            <a:extLst>
              <a:ext uri="{FF2B5EF4-FFF2-40B4-BE49-F238E27FC236}">
                <a16:creationId xmlns:a16="http://schemas.microsoft.com/office/drawing/2014/main" id="{C8F3AECA-1E28-4DB0-901D-747B827596E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89400" y="406270"/>
            <a:ext cx="684878" cy="1449344"/>
            <a:chOff x="643527" y="1187494"/>
            <a:chExt cx="1434178" cy="3035022"/>
          </a:xfrm>
        </p:grpSpPr>
        <p:sp>
          <p:nvSpPr>
            <p:cNvPr id="27" name="Freeform 78">
              <a:extLst>
                <a:ext uri="{FF2B5EF4-FFF2-40B4-BE49-F238E27FC236}">
                  <a16:creationId xmlns:a16="http://schemas.microsoft.com/office/drawing/2014/main" id="{F137E6B0-A1AA-47FF-AAB8-9E5D6B701C0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800114">
              <a:off x="1083914" y="3331230"/>
              <a:ext cx="879143" cy="903430"/>
            </a:xfrm>
            <a:custGeom>
              <a:avLst/>
              <a:gdLst>
                <a:gd name="T0" fmla="*/ 32 w 58"/>
                <a:gd name="T1" fmla="*/ 56 h 60"/>
                <a:gd name="T2" fmla="*/ 24 w 58"/>
                <a:gd name="T3" fmla="*/ 48 h 60"/>
                <a:gd name="T4" fmla="*/ 14 w 58"/>
                <a:gd name="T5" fmla="*/ 36 h 60"/>
                <a:gd name="T6" fmla="*/ 7 w 58"/>
                <a:gd name="T7" fmla="*/ 29 h 60"/>
                <a:gd name="T8" fmla="*/ 1 w 58"/>
                <a:gd name="T9" fmla="*/ 17 h 60"/>
                <a:gd name="T10" fmla="*/ 7 w 58"/>
                <a:gd name="T11" fmla="*/ 4 h 60"/>
                <a:gd name="T12" fmla="*/ 17 w 58"/>
                <a:gd name="T13" fmla="*/ 1 h 60"/>
                <a:gd name="T14" fmla="*/ 29 w 58"/>
                <a:gd name="T15" fmla="*/ 6 h 60"/>
                <a:gd name="T16" fmla="*/ 31 w 58"/>
                <a:gd name="T17" fmla="*/ 8 h 60"/>
                <a:gd name="T18" fmla="*/ 38 w 58"/>
                <a:gd name="T19" fmla="*/ 15 h 60"/>
                <a:gd name="T20" fmla="*/ 44 w 58"/>
                <a:gd name="T21" fmla="*/ 22 h 60"/>
                <a:gd name="T22" fmla="*/ 54 w 58"/>
                <a:gd name="T23" fmla="*/ 33 h 60"/>
                <a:gd name="T24" fmla="*/ 58 w 58"/>
                <a:gd name="T25" fmla="*/ 44 h 60"/>
                <a:gd name="T26" fmla="*/ 53 w 58"/>
                <a:gd name="T27" fmla="*/ 54 h 60"/>
                <a:gd name="T28" fmla="*/ 42 w 58"/>
                <a:gd name="T29" fmla="*/ 60 h 60"/>
                <a:gd name="T30" fmla="*/ 32 w 58"/>
                <a:gd name="T31" fmla="*/ 5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8" h="60">
                  <a:moveTo>
                    <a:pt x="32" y="56"/>
                  </a:moveTo>
                  <a:cubicBezTo>
                    <a:pt x="30" y="54"/>
                    <a:pt x="31" y="55"/>
                    <a:pt x="24" y="48"/>
                  </a:cubicBezTo>
                  <a:cubicBezTo>
                    <a:pt x="17" y="40"/>
                    <a:pt x="14" y="36"/>
                    <a:pt x="14" y="36"/>
                  </a:cubicBezTo>
                  <a:cubicBezTo>
                    <a:pt x="8" y="30"/>
                    <a:pt x="14" y="37"/>
                    <a:pt x="7" y="29"/>
                  </a:cubicBezTo>
                  <a:cubicBezTo>
                    <a:pt x="3" y="24"/>
                    <a:pt x="1" y="20"/>
                    <a:pt x="1" y="17"/>
                  </a:cubicBezTo>
                  <a:cubicBezTo>
                    <a:pt x="0" y="13"/>
                    <a:pt x="3" y="9"/>
                    <a:pt x="7" y="4"/>
                  </a:cubicBezTo>
                  <a:cubicBezTo>
                    <a:pt x="10" y="2"/>
                    <a:pt x="13" y="0"/>
                    <a:pt x="17" y="1"/>
                  </a:cubicBezTo>
                  <a:cubicBezTo>
                    <a:pt x="21" y="1"/>
                    <a:pt x="25" y="3"/>
                    <a:pt x="29" y="6"/>
                  </a:cubicBezTo>
                  <a:cubicBezTo>
                    <a:pt x="31" y="8"/>
                    <a:pt x="31" y="8"/>
                    <a:pt x="31" y="8"/>
                  </a:cubicBezTo>
                  <a:cubicBezTo>
                    <a:pt x="33" y="11"/>
                    <a:pt x="37" y="15"/>
                    <a:pt x="38" y="15"/>
                  </a:cubicBezTo>
                  <a:cubicBezTo>
                    <a:pt x="42" y="20"/>
                    <a:pt x="40" y="18"/>
                    <a:pt x="44" y="22"/>
                  </a:cubicBezTo>
                  <a:cubicBezTo>
                    <a:pt x="51" y="29"/>
                    <a:pt x="50" y="29"/>
                    <a:pt x="54" y="33"/>
                  </a:cubicBezTo>
                  <a:cubicBezTo>
                    <a:pt x="57" y="37"/>
                    <a:pt x="58" y="40"/>
                    <a:pt x="58" y="44"/>
                  </a:cubicBezTo>
                  <a:cubicBezTo>
                    <a:pt x="58" y="47"/>
                    <a:pt x="56" y="50"/>
                    <a:pt x="53" y="54"/>
                  </a:cubicBezTo>
                  <a:cubicBezTo>
                    <a:pt x="49" y="58"/>
                    <a:pt x="45" y="60"/>
                    <a:pt x="42" y="60"/>
                  </a:cubicBezTo>
                  <a:cubicBezTo>
                    <a:pt x="39" y="60"/>
                    <a:pt x="36" y="59"/>
                    <a:pt x="32" y="5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28" name="Freeform 79">
              <a:extLst>
                <a:ext uri="{FF2B5EF4-FFF2-40B4-BE49-F238E27FC236}">
                  <a16:creationId xmlns:a16="http://schemas.microsoft.com/office/drawing/2014/main" id="{F72FB821-5AF0-4EA1-B84B-D5E12D8333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800114">
              <a:off x="869193" y="1989904"/>
              <a:ext cx="743890" cy="1195221"/>
            </a:xfrm>
            <a:custGeom>
              <a:avLst/>
              <a:gdLst>
                <a:gd name="T0" fmla="*/ 15 w 49"/>
                <a:gd name="T1" fmla="*/ 65 h 79"/>
                <a:gd name="T2" fmla="*/ 12 w 49"/>
                <a:gd name="T3" fmla="*/ 54 h 79"/>
                <a:gd name="T4" fmla="*/ 8 w 49"/>
                <a:gd name="T5" fmla="*/ 33 h 79"/>
                <a:gd name="T6" fmla="*/ 38 w 49"/>
                <a:gd name="T7" fmla="*/ 24 h 79"/>
                <a:gd name="T8" fmla="*/ 45 w 49"/>
                <a:gd name="T9" fmla="*/ 70 h 79"/>
                <a:gd name="T10" fmla="*/ 15 w 49"/>
                <a:gd name="T11" fmla="*/ 65 h 79"/>
              </a:gdLst>
              <a:ahLst/>
              <a:cxnLst>
                <a:cxn ang="0">
                  <a:pos x="T0" y="T1"/>
                </a:cxn>
                <a:cxn ang="0">
                  <a:pos x="T2" y="T3"/>
                </a:cxn>
                <a:cxn ang="0">
                  <a:pos x="T4" y="T5"/>
                </a:cxn>
                <a:cxn ang="0">
                  <a:pos x="T6" y="T7"/>
                </a:cxn>
                <a:cxn ang="0">
                  <a:pos x="T8" y="T9"/>
                </a:cxn>
                <a:cxn ang="0">
                  <a:pos x="T10" y="T11"/>
                </a:cxn>
              </a:cxnLst>
              <a:rect l="0" t="0" r="r" b="b"/>
              <a:pathLst>
                <a:path w="49" h="79">
                  <a:moveTo>
                    <a:pt x="15" y="65"/>
                  </a:moveTo>
                  <a:cubicBezTo>
                    <a:pt x="14" y="59"/>
                    <a:pt x="13" y="58"/>
                    <a:pt x="12" y="54"/>
                  </a:cubicBezTo>
                  <a:cubicBezTo>
                    <a:pt x="11" y="45"/>
                    <a:pt x="10" y="40"/>
                    <a:pt x="8" y="33"/>
                  </a:cubicBezTo>
                  <a:cubicBezTo>
                    <a:pt x="0" y="9"/>
                    <a:pt x="34" y="0"/>
                    <a:pt x="38" y="24"/>
                  </a:cubicBezTo>
                  <a:cubicBezTo>
                    <a:pt x="43" y="43"/>
                    <a:pt x="49" y="60"/>
                    <a:pt x="45" y="70"/>
                  </a:cubicBezTo>
                  <a:cubicBezTo>
                    <a:pt x="38" y="77"/>
                    <a:pt x="19" y="79"/>
                    <a:pt x="15" y="65"/>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29" name="Freeform 85">
              <a:extLst>
                <a:ext uri="{FF2B5EF4-FFF2-40B4-BE49-F238E27FC236}">
                  <a16:creationId xmlns:a16="http://schemas.microsoft.com/office/drawing/2014/main" id="{DFE0F740-8A45-42B9-BEF6-A75329504FD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800114">
              <a:off x="1316205" y="967005"/>
              <a:ext cx="541011" cy="981989"/>
            </a:xfrm>
            <a:custGeom>
              <a:avLst/>
              <a:gdLst>
                <a:gd name="T0" fmla="*/ 36 w 36"/>
                <a:gd name="T1" fmla="*/ 15 h 65"/>
                <a:gd name="T2" fmla="*/ 34 w 36"/>
                <a:gd name="T3" fmla="*/ 5 h 65"/>
                <a:gd name="T4" fmla="*/ 28 w 36"/>
                <a:gd name="T5" fmla="*/ 1 h 65"/>
                <a:gd name="T6" fmla="*/ 23 w 36"/>
                <a:gd name="T7" fmla="*/ 0 h 65"/>
                <a:gd name="T8" fmla="*/ 13 w 36"/>
                <a:gd name="T9" fmla="*/ 1 h 65"/>
                <a:gd name="T10" fmla="*/ 7 w 36"/>
                <a:gd name="T11" fmla="*/ 9 h 65"/>
                <a:gd name="T12" fmla="*/ 4 w 36"/>
                <a:gd name="T13" fmla="*/ 19 h 65"/>
                <a:gd name="T14" fmla="*/ 0 w 36"/>
                <a:gd name="T15" fmla="*/ 44 h 65"/>
                <a:gd name="T16" fmla="*/ 1 w 36"/>
                <a:gd name="T17" fmla="*/ 58 h 65"/>
                <a:gd name="T18" fmla="*/ 8 w 36"/>
                <a:gd name="T19" fmla="*/ 64 h 65"/>
                <a:gd name="T20" fmla="*/ 16 w 36"/>
                <a:gd name="T21" fmla="*/ 65 h 65"/>
                <a:gd name="T22" fmla="*/ 25 w 36"/>
                <a:gd name="T23" fmla="*/ 63 h 65"/>
                <a:gd name="T24" fmla="*/ 31 w 36"/>
                <a:gd name="T25" fmla="*/ 55 h 65"/>
                <a:gd name="T26" fmla="*/ 34 w 36"/>
                <a:gd name="T27" fmla="*/ 40 h 65"/>
                <a:gd name="T28" fmla="*/ 36 w 36"/>
                <a:gd name="T29" fmla="*/ 1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 h="65">
                  <a:moveTo>
                    <a:pt x="36" y="15"/>
                  </a:moveTo>
                  <a:cubicBezTo>
                    <a:pt x="36" y="10"/>
                    <a:pt x="35" y="7"/>
                    <a:pt x="34" y="5"/>
                  </a:cubicBezTo>
                  <a:cubicBezTo>
                    <a:pt x="33" y="3"/>
                    <a:pt x="31" y="2"/>
                    <a:pt x="28" y="1"/>
                  </a:cubicBezTo>
                  <a:cubicBezTo>
                    <a:pt x="27" y="1"/>
                    <a:pt x="25" y="1"/>
                    <a:pt x="23" y="0"/>
                  </a:cubicBezTo>
                  <a:cubicBezTo>
                    <a:pt x="19" y="0"/>
                    <a:pt x="16" y="0"/>
                    <a:pt x="13" y="1"/>
                  </a:cubicBezTo>
                  <a:cubicBezTo>
                    <a:pt x="11" y="2"/>
                    <a:pt x="9" y="4"/>
                    <a:pt x="7" y="9"/>
                  </a:cubicBezTo>
                  <a:cubicBezTo>
                    <a:pt x="6" y="13"/>
                    <a:pt x="5" y="17"/>
                    <a:pt x="4" y="19"/>
                  </a:cubicBezTo>
                  <a:cubicBezTo>
                    <a:pt x="2" y="29"/>
                    <a:pt x="0" y="44"/>
                    <a:pt x="0" y="44"/>
                  </a:cubicBezTo>
                  <a:cubicBezTo>
                    <a:pt x="0" y="50"/>
                    <a:pt x="0" y="55"/>
                    <a:pt x="1" y="58"/>
                  </a:cubicBezTo>
                  <a:cubicBezTo>
                    <a:pt x="2" y="61"/>
                    <a:pt x="5" y="63"/>
                    <a:pt x="8" y="64"/>
                  </a:cubicBezTo>
                  <a:cubicBezTo>
                    <a:pt x="11" y="65"/>
                    <a:pt x="13" y="65"/>
                    <a:pt x="16" y="65"/>
                  </a:cubicBezTo>
                  <a:cubicBezTo>
                    <a:pt x="19" y="65"/>
                    <a:pt x="22" y="64"/>
                    <a:pt x="25" y="63"/>
                  </a:cubicBezTo>
                  <a:cubicBezTo>
                    <a:pt x="28" y="61"/>
                    <a:pt x="30" y="59"/>
                    <a:pt x="31" y="55"/>
                  </a:cubicBezTo>
                  <a:cubicBezTo>
                    <a:pt x="32" y="50"/>
                    <a:pt x="31" y="54"/>
                    <a:pt x="34" y="40"/>
                  </a:cubicBezTo>
                  <a:lnTo>
                    <a:pt x="36" y="15"/>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grpSp>
      <p:grpSp>
        <p:nvGrpSpPr>
          <p:cNvPr id="30" name="Group 29">
            <a:extLst>
              <a:ext uri="{FF2B5EF4-FFF2-40B4-BE49-F238E27FC236}">
                <a16:creationId xmlns:a16="http://schemas.microsoft.com/office/drawing/2014/main" id="{3214C51D-3B74-4CCB-82B8-A184460FCA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25210" y="268794"/>
            <a:ext cx="632305" cy="1606552"/>
            <a:chOff x="10224385" y="954724"/>
            <a:chExt cx="1324087" cy="3364228"/>
          </a:xfrm>
        </p:grpSpPr>
        <p:sp>
          <p:nvSpPr>
            <p:cNvPr id="31" name="Freeform 80">
              <a:extLst>
                <a:ext uri="{FF2B5EF4-FFF2-40B4-BE49-F238E27FC236}">
                  <a16:creationId xmlns:a16="http://schemas.microsoft.com/office/drawing/2014/main" id="{66CD91DA-BDB8-476E-8111-2918188D6DE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562739" y="2385730"/>
              <a:ext cx="985733" cy="504616"/>
            </a:xfrm>
            <a:custGeom>
              <a:avLst/>
              <a:gdLst>
                <a:gd name="T0" fmla="*/ 53 w 66"/>
                <a:gd name="T1" fmla="*/ 33 h 34"/>
                <a:gd name="T2" fmla="*/ 39 w 66"/>
                <a:gd name="T3" fmla="*/ 33 h 34"/>
                <a:gd name="T4" fmla="*/ 21 w 66"/>
                <a:gd name="T5" fmla="*/ 33 h 34"/>
                <a:gd name="T6" fmla="*/ 12 w 66"/>
                <a:gd name="T7" fmla="*/ 32 h 34"/>
                <a:gd name="T8" fmla="*/ 3 w 66"/>
                <a:gd name="T9" fmla="*/ 28 h 34"/>
                <a:gd name="T10" fmla="*/ 0 w 66"/>
                <a:gd name="T11" fmla="*/ 21 h 34"/>
                <a:gd name="T12" fmla="*/ 0 w 66"/>
                <a:gd name="T13" fmla="*/ 16 h 34"/>
                <a:gd name="T14" fmla="*/ 3 w 66"/>
                <a:gd name="T15" fmla="*/ 7 h 34"/>
                <a:gd name="T16" fmla="*/ 11 w 66"/>
                <a:gd name="T17" fmla="*/ 3 h 34"/>
                <a:gd name="T18" fmla="*/ 23 w 66"/>
                <a:gd name="T19" fmla="*/ 2 h 34"/>
                <a:gd name="T20" fmla="*/ 43 w 66"/>
                <a:gd name="T21" fmla="*/ 0 h 34"/>
                <a:gd name="T22" fmla="*/ 48 w 66"/>
                <a:gd name="T23" fmla="*/ 0 h 34"/>
                <a:gd name="T24" fmla="*/ 62 w 66"/>
                <a:gd name="T25" fmla="*/ 4 h 34"/>
                <a:gd name="T26" fmla="*/ 66 w 66"/>
                <a:gd name="T27" fmla="*/ 13 h 34"/>
                <a:gd name="T28" fmla="*/ 66 w 66"/>
                <a:gd name="T29" fmla="*/ 20 h 34"/>
                <a:gd name="T30" fmla="*/ 62 w 66"/>
                <a:gd name="T31" fmla="*/ 29 h 34"/>
                <a:gd name="T32" fmla="*/ 53 w 66"/>
                <a:gd name="T33" fmla="*/ 3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6" h="34">
                  <a:moveTo>
                    <a:pt x="53" y="33"/>
                  </a:moveTo>
                  <a:cubicBezTo>
                    <a:pt x="47" y="33"/>
                    <a:pt x="53" y="34"/>
                    <a:pt x="39" y="33"/>
                  </a:cubicBezTo>
                  <a:cubicBezTo>
                    <a:pt x="24" y="33"/>
                    <a:pt x="21" y="33"/>
                    <a:pt x="21" y="33"/>
                  </a:cubicBezTo>
                  <a:cubicBezTo>
                    <a:pt x="12" y="32"/>
                    <a:pt x="12" y="32"/>
                    <a:pt x="12" y="32"/>
                  </a:cubicBezTo>
                  <a:cubicBezTo>
                    <a:pt x="7" y="31"/>
                    <a:pt x="4" y="30"/>
                    <a:pt x="3" y="28"/>
                  </a:cubicBezTo>
                  <a:cubicBezTo>
                    <a:pt x="1" y="26"/>
                    <a:pt x="0" y="24"/>
                    <a:pt x="0" y="21"/>
                  </a:cubicBezTo>
                  <a:cubicBezTo>
                    <a:pt x="0" y="21"/>
                    <a:pt x="0" y="19"/>
                    <a:pt x="0" y="16"/>
                  </a:cubicBezTo>
                  <a:cubicBezTo>
                    <a:pt x="0" y="13"/>
                    <a:pt x="1" y="10"/>
                    <a:pt x="3" y="7"/>
                  </a:cubicBezTo>
                  <a:cubicBezTo>
                    <a:pt x="4" y="5"/>
                    <a:pt x="7" y="3"/>
                    <a:pt x="11" y="3"/>
                  </a:cubicBezTo>
                  <a:cubicBezTo>
                    <a:pt x="16" y="2"/>
                    <a:pt x="20" y="2"/>
                    <a:pt x="23" y="2"/>
                  </a:cubicBezTo>
                  <a:cubicBezTo>
                    <a:pt x="32" y="1"/>
                    <a:pt x="37" y="0"/>
                    <a:pt x="43" y="0"/>
                  </a:cubicBezTo>
                  <a:cubicBezTo>
                    <a:pt x="48" y="0"/>
                    <a:pt x="48" y="0"/>
                    <a:pt x="48" y="0"/>
                  </a:cubicBezTo>
                  <a:cubicBezTo>
                    <a:pt x="54" y="1"/>
                    <a:pt x="59" y="3"/>
                    <a:pt x="62" y="4"/>
                  </a:cubicBezTo>
                  <a:cubicBezTo>
                    <a:pt x="65" y="6"/>
                    <a:pt x="66" y="9"/>
                    <a:pt x="66" y="13"/>
                  </a:cubicBezTo>
                  <a:cubicBezTo>
                    <a:pt x="66" y="15"/>
                    <a:pt x="66" y="17"/>
                    <a:pt x="66" y="20"/>
                  </a:cubicBezTo>
                  <a:cubicBezTo>
                    <a:pt x="65" y="23"/>
                    <a:pt x="64" y="26"/>
                    <a:pt x="62" y="29"/>
                  </a:cubicBezTo>
                  <a:cubicBezTo>
                    <a:pt x="60" y="31"/>
                    <a:pt x="57" y="32"/>
                    <a:pt x="53" y="33"/>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32" name="Freeform 84">
              <a:extLst>
                <a:ext uri="{FF2B5EF4-FFF2-40B4-BE49-F238E27FC236}">
                  <a16:creationId xmlns:a16="http://schemas.microsoft.com/office/drawing/2014/main" id="{576CF7BA-63E8-47BF-AB8E-E9134BE8EF2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874527">
              <a:off x="10288245" y="954724"/>
              <a:ext cx="852074" cy="892781"/>
            </a:xfrm>
            <a:custGeom>
              <a:avLst/>
              <a:gdLst>
                <a:gd name="T0" fmla="*/ 4 w 57"/>
                <a:gd name="T1" fmla="*/ 34 h 60"/>
                <a:gd name="T2" fmla="*/ 17 w 57"/>
                <a:gd name="T3" fmla="*/ 18 h 60"/>
                <a:gd name="T4" fmla="*/ 26 w 57"/>
                <a:gd name="T5" fmla="*/ 8 h 60"/>
                <a:gd name="T6" fmla="*/ 29 w 57"/>
                <a:gd name="T7" fmla="*/ 5 h 60"/>
                <a:gd name="T8" fmla="*/ 41 w 57"/>
                <a:gd name="T9" fmla="*/ 0 h 60"/>
                <a:gd name="T10" fmla="*/ 51 w 57"/>
                <a:gd name="T11" fmla="*/ 6 h 60"/>
                <a:gd name="T12" fmla="*/ 56 w 57"/>
                <a:gd name="T13" fmla="*/ 16 h 60"/>
                <a:gd name="T14" fmla="*/ 51 w 57"/>
                <a:gd name="T15" fmla="*/ 28 h 60"/>
                <a:gd name="T16" fmla="*/ 29 w 57"/>
                <a:gd name="T17" fmla="*/ 53 h 60"/>
                <a:gd name="T18" fmla="*/ 17 w 57"/>
                <a:gd name="T19" fmla="*/ 59 h 60"/>
                <a:gd name="T20" fmla="*/ 5 w 57"/>
                <a:gd name="T21" fmla="*/ 54 h 60"/>
                <a:gd name="T22" fmla="*/ 0 w 57"/>
                <a:gd name="T23" fmla="*/ 45 h 60"/>
                <a:gd name="T24" fmla="*/ 4 w 57"/>
                <a:gd name="T25"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 h="60">
                  <a:moveTo>
                    <a:pt x="4" y="34"/>
                  </a:moveTo>
                  <a:cubicBezTo>
                    <a:pt x="5" y="33"/>
                    <a:pt x="17" y="18"/>
                    <a:pt x="17" y="18"/>
                  </a:cubicBezTo>
                  <a:cubicBezTo>
                    <a:pt x="21" y="14"/>
                    <a:pt x="24" y="10"/>
                    <a:pt x="26" y="8"/>
                  </a:cubicBezTo>
                  <a:cubicBezTo>
                    <a:pt x="29" y="5"/>
                    <a:pt x="29" y="5"/>
                    <a:pt x="29" y="5"/>
                  </a:cubicBezTo>
                  <a:cubicBezTo>
                    <a:pt x="34" y="2"/>
                    <a:pt x="38" y="0"/>
                    <a:pt x="41" y="0"/>
                  </a:cubicBezTo>
                  <a:cubicBezTo>
                    <a:pt x="44" y="1"/>
                    <a:pt x="47" y="2"/>
                    <a:pt x="51" y="6"/>
                  </a:cubicBezTo>
                  <a:cubicBezTo>
                    <a:pt x="55" y="10"/>
                    <a:pt x="57" y="13"/>
                    <a:pt x="56" y="16"/>
                  </a:cubicBezTo>
                  <a:cubicBezTo>
                    <a:pt x="56" y="19"/>
                    <a:pt x="54" y="23"/>
                    <a:pt x="51" y="28"/>
                  </a:cubicBezTo>
                  <a:cubicBezTo>
                    <a:pt x="51" y="28"/>
                    <a:pt x="33" y="48"/>
                    <a:pt x="29" y="53"/>
                  </a:cubicBezTo>
                  <a:cubicBezTo>
                    <a:pt x="25" y="57"/>
                    <a:pt x="21" y="59"/>
                    <a:pt x="17" y="59"/>
                  </a:cubicBezTo>
                  <a:cubicBezTo>
                    <a:pt x="13" y="60"/>
                    <a:pt x="9" y="58"/>
                    <a:pt x="5" y="54"/>
                  </a:cubicBezTo>
                  <a:cubicBezTo>
                    <a:pt x="2" y="51"/>
                    <a:pt x="0" y="48"/>
                    <a:pt x="0" y="45"/>
                  </a:cubicBezTo>
                  <a:cubicBezTo>
                    <a:pt x="0" y="42"/>
                    <a:pt x="2" y="38"/>
                    <a:pt x="4" y="3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33" name="Freeform 87">
              <a:extLst>
                <a:ext uri="{FF2B5EF4-FFF2-40B4-BE49-F238E27FC236}">
                  <a16:creationId xmlns:a16="http://schemas.microsoft.com/office/drawing/2014/main" id="{C0C95E2B-D068-4E18-85DE-266A42E6C69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20630858">
              <a:off x="10224385" y="3437261"/>
              <a:ext cx="824227" cy="881691"/>
            </a:xfrm>
            <a:custGeom>
              <a:avLst/>
              <a:gdLst>
                <a:gd name="T0" fmla="*/ 0 w 55"/>
                <a:gd name="T1" fmla="*/ 17 h 59"/>
                <a:gd name="T2" fmla="*/ 1 w 55"/>
                <a:gd name="T3" fmla="*/ 11 h 59"/>
                <a:gd name="T4" fmla="*/ 4 w 55"/>
                <a:gd name="T5" fmla="*/ 6 h 59"/>
                <a:gd name="T6" fmla="*/ 7 w 55"/>
                <a:gd name="T7" fmla="*/ 4 h 59"/>
                <a:gd name="T8" fmla="*/ 14 w 55"/>
                <a:gd name="T9" fmla="*/ 0 h 59"/>
                <a:gd name="T10" fmla="*/ 23 w 55"/>
                <a:gd name="T11" fmla="*/ 3 h 59"/>
                <a:gd name="T12" fmla="*/ 31 w 55"/>
                <a:gd name="T13" fmla="*/ 11 h 59"/>
                <a:gd name="T14" fmla="*/ 38 w 55"/>
                <a:gd name="T15" fmla="*/ 20 h 59"/>
                <a:gd name="T16" fmla="*/ 48 w 55"/>
                <a:gd name="T17" fmla="*/ 31 h 59"/>
                <a:gd name="T18" fmla="*/ 55 w 55"/>
                <a:gd name="T19" fmla="*/ 43 h 59"/>
                <a:gd name="T20" fmla="*/ 49 w 55"/>
                <a:gd name="T21" fmla="*/ 55 h 59"/>
                <a:gd name="T22" fmla="*/ 38 w 55"/>
                <a:gd name="T23" fmla="*/ 59 h 59"/>
                <a:gd name="T24" fmla="*/ 33 w 55"/>
                <a:gd name="T25" fmla="*/ 58 h 59"/>
                <a:gd name="T26" fmla="*/ 26 w 55"/>
                <a:gd name="T27" fmla="*/ 53 h 59"/>
                <a:gd name="T28" fmla="*/ 5 w 55"/>
                <a:gd name="T29" fmla="*/ 27 h 59"/>
                <a:gd name="T30" fmla="*/ 0 w 55"/>
                <a:gd name="T31" fmla="*/ 1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5" h="59">
                  <a:moveTo>
                    <a:pt x="0" y="17"/>
                  </a:moveTo>
                  <a:cubicBezTo>
                    <a:pt x="0" y="14"/>
                    <a:pt x="0" y="12"/>
                    <a:pt x="1" y="11"/>
                  </a:cubicBezTo>
                  <a:cubicBezTo>
                    <a:pt x="2" y="9"/>
                    <a:pt x="3" y="8"/>
                    <a:pt x="4" y="6"/>
                  </a:cubicBezTo>
                  <a:cubicBezTo>
                    <a:pt x="6" y="5"/>
                    <a:pt x="7" y="4"/>
                    <a:pt x="7" y="4"/>
                  </a:cubicBezTo>
                  <a:cubicBezTo>
                    <a:pt x="9" y="2"/>
                    <a:pt x="12" y="1"/>
                    <a:pt x="14" y="0"/>
                  </a:cubicBezTo>
                  <a:cubicBezTo>
                    <a:pt x="17" y="0"/>
                    <a:pt x="20" y="1"/>
                    <a:pt x="23" y="3"/>
                  </a:cubicBezTo>
                  <a:cubicBezTo>
                    <a:pt x="26" y="4"/>
                    <a:pt x="29" y="7"/>
                    <a:pt x="31" y="11"/>
                  </a:cubicBezTo>
                  <a:cubicBezTo>
                    <a:pt x="38" y="20"/>
                    <a:pt x="38" y="20"/>
                    <a:pt x="38" y="20"/>
                  </a:cubicBezTo>
                  <a:cubicBezTo>
                    <a:pt x="48" y="31"/>
                    <a:pt x="48" y="31"/>
                    <a:pt x="48" y="31"/>
                  </a:cubicBezTo>
                  <a:cubicBezTo>
                    <a:pt x="52" y="36"/>
                    <a:pt x="54" y="40"/>
                    <a:pt x="55" y="43"/>
                  </a:cubicBezTo>
                  <a:cubicBezTo>
                    <a:pt x="55" y="47"/>
                    <a:pt x="54" y="52"/>
                    <a:pt x="49" y="55"/>
                  </a:cubicBezTo>
                  <a:cubicBezTo>
                    <a:pt x="45" y="58"/>
                    <a:pt x="41" y="59"/>
                    <a:pt x="38" y="59"/>
                  </a:cubicBezTo>
                  <a:cubicBezTo>
                    <a:pt x="37" y="59"/>
                    <a:pt x="35" y="59"/>
                    <a:pt x="33" y="58"/>
                  </a:cubicBezTo>
                  <a:cubicBezTo>
                    <a:pt x="31" y="57"/>
                    <a:pt x="29" y="55"/>
                    <a:pt x="26" y="53"/>
                  </a:cubicBezTo>
                  <a:cubicBezTo>
                    <a:pt x="23" y="50"/>
                    <a:pt x="5" y="27"/>
                    <a:pt x="5" y="27"/>
                  </a:cubicBezTo>
                  <a:cubicBezTo>
                    <a:pt x="2" y="23"/>
                    <a:pt x="0" y="19"/>
                    <a:pt x="0" y="1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grpSp>
      <p:sp useBgFill="1">
        <p:nvSpPr>
          <p:cNvPr id="23" name="Freeform: Shape 22">
            <a:extLst>
              <a:ext uri="{FF2B5EF4-FFF2-40B4-BE49-F238E27FC236}">
                <a16:creationId xmlns:a16="http://schemas.microsoft.com/office/drawing/2014/main" id="{61DBDC3E-EFBF-429B-957B-6C76FFB449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5693480" y="359481"/>
            <a:ext cx="805041" cy="12192001"/>
          </a:xfrm>
          <a:custGeom>
            <a:avLst/>
            <a:gdLst>
              <a:gd name="connsiteX0" fmla="*/ 0 w 805041"/>
              <a:gd name="connsiteY0" fmla="*/ 12192001 h 12192001"/>
              <a:gd name="connsiteX1" fmla="*/ 2268 w 805041"/>
              <a:gd name="connsiteY1" fmla="*/ 11635931 h 12192001"/>
              <a:gd name="connsiteX2" fmla="*/ 39265 w 805041"/>
              <a:gd name="connsiteY2" fmla="*/ 9246579 h 12192001"/>
              <a:gd name="connsiteX3" fmla="*/ 79643 w 805041"/>
              <a:gd name="connsiteY3" fmla="*/ 7976300 h 12192001"/>
              <a:gd name="connsiteX4" fmla="*/ 39265 w 805041"/>
              <a:gd name="connsiteY4" fmla="*/ 7150621 h 12192001"/>
              <a:gd name="connsiteX5" fmla="*/ 39265 w 805041"/>
              <a:gd name="connsiteY5" fmla="*/ 6515481 h 12192001"/>
              <a:gd name="connsiteX6" fmla="*/ 39265 w 805041"/>
              <a:gd name="connsiteY6" fmla="*/ 4864121 h 12192001"/>
              <a:gd name="connsiteX7" fmla="*/ 79645 w 805041"/>
              <a:gd name="connsiteY7" fmla="*/ 2958705 h 12192001"/>
              <a:gd name="connsiteX8" fmla="*/ 54260 w 805041"/>
              <a:gd name="connsiteY8" fmla="*/ 203487 h 12192001"/>
              <a:gd name="connsiteX9" fmla="*/ 52385 w 805041"/>
              <a:gd name="connsiteY9" fmla="*/ 0 h 12192001"/>
              <a:gd name="connsiteX10" fmla="*/ 805041 w 805041"/>
              <a:gd name="connsiteY10" fmla="*/ 0 h 12192001"/>
              <a:gd name="connsiteX11" fmla="*/ 805040 w 805041"/>
              <a:gd name="connsiteY11" fmla="*/ 12192001 h 12192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05041" h="12192001">
                <a:moveTo>
                  <a:pt x="0" y="12192001"/>
                </a:moveTo>
                <a:lnTo>
                  <a:pt x="2268" y="11635931"/>
                </a:lnTo>
                <a:cubicBezTo>
                  <a:pt x="6616" y="10932425"/>
                  <a:pt x="16553" y="10139742"/>
                  <a:pt x="39265" y="9246579"/>
                </a:cubicBezTo>
                <a:cubicBezTo>
                  <a:pt x="79643" y="7976300"/>
                  <a:pt x="79643" y="7976300"/>
                  <a:pt x="79643" y="7976300"/>
                </a:cubicBezTo>
                <a:cubicBezTo>
                  <a:pt x="79643" y="7722245"/>
                  <a:pt x="39265" y="7468190"/>
                  <a:pt x="39265" y="7150621"/>
                </a:cubicBezTo>
                <a:cubicBezTo>
                  <a:pt x="39265" y="6833051"/>
                  <a:pt x="39265" y="6578996"/>
                  <a:pt x="39265" y="6515481"/>
                </a:cubicBezTo>
                <a:cubicBezTo>
                  <a:pt x="39265" y="4864121"/>
                  <a:pt x="39265" y="4864121"/>
                  <a:pt x="39265" y="4864121"/>
                </a:cubicBezTo>
                <a:cubicBezTo>
                  <a:pt x="79645" y="2958705"/>
                  <a:pt x="79645" y="2958705"/>
                  <a:pt x="79645" y="2958705"/>
                </a:cubicBezTo>
                <a:cubicBezTo>
                  <a:pt x="68288" y="1726140"/>
                  <a:pt x="60126" y="840233"/>
                  <a:pt x="54260" y="203487"/>
                </a:cubicBezTo>
                <a:lnTo>
                  <a:pt x="52385" y="0"/>
                </a:lnTo>
                <a:lnTo>
                  <a:pt x="805041" y="0"/>
                </a:lnTo>
                <a:lnTo>
                  <a:pt x="805040" y="12192001"/>
                </a:lnTo>
                <a:close/>
              </a:path>
            </a:pathLst>
          </a:custGeom>
          <a:ln>
            <a:noFill/>
          </a:ln>
        </p:spPr>
        <p:txBody>
          <a:bodyPr vert="horz" wrap="square" lIns="91440" tIns="45720" rIns="91440" bIns="45720" numCol="1" anchor="t" anchorCtr="0" compatLnSpc="1">
            <a:prstTxWarp prst="textNoShape">
              <a:avLst/>
            </a:prstTxWarp>
            <a:noAutofit/>
          </a:bodyPr>
          <a:lstStyle/>
          <a:p>
            <a:endParaRPr lang="en-US"/>
          </a:p>
        </p:txBody>
      </p:sp>
      <p:graphicFrame>
        <p:nvGraphicFramePr>
          <p:cNvPr id="4" name="Table 3">
            <a:extLst>
              <a:ext uri="{FF2B5EF4-FFF2-40B4-BE49-F238E27FC236}">
                <a16:creationId xmlns:a16="http://schemas.microsoft.com/office/drawing/2014/main" id="{F7EA2324-43A1-E88D-B178-E95A51CC8BAA}"/>
              </a:ext>
            </a:extLst>
          </p:cNvPr>
          <p:cNvGraphicFramePr>
            <a:graphicFrameLocks noGrp="1"/>
          </p:cNvGraphicFramePr>
          <p:nvPr>
            <p:extLst>
              <p:ext uri="{D42A27DB-BD31-4B8C-83A1-F6EECF244321}">
                <p14:modId xmlns:p14="http://schemas.microsoft.com/office/powerpoint/2010/main" val="2267673186"/>
              </p:ext>
            </p:extLst>
          </p:nvPr>
        </p:nvGraphicFramePr>
        <p:xfrm>
          <a:off x="1619232" y="1299320"/>
          <a:ext cx="9025095" cy="5392576"/>
        </p:xfrm>
        <a:graphic>
          <a:graphicData uri="http://schemas.openxmlformats.org/drawingml/2006/table">
            <a:tbl>
              <a:tblPr firstRow="1" firstCol="1" bandRow="1"/>
              <a:tblGrid>
                <a:gridCol w="1431580">
                  <a:extLst>
                    <a:ext uri="{9D8B030D-6E8A-4147-A177-3AD203B41FA5}">
                      <a16:colId xmlns:a16="http://schemas.microsoft.com/office/drawing/2014/main" val="3968943514"/>
                    </a:ext>
                  </a:extLst>
                </a:gridCol>
                <a:gridCol w="1328027">
                  <a:extLst>
                    <a:ext uri="{9D8B030D-6E8A-4147-A177-3AD203B41FA5}">
                      <a16:colId xmlns:a16="http://schemas.microsoft.com/office/drawing/2014/main" val="1734437144"/>
                    </a:ext>
                  </a:extLst>
                </a:gridCol>
                <a:gridCol w="882017">
                  <a:extLst>
                    <a:ext uri="{9D8B030D-6E8A-4147-A177-3AD203B41FA5}">
                      <a16:colId xmlns:a16="http://schemas.microsoft.com/office/drawing/2014/main" val="2420385542"/>
                    </a:ext>
                  </a:extLst>
                </a:gridCol>
                <a:gridCol w="1548660">
                  <a:extLst>
                    <a:ext uri="{9D8B030D-6E8A-4147-A177-3AD203B41FA5}">
                      <a16:colId xmlns:a16="http://schemas.microsoft.com/office/drawing/2014/main" val="1790922419"/>
                    </a:ext>
                  </a:extLst>
                </a:gridCol>
                <a:gridCol w="1291438">
                  <a:extLst>
                    <a:ext uri="{9D8B030D-6E8A-4147-A177-3AD203B41FA5}">
                      <a16:colId xmlns:a16="http://schemas.microsoft.com/office/drawing/2014/main" val="1149794924"/>
                    </a:ext>
                  </a:extLst>
                </a:gridCol>
                <a:gridCol w="1218537">
                  <a:extLst>
                    <a:ext uri="{9D8B030D-6E8A-4147-A177-3AD203B41FA5}">
                      <a16:colId xmlns:a16="http://schemas.microsoft.com/office/drawing/2014/main" val="1144926400"/>
                    </a:ext>
                  </a:extLst>
                </a:gridCol>
                <a:gridCol w="1324836">
                  <a:extLst>
                    <a:ext uri="{9D8B030D-6E8A-4147-A177-3AD203B41FA5}">
                      <a16:colId xmlns:a16="http://schemas.microsoft.com/office/drawing/2014/main" val="3416005908"/>
                    </a:ext>
                  </a:extLst>
                </a:gridCol>
              </a:tblGrid>
              <a:tr h="714007">
                <a:tc>
                  <a:txBody>
                    <a:bodyPr/>
                    <a:lstStyle/>
                    <a:p>
                      <a:pPr algn="ctr">
                        <a:lnSpc>
                          <a:spcPct val="300000"/>
                        </a:lnSpc>
                        <a:spcBef>
                          <a:spcPts val="1200"/>
                        </a:spcBef>
                        <a:spcAft>
                          <a:spcPts val="800"/>
                        </a:spcAft>
                      </a:pPr>
                      <a:r>
                        <a:rPr lang="en-US" sz="1500" b="1" dirty="0">
                          <a:solidFill>
                            <a:schemeClr val="bg1"/>
                          </a:solidFill>
                          <a:effectLst/>
                          <a:latin typeface="+mn-lt"/>
                          <a:ea typeface="Times New Roman" panose="02020603050405020304" pitchFamily="18" charset="0"/>
                          <a:cs typeface="Arial" panose="020B0604020202020204" pitchFamily="34" charset="0"/>
                        </a:rPr>
                        <a:t>Name</a:t>
                      </a:r>
                      <a:endParaRPr lang="en-US" sz="1600" dirty="0">
                        <a:solidFill>
                          <a:schemeClr val="bg1"/>
                        </a:solidFill>
                        <a:effectLst/>
                        <a:latin typeface="+mn-lt"/>
                        <a:ea typeface="Calibri" panose="020F0502020204030204" pitchFamily="34" charset="0"/>
                        <a:cs typeface="Arial" panose="020B0604020202020204" pitchFamily="34" charset="0"/>
                      </a:endParaRPr>
                    </a:p>
                  </a:txBody>
                  <a:tcPr marL="102370" marR="10237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75000"/>
                      </a:schemeClr>
                    </a:solidFill>
                  </a:tcPr>
                </a:tc>
                <a:tc>
                  <a:txBody>
                    <a:bodyPr/>
                    <a:lstStyle/>
                    <a:p>
                      <a:pPr algn="ctr">
                        <a:lnSpc>
                          <a:spcPct val="300000"/>
                        </a:lnSpc>
                        <a:spcBef>
                          <a:spcPts val="1200"/>
                        </a:spcBef>
                        <a:spcAft>
                          <a:spcPts val="800"/>
                        </a:spcAft>
                      </a:pPr>
                      <a:r>
                        <a:rPr lang="en-US" sz="1500" b="1" dirty="0">
                          <a:solidFill>
                            <a:schemeClr val="bg1"/>
                          </a:solidFill>
                          <a:effectLst/>
                          <a:latin typeface="+mn-lt"/>
                          <a:ea typeface="Times New Roman" panose="02020603050405020304" pitchFamily="18" charset="0"/>
                          <a:cs typeface="Arial" panose="020B0604020202020204" pitchFamily="34" charset="0"/>
                        </a:rPr>
                        <a:t>Size</a:t>
                      </a:r>
                      <a:endParaRPr lang="en-US" sz="1600" dirty="0">
                        <a:solidFill>
                          <a:schemeClr val="bg1"/>
                        </a:solidFill>
                        <a:effectLst/>
                        <a:latin typeface="+mn-lt"/>
                        <a:ea typeface="Calibri" panose="020F0502020204030204" pitchFamily="34" charset="0"/>
                        <a:cs typeface="Arial" panose="020B0604020202020204" pitchFamily="34" charset="0"/>
                      </a:endParaRPr>
                    </a:p>
                  </a:txBody>
                  <a:tcPr marL="102370" marR="10237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75000"/>
                      </a:schemeClr>
                    </a:solidFill>
                  </a:tcPr>
                </a:tc>
                <a:tc>
                  <a:txBody>
                    <a:bodyPr/>
                    <a:lstStyle/>
                    <a:p>
                      <a:pPr algn="ctr">
                        <a:lnSpc>
                          <a:spcPct val="300000"/>
                        </a:lnSpc>
                        <a:spcBef>
                          <a:spcPts val="1200"/>
                        </a:spcBef>
                        <a:spcAft>
                          <a:spcPts val="800"/>
                        </a:spcAft>
                      </a:pPr>
                      <a:r>
                        <a:rPr lang="en-US" sz="1500" b="1" dirty="0">
                          <a:solidFill>
                            <a:schemeClr val="bg1"/>
                          </a:solidFill>
                          <a:effectLst/>
                          <a:latin typeface="+mn-lt"/>
                          <a:ea typeface="Times New Roman" panose="02020603050405020304" pitchFamily="18" charset="0"/>
                          <a:cs typeface="Arial" panose="020B0604020202020204" pitchFamily="34" charset="0"/>
                        </a:rPr>
                        <a:t>Type</a:t>
                      </a:r>
                      <a:endParaRPr lang="en-US" sz="1600" dirty="0">
                        <a:solidFill>
                          <a:schemeClr val="bg1"/>
                        </a:solidFill>
                        <a:effectLst/>
                        <a:latin typeface="+mn-lt"/>
                        <a:ea typeface="Calibri" panose="020F0502020204030204" pitchFamily="34" charset="0"/>
                        <a:cs typeface="Arial" panose="020B0604020202020204" pitchFamily="34" charset="0"/>
                      </a:endParaRPr>
                    </a:p>
                  </a:txBody>
                  <a:tcPr marL="102370" marR="10237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75000"/>
                      </a:schemeClr>
                    </a:solidFill>
                  </a:tcPr>
                </a:tc>
                <a:tc>
                  <a:txBody>
                    <a:bodyPr/>
                    <a:lstStyle/>
                    <a:p>
                      <a:pPr algn="ctr">
                        <a:lnSpc>
                          <a:spcPct val="300000"/>
                        </a:lnSpc>
                        <a:spcBef>
                          <a:spcPts val="1200"/>
                        </a:spcBef>
                        <a:spcAft>
                          <a:spcPts val="800"/>
                        </a:spcAft>
                      </a:pPr>
                      <a:r>
                        <a:rPr lang="en-US" sz="1500" b="1">
                          <a:solidFill>
                            <a:schemeClr val="bg1"/>
                          </a:solidFill>
                          <a:effectLst/>
                          <a:latin typeface="+mn-lt"/>
                          <a:ea typeface="Times New Roman" panose="02020603050405020304" pitchFamily="18" charset="0"/>
                          <a:cs typeface="Arial" panose="020B0604020202020204" pitchFamily="34" charset="0"/>
                        </a:rPr>
                        <a:t>Filter</a:t>
                      </a:r>
                      <a:endParaRPr lang="en-US" sz="1600">
                        <a:solidFill>
                          <a:schemeClr val="bg1"/>
                        </a:solidFill>
                        <a:effectLst/>
                        <a:latin typeface="+mn-lt"/>
                        <a:ea typeface="Calibri" panose="020F0502020204030204" pitchFamily="34" charset="0"/>
                        <a:cs typeface="Arial" panose="020B0604020202020204" pitchFamily="34" charset="0"/>
                      </a:endParaRPr>
                    </a:p>
                  </a:txBody>
                  <a:tcPr marL="102370" marR="10237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75000"/>
                      </a:schemeClr>
                    </a:solidFill>
                  </a:tcPr>
                </a:tc>
                <a:tc>
                  <a:txBody>
                    <a:bodyPr/>
                    <a:lstStyle/>
                    <a:p>
                      <a:pPr algn="ctr">
                        <a:lnSpc>
                          <a:spcPct val="300000"/>
                        </a:lnSpc>
                        <a:spcBef>
                          <a:spcPts val="1200"/>
                        </a:spcBef>
                        <a:spcAft>
                          <a:spcPts val="800"/>
                        </a:spcAft>
                      </a:pPr>
                      <a:r>
                        <a:rPr lang="en-US" sz="1500" b="1" dirty="0">
                          <a:solidFill>
                            <a:schemeClr val="bg1"/>
                          </a:solidFill>
                          <a:effectLst/>
                          <a:latin typeface="+mn-lt"/>
                          <a:ea typeface="Times New Roman" panose="02020603050405020304" pitchFamily="18" charset="0"/>
                          <a:cs typeface="Arial" panose="020B0604020202020204" pitchFamily="34" charset="0"/>
                        </a:rPr>
                        <a:t>SSIM</a:t>
                      </a:r>
                      <a:endParaRPr lang="en-US" sz="1600" dirty="0">
                        <a:solidFill>
                          <a:schemeClr val="bg1"/>
                        </a:solidFill>
                        <a:effectLst/>
                        <a:latin typeface="+mn-lt"/>
                        <a:ea typeface="Calibri" panose="020F0502020204030204" pitchFamily="34" charset="0"/>
                        <a:cs typeface="Arial" panose="020B0604020202020204" pitchFamily="34" charset="0"/>
                      </a:endParaRPr>
                    </a:p>
                  </a:txBody>
                  <a:tcPr marL="102370" marR="10237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75000"/>
                      </a:schemeClr>
                    </a:solidFill>
                  </a:tcPr>
                </a:tc>
                <a:tc>
                  <a:txBody>
                    <a:bodyPr/>
                    <a:lstStyle/>
                    <a:p>
                      <a:pPr algn="ctr">
                        <a:lnSpc>
                          <a:spcPct val="300000"/>
                        </a:lnSpc>
                        <a:spcBef>
                          <a:spcPts val="1200"/>
                        </a:spcBef>
                        <a:spcAft>
                          <a:spcPts val="800"/>
                        </a:spcAft>
                      </a:pPr>
                      <a:r>
                        <a:rPr lang="en-US" sz="1500" b="1">
                          <a:solidFill>
                            <a:schemeClr val="bg1"/>
                          </a:solidFill>
                          <a:effectLst/>
                          <a:latin typeface="+mn-lt"/>
                          <a:ea typeface="Times New Roman" panose="02020603050405020304" pitchFamily="18" charset="0"/>
                          <a:cs typeface="Arial" panose="020B0604020202020204" pitchFamily="34" charset="0"/>
                        </a:rPr>
                        <a:t>Precision</a:t>
                      </a:r>
                      <a:endParaRPr lang="en-US" sz="1600">
                        <a:solidFill>
                          <a:schemeClr val="bg1"/>
                        </a:solidFill>
                        <a:effectLst/>
                        <a:latin typeface="+mn-lt"/>
                        <a:ea typeface="Calibri" panose="020F0502020204030204" pitchFamily="34" charset="0"/>
                        <a:cs typeface="Arial" panose="020B0604020202020204" pitchFamily="34" charset="0"/>
                      </a:endParaRPr>
                    </a:p>
                  </a:txBody>
                  <a:tcPr marL="102370" marR="10237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75000"/>
                      </a:schemeClr>
                    </a:solidFill>
                  </a:tcPr>
                </a:tc>
                <a:tc>
                  <a:txBody>
                    <a:bodyPr/>
                    <a:lstStyle/>
                    <a:p>
                      <a:pPr algn="ctr">
                        <a:lnSpc>
                          <a:spcPct val="300000"/>
                        </a:lnSpc>
                        <a:spcBef>
                          <a:spcPts val="1200"/>
                        </a:spcBef>
                        <a:spcAft>
                          <a:spcPts val="800"/>
                        </a:spcAft>
                      </a:pPr>
                      <a:r>
                        <a:rPr lang="en-US" sz="1500" b="1" dirty="0">
                          <a:solidFill>
                            <a:schemeClr val="bg1"/>
                          </a:solidFill>
                          <a:effectLst/>
                          <a:latin typeface="+mn-lt"/>
                          <a:ea typeface="Times New Roman" panose="02020603050405020304" pitchFamily="18" charset="0"/>
                          <a:cs typeface="Arial" panose="020B0604020202020204" pitchFamily="34" charset="0"/>
                        </a:rPr>
                        <a:t>Accuracy*</a:t>
                      </a:r>
                      <a:endParaRPr lang="en-US" sz="1600" dirty="0">
                        <a:solidFill>
                          <a:schemeClr val="bg1"/>
                        </a:solidFill>
                        <a:effectLst/>
                        <a:latin typeface="+mn-lt"/>
                        <a:ea typeface="Calibri" panose="020F0502020204030204" pitchFamily="34" charset="0"/>
                        <a:cs typeface="Arial" panose="020B0604020202020204" pitchFamily="34" charset="0"/>
                      </a:endParaRPr>
                    </a:p>
                  </a:txBody>
                  <a:tcPr marL="102370" marR="10237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75000"/>
                      </a:schemeClr>
                    </a:solidFill>
                  </a:tcPr>
                </a:tc>
                <a:extLst>
                  <a:ext uri="{0D108BD9-81ED-4DB2-BD59-A6C34878D82A}">
                    <a16:rowId xmlns:a16="http://schemas.microsoft.com/office/drawing/2014/main" val="3694935555"/>
                  </a:ext>
                </a:extLst>
              </a:tr>
              <a:tr h="419175">
                <a:tc>
                  <a:txBody>
                    <a:bodyPr/>
                    <a:lstStyle/>
                    <a:p>
                      <a:pPr algn="ctr">
                        <a:lnSpc>
                          <a:spcPct val="107000"/>
                        </a:lnSpc>
                        <a:spcBef>
                          <a:spcPts val="1200"/>
                        </a:spcBef>
                        <a:spcAft>
                          <a:spcPts val="800"/>
                        </a:spcAft>
                      </a:pPr>
                      <a:r>
                        <a:rPr lang="en-US" sz="1500">
                          <a:solidFill>
                            <a:schemeClr val="bg1"/>
                          </a:solidFill>
                          <a:effectLst/>
                          <a:latin typeface="+mn-lt"/>
                          <a:ea typeface="Times New Roman" panose="02020603050405020304" pitchFamily="18" charset="0"/>
                          <a:cs typeface="Arial" panose="020B0604020202020204" pitchFamily="34" charset="0"/>
                        </a:rPr>
                        <a:t>field</a:t>
                      </a:r>
                      <a:endParaRPr lang="en-US" sz="1600">
                        <a:solidFill>
                          <a:schemeClr val="bg1"/>
                        </a:solidFill>
                        <a:effectLst/>
                        <a:latin typeface="+mn-lt"/>
                        <a:ea typeface="Calibri" panose="020F0502020204030204" pitchFamily="34" charset="0"/>
                        <a:cs typeface="Arial" panose="020B0604020202020204" pitchFamily="34" charset="0"/>
                      </a:endParaRPr>
                    </a:p>
                  </a:txBody>
                  <a:tcPr marL="102370" marR="10237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algn="ctr">
                        <a:lnSpc>
                          <a:spcPct val="107000"/>
                        </a:lnSpc>
                        <a:spcBef>
                          <a:spcPts val="1200"/>
                        </a:spcBef>
                        <a:spcAft>
                          <a:spcPts val="800"/>
                        </a:spcAft>
                      </a:pPr>
                      <a:r>
                        <a:rPr lang="en-US" sz="1500">
                          <a:solidFill>
                            <a:schemeClr val="bg1"/>
                          </a:solidFill>
                          <a:effectLst/>
                          <a:latin typeface="+mn-lt"/>
                          <a:ea typeface="Times New Roman" panose="02020603050405020304" pitchFamily="18" charset="0"/>
                          <a:cs typeface="Arial" panose="020B0604020202020204" pitchFamily="34" charset="0"/>
                        </a:rPr>
                        <a:t>2048 x 2048</a:t>
                      </a:r>
                      <a:endParaRPr lang="en-US" sz="1600">
                        <a:solidFill>
                          <a:schemeClr val="bg1"/>
                        </a:solidFill>
                        <a:effectLst/>
                        <a:latin typeface="+mn-lt"/>
                        <a:ea typeface="Calibri" panose="020F0502020204030204" pitchFamily="34" charset="0"/>
                        <a:cs typeface="Arial" panose="020B0604020202020204" pitchFamily="34" charset="0"/>
                      </a:endParaRPr>
                    </a:p>
                  </a:txBody>
                  <a:tcPr marL="102370" marR="10237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algn="ctr">
                        <a:lnSpc>
                          <a:spcPct val="107000"/>
                        </a:lnSpc>
                        <a:spcBef>
                          <a:spcPts val="1200"/>
                        </a:spcBef>
                        <a:spcAft>
                          <a:spcPts val="800"/>
                        </a:spcAft>
                      </a:pPr>
                      <a:r>
                        <a:rPr lang="en-US" sz="1500">
                          <a:solidFill>
                            <a:schemeClr val="bg1"/>
                          </a:solidFill>
                          <a:effectLst/>
                          <a:latin typeface="+mn-lt"/>
                          <a:ea typeface="Times New Roman" panose="02020603050405020304" pitchFamily="18" charset="0"/>
                          <a:cs typeface="Arial" panose="020B0604020202020204" pitchFamily="34" charset="0"/>
                        </a:rPr>
                        <a:t>JPG</a:t>
                      </a:r>
                      <a:endParaRPr lang="en-US" sz="1600">
                        <a:solidFill>
                          <a:schemeClr val="bg1"/>
                        </a:solidFill>
                        <a:effectLst/>
                        <a:latin typeface="+mn-lt"/>
                        <a:ea typeface="Calibri" panose="020F0502020204030204" pitchFamily="34" charset="0"/>
                        <a:cs typeface="Arial" panose="020B0604020202020204" pitchFamily="34" charset="0"/>
                      </a:endParaRPr>
                    </a:p>
                  </a:txBody>
                  <a:tcPr marL="102370" marR="10237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algn="ctr">
                        <a:lnSpc>
                          <a:spcPct val="107000"/>
                        </a:lnSpc>
                        <a:spcBef>
                          <a:spcPts val="1200"/>
                        </a:spcBef>
                        <a:spcAft>
                          <a:spcPts val="800"/>
                        </a:spcAft>
                      </a:pPr>
                      <a:r>
                        <a:rPr lang="en-US" sz="1500" dirty="0">
                          <a:solidFill>
                            <a:schemeClr val="bg1"/>
                          </a:solidFill>
                          <a:effectLst/>
                          <a:latin typeface="+mn-lt"/>
                          <a:ea typeface="Times New Roman" panose="02020603050405020304" pitchFamily="18" charset="0"/>
                          <a:cs typeface="Arial" panose="020B0604020202020204" pitchFamily="34" charset="0"/>
                        </a:rPr>
                        <a:t>Hough Transform</a:t>
                      </a:r>
                      <a:endParaRPr lang="en-US" sz="1600" dirty="0">
                        <a:solidFill>
                          <a:schemeClr val="bg1"/>
                        </a:solidFill>
                        <a:effectLst/>
                        <a:latin typeface="+mn-lt"/>
                        <a:ea typeface="Calibri" panose="020F0502020204030204" pitchFamily="34" charset="0"/>
                        <a:cs typeface="Arial" panose="020B0604020202020204" pitchFamily="34" charset="0"/>
                      </a:endParaRPr>
                    </a:p>
                  </a:txBody>
                  <a:tcPr marL="102370" marR="10237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algn="ctr">
                        <a:lnSpc>
                          <a:spcPct val="107000"/>
                        </a:lnSpc>
                        <a:spcBef>
                          <a:spcPts val="1200"/>
                        </a:spcBef>
                        <a:spcAft>
                          <a:spcPts val="800"/>
                        </a:spcAft>
                      </a:pPr>
                      <a:r>
                        <a:rPr lang="en-US" sz="1500" dirty="0">
                          <a:solidFill>
                            <a:schemeClr val="bg1"/>
                          </a:solidFill>
                          <a:effectLst/>
                          <a:latin typeface="+mn-lt"/>
                          <a:ea typeface="Times New Roman" panose="02020603050405020304" pitchFamily="18" charset="0"/>
                          <a:cs typeface="Arial" panose="020B0604020202020204" pitchFamily="34" charset="0"/>
                        </a:rPr>
                        <a:t>8081.54</a:t>
                      </a:r>
                      <a:endParaRPr lang="en-US" sz="1600" dirty="0">
                        <a:solidFill>
                          <a:schemeClr val="bg1"/>
                        </a:solidFill>
                        <a:effectLst/>
                        <a:latin typeface="+mn-lt"/>
                        <a:ea typeface="Calibri" panose="020F0502020204030204" pitchFamily="34" charset="0"/>
                        <a:cs typeface="Arial" panose="020B0604020202020204" pitchFamily="34" charset="0"/>
                      </a:endParaRPr>
                    </a:p>
                  </a:txBody>
                  <a:tcPr marL="102370" marR="10237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algn="ctr">
                        <a:lnSpc>
                          <a:spcPct val="107000"/>
                        </a:lnSpc>
                        <a:spcBef>
                          <a:spcPts val="1200"/>
                        </a:spcBef>
                        <a:spcAft>
                          <a:spcPts val="800"/>
                        </a:spcAft>
                      </a:pPr>
                      <a:r>
                        <a:rPr lang="en-US" sz="1500" dirty="0">
                          <a:solidFill>
                            <a:schemeClr val="bg1"/>
                          </a:solidFill>
                          <a:effectLst/>
                          <a:latin typeface="+mn-lt"/>
                          <a:ea typeface="Times New Roman" panose="02020603050405020304" pitchFamily="18" charset="0"/>
                          <a:cs typeface="Arial" panose="020B0604020202020204" pitchFamily="34" charset="0"/>
                        </a:rPr>
                        <a:t>9.19 </a:t>
                      </a:r>
                      <a:endParaRPr lang="en-US" sz="1600" dirty="0">
                        <a:solidFill>
                          <a:schemeClr val="bg1"/>
                        </a:solidFill>
                        <a:effectLst/>
                        <a:latin typeface="+mn-lt"/>
                        <a:ea typeface="Calibri" panose="020F0502020204030204" pitchFamily="34" charset="0"/>
                        <a:cs typeface="Arial" panose="020B0604020202020204" pitchFamily="34" charset="0"/>
                      </a:endParaRPr>
                    </a:p>
                  </a:txBody>
                  <a:tcPr marL="102370" marR="10237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algn="ctr">
                        <a:lnSpc>
                          <a:spcPct val="107000"/>
                        </a:lnSpc>
                        <a:spcBef>
                          <a:spcPts val="1200"/>
                        </a:spcBef>
                        <a:spcAft>
                          <a:spcPts val="800"/>
                        </a:spcAft>
                      </a:pPr>
                      <a:r>
                        <a:rPr lang="en-US" sz="1500" dirty="0">
                          <a:solidFill>
                            <a:schemeClr val="bg1"/>
                          </a:solidFill>
                          <a:effectLst/>
                          <a:latin typeface="+mn-lt"/>
                          <a:ea typeface="Times New Roman" panose="02020603050405020304" pitchFamily="18" charset="0"/>
                          <a:cs typeface="Arial" panose="020B0604020202020204" pitchFamily="34" charset="0"/>
                        </a:rPr>
                        <a:t> 85.62</a:t>
                      </a:r>
                      <a:endParaRPr lang="en-US" sz="1600" dirty="0">
                        <a:solidFill>
                          <a:schemeClr val="bg1"/>
                        </a:solidFill>
                        <a:effectLst/>
                        <a:latin typeface="+mn-lt"/>
                        <a:ea typeface="Calibri" panose="020F0502020204030204" pitchFamily="34" charset="0"/>
                        <a:cs typeface="Arial" panose="020B0604020202020204" pitchFamily="34" charset="0"/>
                      </a:endParaRPr>
                    </a:p>
                  </a:txBody>
                  <a:tcPr marL="102370" marR="10237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extLst>
                  <a:ext uri="{0D108BD9-81ED-4DB2-BD59-A6C34878D82A}">
                    <a16:rowId xmlns:a16="http://schemas.microsoft.com/office/drawing/2014/main" val="3073751060"/>
                  </a:ext>
                </a:extLst>
              </a:tr>
              <a:tr h="419175">
                <a:tc>
                  <a:txBody>
                    <a:bodyPr/>
                    <a:lstStyle/>
                    <a:p>
                      <a:pPr algn="ctr">
                        <a:lnSpc>
                          <a:spcPct val="107000"/>
                        </a:lnSpc>
                        <a:spcBef>
                          <a:spcPts val="1200"/>
                        </a:spcBef>
                        <a:spcAft>
                          <a:spcPts val="800"/>
                        </a:spcAft>
                      </a:pPr>
                      <a:r>
                        <a:rPr lang="en-US" sz="1500">
                          <a:solidFill>
                            <a:schemeClr val="bg1"/>
                          </a:solidFill>
                          <a:effectLst/>
                          <a:latin typeface="+mn-lt"/>
                          <a:ea typeface="Times New Roman" panose="02020603050405020304" pitchFamily="18" charset="0"/>
                          <a:cs typeface="Arial" panose="020B0604020202020204" pitchFamily="34" charset="0"/>
                        </a:rPr>
                        <a:t>L88a</a:t>
                      </a:r>
                      <a:endParaRPr lang="en-US" sz="1600">
                        <a:solidFill>
                          <a:schemeClr val="bg1"/>
                        </a:solidFill>
                        <a:effectLst/>
                        <a:latin typeface="+mn-lt"/>
                        <a:ea typeface="Calibri" panose="020F0502020204030204" pitchFamily="34" charset="0"/>
                        <a:cs typeface="Arial" panose="020B0604020202020204" pitchFamily="34" charset="0"/>
                      </a:endParaRPr>
                    </a:p>
                  </a:txBody>
                  <a:tcPr marL="102370" marR="10237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algn="ctr">
                        <a:lnSpc>
                          <a:spcPct val="107000"/>
                        </a:lnSpc>
                        <a:spcBef>
                          <a:spcPts val="1200"/>
                        </a:spcBef>
                        <a:spcAft>
                          <a:spcPts val="800"/>
                        </a:spcAft>
                      </a:pPr>
                      <a:r>
                        <a:rPr lang="en-US" sz="1500">
                          <a:solidFill>
                            <a:schemeClr val="bg1"/>
                          </a:solidFill>
                          <a:effectLst/>
                          <a:latin typeface="+mn-lt"/>
                          <a:ea typeface="Times New Roman" panose="02020603050405020304" pitchFamily="18" charset="0"/>
                          <a:cs typeface="Arial" panose="020B0604020202020204" pitchFamily="34" charset="0"/>
                        </a:rPr>
                        <a:t>2048 x 2048</a:t>
                      </a:r>
                      <a:endParaRPr lang="en-US" sz="1600">
                        <a:solidFill>
                          <a:schemeClr val="bg1"/>
                        </a:solidFill>
                        <a:effectLst/>
                        <a:latin typeface="+mn-lt"/>
                        <a:ea typeface="Calibri" panose="020F0502020204030204" pitchFamily="34" charset="0"/>
                        <a:cs typeface="Arial" panose="020B0604020202020204" pitchFamily="34" charset="0"/>
                      </a:endParaRPr>
                    </a:p>
                  </a:txBody>
                  <a:tcPr marL="102370" marR="10237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algn="ctr">
                        <a:lnSpc>
                          <a:spcPct val="107000"/>
                        </a:lnSpc>
                        <a:spcBef>
                          <a:spcPts val="1200"/>
                        </a:spcBef>
                        <a:spcAft>
                          <a:spcPts val="800"/>
                        </a:spcAft>
                      </a:pPr>
                      <a:r>
                        <a:rPr lang="en-US" sz="1500">
                          <a:solidFill>
                            <a:schemeClr val="bg1"/>
                          </a:solidFill>
                          <a:effectLst/>
                          <a:latin typeface="+mn-lt"/>
                          <a:ea typeface="Times New Roman" panose="02020603050405020304" pitchFamily="18" charset="0"/>
                          <a:cs typeface="Arial" panose="020B0604020202020204" pitchFamily="34" charset="0"/>
                        </a:rPr>
                        <a:t>JPG</a:t>
                      </a:r>
                      <a:endParaRPr lang="en-US" sz="1600">
                        <a:solidFill>
                          <a:schemeClr val="bg1"/>
                        </a:solidFill>
                        <a:effectLst/>
                        <a:latin typeface="+mn-lt"/>
                        <a:ea typeface="Calibri" panose="020F0502020204030204" pitchFamily="34" charset="0"/>
                        <a:cs typeface="Arial" panose="020B0604020202020204" pitchFamily="34" charset="0"/>
                      </a:endParaRPr>
                    </a:p>
                  </a:txBody>
                  <a:tcPr marL="102370" marR="10237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algn="ctr">
                        <a:lnSpc>
                          <a:spcPct val="107000"/>
                        </a:lnSpc>
                        <a:spcBef>
                          <a:spcPts val="1200"/>
                        </a:spcBef>
                        <a:spcAft>
                          <a:spcPts val="800"/>
                        </a:spcAft>
                      </a:pPr>
                      <a:r>
                        <a:rPr lang="en-US" sz="1500">
                          <a:solidFill>
                            <a:schemeClr val="bg1"/>
                          </a:solidFill>
                          <a:effectLst/>
                          <a:latin typeface="+mn-lt"/>
                          <a:ea typeface="Times New Roman" panose="02020603050405020304" pitchFamily="18" charset="0"/>
                          <a:cs typeface="Arial" panose="020B0604020202020204" pitchFamily="34" charset="0"/>
                        </a:rPr>
                        <a:t>Hough Transform</a:t>
                      </a:r>
                      <a:endParaRPr lang="en-US" sz="1600">
                        <a:solidFill>
                          <a:schemeClr val="bg1"/>
                        </a:solidFill>
                        <a:effectLst/>
                        <a:latin typeface="+mn-lt"/>
                        <a:ea typeface="Calibri" panose="020F0502020204030204" pitchFamily="34" charset="0"/>
                        <a:cs typeface="Arial" panose="020B0604020202020204" pitchFamily="34" charset="0"/>
                      </a:endParaRPr>
                    </a:p>
                  </a:txBody>
                  <a:tcPr marL="102370" marR="10237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algn="ctr">
                        <a:lnSpc>
                          <a:spcPct val="107000"/>
                        </a:lnSpc>
                        <a:spcBef>
                          <a:spcPts val="1200"/>
                        </a:spcBef>
                        <a:spcAft>
                          <a:spcPts val="800"/>
                        </a:spcAft>
                      </a:pPr>
                      <a:r>
                        <a:rPr lang="en-US" sz="1500">
                          <a:solidFill>
                            <a:schemeClr val="bg1"/>
                          </a:solidFill>
                          <a:effectLst/>
                          <a:latin typeface="+mn-lt"/>
                          <a:ea typeface="Times New Roman" panose="02020603050405020304" pitchFamily="18" charset="0"/>
                          <a:cs typeface="Arial" panose="020B0604020202020204" pitchFamily="34" charset="0"/>
                        </a:rPr>
                        <a:t>77.97</a:t>
                      </a:r>
                      <a:endParaRPr lang="en-US" sz="1600">
                        <a:solidFill>
                          <a:schemeClr val="bg1"/>
                        </a:solidFill>
                        <a:effectLst/>
                        <a:latin typeface="+mn-lt"/>
                        <a:ea typeface="Calibri" panose="020F0502020204030204" pitchFamily="34" charset="0"/>
                        <a:cs typeface="Arial" panose="020B0604020202020204" pitchFamily="34" charset="0"/>
                      </a:endParaRPr>
                    </a:p>
                  </a:txBody>
                  <a:tcPr marL="102370" marR="10237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algn="ctr">
                        <a:lnSpc>
                          <a:spcPct val="107000"/>
                        </a:lnSpc>
                        <a:spcBef>
                          <a:spcPts val="1200"/>
                        </a:spcBef>
                        <a:spcAft>
                          <a:spcPts val="800"/>
                        </a:spcAft>
                      </a:pPr>
                      <a:r>
                        <a:rPr lang="en-US" sz="1500" dirty="0">
                          <a:solidFill>
                            <a:schemeClr val="bg1"/>
                          </a:solidFill>
                          <a:effectLst/>
                          <a:latin typeface="+mn-lt"/>
                          <a:ea typeface="Times New Roman" panose="02020603050405020304" pitchFamily="18" charset="0"/>
                          <a:cs typeface="Arial" panose="020B0604020202020204" pitchFamily="34" charset="0"/>
                        </a:rPr>
                        <a:t>4.13 </a:t>
                      </a:r>
                      <a:endParaRPr lang="en-US" sz="1600" dirty="0">
                        <a:solidFill>
                          <a:schemeClr val="bg1"/>
                        </a:solidFill>
                        <a:effectLst/>
                        <a:latin typeface="+mn-lt"/>
                        <a:ea typeface="Calibri" panose="020F0502020204030204" pitchFamily="34" charset="0"/>
                        <a:cs typeface="Arial" panose="020B0604020202020204" pitchFamily="34" charset="0"/>
                      </a:endParaRPr>
                    </a:p>
                  </a:txBody>
                  <a:tcPr marL="102370" marR="10237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algn="ctr">
                        <a:lnSpc>
                          <a:spcPct val="107000"/>
                        </a:lnSpc>
                        <a:spcBef>
                          <a:spcPts val="1200"/>
                        </a:spcBef>
                        <a:spcAft>
                          <a:spcPts val="800"/>
                        </a:spcAft>
                      </a:pPr>
                      <a:r>
                        <a:rPr lang="en-US" sz="1500" dirty="0">
                          <a:solidFill>
                            <a:schemeClr val="bg1"/>
                          </a:solidFill>
                          <a:effectLst/>
                          <a:latin typeface="+mn-lt"/>
                          <a:ea typeface="Times New Roman" panose="02020603050405020304" pitchFamily="18" charset="0"/>
                          <a:cs typeface="Arial" panose="020B0604020202020204" pitchFamily="34" charset="0"/>
                        </a:rPr>
                        <a:t>85.74 </a:t>
                      </a:r>
                      <a:endParaRPr lang="en-US" sz="1600" dirty="0">
                        <a:solidFill>
                          <a:schemeClr val="bg1"/>
                        </a:solidFill>
                        <a:effectLst/>
                        <a:latin typeface="+mn-lt"/>
                        <a:ea typeface="Calibri" panose="020F0502020204030204" pitchFamily="34" charset="0"/>
                        <a:cs typeface="Arial" panose="020B0604020202020204" pitchFamily="34" charset="0"/>
                      </a:endParaRPr>
                    </a:p>
                  </a:txBody>
                  <a:tcPr marL="102370" marR="10237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extLst>
                  <a:ext uri="{0D108BD9-81ED-4DB2-BD59-A6C34878D82A}">
                    <a16:rowId xmlns:a16="http://schemas.microsoft.com/office/drawing/2014/main" val="3531608259"/>
                  </a:ext>
                </a:extLst>
              </a:tr>
              <a:tr h="419175">
                <a:tc>
                  <a:txBody>
                    <a:bodyPr/>
                    <a:lstStyle/>
                    <a:p>
                      <a:pPr algn="ctr">
                        <a:lnSpc>
                          <a:spcPct val="107000"/>
                        </a:lnSpc>
                        <a:spcBef>
                          <a:spcPts val="1200"/>
                        </a:spcBef>
                        <a:spcAft>
                          <a:spcPts val="800"/>
                        </a:spcAft>
                      </a:pPr>
                      <a:r>
                        <a:rPr lang="en-US" sz="1500">
                          <a:solidFill>
                            <a:schemeClr val="bg1"/>
                          </a:solidFill>
                          <a:effectLst/>
                          <a:latin typeface="+mn-lt"/>
                          <a:ea typeface="Times New Roman" panose="02020603050405020304" pitchFamily="18" charset="0"/>
                          <a:cs typeface="Arial" panose="020B0604020202020204" pitchFamily="34" charset="0"/>
                        </a:rPr>
                        <a:t>L88b</a:t>
                      </a:r>
                      <a:endParaRPr lang="en-US" sz="1600">
                        <a:solidFill>
                          <a:schemeClr val="bg1"/>
                        </a:solidFill>
                        <a:effectLst/>
                        <a:latin typeface="+mn-lt"/>
                        <a:ea typeface="Calibri" panose="020F0502020204030204" pitchFamily="34" charset="0"/>
                        <a:cs typeface="Arial" panose="020B0604020202020204" pitchFamily="34" charset="0"/>
                      </a:endParaRPr>
                    </a:p>
                  </a:txBody>
                  <a:tcPr marL="102370" marR="10237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algn="ctr">
                        <a:lnSpc>
                          <a:spcPct val="107000"/>
                        </a:lnSpc>
                        <a:spcBef>
                          <a:spcPts val="1200"/>
                        </a:spcBef>
                        <a:spcAft>
                          <a:spcPts val="800"/>
                        </a:spcAft>
                      </a:pPr>
                      <a:r>
                        <a:rPr lang="en-US" sz="1500">
                          <a:solidFill>
                            <a:schemeClr val="bg1"/>
                          </a:solidFill>
                          <a:effectLst/>
                          <a:latin typeface="+mn-lt"/>
                          <a:ea typeface="Times New Roman" panose="02020603050405020304" pitchFamily="18" charset="0"/>
                          <a:cs typeface="Arial" panose="020B0604020202020204" pitchFamily="34" charset="0"/>
                        </a:rPr>
                        <a:t>2048 x 2048</a:t>
                      </a:r>
                      <a:endParaRPr lang="en-US" sz="1600">
                        <a:solidFill>
                          <a:schemeClr val="bg1"/>
                        </a:solidFill>
                        <a:effectLst/>
                        <a:latin typeface="+mn-lt"/>
                        <a:ea typeface="Calibri" panose="020F0502020204030204" pitchFamily="34" charset="0"/>
                        <a:cs typeface="Arial" panose="020B0604020202020204" pitchFamily="34" charset="0"/>
                      </a:endParaRPr>
                    </a:p>
                  </a:txBody>
                  <a:tcPr marL="102370" marR="10237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algn="ctr">
                        <a:lnSpc>
                          <a:spcPct val="107000"/>
                        </a:lnSpc>
                        <a:spcBef>
                          <a:spcPts val="1200"/>
                        </a:spcBef>
                        <a:spcAft>
                          <a:spcPts val="800"/>
                        </a:spcAft>
                      </a:pPr>
                      <a:r>
                        <a:rPr lang="en-US" sz="1500">
                          <a:solidFill>
                            <a:schemeClr val="bg1"/>
                          </a:solidFill>
                          <a:effectLst/>
                          <a:latin typeface="+mn-lt"/>
                          <a:ea typeface="Times New Roman" panose="02020603050405020304" pitchFamily="18" charset="0"/>
                          <a:cs typeface="Arial" panose="020B0604020202020204" pitchFamily="34" charset="0"/>
                        </a:rPr>
                        <a:t>JPG</a:t>
                      </a:r>
                      <a:endParaRPr lang="en-US" sz="1600">
                        <a:solidFill>
                          <a:schemeClr val="bg1"/>
                        </a:solidFill>
                        <a:effectLst/>
                        <a:latin typeface="+mn-lt"/>
                        <a:ea typeface="Calibri" panose="020F0502020204030204" pitchFamily="34" charset="0"/>
                        <a:cs typeface="Arial" panose="020B0604020202020204" pitchFamily="34" charset="0"/>
                      </a:endParaRPr>
                    </a:p>
                  </a:txBody>
                  <a:tcPr marL="102370" marR="10237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algn="ctr">
                        <a:lnSpc>
                          <a:spcPct val="107000"/>
                        </a:lnSpc>
                        <a:spcBef>
                          <a:spcPts val="1200"/>
                        </a:spcBef>
                        <a:spcAft>
                          <a:spcPts val="800"/>
                        </a:spcAft>
                      </a:pPr>
                      <a:r>
                        <a:rPr lang="en-US" sz="1500" dirty="0">
                          <a:solidFill>
                            <a:schemeClr val="bg1"/>
                          </a:solidFill>
                          <a:effectLst/>
                          <a:latin typeface="+mn-lt"/>
                          <a:ea typeface="Times New Roman" panose="02020603050405020304" pitchFamily="18" charset="0"/>
                          <a:cs typeface="Arial" panose="020B0604020202020204" pitchFamily="34" charset="0"/>
                        </a:rPr>
                        <a:t>Hough Transform</a:t>
                      </a:r>
                      <a:endParaRPr lang="en-US" sz="1600" dirty="0">
                        <a:solidFill>
                          <a:schemeClr val="bg1"/>
                        </a:solidFill>
                        <a:effectLst/>
                        <a:latin typeface="+mn-lt"/>
                        <a:ea typeface="Calibri" panose="020F0502020204030204" pitchFamily="34" charset="0"/>
                        <a:cs typeface="Arial" panose="020B0604020202020204" pitchFamily="34" charset="0"/>
                      </a:endParaRPr>
                    </a:p>
                  </a:txBody>
                  <a:tcPr marL="102370" marR="10237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algn="ctr">
                        <a:lnSpc>
                          <a:spcPct val="107000"/>
                        </a:lnSpc>
                        <a:spcBef>
                          <a:spcPts val="1200"/>
                        </a:spcBef>
                        <a:spcAft>
                          <a:spcPts val="800"/>
                        </a:spcAft>
                      </a:pPr>
                      <a:r>
                        <a:rPr lang="en-US" sz="1500">
                          <a:solidFill>
                            <a:schemeClr val="bg1"/>
                          </a:solidFill>
                          <a:effectLst/>
                          <a:latin typeface="+mn-lt"/>
                          <a:ea typeface="Times New Roman" panose="02020603050405020304" pitchFamily="18" charset="0"/>
                          <a:cs typeface="Arial" panose="020B0604020202020204" pitchFamily="34" charset="0"/>
                        </a:rPr>
                        <a:t>76.58</a:t>
                      </a:r>
                      <a:endParaRPr lang="en-US" sz="1600">
                        <a:solidFill>
                          <a:schemeClr val="bg1"/>
                        </a:solidFill>
                        <a:effectLst/>
                        <a:latin typeface="+mn-lt"/>
                        <a:ea typeface="Calibri" panose="020F0502020204030204" pitchFamily="34" charset="0"/>
                        <a:cs typeface="Arial" panose="020B0604020202020204" pitchFamily="34" charset="0"/>
                      </a:endParaRPr>
                    </a:p>
                  </a:txBody>
                  <a:tcPr marL="102370" marR="10237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algn="ctr">
                        <a:lnSpc>
                          <a:spcPct val="107000"/>
                        </a:lnSpc>
                        <a:spcBef>
                          <a:spcPts val="1200"/>
                        </a:spcBef>
                        <a:spcAft>
                          <a:spcPts val="800"/>
                        </a:spcAft>
                      </a:pPr>
                      <a:r>
                        <a:rPr lang="en-US" sz="1500" dirty="0">
                          <a:solidFill>
                            <a:schemeClr val="bg1"/>
                          </a:solidFill>
                          <a:effectLst/>
                          <a:latin typeface="+mn-lt"/>
                          <a:ea typeface="Times New Roman" panose="02020603050405020304" pitchFamily="18" charset="0"/>
                          <a:cs typeface="Arial" panose="020B0604020202020204" pitchFamily="34" charset="0"/>
                        </a:rPr>
                        <a:t>5.33 </a:t>
                      </a:r>
                      <a:endParaRPr lang="en-US" sz="1600" dirty="0">
                        <a:solidFill>
                          <a:schemeClr val="bg1"/>
                        </a:solidFill>
                        <a:effectLst/>
                        <a:latin typeface="+mn-lt"/>
                        <a:ea typeface="Calibri" panose="020F0502020204030204" pitchFamily="34" charset="0"/>
                        <a:cs typeface="Arial" panose="020B0604020202020204" pitchFamily="34" charset="0"/>
                      </a:endParaRPr>
                    </a:p>
                  </a:txBody>
                  <a:tcPr marL="102370" marR="10237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algn="ctr">
                        <a:lnSpc>
                          <a:spcPct val="107000"/>
                        </a:lnSpc>
                        <a:spcBef>
                          <a:spcPts val="1200"/>
                        </a:spcBef>
                        <a:spcAft>
                          <a:spcPts val="800"/>
                        </a:spcAft>
                      </a:pPr>
                      <a:r>
                        <a:rPr lang="en-US" sz="1500" dirty="0">
                          <a:solidFill>
                            <a:schemeClr val="bg1"/>
                          </a:solidFill>
                          <a:effectLst/>
                          <a:latin typeface="+mn-lt"/>
                          <a:ea typeface="Times New Roman" panose="02020603050405020304" pitchFamily="18" charset="0"/>
                          <a:cs typeface="Arial" panose="020B0604020202020204" pitchFamily="34" charset="0"/>
                        </a:rPr>
                        <a:t>85.50 </a:t>
                      </a:r>
                      <a:endParaRPr lang="en-US" sz="1600" dirty="0">
                        <a:solidFill>
                          <a:schemeClr val="bg1"/>
                        </a:solidFill>
                        <a:effectLst/>
                        <a:latin typeface="+mn-lt"/>
                        <a:ea typeface="Calibri" panose="020F0502020204030204" pitchFamily="34" charset="0"/>
                        <a:cs typeface="Arial" panose="020B0604020202020204" pitchFamily="34" charset="0"/>
                      </a:endParaRPr>
                    </a:p>
                  </a:txBody>
                  <a:tcPr marL="102370" marR="10237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extLst>
                  <a:ext uri="{0D108BD9-81ED-4DB2-BD59-A6C34878D82A}">
                    <a16:rowId xmlns:a16="http://schemas.microsoft.com/office/drawing/2014/main" val="376187607"/>
                  </a:ext>
                </a:extLst>
              </a:tr>
              <a:tr h="419175">
                <a:tc>
                  <a:txBody>
                    <a:bodyPr/>
                    <a:lstStyle/>
                    <a:p>
                      <a:pPr algn="ctr">
                        <a:lnSpc>
                          <a:spcPct val="107000"/>
                        </a:lnSpc>
                        <a:spcBef>
                          <a:spcPts val="1200"/>
                        </a:spcBef>
                        <a:spcAft>
                          <a:spcPts val="800"/>
                        </a:spcAft>
                      </a:pPr>
                      <a:r>
                        <a:rPr lang="en-US" sz="1500">
                          <a:solidFill>
                            <a:schemeClr val="bg1"/>
                          </a:solidFill>
                          <a:effectLst/>
                          <a:latin typeface="+mn-lt"/>
                          <a:ea typeface="Times New Roman" panose="02020603050405020304" pitchFamily="18" charset="0"/>
                          <a:cs typeface="Arial" panose="020B0604020202020204" pitchFamily="34" charset="0"/>
                        </a:rPr>
                        <a:t>L96a</a:t>
                      </a:r>
                      <a:endParaRPr lang="en-US" sz="1600">
                        <a:solidFill>
                          <a:schemeClr val="bg1"/>
                        </a:solidFill>
                        <a:effectLst/>
                        <a:latin typeface="+mn-lt"/>
                        <a:ea typeface="Calibri" panose="020F0502020204030204" pitchFamily="34" charset="0"/>
                        <a:cs typeface="Arial" panose="020B0604020202020204" pitchFamily="34" charset="0"/>
                      </a:endParaRPr>
                    </a:p>
                  </a:txBody>
                  <a:tcPr marL="102370" marR="10237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algn="ctr">
                        <a:lnSpc>
                          <a:spcPct val="107000"/>
                        </a:lnSpc>
                        <a:spcBef>
                          <a:spcPts val="1200"/>
                        </a:spcBef>
                        <a:spcAft>
                          <a:spcPts val="800"/>
                        </a:spcAft>
                      </a:pPr>
                      <a:r>
                        <a:rPr lang="en-US" sz="1500">
                          <a:solidFill>
                            <a:schemeClr val="bg1"/>
                          </a:solidFill>
                          <a:effectLst/>
                          <a:latin typeface="+mn-lt"/>
                          <a:ea typeface="Times New Roman" panose="02020603050405020304" pitchFamily="18" charset="0"/>
                          <a:cs typeface="Arial" panose="020B0604020202020204" pitchFamily="34" charset="0"/>
                        </a:rPr>
                        <a:t>2048 x 2048</a:t>
                      </a:r>
                      <a:endParaRPr lang="en-US" sz="1600">
                        <a:solidFill>
                          <a:schemeClr val="bg1"/>
                        </a:solidFill>
                        <a:effectLst/>
                        <a:latin typeface="+mn-lt"/>
                        <a:ea typeface="Calibri" panose="020F0502020204030204" pitchFamily="34" charset="0"/>
                        <a:cs typeface="Arial" panose="020B0604020202020204" pitchFamily="34" charset="0"/>
                      </a:endParaRPr>
                    </a:p>
                  </a:txBody>
                  <a:tcPr marL="102370" marR="10237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algn="ctr">
                        <a:lnSpc>
                          <a:spcPct val="107000"/>
                        </a:lnSpc>
                        <a:spcBef>
                          <a:spcPts val="1200"/>
                        </a:spcBef>
                        <a:spcAft>
                          <a:spcPts val="800"/>
                        </a:spcAft>
                      </a:pPr>
                      <a:r>
                        <a:rPr lang="en-US" sz="1500">
                          <a:solidFill>
                            <a:schemeClr val="bg1"/>
                          </a:solidFill>
                          <a:effectLst/>
                          <a:latin typeface="+mn-lt"/>
                          <a:ea typeface="Times New Roman" panose="02020603050405020304" pitchFamily="18" charset="0"/>
                          <a:cs typeface="Arial" panose="020B0604020202020204" pitchFamily="34" charset="0"/>
                        </a:rPr>
                        <a:t>JPG</a:t>
                      </a:r>
                      <a:endParaRPr lang="en-US" sz="1600">
                        <a:solidFill>
                          <a:schemeClr val="bg1"/>
                        </a:solidFill>
                        <a:effectLst/>
                        <a:latin typeface="+mn-lt"/>
                        <a:ea typeface="Calibri" panose="020F0502020204030204" pitchFamily="34" charset="0"/>
                        <a:cs typeface="Arial" panose="020B0604020202020204" pitchFamily="34" charset="0"/>
                      </a:endParaRPr>
                    </a:p>
                  </a:txBody>
                  <a:tcPr marL="102370" marR="10237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algn="ctr">
                        <a:lnSpc>
                          <a:spcPct val="107000"/>
                        </a:lnSpc>
                        <a:spcBef>
                          <a:spcPts val="1200"/>
                        </a:spcBef>
                        <a:spcAft>
                          <a:spcPts val="800"/>
                        </a:spcAft>
                      </a:pPr>
                      <a:r>
                        <a:rPr lang="en-US" sz="1500" dirty="0">
                          <a:solidFill>
                            <a:schemeClr val="bg1"/>
                          </a:solidFill>
                          <a:effectLst/>
                          <a:latin typeface="+mn-lt"/>
                          <a:ea typeface="Times New Roman" panose="02020603050405020304" pitchFamily="18" charset="0"/>
                          <a:cs typeface="Arial" panose="020B0604020202020204" pitchFamily="34" charset="0"/>
                        </a:rPr>
                        <a:t>Hough Transform</a:t>
                      </a:r>
                      <a:endParaRPr lang="en-US" sz="1600" dirty="0">
                        <a:solidFill>
                          <a:schemeClr val="bg1"/>
                        </a:solidFill>
                        <a:effectLst/>
                        <a:latin typeface="+mn-lt"/>
                        <a:ea typeface="Calibri" panose="020F0502020204030204" pitchFamily="34" charset="0"/>
                        <a:cs typeface="Arial" panose="020B0604020202020204" pitchFamily="34" charset="0"/>
                      </a:endParaRPr>
                    </a:p>
                  </a:txBody>
                  <a:tcPr marL="102370" marR="10237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algn="ctr">
                        <a:lnSpc>
                          <a:spcPct val="107000"/>
                        </a:lnSpc>
                        <a:spcBef>
                          <a:spcPts val="1200"/>
                        </a:spcBef>
                        <a:spcAft>
                          <a:spcPts val="800"/>
                        </a:spcAft>
                      </a:pPr>
                      <a:r>
                        <a:rPr lang="en-US" sz="1500">
                          <a:solidFill>
                            <a:schemeClr val="bg1"/>
                          </a:solidFill>
                          <a:effectLst/>
                          <a:latin typeface="+mn-lt"/>
                          <a:ea typeface="Times New Roman" panose="02020603050405020304" pitchFamily="18" charset="0"/>
                          <a:cs typeface="Arial" panose="020B0604020202020204" pitchFamily="34" charset="0"/>
                        </a:rPr>
                        <a:t>80.19</a:t>
                      </a:r>
                      <a:endParaRPr lang="en-US" sz="1600">
                        <a:solidFill>
                          <a:schemeClr val="bg1"/>
                        </a:solidFill>
                        <a:effectLst/>
                        <a:latin typeface="+mn-lt"/>
                        <a:ea typeface="Calibri" panose="020F0502020204030204" pitchFamily="34" charset="0"/>
                        <a:cs typeface="Arial" panose="020B0604020202020204" pitchFamily="34" charset="0"/>
                      </a:endParaRPr>
                    </a:p>
                  </a:txBody>
                  <a:tcPr marL="102370" marR="10237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algn="ctr">
                        <a:lnSpc>
                          <a:spcPct val="107000"/>
                        </a:lnSpc>
                        <a:spcBef>
                          <a:spcPts val="1200"/>
                        </a:spcBef>
                        <a:spcAft>
                          <a:spcPts val="800"/>
                        </a:spcAft>
                      </a:pPr>
                      <a:r>
                        <a:rPr lang="en-US" sz="1500" dirty="0">
                          <a:solidFill>
                            <a:schemeClr val="bg1"/>
                          </a:solidFill>
                          <a:effectLst/>
                          <a:latin typeface="+mn-lt"/>
                          <a:ea typeface="Times New Roman" panose="02020603050405020304" pitchFamily="18" charset="0"/>
                          <a:cs typeface="Arial" panose="020B0604020202020204" pitchFamily="34" charset="0"/>
                        </a:rPr>
                        <a:t>5.48 </a:t>
                      </a:r>
                      <a:endParaRPr lang="en-US" sz="1600" dirty="0">
                        <a:solidFill>
                          <a:schemeClr val="bg1"/>
                        </a:solidFill>
                        <a:effectLst/>
                        <a:latin typeface="+mn-lt"/>
                        <a:ea typeface="Calibri" panose="020F0502020204030204" pitchFamily="34" charset="0"/>
                        <a:cs typeface="Arial" panose="020B0604020202020204" pitchFamily="34" charset="0"/>
                      </a:endParaRPr>
                    </a:p>
                  </a:txBody>
                  <a:tcPr marL="102370" marR="10237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algn="ctr">
                        <a:lnSpc>
                          <a:spcPct val="107000"/>
                        </a:lnSpc>
                        <a:spcBef>
                          <a:spcPts val="1200"/>
                        </a:spcBef>
                        <a:spcAft>
                          <a:spcPts val="800"/>
                        </a:spcAft>
                      </a:pPr>
                      <a:r>
                        <a:rPr lang="en-US" sz="1500" dirty="0">
                          <a:solidFill>
                            <a:schemeClr val="bg1"/>
                          </a:solidFill>
                          <a:effectLst/>
                          <a:latin typeface="+mn-lt"/>
                          <a:ea typeface="Times New Roman" panose="02020603050405020304" pitchFamily="18" charset="0"/>
                          <a:cs typeface="Arial" panose="020B0604020202020204" pitchFamily="34" charset="0"/>
                        </a:rPr>
                        <a:t>85.65 </a:t>
                      </a:r>
                      <a:endParaRPr lang="en-US" sz="1600" dirty="0">
                        <a:solidFill>
                          <a:schemeClr val="bg1"/>
                        </a:solidFill>
                        <a:effectLst/>
                        <a:latin typeface="+mn-lt"/>
                        <a:ea typeface="Calibri" panose="020F0502020204030204" pitchFamily="34" charset="0"/>
                        <a:cs typeface="Arial" panose="020B0604020202020204" pitchFamily="34" charset="0"/>
                      </a:endParaRPr>
                    </a:p>
                  </a:txBody>
                  <a:tcPr marL="102370" marR="10237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extLst>
                  <a:ext uri="{0D108BD9-81ED-4DB2-BD59-A6C34878D82A}">
                    <a16:rowId xmlns:a16="http://schemas.microsoft.com/office/drawing/2014/main" val="4285623663"/>
                  </a:ext>
                </a:extLst>
              </a:tr>
              <a:tr h="419175">
                <a:tc>
                  <a:txBody>
                    <a:bodyPr/>
                    <a:lstStyle/>
                    <a:p>
                      <a:pPr algn="ctr">
                        <a:lnSpc>
                          <a:spcPct val="107000"/>
                        </a:lnSpc>
                        <a:spcBef>
                          <a:spcPts val="1200"/>
                        </a:spcBef>
                        <a:spcAft>
                          <a:spcPts val="800"/>
                        </a:spcAft>
                      </a:pPr>
                      <a:r>
                        <a:rPr lang="en-US" sz="1500">
                          <a:solidFill>
                            <a:schemeClr val="bg1"/>
                          </a:solidFill>
                          <a:effectLst/>
                          <a:latin typeface="+mn-lt"/>
                          <a:ea typeface="Times New Roman" panose="02020603050405020304" pitchFamily="18" charset="0"/>
                          <a:cs typeface="Arial" panose="020B0604020202020204" pitchFamily="34" charset="0"/>
                        </a:rPr>
                        <a:t>L96b</a:t>
                      </a:r>
                      <a:endParaRPr lang="en-US" sz="1600">
                        <a:solidFill>
                          <a:schemeClr val="bg1"/>
                        </a:solidFill>
                        <a:effectLst/>
                        <a:latin typeface="+mn-lt"/>
                        <a:ea typeface="Calibri" panose="020F0502020204030204" pitchFamily="34" charset="0"/>
                        <a:cs typeface="Arial" panose="020B0604020202020204" pitchFamily="34" charset="0"/>
                      </a:endParaRPr>
                    </a:p>
                  </a:txBody>
                  <a:tcPr marL="102370" marR="10237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algn="ctr">
                        <a:lnSpc>
                          <a:spcPct val="107000"/>
                        </a:lnSpc>
                        <a:spcBef>
                          <a:spcPts val="1200"/>
                        </a:spcBef>
                        <a:spcAft>
                          <a:spcPts val="800"/>
                        </a:spcAft>
                      </a:pPr>
                      <a:r>
                        <a:rPr lang="en-US" sz="1500">
                          <a:solidFill>
                            <a:schemeClr val="bg1"/>
                          </a:solidFill>
                          <a:effectLst/>
                          <a:latin typeface="+mn-lt"/>
                          <a:ea typeface="Times New Roman" panose="02020603050405020304" pitchFamily="18" charset="0"/>
                          <a:cs typeface="Arial" panose="020B0604020202020204" pitchFamily="34" charset="0"/>
                        </a:rPr>
                        <a:t>2048 x 2048</a:t>
                      </a:r>
                      <a:endParaRPr lang="en-US" sz="1600">
                        <a:solidFill>
                          <a:schemeClr val="bg1"/>
                        </a:solidFill>
                        <a:effectLst/>
                        <a:latin typeface="+mn-lt"/>
                        <a:ea typeface="Calibri" panose="020F0502020204030204" pitchFamily="34" charset="0"/>
                        <a:cs typeface="Arial" panose="020B0604020202020204" pitchFamily="34" charset="0"/>
                      </a:endParaRPr>
                    </a:p>
                  </a:txBody>
                  <a:tcPr marL="102370" marR="10237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algn="ctr">
                        <a:lnSpc>
                          <a:spcPct val="107000"/>
                        </a:lnSpc>
                        <a:spcBef>
                          <a:spcPts val="1200"/>
                        </a:spcBef>
                        <a:spcAft>
                          <a:spcPts val="800"/>
                        </a:spcAft>
                      </a:pPr>
                      <a:r>
                        <a:rPr lang="en-US" sz="1500">
                          <a:solidFill>
                            <a:schemeClr val="bg1"/>
                          </a:solidFill>
                          <a:effectLst/>
                          <a:latin typeface="+mn-lt"/>
                          <a:ea typeface="Times New Roman" panose="02020603050405020304" pitchFamily="18" charset="0"/>
                          <a:cs typeface="Arial" panose="020B0604020202020204" pitchFamily="34" charset="0"/>
                        </a:rPr>
                        <a:t>JPG</a:t>
                      </a:r>
                      <a:endParaRPr lang="en-US" sz="1600">
                        <a:solidFill>
                          <a:schemeClr val="bg1"/>
                        </a:solidFill>
                        <a:effectLst/>
                        <a:latin typeface="+mn-lt"/>
                        <a:ea typeface="Calibri" panose="020F0502020204030204" pitchFamily="34" charset="0"/>
                        <a:cs typeface="Arial" panose="020B0604020202020204" pitchFamily="34" charset="0"/>
                      </a:endParaRPr>
                    </a:p>
                  </a:txBody>
                  <a:tcPr marL="102370" marR="10237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algn="ctr">
                        <a:lnSpc>
                          <a:spcPct val="107000"/>
                        </a:lnSpc>
                        <a:spcBef>
                          <a:spcPts val="1200"/>
                        </a:spcBef>
                        <a:spcAft>
                          <a:spcPts val="800"/>
                        </a:spcAft>
                      </a:pPr>
                      <a:r>
                        <a:rPr lang="en-US" sz="1500" dirty="0">
                          <a:solidFill>
                            <a:schemeClr val="bg1"/>
                          </a:solidFill>
                          <a:effectLst/>
                          <a:latin typeface="+mn-lt"/>
                          <a:ea typeface="Times New Roman" panose="02020603050405020304" pitchFamily="18" charset="0"/>
                          <a:cs typeface="Arial" panose="020B0604020202020204" pitchFamily="34" charset="0"/>
                        </a:rPr>
                        <a:t>Hough Transform</a:t>
                      </a:r>
                      <a:endParaRPr lang="en-US" sz="1600" dirty="0">
                        <a:solidFill>
                          <a:schemeClr val="bg1"/>
                        </a:solidFill>
                        <a:effectLst/>
                        <a:latin typeface="+mn-lt"/>
                        <a:ea typeface="Calibri" panose="020F0502020204030204" pitchFamily="34" charset="0"/>
                        <a:cs typeface="Arial" panose="020B0604020202020204" pitchFamily="34" charset="0"/>
                      </a:endParaRPr>
                    </a:p>
                  </a:txBody>
                  <a:tcPr marL="102370" marR="10237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algn="ctr">
                        <a:lnSpc>
                          <a:spcPct val="107000"/>
                        </a:lnSpc>
                        <a:spcBef>
                          <a:spcPts val="1200"/>
                        </a:spcBef>
                        <a:spcAft>
                          <a:spcPts val="800"/>
                        </a:spcAft>
                      </a:pPr>
                      <a:r>
                        <a:rPr lang="en-US" sz="1500">
                          <a:solidFill>
                            <a:schemeClr val="bg1"/>
                          </a:solidFill>
                          <a:effectLst/>
                          <a:latin typeface="+mn-lt"/>
                          <a:ea typeface="Times New Roman" panose="02020603050405020304" pitchFamily="18" charset="0"/>
                          <a:cs typeface="Arial" panose="020B0604020202020204" pitchFamily="34" charset="0"/>
                        </a:rPr>
                        <a:t>85.47</a:t>
                      </a:r>
                      <a:endParaRPr lang="en-US" sz="1600">
                        <a:solidFill>
                          <a:schemeClr val="bg1"/>
                        </a:solidFill>
                        <a:effectLst/>
                        <a:latin typeface="+mn-lt"/>
                        <a:ea typeface="Calibri" panose="020F0502020204030204" pitchFamily="34" charset="0"/>
                        <a:cs typeface="Arial" panose="020B0604020202020204" pitchFamily="34" charset="0"/>
                      </a:endParaRPr>
                    </a:p>
                  </a:txBody>
                  <a:tcPr marL="102370" marR="10237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algn="ctr">
                        <a:lnSpc>
                          <a:spcPct val="107000"/>
                        </a:lnSpc>
                        <a:spcBef>
                          <a:spcPts val="1200"/>
                        </a:spcBef>
                        <a:spcAft>
                          <a:spcPts val="800"/>
                        </a:spcAft>
                      </a:pPr>
                      <a:r>
                        <a:rPr lang="en-US" sz="1500" dirty="0">
                          <a:solidFill>
                            <a:schemeClr val="bg1"/>
                          </a:solidFill>
                          <a:effectLst/>
                          <a:latin typeface="+mn-lt"/>
                          <a:ea typeface="Times New Roman" panose="02020603050405020304" pitchFamily="18" charset="0"/>
                          <a:cs typeface="Arial" panose="020B0604020202020204" pitchFamily="34" charset="0"/>
                        </a:rPr>
                        <a:t>8.9 </a:t>
                      </a:r>
                      <a:endParaRPr lang="en-US" sz="1600" dirty="0">
                        <a:solidFill>
                          <a:schemeClr val="bg1"/>
                        </a:solidFill>
                        <a:effectLst/>
                        <a:latin typeface="+mn-lt"/>
                        <a:ea typeface="Calibri" panose="020F0502020204030204" pitchFamily="34" charset="0"/>
                        <a:cs typeface="Arial" panose="020B0604020202020204" pitchFamily="34" charset="0"/>
                      </a:endParaRPr>
                    </a:p>
                  </a:txBody>
                  <a:tcPr marL="102370" marR="10237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algn="ctr">
                        <a:lnSpc>
                          <a:spcPct val="107000"/>
                        </a:lnSpc>
                        <a:spcBef>
                          <a:spcPts val="1200"/>
                        </a:spcBef>
                        <a:spcAft>
                          <a:spcPts val="800"/>
                        </a:spcAft>
                      </a:pPr>
                      <a:r>
                        <a:rPr lang="en-US" sz="1500" dirty="0">
                          <a:solidFill>
                            <a:schemeClr val="bg1"/>
                          </a:solidFill>
                          <a:effectLst/>
                          <a:latin typeface="+mn-lt"/>
                          <a:ea typeface="Times New Roman" panose="02020603050405020304" pitchFamily="18" charset="0"/>
                          <a:cs typeface="Arial" panose="020B0604020202020204" pitchFamily="34" charset="0"/>
                        </a:rPr>
                        <a:t> 85.26</a:t>
                      </a:r>
                      <a:endParaRPr lang="en-US" sz="1600" dirty="0">
                        <a:solidFill>
                          <a:schemeClr val="bg1"/>
                        </a:solidFill>
                        <a:effectLst/>
                        <a:latin typeface="+mn-lt"/>
                        <a:ea typeface="Calibri" panose="020F0502020204030204" pitchFamily="34" charset="0"/>
                        <a:cs typeface="Arial" panose="020B0604020202020204" pitchFamily="34" charset="0"/>
                      </a:endParaRPr>
                    </a:p>
                  </a:txBody>
                  <a:tcPr marL="102370" marR="10237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extLst>
                  <a:ext uri="{0D108BD9-81ED-4DB2-BD59-A6C34878D82A}">
                    <a16:rowId xmlns:a16="http://schemas.microsoft.com/office/drawing/2014/main" val="4019593533"/>
                  </a:ext>
                </a:extLst>
              </a:tr>
              <a:tr h="419175">
                <a:tc>
                  <a:txBody>
                    <a:bodyPr/>
                    <a:lstStyle/>
                    <a:p>
                      <a:pPr algn="ctr">
                        <a:lnSpc>
                          <a:spcPct val="107000"/>
                        </a:lnSpc>
                        <a:spcBef>
                          <a:spcPts val="1200"/>
                        </a:spcBef>
                        <a:spcAft>
                          <a:spcPts val="800"/>
                        </a:spcAft>
                      </a:pPr>
                      <a:r>
                        <a:rPr lang="en-US" sz="1500">
                          <a:solidFill>
                            <a:schemeClr val="bg1"/>
                          </a:solidFill>
                          <a:effectLst/>
                          <a:latin typeface="+mn-lt"/>
                          <a:ea typeface="Times New Roman" panose="02020603050405020304" pitchFamily="18" charset="0"/>
                          <a:cs typeface="Arial" panose="020B0604020202020204" pitchFamily="34" charset="0"/>
                        </a:rPr>
                        <a:t>L97a</a:t>
                      </a:r>
                      <a:endParaRPr lang="en-US" sz="1600">
                        <a:solidFill>
                          <a:schemeClr val="bg1"/>
                        </a:solidFill>
                        <a:effectLst/>
                        <a:latin typeface="+mn-lt"/>
                        <a:ea typeface="Calibri" panose="020F0502020204030204" pitchFamily="34" charset="0"/>
                        <a:cs typeface="Arial" panose="020B0604020202020204" pitchFamily="34" charset="0"/>
                      </a:endParaRPr>
                    </a:p>
                  </a:txBody>
                  <a:tcPr marL="102370" marR="10237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algn="ctr">
                        <a:lnSpc>
                          <a:spcPct val="107000"/>
                        </a:lnSpc>
                        <a:spcBef>
                          <a:spcPts val="1200"/>
                        </a:spcBef>
                        <a:spcAft>
                          <a:spcPts val="800"/>
                        </a:spcAft>
                      </a:pPr>
                      <a:r>
                        <a:rPr lang="en-US" sz="1500">
                          <a:solidFill>
                            <a:schemeClr val="bg1"/>
                          </a:solidFill>
                          <a:effectLst/>
                          <a:latin typeface="+mn-lt"/>
                          <a:ea typeface="Times New Roman" panose="02020603050405020304" pitchFamily="18" charset="0"/>
                          <a:cs typeface="Arial" panose="020B0604020202020204" pitchFamily="34" charset="0"/>
                        </a:rPr>
                        <a:t>2048 x 2048</a:t>
                      </a:r>
                      <a:endParaRPr lang="en-US" sz="1600">
                        <a:solidFill>
                          <a:schemeClr val="bg1"/>
                        </a:solidFill>
                        <a:effectLst/>
                        <a:latin typeface="+mn-lt"/>
                        <a:ea typeface="Calibri" panose="020F0502020204030204" pitchFamily="34" charset="0"/>
                        <a:cs typeface="Arial" panose="020B0604020202020204" pitchFamily="34" charset="0"/>
                      </a:endParaRPr>
                    </a:p>
                  </a:txBody>
                  <a:tcPr marL="102370" marR="10237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algn="ctr">
                        <a:lnSpc>
                          <a:spcPct val="107000"/>
                        </a:lnSpc>
                        <a:spcBef>
                          <a:spcPts val="1200"/>
                        </a:spcBef>
                        <a:spcAft>
                          <a:spcPts val="800"/>
                        </a:spcAft>
                      </a:pPr>
                      <a:r>
                        <a:rPr lang="en-US" sz="1500">
                          <a:solidFill>
                            <a:schemeClr val="bg1"/>
                          </a:solidFill>
                          <a:effectLst/>
                          <a:latin typeface="+mn-lt"/>
                          <a:ea typeface="Times New Roman" panose="02020603050405020304" pitchFamily="18" charset="0"/>
                          <a:cs typeface="Arial" panose="020B0604020202020204" pitchFamily="34" charset="0"/>
                        </a:rPr>
                        <a:t>JPG</a:t>
                      </a:r>
                      <a:endParaRPr lang="en-US" sz="1600">
                        <a:solidFill>
                          <a:schemeClr val="bg1"/>
                        </a:solidFill>
                        <a:effectLst/>
                        <a:latin typeface="+mn-lt"/>
                        <a:ea typeface="Calibri" panose="020F0502020204030204" pitchFamily="34" charset="0"/>
                        <a:cs typeface="Arial" panose="020B0604020202020204" pitchFamily="34" charset="0"/>
                      </a:endParaRPr>
                    </a:p>
                  </a:txBody>
                  <a:tcPr marL="102370" marR="10237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algn="ctr">
                        <a:lnSpc>
                          <a:spcPct val="107000"/>
                        </a:lnSpc>
                        <a:spcBef>
                          <a:spcPts val="1200"/>
                        </a:spcBef>
                        <a:spcAft>
                          <a:spcPts val="800"/>
                        </a:spcAft>
                      </a:pPr>
                      <a:r>
                        <a:rPr lang="en-US" sz="1500">
                          <a:solidFill>
                            <a:schemeClr val="bg1"/>
                          </a:solidFill>
                          <a:effectLst/>
                          <a:latin typeface="+mn-lt"/>
                          <a:ea typeface="Times New Roman" panose="02020603050405020304" pitchFamily="18" charset="0"/>
                          <a:cs typeface="Arial" panose="020B0604020202020204" pitchFamily="34" charset="0"/>
                        </a:rPr>
                        <a:t>Hough Transform</a:t>
                      </a:r>
                      <a:endParaRPr lang="en-US" sz="1600">
                        <a:solidFill>
                          <a:schemeClr val="bg1"/>
                        </a:solidFill>
                        <a:effectLst/>
                        <a:latin typeface="+mn-lt"/>
                        <a:ea typeface="Calibri" panose="020F0502020204030204" pitchFamily="34" charset="0"/>
                        <a:cs typeface="Arial" panose="020B0604020202020204" pitchFamily="34" charset="0"/>
                      </a:endParaRPr>
                    </a:p>
                  </a:txBody>
                  <a:tcPr marL="102370" marR="10237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algn="ctr">
                        <a:lnSpc>
                          <a:spcPct val="107000"/>
                        </a:lnSpc>
                        <a:spcBef>
                          <a:spcPts val="1200"/>
                        </a:spcBef>
                        <a:spcAft>
                          <a:spcPts val="800"/>
                        </a:spcAft>
                      </a:pPr>
                      <a:r>
                        <a:rPr lang="en-US" sz="1500">
                          <a:solidFill>
                            <a:schemeClr val="bg1"/>
                          </a:solidFill>
                          <a:effectLst/>
                          <a:latin typeface="+mn-lt"/>
                          <a:ea typeface="Times New Roman" panose="02020603050405020304" pitchFamily="18" charset="0"/>
                          <a:cs typeface="Arial" panose="020B0604020202020204" pitchFamily="34" charset="0"/>
                        </a:rPr>
                        <a:t>85.96</a:t>
                      </a:r>
                      <a:endParaRPr lang="en-US" sz="1600">
                        <a:solidFill>
                          <a:schemeClr val="bg1"/>
                        </a:solidFill>
                        <a:effectLst/>
                        <a:latin typeface="+mn-lt"/>
                        <a:ea typeface="Calibri" panose="020F0502020204030204" pitchFamily="34" charset="0"/>
                        <a:cs typeface="Arial" panose="020B0604020202020204" pitchFamily="34" charset="0"/>
                      </a:endParaRPr>
                    </a:p>
                  </a:txBody>
                  <a:tcPr marL="102370" marR="10237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algn="ctr">
                        <a:lnSpc>
                          <a:spcPct val="107000"/>
                        </a:lnSpc>
                        <a:spcBef>
                          <a:spcPts val="1200"/>
                        </a:spcBef>
                        <a:spcAft>
                          <a:spcPts val="800"/>
                        </a:spcAft>
                      </a:pPr>
                      <a:r>
                        <a:rPr lang="en-US" sz="1500" dirty="0">
                          <a:solidFill>
                            <a:schemeClr val="bg1"/>
                          </a:solidFill>
                          <a:effectLst/>
                          <a:latin typeface="+mn-lt"/>
                          <a:ea typeface="Times New Roman" panose="02020603050405020304" pitchFamily="18" charset="0"/>
                          <a:cs typeface="Arial" panose="020B0604020202020204" pitchFamily="34" charset="0"/>
                        </a:rPr>
                        <a:t> 5.19</a:t>
                      </a:r>
                      <a:endParaRPr lang="en-US" sz="1600" dirty="0">
                        <a:solidFill>
                          <a:schemeClr val="bg1"/>
                        </a:solidFill>
                        <a:effectLst/>
                        <a:latin typeface="+mn-lt"/>
                        <a:ea typeface="Calibri" panose="020F0502020204030204" pitchFamily="34" charset="0"/>
                        <a:cs typeface="Arial" panose="020B0604020202020204" pitchFamily="34" charset="0"/>
                      </a:endParaRPr>
                    </a:p>
                  </a:txBody>
                  <a:tcPr marL="102370" marR="10237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algn="ctr">
                        <a:lnSpc>
                          <a:spcPct val="107000"/>
                        </a:lnSpc>
                        <a:spcBef>
                          <a:spcPts val="1200"/>
                        </a:spcBef>
                        <a:spcAft>
                          <a:spcPts val="800"/>
                        </a:spcAft>
                      </a:pPr>
                      <a:r>
                        <a:rPr lang="en-US" sz="1500" dirty="0">
                          <a:solidFill>
                            <a:schemeClr val="bg1"/>
                          </a:solidFill>
                          <a:effectLst/>
                          <a:latin typeface="+mn-lt"/>
                          <a:ea typeface="Times New Roman" panose="02020603050405020304" pitchFamily="18" charset="0"/>
                          <a:cs typeface="Arial" panose="020B0604020202020204" pitchFamily="34" charset="0"/>
                        </a:rPr>
                        <a:t>85.88 </a:t>
                      </a:r>
                      <a:endParaRPr lang="en-US" sz="1600" dirty="0">
                        <a:solidFill>
                          <a:schemeClr val="bg1"/>
                        </a:solidFill>
                        <a:effectLst/>
                        <a:latin typeface="+mn-lt"/>
                        <a:ea typeface="Calibri" panose="020F0502020204030204" pitchFamily="34" charset="0"/>
                        <a:cs typeface="Arial" panose="020B0604020202020204" pitchFamily="34" charset="0"/>
                      </a:endParaRPr>
                    </a:p>
                  </a:txBody>
                  <a:tcPr marL="102370" marR="10237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extLst>
                  <a:ext uri="{0D108BD9-81ED-4DB2-BD59-A6C34878D82A}">
                    <a16:rowId xmlns:a16="http://schemas.microsoft.com/office/drawing/2014/main" val="1417835699"/>
                  </a:ext>
                </a:extLst>
              </a:tr>
              <a:tr h="419175">
                <a:tc>
                  <a:txBody>
                    <a:bodyPr/>
                    <a:lstStyle/>
                    <a:p>
                      <a:pPr algn="ctr">
                        <a:lnSpc>
                          <a:spcPct val="107000"/>
                        </a:lnSpc>
                        <a:spcBef>
                          <a:spcPts val="1200"/>
                        </a:spcBef>
                        <a:spcAft>
                          <a:spcPts val="800"/>
                        </a:spcAft>
                      </a:pPr>
                      <a:r>
                        <a:rPr lang="en-US" sz="1500">
                          <a:solidFill>
                            <a:schemeClr val="bg1"/>
                          </a:solidFill>
                          <a:effectLst/>
                          <a:latin typeface="+mn-lt"/>
                          <a:ea typeface="Times New Roman" panose="02020603050405020304" pitchFamily="18" charset="0"/>
                          <a:cs typeface="Arial" panose="020B0604020202020204" pitchFamily="34" charset="0"/>
                        </a:rPr>
                        <a:t>L97b</a:t>
                      </a:r>
                      <a:endParaRPr lang="en-US" sz="1600">
                        <a:solidFill>
                          <a:schemeClr val="bg1"/>
                        </a:solidFill>
                        <a:effectLst/>
                        <a:latin typeface="+mn-lt"/>
                        <a:ea typeface="Calibri" panose="020F0502020204030204" pitchFamily="34" charset="0"/>
                        <a:cs typeface="Arial" panose="020B0604020202020204" pitchFamily="34" charset="0"/>
                      </a:endParaRPr>
                    </a:p>
                  </a:txBody>
                  <a:tcPr marL="102370" marR="10237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algn="ctr">
                        <a:lnSpc>
                          <a:spcPct val="107000"/>
                        </a:lnSpc>
                        <a:spcBef>
                          <a:spcPts val="1200"/>
                        </a:spcBef>
                        <a:spcAft>
                          <a:spcPts val="800"/>
                        </a:spcAft>
                      </a:pPr>
                      <a:r>
                        <a:rPr lang="en-US" sz="1500">
                          <a:solidFill>
                            <a:schemeClr val="bg1"/>
                          </a:solidFill>
                          <a:effectLst/>
                          <a:latin typeface="+mn-lt"/>
                          <a:ea typeface="Times New Roman" panose="02020603050405020304" pitchFamily="18" charset="0"/>
                          <a:cs typeface="Arial" panose="020B0604020202020204" pitchFamily="34" charset="0"/>
                        </a:rPr>
                        <a:t>2048 x 2048</a:t>
                      </a:r>
                      <a:endParaRPr lang="en-US" sz="1600">
                        <a:solidFill>
                          <a:schemeClr val="bg1"/>
                        </a:solidFill>
                        <a:effectLst/>
                        <a:latin typeface="+mn-lt"/>
                        <a:ea typeface="Calibri" panose="020F0502020204030204" pitchFamily="34" charset="0"/>
                        <a:cs typeface="Arial" panose="020B0604020202020204" pitchFamily="34" charset="0"/>
                      </a:endParaRPr>
                    </a:p>
                  </a:txBody>
                  <a:tcPr marL="102370" marR="10237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algn="ctr">
                        <a:lnSpc>
                          <a:spcPct val="107000"/>
                        </a:lnSpc>
                        <a:spcBef>
                          <a:spcPts val="1200"/>
                        </a:spcBef>
                        <a:spcAft>
                          <a:spcPts val="800"/>
                        </a:spcAft>
                      </a:pPr>
                      <a:r>
                        <a:rPr lang="en-US" sz="1500">
                          <a:solidFill>
                            <a:schemeClr val="bg1"/>
                          </a:solidFill>
                          <a:effectLst/>
                          <a:latin typeface="+mn-lt"/>
                          <a:ea typeface="Times New Roman" panose="02020603050405020304" pitchFamily="18" charset="0"/>
                          <a:cs typeface="Arial" panose="020B0604020202020204" pitchFamily="34" charset="0"/>
                        </a:rPr>
                        <a:t>JPG</a:t>
                      </a:r>
                      <a:endParaRPr lang="en-US" sz="1600">
                        <a:solidFill>
                          <a:schemeClr val="bg1"/>
                        </a:solidFill>
                        <a:effectLst/>
                        <a:latin typeface="+mn-lt"/>
                        <a:ea typeface="Calibri" panose="020F0502020204030204" pitchFamily="34" charset="0"/>
                        <a:cs typeface="Arial" panose="020B0604020202020204" pitchFamily="34" charset="0"/>
                      </a:endParaRPr>
                    </a:p>
                  </a:txBody>
                  <a:tcPr marL="102370" marR="10237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algn="ctr">
                        <a:lnSpc>
                          <a:spcPct val="107000"/>
                        </a:lnSpc>
                        <a:spcBef>
                          <a:spcPts val="1200"/>
                        </a:spcBef>
                        <a:spcAft>
                          <a:spcPts val="800"/>
                        </a:spcAft>
                      </a:pPr>
                      <a:r>
                        <a:rPr lang="en-US" sz="1500" dirty="0">
                          <a:solidFill>
                            <a:schemeClr val="bg1"/>
                          </a:solidFill>
                          <a:effectLst/>
                          <a:latin typeface="+mn-lt"/>
                          <a:ea typeface="Times New Roman" panose="02020603050405020304" pitchFamily="18" charset="0"/>
                          <a:cs typeface="Arial" panose="020B0604020202020204" pitchFamily="34" charset="0"/>
                        </a:rPr>
                        <a:t>Hough Transform</a:t>
                      </a:r>
                      <a:endParaRPr lang="en-US" sz="1600" dirty="0">
                        <a:solidFill>
                          <a:schemeClr val="bg1"/>
                        </a:solidFill>
                        <a:effectLst/>
                        <a:latin typeface="+mn-lt"/>
                        <a:ea typeface="Calibri" panose="020F0502020204030204" pitchFamily="34" charset="0"/>
                        <a:cs typeface="Arial" panose="020B0604020202020204" pitchFamily="34" charset="0"/>
                      </a:endParaRPr>
                    </a:p>
                  </a:txBody>
                  <a:tcPr marL="102370" marR="10237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algn="ctr">
                        <a:lnSpc>
                          <a:spcPct val="107000"/>
                        </a:lnSpc>
                        <a:spcBef>
                          <a:spcPts val="1200"/>
                        </a:spcBef>
                        <a:spcAft>
                          <a:spcPts val="800"/>
                        </a:spcAft>
                      </a:pPr>
                      <a:r>
                        <a:rPr lang="en-US" sz="1500">
                          <a:solidFill>
                            <a:schemeClr val="bg1"/>
                          </a:solidFill>
                          <a:effectLst/>
                          <a:latin typeface="+mn-lt"/>
                          <a:ea typeface="Times New Roman" panose="02020603050405020304" pitchFamily="18" charset="0"/>
                          <a:cs typeface="Arial" panose="020B0604020202020204" pitchFamily="34" charset="0"/>
                        </a:rPr>
                        <a:t>73.09</a:t>
                      </a:r>
                      <a:endParaRPr lang="en-US" sz="1600">
                        <a:solidFill>
                          <a:schemeClr val="bg1"/>
                        </a:solidFill>
                        <a:effectLst/>
                        <a:latin typeface="+mn-lt"/>
                        <a:ea typeface="Calibri" panose="020F0502020204030204" pitchFamily="34" charset="0"/>
                        <a:cs typeface="Arial" panose="020B0604020202020204" pitchFamily="34" charset="0"/>
                      </a:endParaRPr>
                    </a:p>
                  </a:txBody>
                  <a:tcPr marL="102370" marR="10237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algn="ctr">
                        <a:lnSpc>
                          <a:spcPct val="107000"/>
                        </a:lnSpc>
                        <a:spcBef>
                          <a:spcPts val="1200"/>
                        </a:spcBef>
                        <a:spcAft>
                          <a:spcPts val="800"/>
                        </a:spcAft>
                      </a:pPr>
                      <a:r>
                        <a:rPr lang="en-US" sz="1500" dirty="0">
                          <a:solidFill>
                            <a:schemeClr val="bg1"/>
                          </a:solidFill>
                          <a:effectLst/>
                          <a:latin typeface="+mn-lt"/>
                          <a:ea typeface="Times New Roman" panose="02020603050405020304" pitchFamily="18" charset="0"/>
                          <a:cs typeface="Arial" panose="020B0604020202020204" pitchFamily="34" charset="0"/>
                        </a:rPr>
                        <a:t> 4.40</a:t>
                      </a:r>
                      <a:endParaRPr lang="en-US" sz="1600" dirty="0">
                        <a:solidFill>
                          <a:schemeClr val="bg1"/>
                        </a:solidFill>
                        <a:effectLst/>
                        <a:latin typeface="+mn-lt"/>
                        <a:ea typeface="Calibri" panose="020F0502020204030204" pitchFamily="34" charset="0"/>
                        <a:cs typeface="Arial" panose="020B0604020202020204" pitchFamily="34" charset="0"/>
                      </a:endParaRPr>
                    </a:p>
                  </a:txBody>
                  <a:tcPr marL="102370" marR="10237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algn="ctr">
                        <a:lnSpc>
                          <a:spcPct val="107000"/>
                        </a:lnSpc>
                        <a:spcBef>
                          <a:spcPts val="1200"/>
                        </a:spcBef>
                        <a:spcAft>
                          <a:spcPts val="800"/>
                        </a:spcAft>
                      </a:pPr>
                      <a:r>
                        <a:rPr lang="en-US" sz="1500" dirty="0">
                          <a:solidFill>
                            <a:schemeClr val="bg1"/>
                          </a:solidFill>
                          <a:effectLst/>
                          <a:latin typeface="+mn-lt"/>
                          <a:ea typeface="Times New Roman" panose="02020603050405020304" pitchFamily="18" charset="0"/>
                          <a:cs typeface="Arial" panose="020B0604020202020204" pitchFamily="34" charset="0"/>
                        </a:rPr>
                        <a:t> 85.53</a:t>
                      </a:r>
                      <a:endParaRPr lang="en-US" sz="1600" dirty="0">
                        <a:solidFill>
                          <a:schemeClr val="bg1"/>
                        </a:solidFill>
                        <a:effectLst/>
                        <a:latin typeface="+mn-lt"/>
                        <a:ea typeface="Calibri" panose="020F0502020204030204" pitchFamily="34" charset="0"/>
                        <a:cs typeface="Arial" panose="020B0604020202020204" pitchFamily="34" charset="0"/>
                      </a:endParaRPr>
                    </a:p>
                  </a:txBody>
                  <a:tcPr marL="102370" marR="10237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extLst>
                  <a:ext uri="{0D108BD9-81ED-4DB2-BD59-A6C34878D82A}">
                    <a16:rowId xmlns:a16="http://schemas.microsoft.com/office/drawing/2014/main" val="4200164168"/>
                  </a:ext>
                </a:extLst>
              </a:tr>
              <a:tr h="419175">
                <a:tc>
                  <a:txBody>
                    <a:bodyPr/>
                    <a:lstStyle/>
                    <a:p>
                      <a:pPr algn="ctr">
                        <a:lnSpc>
                          <a:spcPct val="107000"/>
                        </a:lnSpc>
                        <a:spcBef>
                          <a:spcPts val="1200"/>
                        </a:spcBef>
                        <a:spcAft>
                          <a:spcPts val="800"/>
                        </a:spcAft>
                      </a:pPr>
                      <a:r>
                        <a:rPr lang="en-US" sz="1500">
                          <a:solidFill>
                            <a:schemeClr val="bg1"/>
                          </a:solidFill>
                          <a:effectLst/>
                          <a:latin typeface="+mn-lt"/>
                          <a:ea typeface="Times New Roman" panose="02020603050405020304" pitchFamily="18" charset="0"/>
                          <a:cs typeface="Arial" panose="020B0604020202020204" pitchFamily="34" charset="0"/>
                        </a:rPr>
                        <a:t>W107a</a:t>
                      </a:r>
                      <a:endParaRPr lang="en-US" sz="1600">
                        <a:solidFill>
                          <a:schemeClr val="bg1"/>
                        </a:solidFill>
                        <a:effectLst/>
                        <a:latin typeface="+mn-lt"/>
                        <a:ea typeface="Calibri" panose="020F0502020204030204" pitchFamily="34" charset="0"/>
                        <a:cs typeface="Arial" panose="020B0604020202020204" pitchFamily="34" charset="0"/>
                      </a:endParaRPr>
                    </a:p>
                  </a:txBody>
                  <a:tcPr marL="102370" marR="10237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algn="ctr">
                        <a:lnSpc>
                          <a:spcPct val="107000"/>
                        </a:lnSpc>
                        <a:spcBef>
                          <a:spcPts val="1200"/>
                        </a:spcBef>
                        <a:spcAft>
                          <a:spcPts val="800"/>
                        </a:spcAft>
                      </a:pPr>
                      <a:r>
                        <a:rPr lang="en-US" sz="1500">
                          <a:solidFill>
                            <a:schemeClr val="bg1"/>
                          </a:solidFill>
                          <a:effectLst/>
                          <a:latin typeface="+mn-lt"/>
                          <a:ea typeface="Times New Roman" panose="02020603050405020304" pitchFamily="18" charset="0"/>
                          <a:cs typeface="Arial" panose="020B0604020202020204" pitchFamily="34" charset="0"/>
                        </a:rPr>
                        <a:t>2048 x 2048</a:t>
                      </a:r>
                      <a:endParaRPr lang="en-US" sz="1600">
                        <a:solidFill>
                          <a:schemeClr val="bg1"/>
                        </a:solidFill>
                        <a:effectLst/>
                        <a:latin typeface="+mn-lt"/>
                        <a:ea typeface="Calibri" panose="020F0502020204030204" pitchFamily="34" charset="0"/>
                        <a:cs typeface="Arial" panose="020B0604020202020204" pitchFamily="34" charset="0"/>
                      </a:endParaRPr>
                    </a:p>
                  </a:txBody>
                  <a:tcPr marL="102370" marR="10237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algn="ctr">
                        <a:lnSpc>
                          <a:spcPct val="107000"/>
                        </a:lnSpc>
                        <a:spcBef>
                          <a:spcPts val="1200"/>
                        </a:spcBef>
                        <a:spcAft>
                          <a:spcPts val="800"/>
                        </a:spcAft>
                      </a:pPr>
                      <a:r>
                        <a:rPr lang="en-US" sz="1500">
                          <a:solidFill>
                            <a:schemeClr val="bg1"/>
                          </a:solidFill>
                          <a:effectLst/>
                          <a:latin typeface="+mn-lt"/>
                          <a:ea typeface="Times New Roman" panose="02020603050405020304" pitchFamily="18" charset="0"/>
                          <a:cs typeface="Arial" panose="020B0604020202020204" pitchFamily="34" charset="0"/>
                        </a:rPr>
                        <a:t>JPG</a:t>
                      </a:r>
                      <a:endParaRPr lang="en-US" sz="1600">
                        <a:solidFill>
                          <a:schemeClr val="bg1"/>
                        </a:solidFill>
                        <a:effectLst/>
                        <a:latin typeface="+mn-lt"/>
                        <a:ea typeface="Calibri" panose="020F0502020204030204" pitchFamily="34" charset="0"/>
                        <a:cs typeface="Arial" panose="020B0604020202020204" pitchFamily="34" charset="0"/>
                      </a:endParaRPr>
                    </a:p>
                  </a:txBody>
                  <a:tcPr marL="102370" marR="10237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algn="ctr">
                        <a:lnSpc>
                          <a:spcPct val="107000"/>
                        </a:lnSpc>
                        <a:spcBef>
                          <a:spcPts val="1200"/>
                        </a:spcBef>
                        <a:spcAft>
                          <a:spcPts val="800"/>
                        </a:spcAft>
                      </a:pPr>
                      <a:r>
                        <a:rPr lang="en-US" sz="1500" dirty="0">
                          <a:solidFill>
                            <a:schemeClr val="bg1"/>
                          </a:solidFill>
                          <a:effectLst/>
                          <a:latin typeface="+mn-lt"/>
                          <a:ea typeface="Times New Roman" panose="02020603050405020304" pitchFamily="18" charset="0"/>
                          <a:cs typeface="Arial" panose="020B0604020202020204" pitchFamily="34" charset="0"/>
                        </a:rPr>
                        <a:t>Hough Transform</a:t>
                      </a:r>
                      <a:endParaRPr lang="en-US" sz="1600" dirty="0">
                        <a:solidFill>
                          <a:schemeClr val="bg1"/>
                        </a:solidFill>
                        <a:effectLst/>
                        <a:latin typeface="+mn-lt"/>
                        <a:ea typeface="Calibri" panose="020F0502020204030204" pitchFamily="34" charset="0"/>
                        <a:cs typeface="Arial" panose="020B0604020202020204" pitchFamily="34" charset="0"/>
                      </a:endParaRPr>
                    </a:p>
                  </a:txBody>
                  <a:tcPr marL="102370" marR="10237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algn="ctr">
                        <a:lnSpc>
                          <a:spcPct val="107000"/>
                        </a:lnSpc>
                        <a:spcBef>
                          <a:spcPts val="1200"/>
                        </a:spcBef>
                        <a:spcAft>
                          <a:spcPts val="800"/>
                        </a:spcAft>
                      </a:pPr>
                      <a:r>
                        <a:rPr lang="en-US" sz="1500">
                          <a:solidFill>
                            <a:schemeClr val="bg1"/>
                          </a:solidFill>
                          <a:effectLst/>
                          <a:latin typeface="+mn-lt"/>
                          <a:ea typeface="Times New Roman" panose="02020603050405020304" pitchFamily="18" charset="0"/>
                          <a:cs typeface="Arial" panose="020B0604020202020204" pitchFamily="34" charset="0"/>
                        </a:rPr>
                        <a:t>86.96</a:t>
                      </a:r>
                      <a:endParaRPr lang="en-US" sz="1600">
                        <a:solidFill>
                          <a:schemeClr val="bg1"/>
                        </a:solidFill>
                        <a:effectLst/>
                        <a:latin typeface="+mn-lt"/>
                        <a:ea typeface="Calibri" panose="020F0502020204030204" pitchFamily="34" charset="0"/>
                        <a:cs typeface="Arial" panose="020B0604020202020204" pitchFamily="34" charset="0"/>
                      </a:endParaRPr>
                    </a:p>
                  </a:txBody>
                  <a:tcPr marL="102370" marR="10237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algn="ctr">
                        <a:lnSpc>
                          <a:spcPct val="107000"/>
                        </a:lnSpc>
                        <a:spcBef>
                          <a:spcPts val="1200"/>
                        </a:spcBef>
                        <a:spcAft>
                          <a:spcPts val="800"/>
                        </a:spcAft>
                      </a:pPr>
                      <a:r>
                        <a:rPr lang="en-US" sz="1500" dirty="0">
                          <a:solidFill>
                            <a:schemeClr val="bg1"/>
                          </a:solidFill>
                          <a:effectLst/>
                          <a:latin typeface="+mn-lt"/>
                          <a:ea typeface="Times New Roman" panose="02020603050405020304" pitchFamily="18" charset="0"/>
                          <a:cs typeface="Arial" panose="020B0604020202020204" pitchFamily="34" charset="0"/>
                        </a:rPr>
                        <a:t> 4.05</a:t>
                      </a:r>
                      <a:endParaRPr lang="en-US" sz="1600" dirty="0">
                        <a:solidFill>
                          <a:schemeClr val="bg1"/>
                        </a:solidFill>
                        <a:effectLst/>
                        <a:latin typeface="+mn-lt"/>
                        <a:ea typeface="Calibri" panose="020F0502020204030204" pitchFamily="34" charset="0"/>
                        <a:cs typeface="Arial" panose="020B0604020202020204" pitchFamily="34" charset="0"/>
                      </a:endParaRPr>
                    </a:p>
                  </a:txBody>
                  <a:tcPr marL="102370" marR="10237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algn="ctr">
                        <a:lnSpc>
                          <a:spcPct val="107000"/>
                        </a:lnSpc>
                        <a:spcBef>
                          <a:spcPts val="1200"/>
                        </a:spcBef>
                        <a:spcAft>
                          <a:spcPts val="800"/>
                        </a:spcAft>
                      </a:pPr>
                      <a:r>
                        <a:rPr lang="en-US" sz="1500" dirty="0">
                          <a:solidFill>
                            <a:schemeClr val="bg1"/>
                          </a:solidFill>
                          <a:effectLst/>
                          <a:latin typeface="+mn-lt"/>
                          <a:ea typeface="Times New Roman" panose="02020603050405020304" pitchFamily="18" charset="0"/>
                          <a:cs typeface="Arial" panose="020B0604020202020204" pitchFamily="34" charset="0"/>
                        </a:rPr>
                        <a:t> 86.32</a:t>
                      </a:r>
                      <a:endParaRPr lang="en-US" sz="1600" dirty="0">
                        <a:solidFill>
                          <a:schemeClr val="bg1"/>
                        </a:solidFill>
                        <a:effectLst/>
                        <a:latin typeface="+mn-lt"/>
                        <a:ea typeface="Calibri" panose="020F0502020204030204" pitchFamily="34" charset="0"/>
                        <a:cs typeface="Arial" panose="020B0604020202020204" pitchFamily="34" charset="0"/>
                      </a:endParaRPr>
                    </a:p>
                  </a:txBody>
                  <a:tcPr marL="102370" marR="10237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extLst>
                  <a:ext uri="{0D108BD9-81ED-4DB2-BD59-A6C34878D82A}">
                    <a16:rowId xmlns:a16="http://schemas.microsoft.com/office/drawing/2014/main" val="2500220054"/>
                  </a:ext>
                </a:extLst>
              </a:tr>
              <a:tr h="419175">
                <a:tc>
                  <a:txBody>
                    <a:bodyPr/>
                    <a:lstStyle/>
                    <a:p>
                      <a:pPr algn="ctr">
                        <a:lnSpc>
                          <a:spcPct val="107000"/>
                        </a:lnSpc>
                        <a:spcBef>
                          <a:spcPts val="1200"/>
                        </a:spcBef>
                        <a:spcAft>
                          <a:spcPts val="800"/>
                        </a:spcAft>
                      </a:pPr>
                      <a:r>
                        <a:rPr lang="en-US" sz="1500">
                          <a:solidFill>
                            <a:schemeClr val="bg1"/>
                          </a:solidFill>
                          <a:effectLst/>
                          <a:latin typeface="+mn-lt"/>
                          <a:ea typeface="Times New Roman" panose="02020603050405020304" pitchFamily="18" charset="0"/>
                          <a:cs typeface="Arial" panose="020B0604020202020204" pitchFamily="34" charset="0"/>
                        </a:rPr>
                        <a:t>W107b</a:t>
                      </a:r>
                      <a:endParaRPr lang="en-US" sz="1600">
                        <a:solidFill>
                          <a:schemeClr val="bg1"/>
                        </a:solidFill>
                        <a:effectLst/>
                        <a:latin typeface="+mn-lt"/>
                        <a:ea typeface="Calibri" panose="020F0502020204030204" pitchFamily="34" charset="0"/>
                        <a:cs typeface="Arial" panose="020B0604020202020204" pitchFamily="34" charset="0"/>
                      </a:endParaRPr>
                    </a:p>
                  </a:txBody>
                  <a:tcPr marL="102370" marR="10237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algn="ctr">
                        <a:lnSpc>
                          <a:spcPct val="107000"/>
                        </a:lnSpc>
                        <a:spcBef>
                          <a:spcPts val="1200"/>
                        </a:spcBef>
                        <a:spcAft>
                          <a:spcPts val="800"/>
                        </a:spcAft>
                      </a:pPr>
                      <a:r>
                        <a:rPr lang="en-US" sz="1500">
                          <a:solidFill>
                            <a:schemeClr val="bg1"/>
                          </a:solidFill>
                          <a:effectLst/>
                          <a:latin typeface="+mn-lt"/>
                          <a:ea typeface="Times New Roman" panose="02020603050405020304" pitchFamily="18" charset="0"/>
                          <a:cs typeface="Arial" panose="020B0604020202020204" pitchFamily="34" charset="0"/>
                        </a:rPr>
                        <a:t>2048 x 2048</a:t>
                      </a:r>
                      <a:endParaRPr lang="en-US" sz="1600">
                        <a:solidFill>
                          <a:schemeClr val="bg1"/>
                        </a:solidFill>
                        <a:effectLst/>
                        <a:latin typeface="+mn-lt"/>
                        <a:ea typeface="Calibri" panose="020F0502020204030204" pitchFamily="34" charset="0"/>
                        <a:cs typeface="Arial" panose="020B0604020202020204" pitchFamily="34" charset="0"/>
                      </a:endParaRPr>
                    </a:p>
                  </a:txBody>
                  <a:tcPr marL="102370" marR="10237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algn="ctr">
                        <a:lnSpc>
                          <a:spcPct val="107000"/>
                        </a:lnSpc>
                        <a:spcBef>
                          <a:spcPts val="1200"/>
                        </a:spcBef>
                        <a:spcAft>
                          <a:spcPts val="800"/>
                        </a:spcAft>
                      </a:pPr>
                      <a:r>
                        <a:rPr lang="en-US" sz="1500">
                          <a:solidFill>
                            <a:schemeClr val="bg1"/>
                          </a:solidFill>
                          <a:effectLst/>
                          <a:latin typeface="+mn-lt"/>
                          <a:ea typeface="Times New Roman" panose="02020603050405020304" pitchFamily="18" charset="0"/>
                          <a:cs typeface="Arial" panose="020B0604020202020204" pitchFamily="34" charset="0"/>
                        </a:rPr>
                        <a:t>JPG</a:t>
                      </a:r>
                      <a:endParaRPr lang="en-US" sz="1600">
                        <a:solidFill>
                          <a:schemeClr val="bg1"/>
                        </a:solidFill>
                        <a:effectLst/>
                        <a:latin typeface="+mn-lt"/>
                        <a:ea typeface="Calibri" panose="020F0502020204030204" pitchFamily="34" charset="0"/>
                        <a:cs typeface="Arial" panose="020B0604020202020204" pitchFamily="34" charset="0"/>
                      </a:endParaRPr>
                    </a:p>
                  </a:txBody>
                  <a:tcPr marL="102370" marR="10237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algn="ctr">
                        <a:lnSpc>
                          <a:spcPct val="107000"/>
                        </a:lnSpc>
                        <a:spcBef>
                          <a:spcPts val="1200"/>
                        </a:spcBef>
                        <a:spcAft>
                          <a:spcPts val="800"/>
                        </a:spcAft>
                      </a:pPr>
                      <a:r>
                        <a:rPr lang="en-US" sz="1500" dirty="0">
                          <a:solidFill>
                            <a:schemeClr val="bg1"/>
                          </a:solidFill>
                          <a:effectLst/>
                          <a:latin typeface="+mn-lt"/>
                          <a:ea typeface="Times New Roman" panose="02020603050405020304" pitchFamily="18" charset="0"/>
                          <a:cs typeface="Arial" panose="020B0604020202020204" pitchFamily="34" charset="0"/>
                        </a:rPr>
                        <a:t>Hough Transform</a:t>
                      </a:r>
                      <a:endParaRPr lang="en-US" sz="1600" dirty="0">
                        <a:solidFill>
                          <a:schemeClr val="bg1"/>
                        </a:solidFill>
                        <a:effectLst/>
                        <a:latin typeface="+mn-lt"/>
                        <a:ea typeface="Calibri" panose="020F0502020204030204" pitchFamily="34" charset="0"/>
                        <a:cs typeface="Arial" panose="020B0604020202020204" pitchFamily="34" charset="0"/>
                      </a:endParaRPr>
                    </a:p>
                  </a:txBody>
                  <a:tcPr marL="102370" marR="10237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algn="ctr">
                        <a:lnSpc>
                          <a:spcPct val="107000"/>
                        </a:lnSpc>
                        <a:spcBef>
                          <a:spcPts val="1200"/>
                        </a:spcBef>
                        <a:spcAft>
                          <a:spcPts val="800"/>
                        </a:spcAft>
                      </a:pPr>
                      <a:r>
                        <a:rPr lang="en-US" sz="1500">
                          <a:solidFill>
                            <a:schemeClr val="bg1"/>
                          </a:solidFill>
                          <a:effectLst/>
                          <a:latin typeface="+mn-lt"/>
                          <a:ea typeface="Times New Roman" panose="02020603050405020304" pitchFamily="18" charset="0"/>
                          <a:cs typeface="Arial" panose="020B0604020202020204" pitchFamily="34" charset="0"/>
                        </a:rPr>
                        <a:t>83.95</a:t>
                      </a:r>
                      <a:endParaRPr lang="en-US" sz="1600">
                        <a:solidFill>
                          <a:schemeClr val="bg1"/>
                        </a:solidFill>
                        <a:effectLst/>
                        <a:latin typeface="+mn-lt"/>
                        <a:ea typeface="Calibri" panose="020F0502020204030204" pitchFamily="34" charset="0"/>
                        <a:cs typeface="Arial" panose="020B0604020202020204" pitchFamily="34" charset="0"/>
                      </a:endParaRPr>
                    </a:p>
                  </a:txBody>
                  <a:tcPr marL="102370" marR="10237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algn="ctr">
                        <a:lnSpc>
                          <a:spcPct val="107000"/>
                        </a:lnSpc>
                        <a:spcBef>
                          <a:spcPts val="1200"/>
                        </a:spcBef>
                        <a:spcAft>
                          <a:spcPts val="800"/>
                        </a:spcAft>
                      </a:pPr>
                      <a:r>
                        <a:rPr lang="en-US" sz="1500" dirty="0">
                          <a:solidFill>
                            <a:schemeClr val="bg1"/>
                          </a:solidFill>
                          <a:effectLst/>
                          <a:latin typeface="+mn-lt"/>
                          <a:ea typeface="Times New Roman" panose="02020603050405020304" pitchFamily="18" charset="0"/>
                          <a:cs typeface="Arial" panose="020B0604020202020204" pitchFamily="34" charset="0"/>
                        </a:rPr>
                        <a:t> 6.74</a:t>
                      </a:r>
                      <a:endParaRPr lang="en-US" sz="1600" dirty="0">
                        <a:solidFill>
                          <a:schemeClr val="bg1"/>
                        </a:solidFill>
                        <a:effectLst/>
                        <a:latin typeface="+mn-lt"/>
                        <a:ea typeface="Calibri" panose="020F0502020204030204" pitchFamily="34" charset="0"/>
                        <a:cs typeface="Arial" panose="020B0604020202020204" pitchFamily="34" charset="0"/>
                      </a:endParaRPr>
                    </a:p>
                  </a:txBody>
                  <a:tcPr marL="102370" marR="10237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algn="ctr">
                        <a:lnSpc>
                          <a:spcPct val="107000"/>
                        </a:lnSpc>
                        <a:spcBef>
                          <a:spcPts val="1200"/>
                        </a:spcBef>
                        <a:spcAft>
                          <a:spcPts val="800"/>
                        </a:spcAft>
                      </a:pPr>
                      <a:r>
                        <a:rPr lang="en-US" sz="1500" dirty="0">
                          <a:solidFill>
                            <a:schemeClr val="bg1"/>
                          </a:solidFill>
                          <a:effectLst/>
                          <a:latin typeface="+mn-lt"/>
                          <a:ea typeface="Times New Roman" panose="02020603050405020304" pitchFamily="18" charset="0"/>
                          <a:cs typeface="Arial" panose="020B0604020202020204" pitchFamily="34" charset="0"/>
                        </a:rPr>
                        <a:t> 85.57</a:t>
                      </a:r>
                      <a:endParaRPr lang="en-US" sz="1600" dirty="0">
                        <a:solidFill>
                          <a:schemeClr val="bg1"/>
                        </a:solidFill>
                        <a:effectLst/>
                        <a:latin typeface="+mn-lt"/>
                        <a:ea typeface="Calibri" panose="020F0502020204030204" pitchFamily="34" charset="0"/>
                        <a:cs typeface="Arial" panose="020B0604020202020204" pitchFamily="34" charset="0"/>
                      </a:endParaRPr>
                    </a:p>
                  </a:txBody>
                  <a:tcPr marL="102370" marR="10237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extLst>
                  <a:ext uri="{0D108BD9-81ED-4DB2-BD59-A6C34878D82A}">
                    <a16:rowId xmlns:a16="http://schemas.microsoft.com/office/drawing/2014/main" val="159845383"/>
                  </a:ext>
                </a:extLst>
              </a:tr>
              <a:tr h="419175">
                <a:tc gridSpan="4">
                  <a:txBody>
                    <a:bodyPr/>
                    <a:lstStyle/>
                    <a:p>
                      <a:pPr algn="ctr">
                        <a:lnSpc>
                          <a:spcPct val="107000"/>
                        </a:lnSpc>
                        <a:spcBef>
                          <a:spcPts val="1200"/>
                        </a:spcBef>
                        <a:spcAft>
                          <a:spcPts val="800"/>
                        </a:spcAft>
                      </a:pPr>
                      <a:r>
                        <a:rPr lang="en-US" sz="1600" dirty="0">
                          <a:solidFill>
                            <a:schemeClr val="bg1"/>
                          </a:solidFill>
                          <a:effectLst/>
                          <a:latin typeface="+mn-lt"/>
                          <a:ea typeface="Calibri" panose="020F0502020204030204" pitchFamily="34" charset="0"/>
                          <a:cs typeface="Arial" panose="020B0604020202020204" pitchFamily="34" charset="0"/>
                        </a:rPr>
                        <a:t>Average</a:t>
                      </a:r>
                    </a:p>
                  </a:txBody>
                  <a:tcPr marL="102370" marR="10237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hMerge="1">
                  <a:txBody>
                    <a:bodyPr/>
                    <a:lstStyle/>
                    <a:p>
                      <a:pPr algn="ctr">
                        <a:lnSpc>
                          <a:spcPct val="107000"/>
                        </a:lnSpc>
                        <a:spcBef>
                          <a:spcPts val="1200"/>
                        </a:spcBef>
                        <a:spcAft>
                          <a:spcPts val="800"/>
                        </a:spcAft>
                      </a:pPr>
                      <a:endParaRPr lang="en-US" sz="1600" dirty="0">
                        <a:solidFill>
                          <a:schemeClr val="bg1"/>
                        </a:solidFill>
                        <a:effectLst/>
                        <a:latin typeface="+mn-lt"/>
                        <a:ea typeface="Calibri" panose="020F0502020204030204" pitchFamily="34" charset="0"/>
                        <a:cs typeface="Arial" panose="020B0604020202020204" pitchFamily="34" charset="0"/>
                      </a:endParaRPr>
                    </a:p>
                  </a:txBody>
                  <a:tcPr marL="102370" marR="10237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hMerge="1">
                  <a:txBody>
                    <a:bodyPr/>
                    <a:lstStyle/>
                    <a:p>
                      <a:pPr algn="ctr">
                        <a:lnSpc>
                          <a:spcPct val="107000"/>
                        </a:lnSpc>
                        <a:spcBef>
                          <a:spcPts val="1200"/>
                        </a:spcBef>
                        <a:spcAft>
                          <a:spcPts val="800"/>
                        </a:spcAft>
                      </a:pPr>
                      <a:endParaRPr lang="en-US" sz="1600" dirty="0">
                        <a:solidFill>
                          <a:schemeClr val="bg1"/>
                        </a:solidFill>
                        <a:effectLst/>
                        <a:latin typeface="+mn-lt"/>
                        <a:ea typeface="Calibri" panose="020F0502020204030204" pitchFamily="34" charset="0"/>
                        <a:cs typeface="Arial" panose="020B0604020202020204" pitchFamily="34" charset="0"/>
                      </a:endParaRPr>
                    </a:p>
                  </a:txBody>
                  <a:tcPr marL="102370" marR="10237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hMerge="1">
                  <a:txBody>
                    <a:bodyPr/>
                    <a:lstStyle/>
                    <a:p>
                      <a:pPr algn="ctr">
                        <a:lnSpc>
                          <a:spcPct val="107000"/>
                        </a:lnSpc>
                        <a:spcBef>
                          <a:spcPts val="1200"/>
                        </a:spcBef>
                        <a:spcAft>
                          <a:spcPts val="800"/>
                        </a:spcAft>
                      </a:pPr>
                      <a:endParaRPr lang="en-US" sz="1600" dirty="0">
                        <a:solidFill>
                          <a:schemeClr val="bg1"/>
                        </a:solidFill>
                        <a:effectLst/>
                        <a:latin typeface="+mn-lt"/>
                        <a:ea typeface="Calibri" panose="020F0502020204030204" pitchFamily="34" charset="0"/>
                        <a:cs typeface="Arial" panose="020B0604020202020204" pitchFamily="34" charset="0"/>
                      </a:endParaRPr>
                    </a:p>
                  </a:txBody>
                  <a:tcPr marL="102370" marR="10237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algn="ctr">
                        <a:lnSpc>
                          <a:spcPct val="107000"/>
                        </a:lnSpc>
                        <a:spcBef>
                          <a:spcPts val="1200"/>
                        </a:spcBef>
                        <a:spcAft>
                          <a:spcPts val="800"/>
                        </a:spcAft>
                      </a:pPr>
                      <a:r>
                        <a:rPr lang="en-US" sz="1600" dirty="0">
                          <a:solidFill>
                            <a:schemeClr val="bg1"/>
                          </a:solidFill>
                          <a:effectLst/>
                          <a:latin typeface="+mn-lt"/>
                          <a:ea typeface="Calibri" panose="020F0502020204030204" pitchFamily="34" charset="0"/>
                          <a:cs typeface="Arial" panose="020B0604020202020204" pitchFamily="34" charset="0"/>
                        </a:rPr>
                        <a:t>81.19</a:t>
                      </a:r>
                    </a:p>
                  </a:txBody>
                  <a:tcPr marL="102370" marR="10237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algn="ctr">
                        <a:lnSpc>
                          <a:spcPct val="107000"/>
                        </a:lnSpc>
                        <a:spcBef>
                          <a:spcPts val="1200"/>
                        </a:spcBef>
                        <a:spcAft>
                          <a:spcPts val="800"/>
                        </a:spcAft>
                      </a:pPr>
                      <a:r>
                        <a:rPr lang="en-US" sz="1600" dirty="0">
                          <a:solidFill>
                            <a:schemeClr val="bg1"/>
                          </a:solidFill>
                          <a:effectLst/>
                          <a:latin typeface="+mn-lt"/>
                          <a:ea typeface="Calibri" panose="020F0502020204030204" pitchFamily="34" charset="0"/>
                          <a:cs typeface="Arial" panose="020B0604020202020204" pitchFamily="34" charset="0"/>
                        </a:rPr>
                        <a:t>4.80</a:t>
                      </a:r>
                    </a:p>
                  </a:txBody>
                  <a:tcPr marL="102370" marR="10237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algn="ctr">
                        <a:lnSpc>
                          <a:spcPct val="107000"/>
                        </a:lnSpc>
                        <a:spcBef>
                          <a:spcPts val="1200"/>
                        </a:spcBef>
                        <a:spcAft>
                          <a:spcPts val="800"/>
                        </a:spcAft>
                      </a:pPr>
                      <a:r>
                        <a:rPr lang="en-US" sz="1600" dirty="0">
                          <a:solidFill>
                            <a:schemeClr val="bg1"/>
                          </a:solidFill>
                          <a:effectLst/>
                          <a:latin typeface="+mn-lt"/>
                          <a:ea typeface="Calibri" panose="020F0502020204030204" pitchFamily="34" charset="0"/>
                          <a:cs typeface="Arial" panose="020B0604020202020204" pitchFamily="34" charset="0"/>
                        </a:rPr>
                        <a:t>85.67</a:t>
                      </a:r>
                    </a:p>
                  </a:txBody>
                  <a:tcPr marL="102370" marR="10237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extLst>
                  <a:ext uri="{0D108BD9-81ED-4DB2-BD59-A6C34878D82A}">
                    <a16:rowId xmlns:a16="http://schemas.microsoft.com/office/drawing/2014/main" val="787104411"/>
                  </a:ext>
                </a:extLst>
              </a:tr>
            </a:tbl>
          </a:graphicData>
        </a:graphic>
      </p:graphicFrame>
    </p:spTree>
    <p:extLst>
      <p:ext uri="{BB962C8B-B14F-4D97-AF65-F5344CB8AC3E}">
        <p14:creationId xmlns:p14="http://schemas.microsoft.com/office/powerpoint/2010/main" val="18556389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80CC4E1-032B-BAC3-D87D-FFBC5BDFEBFF}"/>
              </a:ext>
            </a:extLst>
          </p:cNvPr>
          <p:cNvPicPr>
            <a:picLocks noChangeAspect="1"/>
          </p:cNvPicPr>
          <p:nvPr/>
        </p:nvPicPr>
        <p:blipFill>
          <a:blip r:embed="rId2"/>
          <a:stretch>
            <a:fillRect/>
          </a:stretch>
        </p:blipFill>
        <p:spPr>
          <a:xfrm>
            <a:off x="2661758" y="631530"/>
            <a:ext cx="5627607" cy="5159290"/>
          </a:xfrm>
          <a:prstGeom prst="rect">
            <a:avLst/>
          </a:prstGeom>
        </p:spPr>
      </p:pic>
      <p:sp>
        <p:nvSpPr>
          <p:cNvPr id="4" name="TextBox 3">
            <a:extLst>
              <a:ext uri="{FF2B5EF4-FFF2-40B4-BE49-F238E27FC236}">
                <a16:creationId xmlns:a16="http://schemas.microsoft.com/office/drawing/2014/main" id="{1F05F6B3-9968-688D-5D60-59064BCD1C3C}"/>
              </a:ext>
            </a:extLst>
          </p:cNvPr>
          <p:cNvSpPr txBox="1"/>
          <p:nvPr/>
        </p:nvSpPr>
        <p:spPr>
          <a:xfrm>
            <a:off x="3442447" y="5348941"/>
            <a:ext cx="3922549" cy="369332"/>
          </a:xfrm>
          <a:prstGeom prst="rect">
            <a:avLst/>
          </a:prstGeom>
          <a:noFill/>
        </p:spPr>
        <p:txBody>
          <a:bodyPr wrap="none" rtlCol="0">
            <a:spAutoFit/>
          </a:bodyPr>
          <a:lstStyle/>
          <a:p>
            <a:r>
              <a:rPr lang="en-US" dirty="0"/>
              <a:t>Workflow for Applying </a:t>
            </a:r>
            <a:r>
              <a:rPr lang="en-US" dirty="0" err="1"/>
              <a:t>DoG</a:t>
            </a:r>
            <a:r>
              <a:rPr lang="en-US" dirty="0"/>
              <a:t> Filter</a:t>
            </a:r>
          </a:p>
        </p:txBody>
      </p:sp>
    </p:spTree>
    <p:extLst>
      <p:ext uri="{BB962C8B-B14F-4D97-AF65-F5344CB8AC3E}">
        <p14:creationId xmlns:p14="http://schemas.microsoft.com/office/powerpoint/2010/main" val="26701017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20E4EF1-6AA9-4634-A88F-4930378065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D0558E7-61D4-43D8-ADB8-96DE971186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954D8F-4EA0-50EA-A7A0-07878E241CF8}"/>
              </a:ext>
            </a:extLst>
          </p:cNvPr>
          <p:cNvSpPr>
            <a:spLocks noGrp="1"/>
          </p:cNvSpPr>
          <p:nvPr>
            <p:ph type="ctrTitle"/>
          </p:nvPr>
        </p:nvSpPr>
        <p:spPr>
          <a:xfrm>
            <a:off x="1349567" y="619199"/>
            <a:ext cx="9492866" cy="492443"/>
          </a:xfrm>
        </p:spPr>
        <p:txBody>
          <a:bodyPr wrap="square" anchor="t">
            <a:noAutofit/>
          </a:bodyPr>
          <a:lstStyle/>
          <a:p>
            <a:r>
              <a:rPr lang="en-US" sz="3000" dirty="0"/>
              <a:t>Table 4. Accuracy and Precision Table for Difference of Gaussian (</a:t>
            </a:r>
            <a:r>
              <a:rPr lang="en-US" sz="3000" dirty="0" err="1"/>
              <a:t>DoG</a:t>
            </a:r>
            <a:r>
              <a:rPr lang="en-US" sz="3000" dirty="0"/>
              <a:t>) </a:t>
            </a:r>
            <a:br>
              <a:rPr lang="en-US" sz="3000" dirty="0"/>
            </a:br>
            <a:endParaRPr lang="en-US" sz="3000" dirty="0"/>
          </a:p>
        </p:txBody>
      </p:sp>
      <p:grpSp>
        <p:nvGrpSpPr>
          <p:cNvPr id="13" name="Group 12">
            <a:extLst>
              <a:ext uri="{FF2B5EF4-FFF2-40B4-BE49-F238E27FC236}">
                <a16:creationId xmlns:a16="http://schemas.microsoft.com/office/drawing/2014/main" id="{C8F3AECA-1E28-4DB0-901D-747B827596E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89400" y="406270"/>
            <a:ext cx="684878" cy="1449344"/>
            <a:chOff x="643527" y="1187494"/>
            <a:chExt cx="1434178" cy="3035022"/>
          </a:xfrm>
        </p:grpSpPr>
        <p:sp>
          <p:nvSpPr>
            <p:cNvPr id="14" name="Freeform 78">
              <a:extLst>
                <a:ext uri="{FF2B5EF4-FFF2-40B4-BE49-F238E27FC236}">
                  <a16:creationId xmlns:a16="http://schemas.microsoft.com/office/drawing/2014/main" id="{F137E6B0-A1AA-47FF-AAB8-9E5D6B701C0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800114">
              <a:off x="1083914" y="3331230"/>
              <a:ext cx="879143" cy="903430"/>
            </a:xfrm>
            <a:custGeom>
              <a:avLst/>
              <a:gdLst>
                <a:gd name="T0" fmla="*/ 32 w 58"/>
                <a:gd name="T1" fmla="*/ 56 h 60"/>
                <a:gd name="T2" fmla="*/ 24 w 58"/>
                <a:gd name="T3" fmla="*/ 48 h 60"/>
                <a:gd name="T4" fmla="*/ 14 w 58"/>
                <a:gd name="T5" fmla="*/ 36 h 60"/>
                <a:gd name="T6" fmla="*/ 7 w 58"/>
                <a:gd name="T7" fmla="*/ 29 h 60"/>
                <a:gd name="T8" fmla="*/ 1 w 58"/>
                <a:gd name="T9" fmla="*/ 17 h 60"/>
                <a:gd name="T10" fmla="*/ 7 w 58"/>
                <a:gd name="T11" fmla="*/ 4 h 60"/>
                <a:gd name="T12" fmla="*/ 17 w 58"/>
                <a:gd name="T13" fmla="*/ 1 h 60"/>
                <a:gd name="T14" fmla="*/ 29 w 58"/>
                <a:gd name="T15" fmla="*/ 6 h 60"/>
                <a:gd name="T16" fmla="*/ 31 w 58"/>
                <a:gd name="T17" fmla="*/ 8 h 60"/>
                <a:gd name="T18" fmla="*/ 38 w 58"/>
                <a:gd name="T19" fmla="*/ 15 h 60"/>
                <a:gd name="T20" fmla="*/ 44 w 58"/>
                <a:gd name="T21" fmla="*/ 22 h 60"/>
                <a:gd name="T22" fmla="*/ 54 w 58"/>
                <a:gd name="T23" fmla="*/ 33 h 60"/>
                <a:gd name="T24" fmla="*/ 58 w 58"/>
                <a:gd name="T25" fmla="*/ 44 h 60"/>
                <a:gd name="T26" fmla="*/ 53 w 58"/>
                <a:gd name="T27" fmla="*/ 54 h 60"/>
                <a:gd name="T28" fmla="*/ 42 w 58"/>
                <a:gd name="T29" fmla="*/ 60 h 60"/>
                <a:gd name="T30" fmla="*/ 32 w 58"/>
                <a:gd name="T31" fmla="*/ 5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8" h="60">
                  <a:moveTo>
                    <a:pt x="32" y="56"/>
                  </a:moveTo>
                  <a:cubicBezTo>
                    <a:pt x="30" y="54"/>
                    <a:pt x="31" y="55"/>
                    <a:pt x="24" y="48"/>
                  </a:cubicBezTo>
                  <a:cubicBezTo>
                    <a:pt x="17" y="40"/>
                    <a:pt x="14" y="36"/>
                    <a:pt x="14" y="36"/>
                  </a:cubicBezTo>
                  <a:cubicBezTo>
                    <a:pt x="8" y="30"/>
                    <a:pt x="14" y="37"/>
                    <a:pt x="7" y="29"/>
                  </a:cubicBezTo>
                  <a:cubicBezTo>
                    <a:pt x="3" y="24"/>
                    <a:pt x="1" y="20"/>
                    <a:pt x="1" y="17"/>
                  </a:cubicBezTo>
                  <a:cubicBezTo>
                    <a:pt x="0" y="13"/>
                    <a:pt x="3" y="9"/>
                    <a:pt x="7" y="4"/>
                  </a:cubicBezTo>
                  <a:cubicBezTo>
                    <a:pt x="10" y="2"/>
                    <a:pt x="13" y="0"/>
                    <a:pt x="17" y="1"/>
                  </a:cubicBezTo>
                  <a:cubicBezTo>
                    <a:pt x="21" y="1"/>
                    <a:pt x="25" y="3"/>
                    <a:pt x="29" y="6"/>
                  </a:cubicBezTo>
                  <a:cubicBezTo>
                    <a:pt x="31" y="8"/>
                    <a:pt x="31" y="8"/>
                    <a:pt x="31" y="8"/>
                  </a:cubicBezTo>
                  <a:cubicBezTo>
                    <a:pt x="33" y="11"/>
                    <a:pt x="37" y="15"/>
                    <a:pt x="38" y="15"/>
                  </a:cubicBezTo>
                  <a:cubicBezTo>
                    <a:pt x="42" y="20"/>
                    <a:pt x="40" y="18"/>
                    <a:pt x="44" y="22"/>
                  </a:cubicBezTo>
                  <a:cubicBezTo>
                    <a:pt x="51" y="29"/>
                    <a:pt x="50" y="29"/>
                    <a:pt x="54" y="33"/>
                  </a:cubicBezTo>
                  <a:cubicBezTo>
                    <a:pt x="57" y="37"/>
                    <a:pt x="58" y="40"/>
                    <a:pt x="58" y="44"/>
                  </a:cubicBezTo>
                  <a:cubicBezTo>
                    <a:pt x="58" y="47"/>
                    <a:pt x="56" y="50"/>
                    <a:pt x="53" y="54"/>
                  </a:cubicBezTo>
                  <a:cubicBezTo>
                    <a:pt x="49" y="58"/>
                    <a:pt x="45" y="60"/>
                    <a:pt x="42" y="60"/>
                  </a:cubicBezTo>
                  <a:cubicBezTo>
                    <a:pt x="39" y="60"/>
                    <a:pt x="36" y="59"/>
                    <a:pt x="32" y="5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15" name="Freeform 79">
              <a:extLst>
                <a:ext uri="{FF2B5EF4-FFF2-40B4-BE49-F238E27FC236}">
                  <a16:creationId xmlns:a16="http://schemas.microsoft.com/office/drawing/2014/main" id="{F72FB821-5AF0-4EA1-B84B-D5E12D8333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800114">
              <a:off x="869193" y="1989904"/>
              <a:ext cx="743890" cy="1195221"/>
            </a:xfrm>
            <a:custGeom>
              <a:avLst/>
              <a:gdLst>
                <a:gd name="T0" fmla="*/ 15 w 49"/>
                <a:gd name="T1" fmla="*/ 65 h 79"/>
                <a:gd name="T2" fmla="*/ 12 w 49"/>
                <a:gd name="T3" fmla="*/ 54 h 79"/>
                <a:gd name="T4" fmla="*/ 8 w 49"/>
                <a:gd name="T5" fmla="*/ 33 h 79"/>
                <a:gd name="T6" fmla="*/ 38 w 49"/>
                <a:gd name="T7" fmla="*/ 24 h 79"/>
                <a:gd name="T8" fmla="*/ 45 w 49"/>
                <a:gd name="T9" fmla="*/ 70 h 79"/>
                <a:gd name="T10" fmla="*/ 15 w 49"/>
                <a:gd name="T11" fmla="*/ 65 h 79"/>
              </a:gdLst>
              <a:ahLst/>
              <a:cxnLst>
                <a:cxn ang="0">
                  <a:pos x="T0" y="T1"/>
                </a:cxn>
                <a:cxn ang="0">
                  <a:pos x="T2" y="T3"/>
                </a:cxn>
                <a:cxn ang="0">
                  <a:pos x="T4" y="T5"/>
                </a:cxn>
                <a:cxn ang="0">
                  <a:pos x="T6" y="T7"/>
                </a:cxn>
                <a:cxn ang="0">
                  <a:pos x="T8" y="T9"/>
                </a:cxn>
                <a:cxn ang="0">
                  <a:pos x="T10" y="T11"/>
                </a:cxn>
              </a:cxnLst>
              <a:rect l="0" t="0" r="r" b="b"/>
              <a:pathLst>
                <a:path w="49" h="79">
                  <a:moveTo>
                    <a:pt x="15" y="65"/>
                  </a:moveTo>
                  <a:cubicBezTo>
                    <a:pt x="14" y="59"/>
                    <a:pt x="13" y="58"/>
                    <a:pt x="12" y="54"/>
                  </a:cubicBezTo>
                  <a:cubicBezTo>
                    <a:pt x="11" y="45"/>
                    <a:pt x="10" y="40"/>
                    <a:pt x="8" y="33"/>
                  </a:cubicBezTo>
                  <a:cubicBezTo>
                    <a:pt x="0" y="9"/>
                    <a:pt x="34" y="0"/>
                    <a:pt x="38" y="24"/>
                  </a:cubicBezTo>
                  <a:cubicBezTo>
                    <a:pt x="43" y="43"/>
                    <a:pt x="49" y="60"/>
                    <a:pt x="45" y="70"/>
                  </a:cubicBezTo>
                  <a:cubicBezTo>
                    <a:pt x="38" y="77"/>
                    <a:pt x="19" y="79"/>
                    <a:pt x="15" y="65"/>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16" name="Freeform 85">
              <a:extLst>
                <a:ext uri="{FF2B5EF4-FFF2-40B4-BE49-F238E27FC236}">
                  <a16:creationId xmlns:a16="http://schemas.microsoft.com/office/drawing/2014/main" id="{DFE0F740-8A45-42B9-BEF6-A75329504FD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800114">
              <a:off x="1316205" y="967005"/>
              <a:ext cx="541011" cy="981989"/>
            </a:xfrm>
            <a:custGeom>
              <a:avLst/>
              <a:gdLst>
                <a:gd name="T0" fmla="*/ 36 w 36"/>
                <a:gd name="T1" fmla="*/ 15 h 65"/>
                <a:gd name="T2" fmla="*/ 34 w 36"/>
                <a:gd name="T3" fmla="*/ 5 h 65"/>
                <a:gd name="T4" fmla="*/ 28 w 36"/>
                <a:gd name="T5" fmla="*/ 1 h 65"/>
                <a:gd name="T6" fmla="*/ 23 w 36"/>
                <a:gd name="T7" fmla="*/ 0 h 65"/>
                <a:gd name="T8" fmla="*/ 13 w 36"/>
                <a:gd name="T9" fmla="*/ 1 h 65"/>
                <a:gd name="T10" fmla="*/ 7 w 36"/>
                <a:gd name="T11" fmla="*/ 9 h 65"/>
                <a:gd name="T12" fmla="*/ 4 w 36"/>
                <a:gd name="T13" fmla="*/ 19 h 65"/>
                <a:gd name="T14" fmla="*/ 0 w 36"/>
                <a:gd name="T15" fmla="*/ 44 h 65"/>
                <a:gd name="T16" fmla="*/ 1 w 36"/>
                <a:gd name="T17" fmla="*/ 58 h 65"/>
                <a:gd name="T18" fmla="*/ 8 w 36"/>
                <a:gd name="T19" fmla="*/ 64 h 65"/>
                <a:gd name="T20" fmla="*/ 16 w 36"/>
                <a:gd name="T21" fmla="*/ 65 h 65"/>
                <a:gd name="T22" fmla="*/ 25 w 36"/>
                <a:gd name="T23" fmla="*/ 63 h 65"/>
                <a:gd name="T24" fmla="*/ 31 w 36"/>
                <a:gd name="T25" fmla="*/ 55 h 65"/>
                <a:gd name="T26" fmla="*/ 34 w 36"/>
                <a:gd name="T27" fmla="*/ 40 h 65"/>
                <a:gd name="T28" fmla="*/ 36 w 36"/>
                <a:gd name="T29" fmla="*/ 1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 h="65">
                  <a:moveTo>
                    <a:pt x="36" y="15"/>
                  </a:moveTo>
                  <a:cubicBezTo>
                    <a:pt x="36" y="10"/>
                    <a:pt x="35" y="7"/>
                    <a:pt x="34" y="5"/>
                  </a:cubicBezTo>
                  <a:cubicBezTo>
                    <a:pt x="33" y="3"/>
                    <a:pt x="31" y="2"/>
                    <a:pt x="28" y="1"/>
                  </a:cubicBezTo>
                  <a:cubicBezTo>
                    <a:pt x="27" y="1"/>
                    <a:pt x="25" y="1"/>
                    <a:pt x="23" y="0"/>
                  </a:cubicBezTo>
                  <a:cubicBezTo>
                    <a:pt x="19" y="0"/>
                    <a:pt x="16" y="0"/>
                    <a:pt x="13" y="1"/>
                  </a:cubicBezTo>
                  <a:cubicBezTo>
                    <a:pt x="11" y="2"/>
                    <a:pt x="9" y="4"/>
                    <a:pt x="7" y="9"/>
                  </a:cubicBezTo>
                  <a:cubicBezTo>
                    <a:pt x="6" y="13"/>
                    <a:pt x="5" y="17"/>
                    <a:pt x="4" y="19"/>
                  </a:cubicBezTo>
                  <a:cubicBezTo>
                    <a:pt x="2" y="29"/>
                    <a:pt x="0" y="44"/>
                    <a:pt x="0" y="44"/>
                  </a:cubicBezTo>
                  <a:cubicBezTo>
                    <a:pt x="0" y="50"/>
                    <a:pt x="0" y="55"/>
                    <a:pt x="1" y="58"/>
                  </a:cubicBezTo>
                  <a:cubicBezTo>
                    <a:pt x="2" y="61"/>
                    <a:pt x="5" y="63"/>
                    <a:pt x="8" y="64"/>
                  </a:cubicBezTo>
                  <a:cubicBezTo>
                    <a:pt x="11" y="65"/>
                    <a:pt x="13" y="65"/>
                    <a:pt x="16" y="65"/>
                  </a:cubicBezTo>
                  <a:cubicBezTo>
                    <a:pt x="19" y="65"/>
                    <a:pt x="22" y="64"/>
                    <a:pt x="25" y="63"/>
                  </a:cubicBezTo>
                  <a:cubicBezTo>
                    <a:pt x="28" y="61"/>
                    <a:pt x="30" y="59"/>
                    <a:pt x="31" y="55"/>
                  </a:cubicBezTo>
                  <a:cubicBezTo>
                    <a:pt x="32" y="50"/>
                    <a:pt x="31" y="54"/>
                    <a:pt x="34" y="40"/>
                  </a:cubicBezTo>
                  <a:lnTo>
                    <a:pt x="36" y="15"/>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grpSp>
      <p:grpSp>
        <p:nvGrpSpPr>
          <p:cNvPr id="18" name="Group 17">
            <a:extLst>
              <a:ext uri="{FF2B5EF4-FFF2-40B4-BE49-F238E27FC236}">
                <a16:creationId xmlns:a16="http://schemas.microsoft.com/office/drawing/2014/main" id="{3214C51D-3B74-4CCB-82B8-A184460FCA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25210" y="268794"/>
            <a:ext cx="632305" cy="1606552"/>
            <a:chOff x="10224385" y="954724"/>
            <a:chExt cx="1324087" cy="3364228"/>
          </a:xfrm>
        </p:grpSpPr>
        <p:sp>
          <p:nvSpPr>
            <p:cNvPr id="19" name="Freeform 80">
              <a:extLst>
                <a:ext uri="{FF2B5EF4-FFF2-40B4-BE49-F238E27FC236}">
                  <a16:creationId xmlns:a16="http://schemas.microsoft.com/office/drawing/2014/main" id="{66CD91DA-BDB8-476E-8111-2918188D6DE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562739" y="2385730"/>
              <a:ext cx="985733" cy="504616"/>
            </a:xfrm>
            <a:custGeom>
              <a:avLst/>
              <a:gdLst>
                <a:gd name="T0" fmla="*/ 53 w 66"/>
                <a:gd name="T1" fmla="*/ 33 h 34"/>
                <a:gd name="T2" fmla="*/ 39 w 66"/>
                <a:gd name="T3" fmla="*/ 33 h 34"/>
                <a:gd name="T4" fmla="*/ 21 w 66"/>
                <a:gd name="T5" fmla="*/ 33 h 34"/>
                <a:gd name="T6" fmla="*/ 12 w 66"/>
                <a:gd name="T7" fmla="*/ 32 h 34"/>
                <a:gd name="T8" fmla="*/ 3 w 66"/>
                <a:gd name="T9" fmla="*/ 28 h 34"/>
                <a:gd name="T10" fmla="*/ 0 w 66"/>
                <a:gd name="T11" fmla="*/ 21 h 34"/>
                <a:gd name="T12" fmla="*/ 0 w 66"/>
                <a:gd name="T13" fmla="*/ 16 h 34"/>
                <a:gd name="T14" fmla="*/ 3 w 66"/>
                <a:gd name="T15" fmla="*/ 7 h 34"/>
                <a:gd name="T16" fmla="*/ 11 w 66"/>
                <a:gd name="T17" fmla="*/ 3 h 34"/>
                <a:gd name="T18" fmla="*/ 23 w 66"/>
                <a:gd name="T19" fmla="*/ 2 h 34"/>
                <a:gd name="T20" fmla="*/ 43 w 66"/>
                <a:gd name="T21" fmla="*/ 0 h 34"/>
                <a:gd name="T22" fmla="*/ 48 w 66"/>
                <a:gd name="T23" fmla="*/ 0 h 34"/>
                <a:gd name="T24" fmla="*/ 62 w 66"/>
                <a:gd name="T25" fmla="*/ 4 h 34"/>
                <a:gd name="T26" fmla="*/ 66 w 66"/>
                <a:gd name="T27" fmla="*/ 13 h 34"/>
                <a:gd name="T28" fmla="*/ 66 w 66"/>
                <a:gd name="T29" fmla="*/ 20 h 34"/>
                <a:gd name="T30" fmla="*/ 62 w 66"/>
                <a:gd name="T31" fmla="*/ 29 h 34"/>
                <a:gd name="T32" fmla="*/ 53 w 66"/>
                <a:gd name="T33" fmla="*/ 3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6" h="34">
                  <a:moveTo>
                    <a:pt x="53" y="33"/>
                  </a:moveTo>
                  <a:cubicBezTo>
                    <a:pt x="47" y="33"/>
                    <a:pt x="53" y="34"/>
                    <a:pt x="39" y="33"/>
                  </a:cubicBezTo>
                  <a:cubicBezTo>
                    <a:pt x="24" y="33"/>
                    <a:pt x="21" y="33"/>
                    <a:pt x="21" y="33"/>
                  </a:cubicBezTo>
                  <a:cubicBezTo>
                    <a:pt x="12" y="32"/>
                    <a:pt x="12" y="32"/>
                    <a:pt x="12" y="32"/>
                  </a:cubicBezTo>
                  <a:cubicBezTo>
                    <a:pt x="7" y="31"/>
                    <a:pt x="4" y="30"/>
                    <a:pt x="3" y="28"/>
                  </a:cubicBezTo>
                  <a:cubicBezTo>
                    <a:pt x="1" y="26"/>
                    <a:pt x="0" y="24"/>
                    <a:pt x="0" y="21"/>
                  </a:cubicBezTo>
                  <a:cubicBezTo>
                    <a:pt x="0" y="21"/>
                    <a:pt x="0" y="19"/>
                    <a:pt x="0" y="16"/>
                  </a:cubicBezTo>
                  <a:cubicBezTo>
                    <a:pt x="0" y="13"/>
                    <a:pt x="1" y="10"/>
                    <a:pt x="3" y="7"/>
                  </a:cubicBezTo>
                  <a:cubicBezTo>
                    <a:pt x="4" y="5"/>
                    <a:pt x="7" y="3"/>
                    <a:pt x="11" y="3"/>
                  </a:cubicBezTo>
                  <a:cubicBezTo>
                    <a:pt x="16" y="2"/>
                    <a:pt x="20" y="2"/>
                    <a:pt x="23" y="2"/>
                  </a:cubicBezTo>
                  <a:cubicBezTo>
                    <a:pt x="32" y="1"/>
                    <a:pt x="37" y="0"/>
                    <a:pt x="43" y="0"/>
                  </a:cubicBezTo>
                  <a:cubicBezTo>
                    <a:pt x="48" y="0"/>
                    <a:pt x="48" y="0"/>
                    <a:pt x="48" y="0"/>
                  </a:cubicBezTo>
                  <a:cubicBezTo>
                    <a:pt x="54" y="1"/>
                    <a:pt x="59" y="3"/>
                    <a:pt x="62" y="4"/>
                  </a:cubicBezTo>
                  <a:cubicBezTo>
                    <a:pt x="65" y="6"/>
                    <a:pt x="66" y="9"/>
                    <a:pt x="66" y="13"/>
                  </a:cubicBezTo>
                  <a:cubicBezTo>
                    <a:pt x="66" y="15"/>
                    <a:pt x="66" y="17"/>
                    <a:pt x="66" y="20"/>
                  </a:cubicBezTo>
                  <a:cubicBezTo>
                    <a:pt x="65" y="23"/>
                    <a:pt x="64" y="26"/>
                    <a:pt x="62" y="29"/>
                  </a:cubicBezTo>
                  <a:cubicBezTo>
                    <a:pt x="60" y="31"/>
                    <a:pt x="57" y="32"/>
                    <a:pt x="53" y="33"/>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20" name="Freeform 84">
              <a:extLst>
                <a:ext uri="{FF2B5EF4-FFF2-40B4-BE49-F238E27FC236}">
                  <a16:creationId xmlns:a16="http://schemas.microsoft.com/office/drawing/2014/main" id="{576CF7BA-63E8-47BF-AB8E-E9134BE8EF2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874527">
              <a:off x="10288245" y="954724"/>
              <a:ext cx="852074" cy="892781"/>
            </a:xfrm>
            <a:custGeom>
              <a:avLst/>
              <a:gdLst>
                <a:gd name="T0" fmla="*/ 4 w 57"/>
                <a:gd name="T1" fmla="*/ 34 h 60"/>
                <a:gd name="T2" fmla="*/ 17 w 57"/>
                <a:gd name="T3" fmla="*/ 18 h 60"/>
                <a:gd name="T4" fmla="*/ 26 w 57"/>
                <a:gd name="T5" fmla="*/ 8 h 60"/>
                <a:gd name="T6" fmla="*/ 29 w 57"/>
                <a:gd name="T7" fmla="*/ 5 h 60"/>
                <a:gd name="T8" fmla="*/ 41 w 57"/>
                <a:gd name="T9" fmla="*/ 0 h 60"/>
                <a:gd name="T10" fmla="*/ 51 w 57"/>
                <a:gd name="T11" fmla="*/ 6 h 60"/>
                <a:gd name="T12" fmla="*/ 56 w 57"/>
                <a:gd name="T13" fmla="*/ 16 h 60"/>
                <a:gd name="T14" fmla="*/ 51 w 57"/>
                <a:gd name="T15" fmla="*/ 28 h 60"/>
                <a:gd name="T16" fmla="*/ 29 w 57"/>
                <a:gd name="T17" fmla="*/ 53 h 60"/>
                <a:gd name="T18" fmla="*/ 17 w 57"/>
                <a:gd name="T19" fmla="*/ 59 h 60"/>
                <a:gd name="T20" fmla="*/ 5 w 57"/>
                <a:gd name="T21" fmla="*/ 54 h 60"/>
                <a:gd name="T22" fmla="*/ 0 w 57"/>
                <a:gd name="T23" fmla="*/ 45 h 60"/>
                <a:gd name="T24" fmla="*/ 4 w 57"/>
                <a:gd name="T25"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 h="60">
                  <a:moveTo>
                    <a:pt x="4" y="34"/>
                  </a:moveTo>
                  <a:cubicBezTo>
                    <a:pt x="5" y="33"/>
                    <a:pt x="17" y="18"/>
                    <a:pt x="17" y="18"/>
                  </a:cubicBezTo>
                  <a:cubicBezTo>
                    <a:pt x="21" y="14"/>
                    <a:pt x="24" y="10"/>
                    <a:pt x="26" y="8"/>
                  </a:cubicBezTo>
                  <a:cubicBezTo>
                    <a:pt x="29" y="5"/>
                    <a:pt x="29" y="5"/>
                    <a:pt x="29" y="5"/>
                  </a:cubicBezTo>
                  <a:cubicBezTo>
                    <a:pt x="34" y="2"/>
                    <a:pt x="38" y="0"/>
                    <a:pt x="41" y="0"/>
                  </a:cubicBezTo>
                  <a:cubicBezTo>
                    <a:pt x="44" y="1"/>
                    <a:pt x="47" y="2"/>
                    <a:pt x="51" y="6"/>
                  </a:cubicBezTo>
                  <a:cubicBezTo>
                    <a:pt x="55" y="10"/>
                    <a:pt x="57" y="13"/>
                    <a:pt x="56" y="16"/>
                  </a:cubicBezTo>
                  <a:cubicBezTo>
                    <a:pt x="56" y="19"/>
                    <a:pt x="54" y="23"/>
                    <a:pt x="51" y="28"/>
                  </a:cubicBezTo>
                  <a:cubicBezTo>
                    <a:pt x="51" y="28"/>
                    <a:pt x="33" y="48"/>
                    <a:pt x="29" y="53"/>
                  </a:cubicBezTo>
                  <a:cubicBezTo>
                    <a:pt x="25" y="57"/>
                    <a:pt x="21" y="59"/>
                    <a:pt x="17" y="59"/>
                  </a:cubicBezTo>
                  <a:cubicBezTo>
                    <a:pt x="13" y="60"/>
                    <a:pt x="9" y="58"/>
                    <a:pt x="5" y="54"/>
                  </a:cubicBezTo>
                  <a:cubicBezTo>
                    <a:pt x="2" y="51"/>
                    <a:pt x="0" y="48"/>
                    <a:pt x="0" y="45"/>
                  </a:cubicBezTo>
                  <a:cubicBezTo>
                    <a:pt x="0" y="42"/>
                    <a:pt x="2" y="38"/>
                    <a:pt x="4" y="3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21" name="Freeform 87">
              <a:extLst>
                <a:ext uri="{FF2B5EF4-FFF2-40B4-BE49-F238E27FC236}">
                  <a16:creationId xmlns:a16="http://schemas.microsoft.com/office/drawing/2014/main" id="{C0C95E2B-D068-4E18-85DE-266A42E6C69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20630858">
              <a:off x="10224385" y="3437261"/>
              <a:ext cx="824227" cy="881691"/>
            </a:xfrm>
            <a:custGeom>
              <a:avLst/>
              <a:gdLst>
                <a:gd name="T0" fmla="*/ 0 w 55"/>
                <a:gd name="T1" fmla="*/ 17 h 59"/>
                <a:gd name="T2" fmla="*/ 1 w 55"/>
                <a:gd name="T3" fmla="*/ 11 h 59"/>
                <a:gd name="T4" fmla="*/ 4 w 55"/>
                <a:gd name="T5" fmla="*/ 6 h 59"/>
                <a:gd name="T6" fmla="*/ 7 w 55"/>
                <a:gd name="T7" fmla="*/ 4 h 59"/>
                <a:gd name="T8" fmla="*/ 14 w 55"/>
                <a:gd name="T9" fmla="*/ 0 h 59"/>
                <a:gd name="T10" fmla="*/ 23 w 55"/>
                <a:gd name="T11" fmla="*/ 3 h 59"/>
                <a:gd name="T12" fmla="*/ 31 w 55"/>
                <a:gd name="T13" fmla="*/ 11 h 59"/>
                <a:gd name="T14" fmla="*/ 38 w 55"/>
                <a:gd name="T15" fmla="*/ 20 h 59"/>
                <a:gd name="T16" fmla="*/ 48 w 55"/>
                <a:gd name="T17" fmla="*/ 31 h 59"/>
                <a:gd name="T18" fmla="*/ 55 w 55"/>
                <a:gd name="T19" fmla="*/ 43 h 59"/>
                <a:gd name="T20" fmla="*/ 49 w 55"/>
                <a:gd name="T21" fmla="*/ 55 h 59"/>
                <a:gd name="T22" fmla="*/ 38 w 55"/>
                <a:gd name="T23" fmla="*/ 59 h 59"/>
                <a:gd name="T24" fmla="*/ 33 w 55"/>
                <a:gd name="T25" fmla="*/ 58 h 59"/>
                <a:gd name="T26" fmla="*/ 26 w 55"/>
                <a:gd name="T27" fmla="*/ 53 h 59"/>
                <a:gd name="T28" fmla="*/ 5 w 55"/>
                <a:gd name="T29" fmla="*/ 27 h 59"/>
                <a:gd name="T30" fmla="*/ 0 w 55"/>
                <a:gd name="T31" fmla="*/ 1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5" h="59">
                  <a:moveTo>
                    <a:pt x="0" y="17"/>
                  </a:moveTo>
                  <a:cubicBezTo>
                    <a:pt x="0" y="14"/>
                    <a:pt x="0" y="12"/>
                    <a:pt x="1" y="11"/>
                  </a:cubicBezTo>
                  <a:cubicBezTo>
                    <a:pt x="2" y="9"/>
                    <a:pt x="3" y="8"/>
                    <a:pt x="4" y="6"/>
                  </a:cubicBezTo>
                  <a:cubicBezTo>
                    <a:pt x="6" y="5"/>
                    <a:pt x="7" y="4"/>
                    <a:pt x="7" y="4"/>
                  </a:cubicBezTo>
                  <a:cubicBezTo>
                    <a:pt x="9" y="2"/>
                    <a:pt x="12" y="1"/>
                    <a:pt x="14" y="0"/>
                  </a:cubicBezTo>
                  <a:cubicBezTo>
                    <a:pt x="17" y="0"/>
                    <a:pt x="20" y="1"/>
                    <a:pt x="23" y="3"/>
                  </a:cubicBezTo>
                  <a:cubicBezTo>
                    <a:pt x="26" y="4"/>
                    <a:pt x="29" y="7"/>
                    <a:pt x="31" y="11"/>
                  </a:cubicBezTo>
                  <a:cubicBezTo>
                    <a:pt x="38" y="20"/>
                    <a:pt x="38" y="20"/>
                    <a:pt x="38" y="20"/>
                  </a:cubicBezTo>
                  <a:cubicBezTo>
                    <a:pt x="48" y="31"/>
                    <a:pt x="48" y="31"/>
                    <a:pt x="48" y="31"/>
                  </a:cubicBezTo>
                  <a:cubicBezTo>
                    <a:pt x="52" y="36"/>
                    <a:pt x="54" y="40"/>
                    <a:pt x="55" y="43"/>
                  </a:cubicBezTo>
                  <a:cubicBezTo>
                    <a:pt x="55" y="47"/>
                    <a:pt x="54" y="52"/>
                    <a:pt x="49" y="55"/>
                  </a:cubicBezTo>
                  <a:cubicBezTo>
                    <a:pt x="45" y="58"/>
                    <a:pt x="41" y="59"/>
                    <a:pt x="38" y="59"/>
                  </a:cubicBezTo>
                  <a:cubicBezTo>
                    <a:pt x="37" y="59"/>
                    <a:pt x="35" y="59"/>
                    <a:pt x="33" y="58"/>
                  </a:cubicBezTo>
                  <a:cubicBezTo>
                    <a:pt x="31" y="57"/>
                    <a:pt x="29" y="55"/>
                    <a:pt x="26" y="53"/>
                  </a:cubicBezTo>
                  <a:cubicBezTo>
                    <a:pt x="23" y="50"/>
                    <a:pt x="5" y="27"/>
                    <a:pt x="5" y="27"/>
                  </a:cubicBezTo>
                  <a:cubicBezTo>
                    <a:pt x="2" y="23"/>
                    <a:pt x="0" y="19"/>
                    <a:pt x="0" y="1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grpSp>
      <p:sp useBgFill="1">
        <p:nvSpPr>
          <p:cNvPr id="23" name="Freeform: Shape 22">
            <a:extLst>
              <a:ext uri="{FF2B5EF4-FFF2-40B4-BE49-F238E27FC236}">
                <a16:creationId xmlns:a16="http://schemas.microsoft.com/office/drawing/2014/main" id="{61DBDC3E-EFBF-429B-957B-6C76FFB449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5693480" y="359481"/>
            <a:ext cx="805041" cy="12192001"/>
          </a:xfrm>
          <a:custGeom>
            <a:avLst/>
            <a:gdLst>
              <a:gd name="connsiteX0" fmla="*/ 0 w 805041"/>
              <a:gd name="connsiteY0" fmla="*/ 12192001 h 12192001"/>
              <a:gd name="connsiteX1" fmla="*/ 2268 w 805041"/>
              <a:gd name="connsiteY1" fmla="*/ 11635931 h 12192001"/>
              <a:gd name="connsiteX2" fmla="*/ 39265 w 805041"/>
              <a:gd name="connsiteY2" fmla="*/ 9246579 h 12192001"/>
              <a:gd name="connsiteX3" fmla="*/ 79643 w 805041"/>
              <a:gd name="connsiteY3" fmla="*/ 7976300 h 12192001"/>
              <a:gd name="connsiteX4" fmla="*/ 39265 w 805041"/>
              <a:gd name="connsiteY4" fmla="*/ 7150621 h 12192001"/>
              <a:gd name="connsiteX5" fmla="*/ 39265 w 805041"/>
              <a:gd name="connsiteY5" fmla="*/ 6515481 h 12192001"/>
              <a:gd name="connsiteX6" fmla="*/ 39265 w 805041"/>
              <a:gd name="connsiteY6" fmla="*/ 4864121 h 12192001"/>
              <a:gd name="connsiteX7" fmla="*/ 79645 w 805041"/>
              <a:gd name="connsiteY7" fmla="*/ 2958705 h 12192001"/>
              <a:gd name="connsiteX8" fmla="*/ 54260 w 805041"/>
              <a:gd name="connsiteY8" fmla="*/ 203487 h 12192001"/>
              <a:gd name="connsiteX9" fmla="*/ 52385 w 805041"/>
              <a:gd name="connsiteY9" fmla="*/ 0 h 12192001"/>
              <a:gd name="connsiteX10" fmla="*/ 805041 w 805041"/>
              <a:gd name="connsiteY10" fmla="*/ 0 h 12192001"/>
              <a:gd name="connsiteX11" fmla="*/ 805040 w 805041"/>
              <a:gd name="connsiteY11" fmla="*/ 12192001 h 12192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05041" h="12192001">
                <a:moveTo>
                  <a:pt x="0" y="12192001"/>
                </a:moveTo>
                <a:lnTo>
                  <a:pt x="2268" y="11635931"/>
                </a:lnTo>
                <a:cubicBezTo>
                  <a:pt x="6616" y="10932425"/>
                  <a:pt x="16553" y="10139742"/>
                  <a:pt x="39265" y="9246579"/>
                </a:cubicBezTo>
                <a:cubicBezTo>
                  <a:pt x="79643" y="7976300"/>
                  <a:pt x="79643" y="7976300"/>
                  <a:pt x="79643" y="7976300"/>
                </a:cubicBezTo>
                <a:cubicBezTo>
                  <a:pt x="79643" y="7722245"/>
                  <a:pt x="39265" y="7468190"/>
                  <a:pt x="39265" y="7150621"/>
                </a:cubicBezTo>
                <a:cubicBezTo>
                  <a:pt x="39265" y="6833051"/>
                  <a:pt x="39265" y="6578996"/>
                  <a:pt x="39265" y="6515481"/>
                </a:cubicBezTo>
                <a:cubicBezTo>
                  <a:pt x="39265" y="4864121"/>
                  <a:pt x="39265" y="4864121"/>
                  <a:pt x="39265" y="4864121"/>
                </a:cubicBezTo>
                <a:cubicBezTo>
                  <a:pt x="79645" y="2958705"/>
                  <a:pt x="79645" y="2958705"/>
                  <a:pt x="79645" y="2958705"/>
                </a:cubicBezTo>
                <a:cubicBezTo>
                  <a:pt x="68288" y="1726140"/>
                  <a:pt x="60126" y="840233"/>
                  <a:pt x="54260" y="203487"/>
                </a:cubicBezTo>
                <a:lnTo>
                  <a:pt x="52385" y="0"/>
                </a:lnTo>
                <a:lnTo>
                  <a:pt x="805041" y="0"/>
                </a:lnTo>
                <a:lnTo>
                  <a:pt x="805040" y="12192001"/>
                </a:lnTo>
                <a:close/>
              </a:path>
            </a:pathLst>
          </a:custGeom>
          <a:ln>
            <a:noFill/>
          </a:ln>
        </p:spPr>
        <p:txBody>
          <a:bodyPr vert="horz" wrap="square" lIns="91440" tIns="45720" rIns="91440" bIns="45720" numCol="1" anchor="t" anchorCtr="0" compatLnSpc="1">
            <a:prstTxWarp prst="textNoShape">
              <a:avLst/>
            </a:prstTxWarp>
            <a:noAutofit/>
          </a:bodyPr>
          <a:lstStyle/>
          <a:p>
            <a:endParaRPr lang="en-US"/>
          </a:p>
        </p:txBody>
      </p:sp>
      <p:graphicFrame>
        <p:nvGraphicFramePr>
          <p:cNvPr id="4" name="Table 3">
            <a:extLst>
              <a:ext uri="{FF2B5EF4-FFF2-40B4-BE49-F238E27FC236}">
                <a16:creationId xmlns:a16="http://schemas.microsoft.com/office/drawing/2014/main" id="{F7EA2324-43A1-E88D-B178-E95A51CC8BAA}"/>
              </a:ext>
            </a:extLst>
          </p:cNvPr>
          <p:cNvGraphicFramePr>
            <a:graphicFrameLocks noGrp="1"/>
          </p:cNvGraphicFramePr>
          <p:nvPr>
            <p:extLst>
              <p:ext uri="{D42A27DB-BD31-4B8C-83A1-F6EECF244321}">
                <p14:modId xmlns:p14="http://schemas.microsoft.com/office/powerpoint/2010/main" val="289726617"/>
              </p:ext>
            </p:extLst>
          </p:nvPr>
        </p:nvGraphicFramePr>
        <p:xfrm>
          <a:off x="1473693" y="1482571"/>
          <a:ext cx="9368740" cy="4972835"/>
        </p:xfrm>
        <a:graphic>
          <a:graphicData uri="http://schemas.openxmlformats.org/drawingml/2006/table">
            <a:tbl>
              <a:tblPr firstRow="1" firstCol="1" bandRow="1"/>
              <a:tblGrid>
                <a:gridCol w="1487232">
                  <a:extLst>
                    <a:ext uri="{9D8B030D-6E8A-4147-A177-3AD203B41FA5}">
                      <a16:colId xmlns:a16="http://schemas.microsoft.com/office/drawing/2014/main" val="3968943514"/>
                    </a:ext>
                  </a:extLst>
                </a:gridCol>
                <a:gridCol w="1441918">
                  <a:extLst>
                    <a:ext uri="{9D8B030D-6E8A-4147-A177-3AD203B41FA5}">
                      <a16:colId xmlns:a16="http://schemas.microsoft.com/office/drawing/2014/main" val="1734437144"/>
                    </a:ext>
                  </a:extLst>
                </a:gridCol>
                <a:gridCol w="974814">
                  <a:extLst>
                    <a:ext uri="{9D8B030D-6E8A-4147-A177-3AD203B41FA5}">
                      <a16:colId xmlns:a16="http://schemas.microsoft.com/office/drawing/2014/main" val="2420385542"/>
                    </a:ext>
                  </a:extLst>
                </a:gridCol>
                <a:gridCol w="1431923">
                  <a:extLst>
                    <a:ext uri="{9D8B030D-6E8A-4147-A177-3AD203B41FA5}">
                      <a16:colId xmlns:a16="http://schemas.microsoft.com/office/drawing/2014/main" val="1790922419"/>
                    </a:ext>
                  </a:extLst>
                </a:gridCol>
                <a:gridCol w="1356562">
                  <a:extLst>
                    <a:ext uri="{9D8B030D-6E8A-4147-A177-3AD203B41FA5}">
                      <a16:colId xmlns:a16="http://schemas.microsoft.com/office/drawing/2014/main" val="1149794924"/>
                    </a:ext>
                  </a:extLst>
                </a:gridCol>
                <a:gridCol w="1496242">
                  <a:extLst>
                    <a:ext uri="{9D8B030D-6E8A-4147-A177-3AD203B41FA5}">
                      <a16:colId xmlns:a16="http://schemas.microsoft.com/office/drawing/2014/main" val="1144926400"/>
                    </a:ext>
                  </a:extLst>
                </a:gridCol>
                <a:gridCol w="1180049">
                  <a:extLst>
                    <a:ext uri="{9D8B030D-6E8A-4147-A177-3AD203B41FA5}">
                      <a16:colId xmlns:a16="http://schemas.microsoft.com/office/drawing/2014/main" val="3416005908"/>
                    </a:ext>
                  </a:extLst>
                </a:gridCol>
              </a:tblGrid>
              <a:tr h="914310">
                <a:tc>
                  <a:txBody>
                    <a:bodyPr/>
                    <a:lstStyle/>
                    <a:p>
                      <a:pPr algn="ctr">
                        <a:lnSpc>
                          <a:spcPct val="300000"/>
                        </a:lnSpc>
                        <a:spcBef>
                          <a:spcPts val="1200"/>
                        </a:spcBef>
                        <a:spcAft>
                          <a:spcPts val="800"/>
                        </a:spcAft>
                      </a:pPr>
                      <a:r>
                        <a:rPr lang="en-US" sz="1300" b="1">
                          <a:solidFill>
                            <a:srgbClr val="000000"/>
                          </a:solidFill>
                          <a:effectLst/>
                          <a:latin typeface="+mn-lt"/>
                          <a:ea typeface="Times New Roman" panose="02020603050405020304" pitchFamily="18" charset="0"/>
                          <a:cs typeface="Arial" panose="020B0604020202020204" pitchFamily="34" charset="0"/>
                        </a:rPr>
                        <a:t>Name</a:t>
                      </a:r>
                      <a:endParaRPr lang="en-US" sz="1400">
                        <a:solidFill>
                          <a:srgbClr val="000000"/>
                        </a:solidFill>
                        <a:effectLst/>
                        <a:latin typeface="+mn-lt"/>
                        <a:ea typeface="Calibri" panose="020F0502020204030204" pitchFamily="34" charset="0"/>
                        <a:cs typeface="Arial" panose="020B0604020202020204" pitchFamily="34" charset="0"/>
                      </a:endParaRPr>
                    </a:p>
                  </a:txBody>
                  <a:tcPr marL="87265" marR="872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75000"/>
                      </a:schemeClr>
                    </a:solidFill>
                  </a:tcPr>
                </a:tc>
                <a:tc>
                  <a:txBody>
                    <a:bodyPr/>
                    <a:lstStyle/>
                    <a:p>
                      <a:pPr algn="ctr">
                        <a:lnSpc>
                          <a:spcPct val="300000"/>
                        </a:lnSpc>
                        <a:spcBef>
                          <a:spcPts val="1200"/>
                        </a:spcBef>
                        <a:spcAft>
                          <a:spcPts val="800"/>
                        </a:spcAft>
                      </a:pPr>
                      <a:r>
                        <a:rPr lang="en-US" sz="1300" b="1">
                          <a:solidFill>
                            <a:srgbClr val="000000"/>
                          </a:solidFill>
                          <a:effectLst/>
                          <a:latin typeface="+mn-lt"/>
                          <a:ea typeface="Times New Roman" panose="02020603050405020304" pitchFamily="18" charset="0"/>
                          <a:cs typeface="Arial" panose="020B0604020202020204" pitchFamily="34" charset="0"/>
                        </a:rPr>
                        <a:t>Size</a:t>
                      </a:r>
                      <a:endParaRPr lang="en-US" sz="1400">
                        <a:solidFill>
                          <a:srgbClr val="000000"/>
                        </a:solidFill>
                        <a:effectLst/>
                        <a:latin typeface="+mn-lt"/>
                        <a:ea typeface="Calibri" panose="020F0502020204030204" pitchFamily="34" charset="0"/>
                        <a:cs typeface="Arial" panose="020B0604020202020204" pitchFamily="34" charset="0"/>
                      </a:endParaRPr>
                    </a:p>
                  </a:txBody>
                  <a:tcPr marL="87265" marR="872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75000"/>
                      </a:schemeClr>
                    </a:solidFill>
                  </a:tcPr>
                </a:tc>
                <a:tc>
                  <a:txBody>
                    <a:bodyPr/>
                    <a:lstStyle/>
                    <a:p>
                      <a:pPr algn="ctr">
                        <a:lnSpc>
                          <a:spcPct val="300000"/>
                        </a:lnSpc>
                        <a:spcBef>
                          <a:spcPts val="1200"/>
                        </a:spcBef>
                        <a:spcAft>
                          <a:spcPts val="800"/>
                        </a:spcAft>
                      </a:pPr>
                      <a:r>
                        <a:rPr lang="en-US" sz="1300" b="1" dirty="0">
                          <a:solidFill>
                            <a:srgbClr val="000000"/>
                          </a:solidFill>
                          <a:effectLst/>
                          <a:latin typeface="+mn-lt"/>
                          <a:ea typeface="Times New Roman" panose="02020603050405020304" pitchFamily="18" charset="0"/>
                          <a:cs typeface="Arial" panose="020B0604020202020204" pitchFamily="34" charset="0"/>
                        </a:rPr>
                        <a:t>Type</a:t>
                      </a:r>
                      <a:endParaRPr lang="en-US" sz="1400" dirty="0">
                        <a:solidFill>
                          <a:srgbClr val="000000"/>
                        </a:solidFill>
                        <a:effectLst/>
                        <a:latin typeface="+mn-lt"/>
                        <a:ea typeface="Calibri" panose="020F0502020204030204" pitchFamily="34" charset="0"/>
                        <a:cs typeface="Arial" panose="020B0604020202020204" pitchFamily="34" charset="0"/>
                      </a:endParaRPr>
                    </a:p>
                  </a:txBody>
                  <a:tcPr marL="87265" marR="872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75000"/>
                      </a:schemeClr>
                    </a:solidFill>
                  </a:tcPr>
                </a:tc>
                <a:tc>
                  <a:txBody>
                    <a:bodyPr/>
                    <a:lstStyle/>
                    <a:p>
                      <a:pPr algn="ctr">
                        <a:lnSpc>
                          <a:spcPct val="300000"/>
                        </a:lnSpc>
                        <a:spcBef>
                          <a:spcPts val="1200"/>
                        </a:spcBef>
                        <a:spcAft>
                          <a:spcPts val="800"/>
                        </a:spcAft>
                      </a:pPr>
                      <a:r>
                        <a:rPr lang="en-US" sz="1300" b="1">
                          <a:solidFill>
                            <a:srgbClr val="000000"/>
                          </a:solidFill>
                          <a:effectLst/>
                          <a:latin typeface="+mn-lt"/>
                          <a:ea typeface="Times New Roman" panose="02020603050405020304" pitchFamily="18" charset="0"/>
                          <a:cs typeface="Arial" panose="020B0604020202020204" pitchFamily="34" charset="0"/>
                        </a:rPr>
                        <a:t>Filter</a:t>
                      </a:r>
                      <a:endParaRPr lang="en-US" sz="1400">
                        <a:solidFill>
                          <a:srgbClr val="000000"/>
                        </a:solidFill>
                        <a:effectLst/>
                        <a:latin typeface="+mn-lt"/>
                        <a:ea typeface="Calibri" panose="020F0502020204030204" pitchFamily="34" charset="0"/>
                        <a:cs typeface="Arial" panose="020B0604020202020204" pitchFamily="34" charset="0"/>
                      </a:endParaRPr>
                    </a:p>
                  </a:txBody>
                  <a:tcPr marL="87265" marR="872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75000"/>
                      </a:schemeClr>
                    </a:solidFill>
                  </a:tcPr>
                </a:tc>
                <a:tc>
                  <a:txBody>
                    <a:bodyPr/>
                    <a:lstStyle/>
                    <a:p>
                      <a:pPr algn="ctr">
                        <a:lnSpc>
                          <a:spcPct val="300000"/>
                        </a:lnSpc>
                        <a:spcBef>
                          <a:spcPts val="1200"/>
                        </a:spcBef>
                        <a:spcAft>
                          <a:spcPts val="800"/>
                        </a:spcAft>
                      </a:pPr>
                      <a:r>
                        <a:rPr lang="en-US" sz="1300" b="1">
                          <a:solidFill>
                            <a:srgbClr val="000000"/>
                          </a:solidFill>
                          <a:effectLst/>
                          <a:latin typeface="+mn-lt"/>
                          <a:ea typeface="Times New Roman" panose="02020603050405020304" pitchFamily="18" charset="0"/>
                          <a:cs typeface="Arial" panose="020B0604020202020204" pitchFamily="34" charset="0"/>
                        </a:rPr>
                        <a:t>Accuracy</a:t>
                      </a:r>
                      <a:endParaRPr lang="en-US" sz="1400">
                        <a:solidFill>
                          <a:srgbClr val="000000"/>
                        </a:solidFill>
                        <a:effectLst/>
                        <a:latin typeface="+mn-lt"/>
                        <a:ea typeface="Calibri" panose="020F0502020204030204" pitchFamily="34" charset="0"/>
                        <a:cs typeface="Arial" panose="020B0604020202020204" pitchFamily="34" charset="0"/>
                      </a:endParaRPr>
                    </a:p>
                  </a:txBody>
                  <a:tcPr marL="87265" marR="872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75000"/>
                      </a:schemeClr>
                    </a:solidFill>
                  </a:tcPr>
                </a:tc>
                <a:tc>
                  <a:txBody>
                    <a:bodyPr/>
                    <a:lstStyle/>
                    <a:p>
                      <a:pPr algn="ctr">
                        <a:lnSpc>
                          <a:spcPct val="300000"/>
                        </a:lnSpc>
                        <a:spcBef>
                          <a:spcPts val="1200"/>
                        </a:spcBef>
                        <a:spcAft>
                          <a:spcPts val="800"/>
                        </a:spcAft>
                      </a:pPr>
                      <a:r>
                        <a:rPr lang="en-US" sz="1300" b="1">
                          <a:solidFill>
                            <a:srgbClr val="000000"/>
                          </a:solidFill>
                          <a:effectLst/>
                          <a:latin typeface="+mn-lt"/>
                          <a:ea typeface="Times New Roman" panose="02020603050405020304" pitchFamily="18" charset="0"/>
                          <a:cs typeface="Arial" panose="020B0604020202020204" pitchFamily="34" charset="0"/>
                        </a:rPr>
                        <a:t>Precision</a:t>
                      </a:r>
                      <a:endParaRPr lang="en-US" sz="1400">
                        <a:solidFill>
                          <a:srgbClr val="000000"/>
                        </a:solidFill>
                        <a:effectLst/>
                        <a:latin typeface="+mn-lt"/>
                        <a:ea typeface="Calibri" panose="020F0502020204030204" pitchFamily="34" charset="0"/>
                        <a:cs typeface="Arial" panose="020B0604020202020204" pitchFamily="34" charset="0"/>
                      </a:endParaRPr>
                    </a:p>
                  </a:txBody>
                  <a:tcPr marL="87265" marR="872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75000"/>
                      </a:schemeClr>
                    </a:solidFill>
                  </a:tcPr>
                </a:tc>
                <a:tc>
                  <a:txBody>
                    <a:bodyPr/>
                    <a:lstStyle/>
                    <a:p>
                      <a:pPr algn="ctr">
                        <a:lnSpc>
                          <a:spcPct val="300000"/>
                        </a:lnSpc>
                        <a:spcBef>
                          <a:spcPts val="1200"/>
                        </a:spcBef>
                        <a:spcAft>
                          <a:spcPts val="800"/>
                        </a:spcAft>
                      </a:pPr>
                      <a:r>
                        <a:rPr lang="en-US" sz="1300" b="1">
                          <a:solidFill>
                            <a:srgbClr val="000000"/>
                          </a:solidFill>
                          <a:effectLst/>
                          <a:latin typeface="+mn-lt"/>
                          <a:ea typeface="Times New Roman" panose="02020603050405020304" pitchFamily="18" charset="0"/>
                          <a:cs typeface="Arial" panose="020B0604020202020204" pitchFamily="34" charset="0"/>
                        </a:rPr>
                        <a:t>SSIM</a:t>
                      </a:r>
                      <a:endParaRPr lang="en-US" sz="1400">
                        <a:solidFill>
                          <a:srgbClr val="000000"/>
                        </a:solidFill>
                        <a:effectLst/>
                        <a:latin typeface="+mn-lt"/>
                        <a:ea typeface="Calibri" panose="020F0502020204030204" pitchFamily="34" charset="0"/>
                        <a:cs typeface="Arial" panose="020B0604020202020204" pitchFamily="34" charset="0"/>
                      </a:endParaRPr>
                    </a:p>
                  </a:txBody>
                  <a:tcPr marL="87265" marR="872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75000"/>
                      </a:schemeClr>
                    </a:solidFill>
                  </a:tcPr>
                </a:tc>
                <a:extLst>
                  <a:ext uri="{0D108BD9-81ED-4DB2-BD59-A6C34878D82A}">
                    <a16:rowId xmlns:a16="http://schemas.microsoft.com/office/drawing/2014/main" val="3694935555"/>
                  </a:ext>
                </a:extLst>
              </a:tr>
              <a:tr h="402449">
                <a:tc>
                  <a:txBody>
                    <a:bodyPr/>
                    <a:lstStyle/>
                    <a:p>
                      <a:pPr algn="ctr">
                        <a:lnSpc>
                          <a:spcPct val="107000"/>
                        </a:lnSpc>
                        <a:spcBef>
                          <a:spcPts val="1200"/>
                        </a:spcBef>
                        <a:spcAft>
                          <a:spcPts val="800"/>
                        </a:spcAft>
                      </a:pPr>
                      <a:r>
                        <a:rPr lang="en-US" sz="1300">
                          <a:solidFill>
                            <a:schemeClr val="bg1"/>
                          </a:solidFill>
                          <a:effectLst/>
                          <a:latin typeface="+mn-lt"/>
                          <a:ea typeface="Times New Roman" panose="02020603050405020304" pitchFamily="18" charset="0"/>
                          <a:cs typeface="Arial" panose="020B0604020202020204" pitchFamily="34" charset="0"/>
                        </a:rPr>
                        <a:t>field</a:t>
                      </a:r>
                      <a:endParaRPr lang="en-US" sz="1400">
                        <a:solidFill>
                          <a:schemeClr val="bg1"/>
                        </a:solidFill>
                        <a:effectLst/>
                        <a:latin typeface="+mn-lt"/>
                        <a:ea typeface="Calibri" panose="020F0502020204030204" pitchFamily="34" charset="0"/>
                        <a:cs typeface="Arial" panose="020B0604020202020204" pitchFamily="34" charset="0"/>
                      </a:endParaRPr>
                    </a:p>
                  </a:txBody>
                  <a:tcPr marL="87265" marR="872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algn="ctr">
                        <a:lnSpc>
                          <a:spcPct val="107000"/>
                        </a:lnSpc>
                        <a:spcBef>
                          <a:spcPts val="1200"/>
                        </a:spcBef>
                        <a:spcAft>
                          <a:spcPts val="800"/>
                        </a:spcAft>
                      </a:pPr>
                      <a:r>
                        <a:rPr lang="en-US" sz="1300" dirty="0">
                          <a:solidFill>
                            <a:schemeClr val="bg1"/>
                          </a:solidFill>
                          <a:effectLst/>
                          <a:latin typeface="+mn-lt"/>
                          <a:ea typeface="Times New Roman" panose="02020603050405020304" pitchFamily="18" charset="0"/>
                          <a:cs typeface="Arial" panose="020B0604020202020204" pitchFamily="34" charset="0"/>
                        </a:rPr>
                        <a:t>2048 x 2048</a:t>
                      </a:r>
                      <a:endParaRPr lang="en-US" sz="1400" dirty="0">
                        <a:solidFill>
                          <a:schemeClr val="bg1"/>
                        </a:solidFill>
                        <a:effectLst/>
                        <a:latin typeface="+mn-lt"/>
                        <a:ea typeface="Calibri" panose="020F0502020204030204" pitchFamily="34" charset="0"/>
                        <a:cs typeface="Arial" panose="020B0604020202020204" pitchFamily="34" charset="0"/>
                      </a:endParaRPr>
                    </a:p>
                  </a:txBody>
                  <a:tcPr marL="87265" marR="872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algn="ctr">
                        <a:lnSpc>
                          <a:spcPct val="107000"/>
                        </a:lnSpc>
                        <a:spcBef>
                          <a:spcPts val="1200"/>
                        </a:spcBef>
                        <a:spcAft>
                          <a:spcPts val="800"/>
                        </a:spcAft>
                      </a:pPr>
                      <a:r>
                        <a:rPr lang="en-US" sz="1300">
                          <a:solidFill>
                            <a:schemeClr val="bg1"/>
                          </a:solidFill>
                          <a:effectLst/>
                          <a:latin typeface="+mn-lt"/>
                          <a:ea typeface="Times New Roman" panose="02020603050405020304" pitchFamily="18" charset="0"/>
                          <a:cs typeface="Arial" panose="020B0604020202020204" pitchFamily="34" charset="0"/>
                        </a:rPr>
                        <a:t>JPG</a:t>
                      </a:r>
                      <a:endParaRPr lang="en-US" sz="1400">
                        <a:solidFill>
                          <a:schemeClr val="bg1"/>
                        </a:solidFill>
                        <a:effectLst/>
                        <a:latin typeface="+mn-lt"/>
                        <a:ea typeface="Calibri" panose="020F0502020204030204" pitchFamily="34" charset="0"/>
                        <a:cs typeface="Arial" panose="020B0604020202020204" pitchFamily="34" charset="0"/>
                      </a:endParaRPr>
                    </a:p>
                  </a:txBody>
                  <a:tcPr marL="87265" marR="872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algn="ctr">
                        <a:lnSpc>
                          <a:spcPct val="107000"/>
                        </a:lnSpc>
                        <a:spcBef>
                          <a:spcPts val="1200"/>
                        </a:spcBef>
                        <a:spcAft>
                          <a:spcPts val="800"/>
                        </a:spcAft>
                      </a:pPr>
                      <a:r>
                        <a:rPr lang="en-US" sz="1400">
                          <a:solidFill>
                            <a:schemeClr val="bg1"/>
                          </a:solidFill>
                          <a:effectLst/>
                          <a:latin typeface="+mn-lt"/>
                          <a:ea typeface="Calibri" panose="020F0502020204030204" pitchFamily="34" charset="0"/>
                          <a:cs typeface="Arial" panose="020B0604020202020204" pitchFamily="34" charset="0"/>
                        </a:rPr>
                        <a:t>DoG</a:t>
                      </a:r>
                    </a:p>
                  </a:txBody>
                  <a:tcPr marL="87265" marR="872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algn="ctr">
                        <a:lnSpc>
                          <a:spcPct val="107000"/>
                        </a:lnSpc>
                        <a:spcAft>
                          <a:spcPts val="800"/>
                        </a:spcAft>
                      </a:pPr>
                      <a:r>
                        <a:rPr lang="en-US" sz="1400" dirty="0">
                          <a:solidFill>
                            <a:schemeClr val="bg1"/>
                          </a:solidFill>
                          <a:effectLst/>
                          <a:latin typeface="+mn-lt"/>
                          <a:ea typeface="Times New Roman" panose="02020603050405020304" pitchFamily="18" charset="0"/>
                          <a:cs typeface="Arial" panose="020B0604020202020204" pitchFamily="34" charset="0"/>
                        </a:rPr>
                        <a:t>81.82</a:t>
                      </a:r>
                      <a:endParaRPr lang="en-US" sz="1700" dirty="0">
                        <a:solidFill>
                          <a:schemeClr val="bg1"/>
                        </a:solidFill>
                        <a:effectLst/>
                        <a:latin typeface="+mn-lt"/>
                        <a:ea typeface="Calibri" panose="020F0502020204030204" pitchFamily="34" charset="0"/>
                        <a:cs typeface="Arial" panose="020B0604020202020204" pitchFamily="34" charset="0"/>
                      </a:endParaRPr>
                    </a:p>
                  </a:txBody>
                  <a:tcPr marL="58461" marR="584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algn="ctr">
                        <a:lnSpc>
                          <a:spcPct val="107000"/>
                        </a:lnSpc>
                        <a:spcAft>
                          <a:spcPts val="800"/>
                        </a:spcAft>
                      </a:pPr>
                      <a:r>
                        <a:rPr lang="en-US" sz="1400">
                          <a:solidFill>
                            <a:schemeClr val="bg1"/>
                          </a:solidFill>
                          <a:effectLst/>
                          <a:latin typeface="+mn-lt"/>
                          <a:ea typeface="Times New Roman" panose="02020603050405020304" pitchFamily="18" charset="0"/>
                          <a:cs typeface="Arial" panose="020B0604020202020204" pitchFamily="34" charset="0"/>
                        </a:rPr>
                        <a:t>14.21</a:t>
                      </a:r>
                      <a:endParaRPr lang="en-US" sz="1400">
                        <a:solidFill>
                          <a:schemeClr val="bg1"/>
                        </a:solidFill>
                        <a:effectLst/>
                        <a:latin typeface="+mn-lt"/>
                        <a:ea typeface="Calibri" panose="020F0502020204030204" pitchFamily="34" charset="0"/>
                        <a:cs typeface="Arial" panose="020B0604020202020204" pitchFamily="34" charset="0"/>
                      </a:endParaRPr>
                    </a:p>
                  </a:txBody>
                  <a:tcPr marL="58461" marR="584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algn="ctr">
                        <a:lnSpc>
                          <a:spcPct val="107000"/>
                        </a:lnSpc>
                        <a:spcAft>
                          <a:spcPts val="800"/>
                        </a:spcAft>
                      </a:pPr>
                      <a:r>
                        <a:rPr lang="en-US" sz="1400">
                          <a:solidFill>
                            <a:schemeClr val="bg1"/>
                          </a:solidFill>
                          <a:effectLst/>
                          <a:latin typeface="+mn-lt"/>
                          <a:ea typeface="Times New Roman" panose="02020603050405020304" pitchFamily="18" charset="0"/>
                          <a:cs typeface="Arial" panose="020B0604020202020204" pitchFamily="34" charset="0"/>
                        </a:rPr>
                        <a:t>76.8</a:t>
                      </a:r>
                      <a:endParaRPr lang="en-US" sz="1400">
                        <a:solidFill>
                          <a:schemeClr val="bg1"/>
                        </a:solidFill>
                        <a:effectLst/>
                        <a:latin typeface="+mn-lt"/>
                        <a:ea typeface="Calibri" panose="020F0502020204030204" pitchFamily="34" charset="0"/>
                        <a:cs typeface="Arial" panose="020B0604020202020204" pitchFamily="34" charset="0"/>
                      </a:endParaRPr>
                    </a:p>
                  </a:txBody>
                  <a:tcPr marL="58461" marR="584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extLst>
                  <a:ext uri="{0D108BD9-81ED-4DB2-BD59-A6C34878D82A}">
                    <a16:rowId xmlns:a16="http://schemas.microsoft.com/office/drawing/2014/main" val="3073751060"/>
                  </a:ext>
                </a:extLst>
              </a:tr>
              <a:tr h="402449">
                <a:tc>
                  <a:txBody>
                    <a:bodyPr/>
                    <a:lstStyle/>
                    <a:p>
                      <a:pPr algn="ctr">
                        <a:lnSpc>
                          <a:spcPct val="107000"/>
                        </a:lnSpc>
                        <a:spcBef>
                          <a:spcPts val="1200"/>
                        </a:spcBef>
                        <a:spcAft>
                          <a:spcPts val="800"/>
                        </a:spcAft>
                      </a:pPr>
                      <a:r>
                        <a:rPr lang="en-US" sz="1300">
                          <a:solidFill>
                            <a:schemeClr val="bg1"/>
                          </a:solidFill>
                          <a:effectLst/>
                          <a:latin typeface="+mn-lt"/>
                          <a:ea typeface="Times New Roman" panose="02020603050405020304" pitchFamily="18" charset="0"/>
                          <a:cs typeface="Arial" panose="020B0604020202020204" pitchFamily="34" charset="0"/>
                        </a:rPr>
                        <a:t>L88a</a:t>
                      </a:r>
                      <a:endParaRPr lang="en-US" sz="1400">
                        <a:solidFill>
                          <a:schemeClr val="bg1"/>
                        </a:solidFill>
                        <a:effectLst/>
                        <a:latin typeface="+mn-lt"/>
                        <a:ea typeface="Calibri" panose="020F0502020204030204" pitchFamily="34" charset="0"/>
                        <a:cs typeface="Arial" panose="020B0604020202020204" pitchFamily="34" charset="0"/>
                      </a:endParaRPr>
                    </a:p>
                  </a:txBody>
                  <a:tcPr marL="87265" marR="872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algn="ctr">
                        <a:lnSpc>
                          <a:spcPct val="107000"/>
                        </a:lnSpc>
                        <a:spcBef>
                          <a:spcPts val="1200"/>
                        </a:spcBef>
                        <a:spcAft>
                          <a:spcPts val="800"/>
                        </a:spcAft>
                      </a:pPr>
                      <a:r>
                        <a:rPr lang="en-US" sz="1300">
                          <a:solidFill>
                            <a:schemeClr val="bg1"/>
                          </a:solidFill>
                          <a:effectLst/>
                          <a:latin typeface="+mn-lt"/>
                          <a:ea typeface="Times New Roman" panose="02020603050405020304" pitchFamily="18" charset="0"/>
                          <a:cs typeface="Arial" panose="020B0604020202020204" pitchFamily="34" charset="0"/>
                        </a:rPr>
                        <a:t>2048 x 2048</a:t>
                      </a:r>
                      <a:endParaRPr lang="en-US" sz="1400">
                        <a:solidFill>
                          <a:schemeClr val="bg1"/>
                        </a:solidFill>
                        <a:effectLst/>
                        <a:latin typeface="+mn-lt"/>
                        <a:ea typeface="Calibri" panose="020F0502020204030204" pitchFamily="34" charset="0"/>
                        <a:cs typeface="Arial" panose="020B0604020202020204" pitchFamily="34" charset="0"/>
                      </a:endParaRPr>
                    </a:p>
                  </a:txBody>
                  <a:tcPr marL="87265" marR="872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algn="ctr">
                        <a:lnSpc>
                          <a:spcPct val="107000"/>
                        </a:lnSpc>
                        <a:spcBef>
                          <a:spcPts val="1200"/>
                        </a:spcBef>
                        <a:spcAft>
                          <a:spcPts val="800"/>
                        </a:spcAft>
                      </a:pPr>
                      <a:r>
                        <a:rPr lang="en-US" sz="1300">
                          <a:solidFill>
                            <a:schemeClr val="bg1"/>
                          </a:solidFill>
                          <a:effectLst/>
                          <a:latin typeface="+mn-lt"/>
                          <a:ea typeface="Times New Roman" panose="02020603050405020304" pitchFamily="18" charset="0"/>
                          <a:cs typeface="Arial" panose="020B0604020202020204" pitchFamily="34" charset="0"/>
                        </a:rPr>
                        <a:t>JPG</a:t>
                      </a:r>
                      <a:endParaRPr lang="en-US" sz="1400">
                        <a:solidFill>
                          <a:schemeClr val="bg1"/>
                        </a:solidFill>
                        <a:effectLst/>
                        <a:latin typeface="+mn-lt"/>
                        <a:ea typeface="Calibri" panose="020F0502020204030204" pitchFamily="34" charset="0"/>
                        <a:cs typeface="Arial" panose="020B0604020202020204" pitchFamily="34" charset="0"/>
                      </a:endParaRPr>
                    </a:p>
                  </a:txBody>
                  <a:tcPr marL="87265" marR="872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7000"/>
                        </a:lnSpc>
                        <a:spcBef>
                          <a:spcPts val="1200"/>
                        </a:spcBef>
                        <a:spcAft>
                          <a:spcPts val="800"/>
                        </a:spcAft>
                        <a:buClrTx/>
                        <a:buSzTx/>
                        <a:buFontTx/>
                        <a:buNone/>
                        <a:tabLst/>
                        <a:defRPr/>
                      </a:pPr>
                      <a:r>
                        <a:rPr kumimoji="0" lang="en-US" sz="1400" b="0" i="0" u="none" strike="noStrike" kern="1200" cap="none" spc="0" normalizeH="0" baseline="0" noProof="0">
                          <a:ln>
                            <a:noFill/>
                          </a:ln>
                          <a:solidFill>
                            <a:srgbClr val="000000"/>
                          </a:solidFill>
                          <a:effectLst/>
                          <a:uLnTx/>
                          <a:uFillTx/>
                          <a:latin typeface="Sagona Book"/>
                          <a:ea typeface="Calibri" panose="020F0502020204030204" pitchFamily="34" charset="0"/>
                          <a:cs typeface="Arial" panose="020B0604020202020204" pitchFamily="34" charset="0"/>
                        </a:rPr>
                        <a:t>DoG</a:t>
                      </a:r>
                    </a:p>
                  </a:txBody>
                  <a:tcPr marL="87265" marR="872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algn="ctr">
                        <a:lnSpc>
                          <a:spcPct val="107000"/>
                        </a:lnSpc>
                        <a:spcAft>
                          <a:spcPts val="800"/>
                        </a:spcAft>
                      </a:pPr>
                      <a:r>
                        <a:rPr lang="en-US" sz="1400" dirty="0">
                          <a:solidFill>
                            <a:schemeClr val="bg1"/>
                          </a:solidFill>
                          <a:effectLst/>
                          <a:latin typeface="+mn-lt"/>
                          <a:ea typeface="Times New Roman" panose="02020603050405020304" pitchFamily="18" charset="0"/>
                          <a:cs typeface="Arial" panose="020B0604020202020204" pitchFamily="34" charset="0"/>
                        </a:rPr>
                        <a:t>81.21</a:t>
                      </a:r>
                      <a:endParaRPr lang="en-US" sz="1700" dirty="0">
                        <a:solidFill>
                          <a:schemeClr val="bg1"/>
                        </a:solidFill>
                        <a:effectLst/>
                        <a:latin typeface="+mn-lt"/>
                        <a:ea typeface="Calibri" panose="020F0502020204030204" pitchFamily="34" charset="0"/>
                        <a:cs typeface="Arial" panose="020B0604020202020204" pitchFamily="34" charset="0"/>
                      </a:endParaRPr>
                    </a:p>
                  </a:txBody>
                  <a:tcPr marL="58461" marR="584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algn="ctr">
                        <a:lnSpc>
                          <a:spcPct val="107000"/>
                        </a:lnSpc>
                        <a:spcAft>
                          <a:spcPts val="800"/>
                        </a:spcAft>
                      </a:pPr>
                      <a:r>
                        <a:rPr lang="en-US" sz="1400" dirty="0">
                          <a:solidFill>
                            <a:schemeClr val="bg1"/>
                          </a:solidFill>
                          <a:effectLst/>
                          <a:latin typeface="+mn-lt"/>
                          <a:ea typeface="Times New Roman" panose="02020603050405020304" pitchFamily="18" charset="0"/>
                          <a:cs typeface="Arial" panose="020B0604020202020204" pitchFamily="34" charset="0"/>
                        </a:rPr>
                        <a:t>8.87</a:t>
                      </a:r>
                      <a:endParaRPr lang="en-US" sz="1400" dirty="0">
                        <a:solidFill>
                          <a:schemeClr val="bg1"/>
                        </a:solidFill>
                        <a:effectLst/>
                        <a:latin typeface="+mn-lt"/>
                        <a:ea typeface="Calibri" panose="020F0502020204030204" pitchFamily="34" charset="0"/>
                        <a:cs typeface="Arial" panose="020B0604020202020204" pitchFamily="34" charset="0"/>
                      </a:endParaRPr>
                    </a:p>
                  </a:txBody>
                  <a:tcPr marL="58461" marR="584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algn="ctr">
                        <a:lnSpc>
                          <a:spcPct val="107000"/>
                        </a:lnSpc>
                        <a:spcAft>
                          <a:spcPts val="800"/>
                        </a:spcAft>
                      </a:pPr>
                      <a:r>
                        <a:rPr lang="en-US" sz="1400">
                          <a:solidFill>
                            <a:schemeClr val="bg1"/>
                          </a:solidFill>
                          <a:effectLst/>
                          <a:latin typeface="+mn-lt"/>
                          <a:ea typeface="Times New Roman" panose="02020603050405020304" pitchFamily="18" charset="0"/>
                          <a:cs typeface="Arial" panose="020B0604020202020204" pitchFamily="34" charset="0"/>
                        </a:rPr>
                        <a:t>69.10 </a:t>
                      </a:r>
                      <a:endParaRPr lang="en-US" sz="1400">
                        <a:solidFill>
                          <a:schemeClr val="bg1"/>
                        </a:solidFill>
                        <a:effectLst/>
                        <a:latin typeface="+mn-lt"/>
                        <a:ea typeface="Calibri" panose="020F0502020204030204" pitchFamily="34" charset="0"/>
                        <a:cs typeface="Arial" panose="020B0604020202020204" pitchFamily="34" charset="0"/>
                      </a:endParaRPr>
                    </a:p>
                  </a:txBody>
                  <a:tcPr marL="58461" marR="584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extLst>
                  <a:ext uri="{0D108BD9-81ED-4DB2-BD59-A6C34878D82A}">
                    <a16:rowId xmlns:a16="http://schemas.microsoft.com/office/drawing/2014/main" val="3531608259"/>
                  </a:ext>
                </a:extLst>
              </a:tr>
              <a:tr h="436484">
                <a:tc>
                  <a:txBody>
                    <a:bodyPr/>
                    <a:lstStyle/>
                    <a:p>
                      <a:pPr algn="ctr">
                        <a:lnSpc>
                          <a:spcPct val="107000"/>
                        </a:lnSpc>
                        <a:spcBef>
                          <a:spcPts val="1200"/>
                        </a:spcBef>
                        <a:spcAft>
                          <a:spcPts val="800"/>
                        </a:spcAft>
                      </a:pPr>
                      <a:r>
                        <a:rPr lang="en-US" sz="1300" dirty="0">
                          <a:solidFill>
                            <a:schemeClr val="bg1"/>
                          </a:solidFill>
                          <a:effectLst/>
                          <a:latin typeface="+mn-lt"/>
                          <a:ea typeface="Times New Roman" panose="02020603050405020304" pitchFamily="18" charset="0"/>
                          <a:cs typeface="Arial" panose="020B0604020202020204" pitchFamily="34" charset="0"/>
                        </a:rPr>
                        <a:t>L88b</a:t>
                      </a:r>
                      <a:endParaRPr lang="en-US" sz="1400" dirty="0">
                        <a:solidFill>
                          <a:schemeClr val="bg1"/>
                        </a:solidFill>
                        <a:effectLst/>
                        <a:latin typeface="+mn-lt"/>
                        <a:ea typeface="Calibri" panose="020F0502020204030204" pitchFamily="34" charset="0"/>
                        <a:cs typeface="Arial" panose="020B0604020202020204" pitchFamily="34" charset="0"/>
                      </a:endParaRPr>
                    </a:p>
                  </a:txBody>
                  <a:tcPr marL="87265" marR="872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algn="ctr">
                        <a:lnSpc>
                          <a:spcPct val="107000"/>
                        </a:lnSpc>
                        <a:spcBef>
                          <a:spcPts val="1200"/>
                        </a:spcBef>
                        <a:spcAft>
                          <a:spcPts val="800"/>
                        </a:spcAft>
                      </a:pPr>
                      <a:r>
                        <a:rPr lang="en-US" sz="1300">
                          <a:solidFill>
                            <a:schemeClr val="bg1"/>
                          </a:solidFill>
                          <a:effectLst/>
                          <a:latin typeface="+mn-lt"/>
                          <a:ea typeface="Times New Roman" panose="02020603050405020304" pitchFamily="18" charset="0"/>
                          <a:cs typeface="Arial" panose="020B0604020202020204" pitchFamily="34" charset="0"/>
                        </a:rPr>
                        <a:t>2048 x 2048</a:t>
                      </a:r>
                      <a:endParaRPr lang="en-US" sz="1400">
                        <a:solidFill>
                          <a:schemeClr val="bg1"/>
                        </a:solidFill>
                        <a:effectLst/>
                        <a:latin typeface="+mn-lt"/>
                        <a:ea typeface="Calibri" panose="020F0502020204030204" pitchFamily="34" charset="0"/>
                        <a:cs typeface="Arial" panose="020B0604020202020204" pitchFamily="34" charset="0"/>
                      </a:endParaRPr>
                    </a:p>
                  </a:txBody>
                  <a:tcPr marL="87265" marR="872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algn="ctr">
                        <a:lnSpc>
                          <a:spcPct val="107000"/>
                        </a:lnSpc>
                        <a:spcBef>
                          <a:spcPts val="1200"/>
                        </a:spcBef>
                        <a:spcAft>
                          <a:spcPts val="800"/>
                        </a:spcAft>
                      </a:pPr>
                      <a:r>
                        <a:rPr lang="en-US" sz="1300">
                          <a:solidFill>
                            <a:schemeClr val="bg1"/>
                          </a:solidFill>
                          <a:effectLst/>
                          <a:latin typeface="+mn-lt"/>
                          <a:ea typeface="Times New Roman" panose="02020603050405020304" pitchFamily="18" charset="0"/>
                          <a:cs typeface="Arial" panose="020B0604020202020204" pitchFamily="34" charset="0"/>
                        </a:rPr>
                        <a:t>JPG</a:t>
                      </a:r>
                      <a:endParaRPr lang="en-US" sz="1400">
                        <a:solidFill>
                          <a:schemeClr val="bg1"/>
                        </a:solidFill>
                        <a:effectLst/>
                        <a:latin typeface="+mn-lt"/>
                        <a:ea typeface="Calibri" panose="020F0502020204030204" pitchFamily="34" charset="0"/>
                        <a:cs typeface="Arial" panose="020B0604020202020204" pitchFamily="34" charset="0"/>
                      </a:endParaRPr>
                    </a:p>
                  </a:txBody>
                  <a:tcPr marL="87265" marR="872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7000"/>
                        </a:lnSpc>
                        <a:spcBef>
                          <a:spcPts val="1200"/>
                        </a:spcBef>
                        <a:spcAft>
                          <a:spcPts val="800"/>
                        </a:spcAft>
                        <a:buClrTx/>
                        <a:buSzTx/>
                        <a:buFontTx/>
                        <a:buNone/>
                        <a:tabLst/>
                        <a:defRPr/>
                      </a:pPr>
                      <a:r>
                        <a:rPr kumimoji="0" lang="en-US" sz="1400" b="0" i="0" u="none" strike="noStrike" kern="1200" cap="none" spc="0" normalizeH="0" baseline="0" noProof="0">
                          <a:ln>
                            <a:noFill/>
                          </a:ln>
                          <a:solidFill>
                            <a:srgbClr val="000000"/>
                          </a:solidFill>
                          <a:effectLst/>
                          <a:uLnTx/>
                          <a:uFillTx/>
                          <a:latin typeface="Sagona Book"/>
                          <a:ea typeface="Calibri" panose="020F0502020204030204" pitchFamily="34" charset="0"/>
                          <a:cs typeface="Arial" panose="020B0604020202020204" pitchFamily="34" charset="0"/>
                        </a:rPr>
                        <a:t>DoG</a:t>
                      </a:r>
                    </a:p>
                  </a:txBody>
                  <a:tcPr marL="87265" marR="872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algn="ctr">
                        <a:lnSpc>
                          <a:spcPct val="107000"/>
                        </a:lnSpc>
                        <a:spcAft>
                          <a:spcPts val="800"/>
                        </a:spcAft>
                      </a:pPr>
                      <a:r>
                        <a:rPr lang="en-US" sz="1400" dirty="0">
                          <a:solidFill>
                            <a:schemeClr val="bg1"/>
                          </a:solidFill>
                          <a:effectLst/>
                          <a:latin typeface="+mn-lt"/>
                          <a:ea typeface="Times New Roman" panose="02020603050405020304" pitchFamily="18" charset="0"/>
                          <a:cs typeface="Arial" panose="020B0604020202020204" pitchFamily="34" charset="0"/>
                        </a:rPr>
                        <a:t>79.16</a:t>
                      </a:r>
                      <a:endParaRPr lang="en-US" sz="1700" dirty="0">
                        <a:solidFill>
                          <a:schemeClr val="bg1"/>
                        </a:solidFill>
                        <a:effectLst/>
                        <a:latin typeface="+mn-lt"/>
                        <a:ea typeface="Calibri" panose="020F0502020204030204" pitchFamily="34" charset="0"/>
                        <a:cs typeface="Arial" panose="020B0604020202020204" pitchFamily="34" charset="0"/>
                      </a:endParaRPr>
                    </a:p>
                  </a:txBody>
                  <a:tcPr marL="58461" marR="584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algn="ctr">
                        <a:lnSpc>
                          <a:spcPct val="107000"/>
                        </a:lnSpc>
                        <a:spcAft>
                          <a:spcPts val="800"/>
                        </a:spcAft>
                      </a:pPr>
                      <a:r>
                        <a:rPr lang="en-US" sz="1400">
                          <a:solidFill>
                            <a:schemeClr val="bg1"/>
                          </a:solidFill>
                          <a:effectLst/>
                          <a:latin typeface="+mn-lt"/>
                          <a:ea typeface="Times New Roman" panose="02020603050405020304" pitchFamily="18" charset="0"/>
                          <a:cs typeface="Arial" panose="020B0604020202020204" pitchFamily="34" charset="0"/>
                        </a:rPr>
                        <a:t>11.32</a:t>
                      </a:r>
                      <a:endParaRPr lang="en-US" sz="1400">
                        <a:solidFill>
                          <a:schemeClr val="bg1"/>
                        </a:solidFill>
                        <a:effectLst/>
                        <a:latin typeface="+mn-lt"/>
                        <a:ea typeface="Calibri" panose="020F0502020204030204" pitchFamily="34" charset="0"/>
                        <a:cs typeface="Arial" panose="020B0604020202020204" pitchFamily="34" charset="0"/>
                      </a:endParaRPr>
                    </a:p>
                  </a:txBody>
                  <a:tcPr marL="58461" marR="584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algn="ctr">
                        <a:lnSpc>
                          <a:spcPct val="107000"/>
                        </a:lnSpc>
                        <a:spcAft>
                          <a:spcPts val="800"/>
                        </a:spcAft>
                      </a:pPr>
                      <a:r>
                        <a:rPr lang="en-US" sz="1400" dirty="0">
                          <a:solidFill>
                            <a:schemeClr val="bg1"/>
                          </a:solidFill>
                          <a:effectLst/>
                          <a:latin typeface="+mn-lt"/>
                          <a:ea typeface="Times New Roman" panose="02020603050405020304" pitchFamily="18" charset="0"/>
                          <a:cs typeface="Arial" panose="020B0604020202020204" pitchFamily="34" charset="0"/>
                        </a:rPr>
                        <a:t>64.82</a:t>
                      </a:r>
                    </a:p>
                  </a:txBody>
                  <a:tcPr marL="58461" marR="584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extLst>
                  <a:ext uri="{0D108BD9-81ED-4DB2-BD59-A6C34878D82A}">
                    <a16:rowId xmlns:a16="http://schemas.microsoft.com/office/drawing/2014/main" val="376187607"/>
                  </a:ext>
                </a:extLst>
              </a:tr>
              <a:tr h="402449">
                <a:tc>
                  <a:txBody>
                    <a:bodyPr/>
                    <a:lstStyle/>
                    <a:p>
                      <a:pPr algn="ctr">
                        <a:lnSpc>
                          <a:spcPct val="107000"/>
                        </a:lnSpc>
                        <a:spcBef>
                          <a:spcPts val="1200"/>
                        </a:spcBef>
                        <a:spcAft>
                          <a:spcPts val="800"/>
                        </a:spcAft>
                      </a:pPr>
                      <a:r>
                        <a:rPr lang="en-US" sz="1300" dirty="0">
                          <a:solidFill>
                            <a:schemeClr val="bg1"/>
                          </a:solidFill>
                          <a:effectLst/>
                          <a:latin typeface="+mn-lt"/>
                          <a:ea typeface="Times New Roman" panose="02020603050405020304" pitchFamily="18" charset="0"/>
                          <a:cs typeface="Arial" panose="020B0604020202020204" pitchFamily="34" charset="0"/>
                        </a:rPr>
                        <a:t>L96a</a:t>
                      </a:r>
                      <a:endParaRPr lang="en-US" sz="1400" dirty="0">
                        <a:solidFill>
                          <a:schemeClr val="bg1"/>
                        </a:solidFill>
                        <a:effectLst/>
                        <a:latin typeface="+mn-lt"/>
                        <a:ea typeface="Calibri" panose="020F0502020204030204" pitchFamily="34" charset="0"/>
                        <a:cs typeface="Arial" panose="020B0604020202020204" pitchFamily="34" charset="0"/>
                      </a:endParaRPr>
                    </a:p>
                  </a:txBody>
                  <a:tcPr marL="87265" marR="872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algn="ctr">
                        <a:lnSpc>
                          <a:spcPct val="107000"/>
                        </a:lnSpc>
                        <a:spcBef>
                          <a:spcPts val="1200"/>
                        </a:spcBef>
                        <a:spcAft>
                          <a:spcPts val="800"/>
                        </a:spcAft>
                      </a:pPr>
                      <a:r>
                        <a:rPr lang="en-US" sz="1300">
                          <a:solidFill>
                            <a:schemeClr val="bg1"/>
                          </a:solidFill>
                          <a:effectLst/>
                          <a:latin typeface="+mn-lt"/>
                          <a:ea typeface="Times New Roman" panose="02020603050405020304" pitchFamily="18" charset="0"/>
                          <a:cs typeface="Arial" panose="020B0604020202020204" pitchFamily="34" charset="0"/>
                        </a:rPr>
                        <a:t>2048 x 2048</a:t>
                      </a:r>
                      <a:endParaRPr lang="en-US" sz="1400">
                        <a:solidFill>
                          <a:schemeClr val="bg1"/>
                        </a:solidFill>
                        <a:effectLst/>
                        <a:latin typeface="+mn-lt"/>
                        <a:ea typeface="Calibri" panose="020F0502020204030204" pitchFamily="34" charset="0"/>
                        <a:cs typeface="Arial" panose="020B0604020202020204" pitchFamily="34" charset="0"/>
                      </a:endParaRPr>
                    </a:p>
                  </a:txBody>
                  <a:tcPr marL="87265" marR="872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algn="ctr">
                        <a:lnSpc>
                          <a:spcPct val="107000"/>
                        </a:lnSpc>
                        <a:spcBef>
                          <a:spcPts val="1200"/>
                        </a:spcBef>
                        <a:spcAft>
                          <a:spcPts val="800"/>
                        </a:spcAft>
                      </a:pPr>
                      <a:r>
                        <a:rPr lang="en-US" sz="1300">
                          <a:solidFill>
                            <a:schemeClr val="bg1"/>
                          </a:solidFill>
                          <a:effectLst/>
                          <a:latin typeface="+mn-lt"/>
                          <a:ea typeface="Times New Roman" panose="02020603050405020304" pitchFamily="18" charset="0"/>
                          <a:cs typeface="Arial" panose="020B0604020202020204" pitchFamily="34" charset="0"/>
                        </a:rPr>
                        <a:t>JPG</a:t>
                      </a:r>
                      <a:endParaRPr lang="en-US" sz="1400">
                        <a:solidFill>
                          <a:schemeClr val="bg1"/>
                        </a:solidFill>
                        <a:effectLst/>
                        <a:latin typeface="+mn-lt"/>
                        <a:ea typeface="Calibri" panose="020F0502020204030204" pitchFamily="34" charset="0"/>
                        <a:cs typeface="Arial" panose="020B0604020202020204" pitchFamily="34" charset="0"/>
                      </a:endParaRPr>
                    </a:p>
                  </a:txBody>
                  <a:tcPr marL="87265" marR="872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7000"/>
                        </a:lnSpc>
                        <a:spcBef>
                          <a:spcPts val="1200"/>
                        </a:spcBef>
                        <a:spcAft>
                          <a:spcPts val="800"/>
                        </a:spcAft>
                        <a:buClrTx/>
                        <a:buSzTx/>
                        <a:buFontTx/>
                        <a:buNone/>
                        <a:tabLst/>
                        <a:defRPr/>
                      </a:pPr>
                      <a:r>
                        <a:rPr kumimoji="0" lang="en-US" sz="1400" b="0" i="0" u="none" strike="noStrike" kern="1200" cap="none" spc="0" normalizeH="0" baseline="0" noProof="0">
                          <a:ln>
                            <a:noFill/>
                          </a:ln>
                          <a:solidFill>
                            <a:srgbClr val="000000"/>
                          </a:solidFill>
                          <a:effectLst/>
                          <a:uLnTx/>
                          <a:uFillTx/>
                          <a:latin typeface="Sagona Book"/>
                          <a:ea typeface="Calibri" panose="020F0502020204030204" pitchFamily="34" charset="0"/>
                          <a:cs typeface="Arial" panose="020B0604020202020204" pitchFamily="34" charset="0"/>
                        </a:rPr>
                        <a:t>DoG</a:t>
                      </a:r>
                    </a:p>
                  </a:txBody>
                  <a:tcPr marL="87265" marR="872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algn="ctr">
                        <a:lnSpc>
                          <a:spcPct val="107000"/>
                        </a:lnSpc>
                        <a:spcAft>
                          <a:spcPts val="800"/>
                        </a:spcAft>
                      </a:pPr>
                      <a:r>
                        <a:rPr lang="en-US" sz="1400" dirty="0">
                          <a:solidFill>
                            <a:schemeClr val="bg1"/>
                          </a:solidFill>
                          <a:effectLst/>
                          <a:latin typeface="+mn-lt"/>
                          <a:ea typeface="Times New Roman" panose="02020603050405020304" pitchFamily="18" charset="0"/>
                          <a:cs typeface="Arial" panose="020B0604020202020204" pitchFamily="34" charset="0"/>
                        </a:rPr>
                        <a:t>81.40</a:t>
                      </a:r>
                      <a:endParaRPr lang="en-US" sz="1700" dirty="0">
                        <a:solidFill>
                          <a:schemeClr val="bg1"/>
                        </a:solidFill>
                        <a:effectLst/>
                        <a:latin typeface="+mn-lt"/>
                        <a:ea typeface="Calibri" panose="020F0502020204030204" pitchFamily="34" charset="0"/>
                        <a:cs typeface="Arial" panose="020B0604020202020204" pitchFamily="34" charset="0"/>
                      </a:endParaRPr>
                    </a:p>
                  </a:txBody>
                  <a:tcPr marL="58461" marR="584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algn="ctr">
                        <a:lnSpc>
                          <a:spcPct val="107000"/>
                        </a:lnSpc>
                        <a:spcAft>
                          <a:spcPts val="800"/>
                        </a:spcAft>
                      </a:pPr>
                      <a:r>
                        <a:rPr lang="en-US" sz="1400">
                          <a:solidFill>
                            <a:schemeClr val="bg1"/>
                          </a:solidFill>
                          <a:effectLst/>
                          <a:latin typeface="+mn-lt"/>
                          <a:ea typeface="Times New Roman" panose="02020603050405020304" pitchFamily="18" charset="0"/>
                          <a:cs typeface="Arial" panose="020B0604020202020204" pitchFamily="34" charset="0"/>
                        </a:rPr>
                        <a:t>9.70</a:t>
                      </a:r>
                      <a:endParaRPr lang="en-US" sz="1400">
                        <a:solidFill>
                          <a:schemeClr val="bg1"/>
                        </a:solidFill>
                        <a:effectLst/>
                        <a:latin typeface="+mn-lt"/>
                        <a:ea typeface="Calibri" panose="020F0502020204030204" pitchFamily="34" charset="0"/>
                        <a:cs typeface="Arial" panose="020B0604020202020204" pitchFamily="34" charset="0"/>
                      </a:endParaRPr>
                    </a:p>
                  </a:txBody>
                  <a:tcPr marL="58461" marR="584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algn="ctr">
                        <a:lnSpc>
                          <a:spcPct val="107000"/>
                        </a:lnSpc>
                        <a:spcAft>
                          <a:spcPts val="800"/>
                        </a:spcAft>
                      </a:pPr>
                      <a:r>
                        <a:rPr lang="en-US" sz="1400" dirty="0">
                          <a:solidFill>
                            <a:schemeClr val="bg1"/>
                          </a:solidFill>
                          <a:effectLst/>
                          <a:latin typeface="+mn-lt"/>
                          <a:ea typeface="Times New Roman" panose="02020603050405020304" pitchFamily="18" charset="0"/>
                          <a:cs typeface="Arial" panose="020B0604020202020204" pitchFamily="34" charset="0"/>
                        </a:rPr>
                        <a:t>71.84</a:t>
                      </a:r>
                      <a:endParaRPr lang="en-US" sz="1400" dirty="0">
                        <a:solidFill>
                          <a:schemeClr val="bg1"/>
                        </a:solidFill>
                        <a:effectLst/>
                        <a:latin typeface="+mn-lt"/>
                        <a:ea typeface="Calibri" panose="020F0502020204030204" pitchFamily="34" charset="0"/>
                        <a:cs typeface="Arial" panose="020B0604020202020204" pitchFamily="34" charset="0"/>
                      </a:endParaRPr>
                    </a:p>
                  </a:txBody>
                  <a:tcPr marL="58461" marR="584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extLst>
                  <a:ext uri="{0D108BD9-81ED-4DB2-BD59-A6C34878D82A}">
                    <a16:rowId xmlns:a16="http://schemas.microsoft.com/office/drawing/2014/main" val="4285623663"/>
                  </a:ext>
                </a:extLst>
              </a:tr>
              <a:tr h="402449">
                <a:tc>
                  <a:txBody>
                    <a:bodyPr/>
                    <a:lstStyle/>
                    <a:p>
                      <a:pPr algn="ctr">
                        <a:lnSpc>
                          <a:spcPct val="107000"/>
                        </a:lnSpc>
                        <a:spcBef>
                          <a:spcPts val="1200"/>
                        </a:spcBef>
                        <a:spcAft>
                          <a:spcPts val="800"/>
                        </a:spcAft>
                      </a:pPr>
                      <a:r>
                        <a:rPr lang="en-US" sz="1300">
                          <a:solidFill>
                            <a:schemeClr val="bg1"/>
                          </a:solidFill>
                          <a:effectLst/>
                          <a:latin typeface="+mn-lt"/>
                          <a:ea typeface="Times New Roman" panose="02020603050405020304" pitchFamily="18" charset="0"/>
                          <a:cs typeface="Arial" panose="020B0604020202020204" pitchFamily="34" charset="0"/>
                        </a:rPr>
                        <a:t>L96b</a:t>
                      </a:r>
                      <a:endParaRPr lang="en-US" sz="1400">
                        <a:solidFill>
                          <a:schemeClr val="bg1"/>
                        </a:solidFill>
                        <a:effectLst/>
                        <a:latin typeface="+mn-lt"/>
                        <a:ea typeface="Calibri" panose="020F0502020204030204" pitchFamily="34" charset="0"/>
                        <a:cs typeface="Arial" panose="020B0604020202020204" pitchFamily="34" charset="0"/>
                      </a:endParaRPr>
                    </a:p>
                  </a:txBody>
                  <a:tcPr marL="87265" marR="872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algn="ctr">
                        <a:lnSpc>
                          <a:spcPct val="107000"/>
                        </a:lnSpc>
                        <a:spcBef>
                          <a:spcPts val="1200"/>
                        </a:spcBef>
                        <a:spcAft>
                          <a:spcPts val="800"/>
                        </a:spcAft>
                      </a:pPr>
                      <a:r>
                        <a:rPr lang="en-US" sz="1300">
                          <a:solidFill>
                            <a:schemeClr val="bg1"/>
                          </a:solidFill>
                          <a:effectLst/>
                          <a:latin typeface="+mn-lt"/>
                          <a:ea typeface="Times New Roman" panose="02020603050405020304" pitchFamily="18" charset="0"/>
                          <a:cs typeface="Arial" panose="020B0604020202020204" pitchFamily="34" charset="0"/>
                        </a:rPr>
                        <a:t>2048 x 2048</a:t>
                      </a:r>
                      <a:endParaRPr lang="en-US" sz="1400">
                        <a:solidFill>
                          <a:schemeClr val="bg1"/>
                        </a:solidFill>
                        <a:effectLst/>
                        <a:latin typeface="+mn-lt"/>
                        <a:ea typeface="Calibri" panose="020F0502020204030204" pitchFamily="34" charset="0"/>
                        <a:cs typeface="Arial" panose="020B0604020202020204" pitchFamily="34" charset="0"/>
                      </a:endParaRPr>
                    </a:p>
                  </a:txBody>
                  <a:tcPr marL="87265" marR="872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algn="ctr">
                        <a:lnSpc>
                          <a:spcPct val="107000"/>
                        </a:lnSpc>
                        <a:spcBef>
                          <a:spcPts val="1200"/>
                        </a:spcBef>
                        <a:spcAft>
                          <a:spcPts val="800"/>
                        </a:spcAft>
                      </a:pPr>
                      <a:r>
                        <a:rPr lang="en-US" sz="1300">
                          <a:solidFill>
                            <a:schemeClr val="bg1"/>
                          </a:solidFill>
                          <a:effectLst/>
                          <a:latin typeface="+mn-lt"/>
                          <a:ea typeface="Times New Roman" panose="02020603050405020304" pitchFamily="18" charset="0"/>
                          <a:cs typeface="Arial" panose="020B0604020202020204" pitchFamily="34" charset="0"/>
                        </a:rPr>
                        <a:t>JPG</a:t>
                      </a:r>
                      <a:endParaRPr lang="en-US" sz="1400">
                        <a:solidFill>
                          <a:schemeClr val="bg1"/>
                        </a:solidFill>
                        <a:effectLst/>
                        <a:latin typeface="+mn-lt"/>
                        <a:ea typeface="Calibri" panose="020F0502020204030204" pitchFamily="34" charset="0"/>
                        <a:cs typeface="Arial" panose="020B0604020202020204" pitchFamily="34" charset="0"/>
                      </a:endParaRPr>
                    </a:p>
                  </a:txBody>
                  <a:tcPr marL="87265" marR="872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7000"/>
                        </a:lnSpc>
                        <a:spcBef>
                          <a:spcPts val="1200"/>
                        </a:spcBef>
                        <a:spcAft>
                          <a:spcPts val="800"/>
                        </a:spcAft>
                        <a:buClrTx/>
                        <a:buSzTx/>
                        <a:buFontTx/>
                        <a:buNone/>
                        <a:tabLst/>
                        <a:defRPr/>
                      </a:pPr>
                      <a:r>
                        <a:rPr kumimoji="0" lang="en-US" sz="1400" b="0" i="0" u="none" strike="noStrike" kern="1200" cap="none" spc="0" normalizeH="0" baseline="0" noProof="0">
                          <a:ln>
                            <a:noFill/>
                          </a:ln>
                          <a:solidFill>
                            <a:srgbClr val="000000"/>
                          </a:solidFill>
                          <a:effectLst/>
                          <a:uLnTx/>
                          <a:uFillTx/>
                          <a:latin typeface="Sagona Book"/>
                          <a:ea typeface="Calibri" panose="020F0502020204030204" pitchFamily="34" charset="0"/>
                          <a:cs typeface="Arial" panose="020B0604020202020204" pitchFamily="34" charset="0"/>
                        </a:rPr>
                        <a:t>DoG</a:t>
                      </a:r>
                    </a:p>
                  </a:txBody>
                  <a:tcPr marL="87265" marR="872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algn="ctr">
                        <a:lnSpc>
                          <a:spcPct val="107000"/>
                        </a:lnSpc>
                        <a:spcAft>
                          <a:spcPts val="800"/>
                        </a:spcAft>
                      </a:pPr>
                      <a:r>
                        <a:rPr lang="en-US" sz="1400" dirty="0">
                          <a:solidFill>
                            <a:schemeClr val="bg1"/>
                          </a:solidFill>
                          <a:effectLst/>
                          <a:latin typeface="+mn-lt"/>
                          <a:ea typeface="Times New Roman" panose="02020603050405020304" pitchFamily="18" charset="0"/>
                          <a:cs typeface="Arial" panose="020B0604020202020204" pitchFamily="34" charset="0"/>
                        </a:rPr>
                        <a:t>81.59</a:t>
                      </a:r>
                      <a:endParaRPr lang="en-US" sz="1700" dirty="0">
                        <a:solidFill>
                          <a:schemeClr val="bg1"/>
                        </a:solidFill>
                        <a:effectLst/>
                        <a:latin typeface="+mn-lt"/>
                        <a:ea typeface="Calibri" panose="020F0502020204030204" pitchFamily="34" charset="0"/>
                        <a:cs typeface="Arial" panose="020B0604020202020204" pitchFamily="34" charset="0"/>
                      </a:endParaRPr>
                    </a:p>
                  </a:txBody>
                  <a:tcPr marL="58461" marR="584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algn="ctr">
                        <a:lnSpc>
                          <a:spcPct val="107000"/>
                        </a:lnSpc>
                        <a:spcAft>
                          <a:spcPts val="800"/>
                        </a:spcAft>
                      </a:pPr>
                      <a:r>
                        <a:rPr lang="en-US" sz="1400">
                          <a:solidFill>
                            <a:schemeClr val="bg1"/>
                          </a:solidFill>
                          <a:effectLst/>
                          <a:latin typeface="+mn-lt"/>
                          <a:ea typeface="Times New Roman" panose="02020603050405020304" pitchFamily="18" charset="0"/>
                          <a:cs typeface="Arial" panose="020B0604020202020204" pitchFamily="34" charset="0"/>
                        </a:rPr>
                        <a:t>15.64</a:t>
                      </a:r>
                      <a:endParaRPr lang="en-US" sz="1400">
                        <a:solidFill>
                          <a:schemeClr val="bg1"/>
                        </a:solidFill>
                        <a:effectLst/>
                        <a:latin typeface="+mn-lt"/>
                        <a:ea typeface="Calibri" panose="020F0502020204030204" pitchFamily="34" charset="0"/>
                        <a:cs typeface="Arial" panose="020B0604020202020204" pitchFamily="34" charset="0"/>
                      </a:endParaRPr>
                    </a:p>
                  </a:txBody>
                  <a:tcPr marL="58461" marR="584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algn="ctr">
                        <a:lnSpc>
                          <a:spcPct val="107000"/>
                        </a:lnSpc>
                        <a:spcAft>
                          <a:spcPts val="800"/>
                        </a:spcAft>
                      </a:pPr>
                      <a:r>
                        <a:rPr lang="en-US" sz="1400">
                          <a:solidFill>
                            <a:schemeClr val="bg1"/>
                          </a:solidFill>
                          <a:effectLst/>
                          <a:latin typeface="+mn-lt"/>
                          <a:ea typeface="Times New Roman" panose="02020603050405020304" pitchFamily="18" charset="0"/>
                          <a:cs typeface="Arial" panose="020B0604020202020204" pitchFamily="34" charset="0"/>
                        </a:rPr>
                        <a:t>77.94</a:t>
                      </a:r>
                      <a:endParaRPr lang="en-US" sz="1400">
                        <a:solidFill>
                          <a:schemeClr val="bg1"/>
                        </a:solidFill>
                        <a:effectLst/>
                        <a:latin typeface="+mn-lt"/>
                        <a:ea typeface="Calibri" panose="020F0502020204030204" pitchFamily="34" charset="0"/>
                        <a:cs typeface="Arial" panose="020B0604020202020204" pitchFamily="34" charset="0"/>
                      </a:endParaRPr>
                    </a:p>
                  </a:txBody>
                  <a:tcPr marL="58461" marR="584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extLst>
                  <a:ext uri="{0D108BD9-81ED-4DB2-BD59-A6C34878D82A}">
                    <a16:rowId xmlns:a16="http://schemas.microsoft.com/office/drawing/2014/main" val="4019593533"/>
                  </a:ext>
                </a:extLst>
              </a:tr>
              <a:tr h="402449">
                <a:tc>
                  <a:txBody>
                    <a:bodyPr/>
                    <a:lstStyle/>
                    <a:p>
                      <a:pPr algn="ctr">
                        <a:lnSpc>
                          <a:spcPct val="107000"/>
                        </a:lnSpc>
                        <a:spcBef>
                          <a:spcPts val="1200"/>
                        </a:spcBef>
                        <a:spcAft>
                          <a:spcPts val="800"/>
                        </a:spcAft>
                      </a:pPr>
                      <a:r>
                        <a:rPr lang="en-US" sz="1300">
                          <a:solidFill>
                            <a:schemeClr val="bg1"/>
                          </a:solidFill>
                          <a:effectLst/>
                          <a:latin typeface="+mn-lt"/>
                          <a:ea typeface="Times New Roman" panose="02020603050405020304" pitchFamily="18" charset="0"/>
                          <a:cs typeface="Arial" panose="020B0604020202020204" pitchFamily="34" charset="0"/>
                        </a:rPr>
                        <a:t>L97a</a:t>
                      </a:r>
                      <a:endParaRPr lang="en-US" sz="1400">
                        <a:solidFill>
                          <a:schemeClr val="bg1"/>
                        </a:solidFill>
                        <a:effectLst/>
                        <a:latin typeface="+mn-lt"/>
                        <a:ea typeface="Calibri" panose="020F0502020204030204" pitchFamily="34" charset="0"/>
                        <a:cs typeface="Arial" panose="020B0604020202020204" pitchFamily="34" charset="0"/>
                      </a:endParaRPr>
                    </a:p>
                  </a:txBody>
                  <a:tcPr marL="87265" marR="872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algn="ctr">
                        <a:lnSpc>
                          <a:spcPct val="107000"/>
                        </a:lnSpc>
                        <a:spcBef>
                          <a:spcPts val="1200"/>
                        </a:spcBef>
                        <a:spcAft>
                          <a:spcPts val="800"/>
                        </a:spcAft>
                      </a:pPr>
                      <a:r>
                        <a:rPr lang="en-US" sz="1300">
                          <a:solidFill>
                            <a:schemeClr val="bg1"/>
                          </a:solidFill>
                          <a:effectLst/>
                          <a:latin typeface="+mn-lt"/>
                          <a:ea typeface="Times New Roman" panose="02020603050405020304" pitchFamily="18" charset="0"/>
                          <a:cs typeface="Arial" panose="020B0604020202020204" pitchFamily="34" charset="0"/>
                        </a:rPr>
                        <a:t>2048 x 2048</a:t>
                      </a:r>
                      <a:endParaRPr lang="en-US" sz="1400">
                        <a:solidFill>
                          <a:schemeClr val="bg1"/>
                        </a:solidFill>
                        <a:effectLst/>
                        <a:latin typeface="+mn-lt"/>
                        <a:ea typeface="Calibri" panose="020F0502020204030204" pitchFamily="34" charset="0"/>
                        <a:cs typeface="Arial" panose="020B0604020202020204" pitchFamily="34" charset="0"/>
                      </a:endParaRPr>
                    </a:p>
                  </a:txBody>
                  <a:tcPr marL="87265" marR="872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algn="ctr">
                        <a:lnSpc>
                          <a:spcPct val="107000"/>
                        </a:lnSpc>
                        <a:spcBef>
                          <a:spcPts val="1200"/>
                        </a:spcBef>
                        <a:spcAft>
                          <a:spcPts val="800"/>
                        </a:spcAft>
                      </a:pPr>
                      <a:r>
                        <a:rPr lang="en-US" sz="1300">
                          <a:solidFill>
                            <a:schemeClr val="bg1"/>
                          </a:solidFill>
                          <a:effectLst/>
                          <a:latin typeface="+mn-lt"/>
                          <a:ea typeface="Times New Roman" panose="02020603050405020304" pitchFamily="18" charset="0"/>
                          <a:cs typeface="Arial" panose="020B0604020202020204" pitchFamily="34" charset="0"/>
                        </a:rPr>
                        <a:t>JPG</a:t>
                      </a:r>
                      <a:endParaRPr lang="en-US" sz="1400">
                        <a:solidFill>
                          <a:schemeClr val="bg1"/>
                        </a:solidFill>
                        <a:effectLst/>
                        <a:latin typeface="+mn-lt"/>
                        <a:ea typeface="Calibri" panose="020F0502020204030204" pitchFamily="34" charset="0"/>
                        <a:cs typeface="Arial" panose="020B0604020202020204" pitchFamily="34" charset="0"/>
                      </a:endParaRPr>
                    </a:p>
                  </a:txBody>
                  <a:tcPr marL="87265" marR="872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7000"/>
                        </a:lnSpc>
                        <a:spcBef>
                          <a:spcPts val="1200"/>
                        </a:spcBef>
                        <a:spcAft>
                          <a:spcPts val="800"/>
                        </a:spcAft>
                        <a:buClrTx/>
                        <a:buSzTx/>
                        <a:buFontTx/>
                        <a:buNone/>
                        <a:tabLst/>
                        <a:defRPr/>
                      </a:pPr>
                      <a:r>
                        <a:rPr kumimoji="0" lang="en-US" sz="1400" b="0" i="0" u="none" strike="noStrike" kern="1200" cap="none" spc="0" normalizeH="0" baseline="0" noProof="0">
                          <a:ln>
                            <a:noFill/>
                          </a:ln>
                          <a:solidFill>
                            <a:srgbClr val="000000"/>
                          </a:solidFill>
                          <a:effectLst/>
                          <a:uLnTx/>
                          <a:uFillTx/>
                          <a:latin typeface="Sagona Book"/>
                          <a:ea typeface="Calibri" panose="020F0502020204030204" pitchFamily="34" charset="0"/>
                          <a:cs typeface="Arial" panose="020B0604020202020204" pitchFamily="34" charset="0"/>
                        </a:rPr>
                        <a:t>DoG</a:t>
                      </a:r>
                    </a:p>
                  </a:txBody>
                  <a:tcPr marL="87265" marR="872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algn="ctr">
                        <a:lnSpc>
                          <a:spcPct val="107000"/>
                        </a:lnSpc>
                        <a:spcAft>
                          <a:spcPts val="800"/>
                        </a:spcAft>
                      </a:pPr>
                      <a:r>
                        <a:rPr lang="en-US" sz="1400" dirty="0">
                          <a:solidFill>
                            <a:schemeClr val="bg1"/>
                          </a:solidFill>
                          <a:effectLst/>
                          <a:latin typeface="+mn-lt"/>
                          <a:ea typeface="Times New Roman" panose="02020603050405020304" pitchFamily="18" charset="0"/>
                          <a:cs typeface="Arial" panose="020B0604020202020204" pitchFamily="34" charset="0"/>
                        </a:rPr>
                        <a:t>80.61</a:t>
                      </a:r>
                      <a:endParaRPr lang="en-US" sz="1700" dirty="0">
                        <a:solidFill>
                          <a:schemeClr val="bg1"/>
                        </a:solidFill>
                        <a:effectLst/>
                        <a:latin typeface="+mn-lt"/>
                        <a:ea typeface="Calibri" panose="020F0502020204030204" pitchFamily="34" charset="0"/>
                        <a:cs typeface="Arial" panose="020B0604020202020204" pitchFamily="34" charset="0"/>
                      </a:endParaRPr>
                    </a:p>
                  </a:txBody>
                  <a:tcPr marL="58461" marR="584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algn="ctr">
                        <a:lnSpc>
                          <a:spcPct val="107000"/>
                        </a:lnSpc>
                        <a:spcAft>
                          <a:spcPts val="800"/>
                        </a:spcAft>
                      </a:pPr>
                      <a:r>
                        <a:rPr lang="en-US" sz="1400">
                          <a:solidFill>
                            <a:schemeClr val="bg1"/>
                          </a:solidFill>
                          <a:effectLst/>
                          <a:latin typeface="+mn-lt"/>
                          <a:ea typeface="Times New Roman" panose="02020603050405020304" pitchFamily="18" charset="0"/>
                          <a:cs typeface="Arial" panose="020B0604020202020204" pitchFamily="34" charset="0"/>
                        </a:rPr>
                        <a:t>9.83</a:t>
                      </a:r>
                      <a:endParaRPr lang="en-US" sz="1400">
                        <a:solidFill>
                          <a:schemeClr val="bg1"/>
                        </a:solidFill>
                        <a:effectLst/>
                        <a:latin typeface="+mn-lt"/>
                        <a:ea typeface="Calibri" panose="020F0502020204030204" pitchFamily="34" charset="0"/>
                        <a:cs typeface="Arial" panose="020B0604020202020204" pitchFamily="34" charset="0"/>
                      </a:endParaRPr>
                    </a:p>
                  </a:txBody>
                  <a:tcPr marL="58461" marR="584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algn="ctr">
                        <a:lnSpc>
                          <a:spcPct val="107000"/>
                        </a:lnSpc>
                        <a:spcAft>
                          <a:spcPts val="800"/>
                        </a:spcAft>
                      </a:pPr>
                      <a:r>
                        <a:rPr lang="en-US" sz="1400">
                          <a:solidFill>
                            <a:schemeClr val="bg1"/>
                          </a:solidFill>
                          <a:effectLst/>
                          <a:latin typeface="+mn-lt"/>
                          <a:ea typeface="Times New Roman" panose="02020603050405020304" pitchFamily="18" charset="0"/>
                          <a:cs typeface="Arial" panose="020B0604020202020204" pitchFamily="34" charset="0"/>
                        </a:rPr>
                        <a:t>72.50</a:t>
                      </a:r>
                      <a:endParaRPr lang="en-US" sz="1400">
                        <a:solidFill>
                          <a:schemeClr val="bg1"/>
                        </a:solidFill>
                        <a:effectLst/>
                        <a:latin typeface="+mn-lt"/>
                        <a:ea typeface="Calibri" panose="020F0502020204030204" pitchFamily="34" charset="0"/>
                        <a:cs typeface="Arial" panose="020B0604020202020204" pitchFamily="34" charset="0"/>
                      </a:endParaRPr>
                    </a:p>
                  </a:txBody>
                  <a:tcPr marL="58461" marR="584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extLst>
                  <a:ext uri="{0D108BD9-81ED-4DB2-BD59-A6C34878D82A}">
                    <a16:rowId xmlns:a16="http://schemas.microsoft.com/office/drawing/2014/main" val="1417835699"/>
                  </a:ext>
                </a:extLst>
              </a:tr>
              <a:tr h="402449">
                <a:tc>
                  <a:txBody>
                    <a:bodyPr/>
                    <a:lstStyle/>
                    <a:p>
                      <a:pPr algn="ctr">
                        <a:lnSpc>
                          <a:spcPct val="107000"/>
                        </a:lnSpc>
                        <a:spcBef>
                          <a:spcPts val="1200"/>
                        </a:spcBef>
                        <a:spcAft>
                          <a:spcPts val="800"/>
                        </a:spcAft>
                      </a:pPr>
                      <a:r>
                        <a:rPr lang="en-US" sz="1300">
                          <a:solidFill>
                            <a:schemeClr val="bg1"/>
                          </a:solidFill>
                          <a:effectLst/>
                          <a:latin typeface="+mn-lt"/>
                          <a:ea typeface="Times New Roman" panose="02020603050405020304" pitchFamily="18" charset="0"/>
                          <a:cs typeface="Arial" panose="020B0604020202020204" pitchFamily="34" charset="0"/>
                        </a:rPr>
                        <a:t>L97b</a:t>
                      </a:r>
                      <a:endParaRPr lang="en-US" sz="1400">
                        <a:solidFill>
                          <a:schemeClr val="bg1"/>
                        </a:solidFill>
                        <a:effectLst/>
                        <a:latin typeface="+mn-lt"/>
                        <a:ea typeface="Calibri" panose="020F0502020204030204" pitchFamily="34" charset="0"/>
                        <a:cs typeface="Arial" panose="020B0604020202020204" pitchFamily="34" charset="0"/>
                      </a:endParaRPr>
                    </a:p>
                  </a:txBody>
                  <a:tcPr marL="87265" marR="872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algn="ctr">
                        <a:lnSpc>
                          <a:spcPct val="107000"/>
                        </a:lnSpc>
                        <a:spcBef>
                          <a:spcPts val="1200"/>
                        </a:spcBef>
                        <a:spcAft>
                          <a:spcPts val="800"/>
                        </a:spcAft>
                      </a:pPr>
                      <a:r>
                        <a:rPr lang="en-US" sz="1300">
                          <a:solidFill>
                            <a:schemeClr val="bg1"/>
                          </a:solidFill>
                          <a:effectLst/>
                          <a:latin typeface="+mn-lt"/>
                          <a:ea typeface="Times New Roman" panose="02020603050405020304" pitchFamily="18" charset="0"/>
                          <a:cs typeface="Arial" panose="020B0604020202020204" pitchFamily="34" charset="0"/>
                        </a:rPr>
                        <a:t>2048 x 2048</a:t>
                      </a:r>
                      <a:endParaRPr lang="en-US" sz="1400">
                        <a:solidFill>
                          <a:schemeClr val="bg1"/>
                        </a:solidFill>
                        <a:effectLst/>
                        <a:latin typeface="+mn-lt"/>
                        <a:ea typeface="Calibri" panose="020F0502020204030204" pitchFamily="34" charset="0"/>
                        <a:cs typeface="Arial" panose="020B0604020202020204" pitchFamily="34" charset="0"/>
                      </a:endParaRPr>
                    </a:p>
                  </a:txBody>
                  <a:tcPr marL="87265" marR="872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algn="ctr">
                        <a:lnSpc>
                          <a:spcPct val="107000"/>
                        </a:lnSpc>
                        <a:spcBef>
                          <a:spcPts val="1200"/>
                        </a:spcBef>
                        <a:spcAft>
                          <a:spcPts val="800"/>
                        </a:spcAft>
                      </a:pPr>
                      <a:r>
                        <a:rPr lang="en-US" sz="1300">
                          <a:solidFill>
                            <a:schemeClr val="bg1"/>
                          </a:solidFill>
                          <a:effectLst/>
                          <a:latin typeface="+mn-lt"/>
                          <a:ea typeface="Times New Roman" panose="02020603050405020304" pitchFamily="18" charset="0"/>
                          <a:cs typeface="Arial" panose="020B0604020202020204" pitchFamily="34" charset="0"/>
                        </a:rPr>
                        <a:t>JPG</a:t>
                      </a:r>
                      <a:endParaRPr lang="en-US" sz="1400">
                        <a:solidFill>
                          <a:schemeClr val="bg1"/>
                        </a:solidFill>
                        <a:effectLst/>
                        <a:latin typeface="+mn-lt"/>
                        <a:ea typeface="Calibri" panose="020F0502020204030204" pitchFamily="34" charset="0"/>
                        <a:cs typeface="Arial" panose="020B0604020202020204" pitchFamily="34" charset="0"/>
                      </a:endParaRPr>
                    </a:p>
                  </a:txBody>
                  <a:tcPr marL="87265" marR="872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7000"/>
                        </a:lnSpc>
                        <a:spcBef>
                          <a:spcPts val="1200"/>
                        </a:spcBef>
                        <a:spcAft>
                          <a:spcPts val="800"/>
                        </a:spcAft>
                        <a:buClrTx/>
                        <a:buSzTx/>
                        <a:buFontTx/>
                        <a:buNone/>
                        <a:tabLst/>
                        <a:defRPr/>
                      </a:pPr>
                      <a:r>
                        <a:rPr kumimoji="0" lang="en-US" sz="1400" b="0" i="0" u="none" strike="noStrike" kern="1200" cap="none" spc="0" normalizeH="0" baseline="0" noProof="0">
                          <a:ln>
                            <a:noFill/>
                          </a:ln>
                          <a:solidFill>
                            <a:srgbClr val="000000"/>
                          </a:solidFill>
                          <a:effectLst/>
                          <a:uLnTx/>
                          <a:uFillTx/>
                          <a:latin typeface="Sagona Book"/>
                          <a:ea typeface="Calibri" panose="020F0502020204030204" pitchFamily="34" charset="0"/>
                          <a:cs typeface="Arial" panose="020B0604020202020204" pitchFamily="34" charset="0"/>
                        </a:rPr>
                        <a:t>DoG</a:t>
                      </a:r>
                    </a:p>
                  </a:txBody>
                  <a:tcPr marL="87265" marR="872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algn="ctr">
                        <a:lnSpc>
                          <a:spcPct val="107000"/>
                        </a:lnSpc>
                        <a:spcAft>
                          <a:spcPts val="800"/>
                        </a:spcAft>
                      </a:pPr>
                      <a:r>
                        <a:rPr lang="en-US" sz="1400" dirty="0">
                          <a:solidFill>
                            <a:schemeClr val="bg1"/>
                          </a:solidFill>
                          <a:effectLst/>
                          <a:latin typeface="+mn-lt"/>
                          <a:ea typeface="Times New Roman" panose="02020603050405020304" pitchFamily="18" charset="0"/>
                          <a:cs typeface="Arial" panose="020B0604020202020204" pitchFamily="34" charset="0"/>
                        </a:rPr>
                        <a:t>79.47</a:t>
                      </a:r>
                      <a:endParaRPr lang="en-US" sz="1700" dirty="0">
                        <a:solidFill>
                          <a:schemeClr val="bg1"/>
                        </a:solidFill>
                        <a:effectLst/>
                        <a:latin typeface="+mn-lt"/>
                        <a:ea typeface="Calibri" panose="020F0502020204030204" pitchFamily="34" charset="0"/>
                        <a:cs typeface="Arial" panose="020B0604020202020204" pitchFamily="34" charset="0"/>
                      </a:endParaRPr>
                    </a:p>
                  </a:txBody>
                  <a:tcPr marL="58461" marR="584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algn="ctr">
                        <a:lnSpc>
                          <a:spcPct val="107000"/>
                        </a:lnSpc>
                        <a:spcAft>
                          <a:spcPts val="800"/>
                        </a:spcAft>
                      </a:pPr>
                      <a:r>
                        <a:rPr lang="en-US" sz="1400">
                          <a:solidFill>
                            <a:schemeClr val="bg1"/>
                          </a:solidFill>
                          <a:effectLst/>
                          <a:latin typeface="+mn-lt"/>
                          <a:ea typeface="Times New Roman" panose="02020603050405020304" pitchFamily="18" charset="0"/>
                          <a:cs typeface="Arial" panose="020B0604020202020204" pitchFamily="34" charset="0"/>
                        </a:rPr>
                        <a:t>8.05</a:t>
                      </a:r>
                      <a:endParaRPr lang="en-US" sz="1400">
                        <a:solidFill>
                          <a:schemeClr val="bg1"/>
                        </a:solidFill>
                        <a:effectLst/>
                        <a:latin typeface="+mn-lt"/>
                        <a:ea typeface="Calibri" panose="020F0502020204030204" pitchFamily="34" charset="0"/>
                        <a:cs typeface="Arial" panose="020B0604020202020204" pitchFamily="34" charset="0"/>
                      </a:endParaRPr>
                    </a:p>
                  </a:txBody>
                  <a:tcPr marL="58461" marR="584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algn="ctr">
                        <a:lnSpc>
                          <a:spcPct val="107000"/>
                        </a:lnSpc>
                        <a:spcAft>
                          <a:spcPts val="800"/>
                        </a:spcAft>
                      </a:pPr>
                      <a:r>
                        <a:rPr lang="en-US" sz="1400">
                          <a:solidFill>
                            <a:schemeClr val="bg1"/>
                          </a:solidFill>
                          <a:effectLst/>
                          <a:latin typeface="+mn-lt"/>
                          <a:ea typeface="Times New Roman" panose="02020603050405020304" pitchFamily="18" charset="0"/>
                          <a:cs typeface="Arial" panose="020B0604020202020204" pitchFamily="34" charset="0"/>
                        </a:rPr>
                        <a:t>61.54</a:t>
                      </a:r>
                      <a:endParaRPr lang="en-US" sz="1400">
                        <a:solidFill>
                          <a:schemeClr val="bg1"/>
                        </a:solidFill>
                        <a:effectLst/>
                        <a:latin typeface="+mn-lt"/>
                        <a:ea typeface="Calibri" panose="020F0502020204030204" pitchFamily="34" charset="0"/>
                        <a:cs typeface="Arial" panose="020B0604020202020204" pitchFamily="34" charset="0"/>
                      </a:endParaRPr>
                    </a:p>
                  </a:txBody>
                  <a:tcPr marL="58461" marR="584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extLst>
                  <a:ext uri="{0D108BD9-81ED-4DB2-BD59-A6C34878D82A}">
                    <a16:rowId xmlns:a16="http://schemas.microsoft.com/office/drawing/2014/main" val="4200164168"/>
                  </a:ext>
                </a:extLst>
              </a:tr>
              <a:tr h="402449">
                <a:tc>
                  <a:txBody>
                    <a:bodyPr/>
                    <a:lstStyle/>
                    <a:p>
                      <a:pPr algn="ctr">
                        <a:lnSpc>
                          <a:spcPct val="107000"/>
                        </a:lnSpc>
                        <a:spcBef>
                          <a:spcPts val="1200"/>
                        </a:spcBef>
                        <a:spcAft>
                          <a:spcPts val="800"/>
                        </a:spcAft>
                      </a:pPr>
                      <a:r>
                        <a:rPr lang="en-US" sz="1300">
                          <a:solidFill>
                            <a:schemeClr val="bg1"/>
                          </a:solidFill>
                          <a:effectLst/>
                          <a:latin typeface="+mn-lt"/>
                          <a:ea typeface="Times New Roman" panose="02020603050405020304" pitchFamily="18" charset="0"/>
                          <a:cs typeface="Arial" panose="020B0604020202020204" pitchFamily="34" charset="0"/>
                        </a:rPr>
                        <a:t>W107a</a:t>
                      </a:r>
                      <a:endParaRPr lang="en-US" sz="1400">
                        <a:solidFill>
                          <a:schemeClr val="bg1"/>
                        </a:solidFill>
                        <a:effectLst/>
                        <a:latin typeface="+mn-lt"/>
                        <a:ea typeface="Calibri" panose="020F0502020204030204" pitchFamily="34" charset="0"/>
                        <a:cs typeface="Arial" panose="020B0604020202020204" pitchFamily="34" charset="0"/>
                      </a:endParaRPr>
                    </a:p>
                  </a:txBody>
                  <a:tcPr marL="87265" marR="872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algn="ctr">
                        <a:lnSpc>
                          <a:spcPct val="107000"/>
                        </a:lnSpc>
                        <a:spcBef>
                          <a:spcPts val="1200"/>
                        </a:spcBef>
                        <a:spcAft>
                          <a:spcPts val="800"/>
                        </a:spcAft>
                      </a:pPr>
                      <a:r>
                        <a:rPr lang="en-US" sz="1300">
                          <a:solidFill>
                            <a:schemeClr val="bg1"/>
                          </a:solidFill>
                          <a:effectLst/>
                          <a:latin typeface="+mn-lt"/>
                          <a:ea typeface="Times New Roman" panose="02020603050405020304" pitchFamily="18" charset="0"/>
                          <a:cs typeface="Arial" panose="020B0604020202020204" pitchFamily="34" charset="0"/>
                        </a:rPr>
                        <a:t>2048 x 2048</a:t>
                      </a:r>
                      <a:endParaRPr lang="en-US" sz="1400">
                        <a:solidFill>
                          <a:schemeClr val="bg1"/>
                        </a:solidFill>
                        <a:effectLst/>
                        <a:latin typeface="+mn-lt"/>
                        <a:ea typeface="Calibri" panose="020F0502020204030204" pitchFamily="34" charset="0"/>
                        <a:cs typeface="Arial" panose="020B0604020202020204" pitchFamily="34" charset="0"/>
                      </a:endParaRPr>
                    </a:p>
                  </a:txBody>
                  <a:tcPr marL="87265" marR="872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algn="ctr">
                        <a:lnSpc>
                          <a:spcPct val="107000"/>
                        </a:lnSpc>
                        <a:spcBef>
                          <a:spcPts val="1200"/>
                        </a:spcBef>
                        <a:spcAft>
                          <a:spcPts val="800"/>
                        </a:spcAft>
                      </a:pPr>
                      <a:r>
                        <a:rPr lang="en-US" sz="1300">
                          <a:solidFill>
                            <a:schemeClr val="bg1"/>
                          </a:solidFill>
                          <a:effectLst/>
                          <a:latin typeface="+mn-lt"/>
                          <a:ea typeface="Times New Roman" panose="02020603050405020304" pitchFamily="18" charset="0"/>
                          <a:cs typeface="Arial" panose="020B0604020202020204" pitchFamily="34" charset="0"/>
                        </a:rPr>
                        <a:t>JPG</a:t>
                      </a:r>
                      <a:endParaRPr lang="en-US" sz="1400">
                        <a:solidFill>
                          <a:schemeClr val="bg1"/>
                        </a:solidFill>
                        <a:effectLst/>
                        <a:latin typeface="+mn-lt"/>
                        <a:ea typeface="Calibri" panose="020F0502020204030204" pitchFamily="34" charset="0"/>
                        <a:cs typeface="Arial" panose="020B0604020202020204" pitchFamily="34" charset="0"/>
                      </a:endParaRPr>
                    </a:p>
                  </a:txBody>
                  <a:tcPr marL="87265" marR="872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7000"/>
                        </a:lnSpc>
                        <a:spcBef>
                          <a:spcPts val="1200"/>
                        </a:spcBef>
                        <a:spcAft>
                          <a:spcPts val="800"/>
                        </a:spcAft>
                        <a:buClrTx/>
                        <a:buSzTx/>
                        <a:buFontTx/>
                        <a:buNone/>
                        <a:tabLst/>
                        <a:defRPr/>
                      </a:pPr>
                      <a:r>
                        <a:rPr kumimoji="0" lang="en-US" sz="1400" b="0" i="0" u="none" strike="noStrike" kern="1200" cap="none" spc="0" normalizeH="0" baseline="0" noProof="0">
                          <a:ln>
                            <a:noFill/>
                          </a:ln>
                          <a:solidFill>
                            <a:srgbClr val="000000"/>
                          </a:solidFill>
                          <a:effectLst/>
                          <a:uLnTx/>
                          <a:uFillTx/>
                          <a:latin typeface="Sagona Book"/>
                          <a:ea typeface="Calibri" panose="020F0502020204030204" pitchFamily="34" charset="0"/>
                          <a:cs typeface="Arial" panose="020B0604020202020204" pitchFamily="34" charset="0"/>
                        </a:rPr>
                        <a:t>DoG</a:t>
                      </a:r>
                    </a:p>
                  </a:txBody>
                  <a:tcPr marL="87265" marR="872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algn="ctr">
                        <a:lnSpc>
                          <a:spcPct val="107000"/>
                        </a:lnSpc>
                        <a:spcAft>
                          <a:spcPts val="800"/>
                        </a:spcAft>
                      </a:pPr>
                      <a:r>
                        <a:rPr lang="en-US" sz="1400" dirty="0">
                          <a:solidFill>
                            <a:schemeClr val="bg1"/>
                          </a:solidFill>
                          <a:effectLst/>
                          <a:latin typeface="+mn-lt"/>
                          <a:ea typeface="Times New Roman" panose="02020603050405020304" pitchFamily="18" charset="0"/>
                          <a:cs typeface="Arial" panose="020B0604020202020204" pitchFamily="34" charset="0"/>
                        </a:rPr>
                        <a:t>84.13</a:t>
                      </a:r>
                      <a:endParaRPr lang="en-US" sz="1700" dirty="0">
                        <a:solidFill>
                          <a:schemeClr val="bg1"/>
                        </a:solidFill>
                        <a:effectLst/>
                        <a:latin typeface="+mn-lt"/>
                        <a:ea typeface="Calibri" panose="020F0502020204030204" pitchFamily="34" charset="0"/>
                        <a:cs typeface="Arial" panose="020B0604020202020204" pitchFamily="34" charset="0"/>
                      </a:endParaRPr>
                    </a:p>
                  </a:txBody>
                  <a:tcPr marL="58461" marR="584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algn="ctr">
                        <a:lnSpc>
                          <a:spcPct val="107000"/>
                        </a:lnSpc>
                        <a:spcAft>
                          <a:spcPts val="800"/>
                        </a:spcAft>
                      </a:pPr>
                      <a:r>
                        <a:rPr lang="en-US" sz="1400">
                          <a:solidFill>
                            <a:schemeClr val="bg1"/>
                          </a:solidFill>
                          <a:effectLst/>
                          <a:latin typeface="+mn-lt"/>
                          <a:ea typeface="Times New Roman" panose="02020603050405020304" pitchFamily="18" charset="0"/>
                          <a:cs typeface="Arial" panose="020B0604020202020204" pitchFamily="34" charset="0"/>
                        </a:rPr>
                        <a:t>9.41</a:t>
                      </a:r>
                      <a:endParaRPr lang="en-US" sz="1400">
                        <a:solidFill>
                          <a:schemeClr val="bg1"/>
                        </a:solidFill>
                        <a:effectLst/>
                        <a:latin typeface="+mn-lt"/>
                        <a:ea typeface="Calibri" panose="020F0502020204030204" pitchFamily="34" charset="0"/>
                        <a:cs typeface="Arial" panose="020B0604020202020204" pitchFamily="34" charset="0"/>
                      </a:endParaRPr>
                    </a:p>
                  </a:txBody>
                  <a:tcPr marL="58461" marR="584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algn="ctr">
                        <a:lnSpc>
                          <a:spcPct val="107000"/>
                        </a:lnSpc>
                        <a:spcAft>
                          <a:spcPts val="800"/>
                        </a:spcAft>
                      </a:pPr>
                      <a:r>
                        <a:rPr lang="en-US" sz="1400">
                          <a:solidFill>
                            <a:schemeClr val="bg1"/>
                          </a:solidFill>
                          <a:effectLst/>
                          <a:latin typeface="+mn-lt"/>
                          <a:ea typeface="Times New Roman" panose="02020603050405020304" pitchFamily="18" charset="0"/>
                          <a:cs typeface="Arial" panose="020B0604020202020204" pitchFamily="34" charset="0"/>
                        </a:rPr>
                        <a:t>82.61</a:t>
                      </a:r>
                      <a:endParaRPr lang="en-US" sz="1400">
                        <a:solidFill>
                          <a:schemeClr val="bg1"/>
                        </a:solidFill>
                        <a:effectLst/>
                        <a:latin typeface="+mn-lt"/>
                        <a:ea typeface="Calibri" panose="020F0502020204030204" pitchFamily="34" charset="0"/>
                        <a:cs typeface="Arial" panose="020B0604020202020204" pitchFamily="34" charset="0"/>
                      </a:endParaRPr>
                    </a:p>
                  </a:txBody>
                  <a:tcPr marL="58461" marR="584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extLst>
                  <a:ext uri="{0D108BD9-81ED-4DB2-BD59-A6C34878D82A}">
                    <a16:rowId xmlns:a16="http://schemas.microsoft.com/office/drawing/2014/main" val="2500220054"/>
                  </a:ext>
                </a:extLst>
              </a:tr>
              <a:tr h="402449">
                <a:tc>
                  <a:txBody>
                    <a:bodyPr/>
                    <a:lstStyle/>
                    <a:p>
                      <a:pPr algn="ctr">
                        <a:lnSpc>
                          <a:spcPct val="107000"/>
                        </a:lnSpc>
                        <a:spcBef>
                          <a:spcPts val="1200"/>
                        </a:spcBef>
                        <a:spcAft>
                          <a:spcPts val="800"/>
                        </a:spcAft>
                      </a:pPr>
                      <a:r>
                        <a:rPr lang="en-US" sz="1300">
                          <a:solidFill>
                            <a:schemeClr val="bg1"/>
                          </a:solidFill>
                          <a:effectLst/>
                          <a:latin typeface="+mn-lt"/>
                          <a:ea typeface="Times New Roman" panose="02020603050405020304" pitchFamily="18" charset="0"/>
                          <a:cs typeface="Arial" panose="020B0604020202020204" pitchFamily="34" charset="0"/>
                        </a:rPr>
                        <a:t>W107b</a:t>
                      </a:r>
                      <a:endParaRPr lang="en-US" sz="1400">
                        <a:solidFill>
                          <a:schemeClr val="bg1"/>
                        </a:solidFill>
                        <a:effectLst/>
                        <a:latin typeface="+mn-lt"/>
                        <a:ea typeface="Calibri" panose="020F0502020204030204" pitchFamily="34" charset="0"/>
                        <a:cs typeface="Arial" panose="020B0604020202020204" pitchFamily="34" charset="0"/>
                      </a:endParaRPr>
                    </a:p>
                  </a:txBody>
                  <a:tcPr marL="87265" marR="872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algn="ctr">
                        <a:lnSpc>
                          <a:spcPct val="107000"/>
                        </a:lnSpc>
                        <a:spcBef>
                          <a:spcPts val="1200"/>
                        </a:spcBef>
                        <a:spcAft>
                          <a:spcPts val="800"/>
                        </a:spcAft>
                      </a:pPr>
                      <a:r>
                        <a:rPr lang="en-US" sz="1300">
                          <a:solidFill>
                            <a:schemeClr val="bg1"/>
                          </a:solidFill>
                          <a:effectLst/>
                          <a:latin typeface="+mn-lt"/>
                          <a:ea typeface="Times New Roman" panose="02020603050405020304" pitchFamily="18" charset="0"/>
                          <a:cs typeface="Arial" panose="020B0604020202020204" pitchFamily="34" charset="0"/>
                        </a:rPr>
                        <a:t>2048 x 2048</a:t>
                      </a:r>
                      <a:endParaRPr lang="en-US" sz="1400">
                        <a:solidFill>
                          <a:schemeClr val="bg1"/>
                        </a:solidFill>
                        <a:effectLst/>
                        <a:latin typeface="+mn-lt"/>
                        <a:ea typeface="Calibri" panose="020F0502020204030204" pitchFamily="34" charset="0"/>
                        <a:cs typeface="Arial" panose="020B0604020202020204" pitchFamily="34" charset="0"/>
                      </a:endParaRPr>
                    </a:p>
                  </a:txBody>
                  <a:tcPr marL="87265" marR="872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algn="ctr">
                        <a:lnSpc>
                          <a:spcPct val="107000"/>
                        </a:lnSpc>
                        <a:spcBef>
                          <a:spcPts val="1200"/>
                        </a:spcBef>
                        <a:spcAft>
                          <a:spcPts val="800"/>
                        </a:spcAft>
                      </a:pPr>
                      <a:r>
                        <a:rPr lang="en-US" sz="1300">
                          <a:solidFill>
                            <a:schemeClr val="bg1"/>
                          </a:solidFill>
                          <a:effectLst/>
                          <a:latin typeface="+mn-lt"/>
                          <a:ea typeface="Times New Roman" panose="02020603050405020304" pitchFamily="18" charset="0"/>
                          <a:cs typeface="Arial" panose="020B0604020202020204" pitchFamily="34" charset="0"/>
                        </a:rPr>
                        <a:t>JPG</a:t>
                      </a:r>
                      <a:endParaRPr lang="en-US" sz="1400">
                        <a:solidFill>
                          <a:schemeClr val="bg1"/>
                        </a:solidFill>
                        <a:effectLst/>
                        <a:latin typeface="+mn-lt"/>
                        <a:ea typeface="Calibri" panose="020F0502020204030204" pitchFamily="34" charset="0"/>
                        <a:cs typeface="Arial" panose="020B0604020202020204" pitchFamily="34" charset="0"/>
                      </a:endParaRPr>
                    </a:p>
                  </a:txBody>
                  <a:tcPr marL="87265" marR="872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7000"/>
                        </a:lnSpc>
                        <a:spcBef>
                          <a:spcPts val="1200"/>
                        </a:spcBef>
                        <a:spcAft>
                          <a:spcPts val="800"/>
                        </a:spcAft>
                        <a:buClrTx/>
                        <a:buSzTx/>
                        <a:buFontTx/>
                        <a:buNone/>
                        <a:tabLst/>
                        <a:defRPr/>
                      </a:pPr>
                      <a:r>
                        <a:rPr kumimoji="0" lang="en-US" sz="1400" b="0" i="0" u="none" strike="noStrike" kern="1200" cap="none" spc="0" normalizeH="0" baseline="0" noProof="0">
                          <a:ln>
                            <a:noFill/>
                          </a:ln>
                          <a:solidFill>
                            <a:srgbClr val="000000"/>
                          </a:solidFill>
                          <a:effectLst/>
                          <a:uLnTx/>
                          <a:uFillTx/>
                          <a:latin typeface="Sagona Book"/>
                          <a:ea typeface="Calibri" panose="020F0502020204030204" pitchFamily="34" charset="0"/>
                          <a:cs typeface="Arial" panose="020B0604020202020204" pitchFamily="34" charset="0"/>
                        </a:rPr>
                        <a:t>DoG</a:t>
                      </a:r>
                    </a:p>
                  </a:txBody>
                  <a:tcPr marL="87265" marR="872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algn="ctr">
                        <a:lnSpc>
                          <a:spcPct val="107000"/>
                        </a:lnSpc>
                        <a:spcAft>
                          <a:spcPts val="800"/>
                        </a:spcAft>
                      </a:pPr>
                      <a:r>
                        <a:rPr lang="en-US" sz="1400" dirty="0">
                          <a:solidFill>
                            <a:schemeClr val="bg1"/>
                          </a:solidFill>
                          <a:effectLst/>
                          <a:latin typeface="+mn-lt"/>
                          <a:ea typeface="Times New Roman" panose="02020603050405020304" pitchFamily="18" charset="0"/>
                          <a:cs typeface="Arial" panose="020B0604020202020204" pitchFamily="34" charset="0"/>
                        </a:rPr>
                        <a:t>80.27</a:t>
                      </a:r>
                      <a:endParaRPr lang="en-US" sz="1700" dirty="0">
                        <a:solidFill>
                          <a:schemeClr val="bg1"/>
                        </a:solidFill>
                        <a:effectLst/>
                        <a:latin typeface="+mn-lt"/>
                        <a:ea typeface="Calibri" panose="020F0502020204030204" pitchFamily="34" charset="0"/>
                        <a:cs typeface="Arial" panose="020B0604020202020204" pitchFamily="34" charset="0"/>
                      </a:endParaRPr>
                    </a:p>
                  </a:txBody>
                  <a:tcPr marL="58461" marR="584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algn="ctr">
                        <a:lnSpc>
                          <a:spcPct val="107000"/>
                        </a:lnSpc>
                        <a:spcAft>
                          <a:spcPts val="800"/>
                        </a:spcAft>
                      </a:pPr>
                      <a:r>
                        <a:rPr lang="en-US" sz="1400">
                          <a:solidFill>
                            <a:schemeClr val="bg1"/>
                          </a:solidFill>
                          <a:effectLst/>
                          <a:latin typeface="+mn-lt"/>
                          <a:ea typeface="Times New Roman" panose="02020603050405020304" pitchFamily="18" charset="0"/>
                          <a:cs typeface="Arial" panose="020B0604020202020204" pitchFamily="34" charset="0"/>
                        </a:rPr>
                        <a:t>14.72</a:t>
                      </a:r>
                      <a:endParaRPr lang="en-US" sz="1400">
                        <a:solidFill>
                          <a:schemeClr val="bg1"/>
                        </a:solidFill>
                        <a:effectLst/>
                        <a:latin typeface="+mn-lt"/>
                        <a:ea typeface="Calibri" panose="020F0502020204030204" pitchFamily="34" charset="0"/>
                        <a:cs typeface="Arial" panose="020B0604020202020204" pitchFamily="34" charset="0"/>
                      </a:endParaRPr>
                    </a:p>
                  </a:txBody>
                  <a:tcPr marL="58461" marR="584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algn="ctr">
                        <a:lnSpc>
                          <a:spcPct val="107000"/>
                        </a:lnSpc>
                        <a:spcAft>
                          <a:spcPts val="800"/>
                        </a:spcAft>
                      </a:pPr>
                      <a:r>
                        <a:rPr lang="en-US" sz="1400" dirty="0">
                          <a:solidFill>
                            <a:schemeClr val="bg1"/>
                          </a:solidFill>
                          <a:effectLst/>
                          <a:latin typeface="+mn-lt"/>
                          <a:ea typeface="Times New Roman" panose="02020603050405020304" pitchFamily="18" charset="0"/>
                          <a:cs typeface="Arial" panose="020B0604020202020204" pitchFamily="34" charset="0"/>
                        </a:rPr>
                        <a:t>70.471</a:t>
                      </a:r>
                      <a:endParaRPr lang="en-US" sz="1400" dirty="0">
                        <a:solidFill>
                          <a:schemeClr val="bg1"/>
                        </a:solidFill>
                        <a:effectLst/>
                        <a:latin typeface="+mn-lt"/>
                        <a:ea typeface="Calibri" panose="020F0502020204030204" pitchFamily="34" charset="0"/>
                        <a:cs typeface="Arial" panose="020B0604020202020204" pitchFamily="34" charset="0"/>
                      </a:endParaRPr>
                    </a:p>
                  </a:txBody>
                  <a:tcPr marL="58461" marR="584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extLst>
                  <a:ext uri="{0D108BD9-81ED-4DB2-BD59-A6C34878D82A}">
                    <a16:rowId xmlns:a16="http://schemas.microsoft.com/office/drawing/2014/main" val="159845383"/>
                  </a:ext>
                </a:extLst>
              </a:tr>
              <a:tr h="402449">
                <a:tc gridSpan="4">
                  <a:txBody>
                    <a:bodyPr/>
                    <a:lstStyle/>
                    <a:p>
                      <a:pPr algn="ctr">
                        <a:lnSpc>
                          <a:spcPct val="107000"/>
                        </a:lnSpc>
                        <a:spcBef>
                          <a:spcPts val="1200"/>
                        </a:spcBef>
                        <a:spcAft>
                          <a:spcPts val="800"/>
                        </a:spcAft>
                      </a:pPr>
                      <a:r>
                        <a:rPr lang="en-US" sz="1400" dirty="0">
                          <a:solidFill>
                            <a:schemeClr val="bg1"/>
                          </a:solidFill>
                          <a:effectLst/>
                          <a:latin typeface="+mn-lt"/>
                          <a:ea typeface="Calibri" panose="020F0502020204030204" pitchFamily="34" charset="0"/>
                          <a:cs typeface="Arial" panose="020B0604020202020204" pitchFamily="34" charset="0"/>
                        </a:rPr>
                        <a:t>Average</a:t>
                      </a:r>
                    </a:p>
                  </a:txBody>
                  <a:tcPr marL="87265" marR="872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hMerge="1">
                  <a:txBody>
                    <a:bodyPr/>
                    <a:lstStyle/>
                    <a:p>
                      <a:pPr algn="ctr">
                        <a:lnSpc>
                          <a:spcPct val="107000"/>
                        </a:lnSpc>
                        <a:spcBef>
                          <a:spcPts val="1200"/>
                        </a:spcBef>
                        <a:spcAft>
                          <a:spcPts val="800"/>
                        </a:spcAft>
                      </a:pPr>
                      <a:endParaRPr lang="en-US" sz="1400" dirty="0">
                        <a:solidFill>
                          <a:schemeClr val="bg1"/>
                        </a:solidFill>
                        <a:effectLst/>
                        <a:latin typeface="+mn-lt"/>
                        <a:ea typeface="Calibri" panose="020F0502020204030204" pitchFamily="34" charset="0"/>
                        <a:cs typeface="Arial" panose="020B0604020202020204" pitchFamily="34" charset="0"/>
                      </a:endParaRPr>
                    </a:p>
                  </a:txBody>
                  <a:tcPr marL="87265" marR="872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hMerge="1">
                  <a:txBody>
                    <a:bodyPr/>
                    <a:lstStyle/>
                    <a:p>
                      <a:pPr algn="ctr">
                        <a:lnSpc>
                          <a:spcPct val="107000"/>
                        </a:lnSpc>
                        <a:spcBef>
                          <a:spcPts val="1200"/>
                        </a:spcBef>
                        <a:spcAft>
                          <a:spcPts val="800"/>
                        </a:spcAft>
                      </a:pPr>
                      <a:endParaRPr lang="en-US" sz="1400" dirty="0">
                        <a:solidFill>
                          <a:schemeClr val="bg1"/>
                        </a:solidFill>
                        <a:effectLst/>
                        <a:latin typeface="+mn-lt"/>
                        <a:ea typeface="Calibri" panose="020F0502020204030204" pitchFamily="34" charset="0"/>
                        <a:cs typeface="Arial" panose="020B0604020202020204" pitchFamily="34" charset="0"/>
                      </a:endParaRPr>
                    </a:p>
                  </a:txBody>
                  <a:tcPr marL="87265" marR="872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hMerge="1">
                  <a:txBody>
                    <a:bodyPr/>
                    <a:lstStyle/>
                    <a:p>
                      <a:pPr marL="0" marR="0" lvl="0" indent="0" algn="ctr" defTabSz="914400" rtl="0" eaLnBrk="1" fontAlgn="auto" latinLnBrk="0" hangingPunct="1">
                        <a:lnSpc>
                          <a:spcPct val="107000"/>
                        </a:lnSpc>
                        <a:spcBef>
                          <a:spcPts val="1200"/>
                        </a:spcBef>
                        <a:spcAft>
                          <a:spcPts val="80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Sagona Book"/>
                        <a:ea typeface="Calibri" panose="020F0502020204030204" pitchFamily="34" charset="0"/>
                        <a:cs typeface="Arial" panose="020B0604020202020204" pitchFamily="34" charset="0"/>
                      </a:endParaRPr>
                    </a:p>
                  </a:txBody>
                  <a:tcPr marL="87265" marR="872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algn="ctr">
                        <a:lnSpc>
                          <a:spcPct val="107000"/>
                        </a:lnSpc>
                        <a:spcAft>
                          <a:spcPts val="800"/>
                        </a:spcAft>
                      </a:pPr>
                      <a:r>
                        <a:rPr lang="en-US" sz="1700" dirty="0">
                          <a:solidFill>
                            <a:schemeClr val="bg1"/>
                          </a:solidFill>
                          <a:effectLst/>
                          <a:latin typeface="+mn-lt"/>
                          <a:ea typeface="Calibri" panose="020F0502020204030204" pitchFamily="34" charset="0"/>
                          <a:cs typeface="Arial" panose="020B0604020202020204" pitchFamily="34" charset="0"/>
                        </a:rPr>
                        <a:t>81.07</a:t>
                      </a:r>
                    </a:p>
                  </a:txBody>
                  <a:tcPr marL="58461" marR="584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algn="ctr">
                        <a:lnSpc>
                          <a:spcPct val="107000"/>
                        </a:lnSpc>
                        <a:spcAft>
                          <a:spcPts val="800"/>
                        </a:spcAft>
                      </a:pPr>
                      <a:r>
                        <a:rPr lang="en-US" sz="1400" dirty="0">
                          <a:solidFill>
                            <a:schemeClr val="bg1"/>
                          </a:solidFill>
                          <a:effectLst/>
                          <a:latin typeface="+mn-lt"/>
                          <a:ea typeface="Calibri" panose="020F0502020204030204" pitchFamily="34" charset="0"/>
                          <a:cs typeface="Arial" panose="020B0604020202020204" pitchFamily="34" charset="0"/>
                        </a:rPr>
                        <a:t>11.31</a:t>
                      </a:r>
                    </a:p>
                  </a:txBody>
                  <a:tcPr marL="58461" marR="584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algn="ctr">
                        <a:lnSpc>
                          <a:spcPct val="107000"/>
                        </a:lnSpc>
                        <a:spcAft>
                          <a:spcPts val="800"/>
                        </a:spcAft>
                      </a:pPr>
                      <a:r>
                        <a:rPr lang="en-US" sz="1400" dirty="0">
                          <a:solidFill>
                            <a:schemeClr val="bg1"/>
                          </a:solidFill>
                          <a:effectLst/>
                          <a:latin typeface="+mn-lt"/>
                          <a:ea typeface="Calibri" panose="020F0502020204030204" pitchFamily="34" charset="0"/>
                          <a:cs typeface="Arial" panose="020B0604020202020204" pitchFamily="34" charset="0"/>
                        </a:rPr>
                        <a:t>71.95</a:t>
                      </a:r>
                    </a:p>
                  </a:txBody>
                  <a:tcPr marL="58461" marR="584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extLst>
                  <a:ext uri="{0D108BD9-81ED-4DB2-BD59-A6C34878D82A}">
                    <a16:rowId xmlns:a16="http://schemas.microsoft.com/office/drawing/2014/main" val="949626355"/>
                  </a:ext>
                </a:extLst>
              </a:tr>
            </a:tbl>
          </a:graphicData>
        </a:graphic>
      </p:graphicFrame>
    </p:spTree>
    <p:extLst>
      <p:ext uri="{BB962C8B-B14F-4D97-AF65-F5344CB8AC3E}">
        <p14:creationId xmlns:p14="http://schemas.microsoft.com/office/powerpoint/2010/main" val="132888208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BD19D-3C8F-E84C-8A80-74D9134408AE}"/>
              </a:ext>
            </a:extLst>
          </p:cNvPr>
          <p:cNvSpPr>
            <a:spLocks noGrp="1"/>
          </p:cNvSpPr>
          <p:nvPr>
            <p:ph type="title"/>
          </p:nvPr>
        </p:nvSpPr>
        <p:spPr>
          <a:xfrm>
            <a:off x="720000" y="619200"/>
            <a:ext cx="10728322" cy="996536"/>
          </a:xfrm>
        </p:spPr>
        <p:txBody>
          <a:bodyPr>
            <a:normAutofit/>
          </a:bodyPr>
          <a:lstStyle/>
          <a:p>
            <a:r>
              <a:rPr lang="en-US" sz="6000" dirty="0"/>
              <a:t>Result</a:t>
            </a:r>
          </a:p>
        </p:txBody>
      </p:sp>
      <p:sp>
        <p:nvSpPr>
          <p:cNvPr id="4" name="Content Placeholder 4">
            <a:extLst>
              <a:ext uri="{FF2B5EF4-FFF2-40B4-BE49-F238E27FC236}">
                <a16:creationId xmlns:a16="http://schemas.microsoft.com/office/drawing/2014/main" id="{512269AD-217B-5146-CE3E-F32428569298}"/>
              </a:ext>
            </a:extLst>
          </p:cNvPr>
          <p:cNvSpPr>
            <a:spLocks noGrp="1"/>
          </p:cNvSpPr>
          <p:nvPr>
            <p:ph idx="1"/>
          </p:nvPr>
        </p:nvSpPr>
        <p:spPr>
          <a:xfrm>
            <a:off x="618326" y="1743343"/>
            <a:ext cx="10868824" cy="3902855"/>
          </a:xfrm>
        </p:spPr>
        <p:txBody>
          <a:bodyPr>
            <a:normAutofit/>
          </a:bodyPr>
          <a:lstStyle/>
          <a:p>
            <a:pPr marL="457200" indent="-457200" algn="just">
              <a:lnSpc>
                <a:spcPct val="110000"/>
              </a:lnSpc>
              <a:buFont typeface="Arial" panose="020B0604020202020204" pitchFamily="34" charset="0"/>
              <a:buChar char="•"/>
            </a:pPr>
            <a:endParaRPr lang="sv-SE" dirty="0">
              <a:solidFill>
                <a:schemeClr val="tx1"/>
              </a:solidFill>
            </a:endParaRPr>
          </a:p>
          <a:p>
            <a:pPr marL="457200" indent="-457200" algn="just">
              <a:lnSpc>
                <a:spcPct val="110000"/>
              </a:lnSpc>
              <a:buFont typeface="Arial" panose="020B0604020202020204" pitchFamily="34" charset="0"/>
              <a:buChar char="•"/>
            </a:pPr>
            <a:r>
              <a:rPr lang="en-US" dirty="0">
                <a:solidFill>
                  <a:schemeClr val="tx1"/>
                </a:solidFill>
              </a:rPr>
              <a:t>From all the methods like Canny, Sobel with many variations in thresholds, Harris Corner, Hough Transform, Hough Transform with splitting, DOG Filter that we have developed and tested. From the results we can see that </a:t>
            </a:r>
            <a:r>
              <a:rPr lang="en-US" dirty="0" err="1">
                <a:solidFill>
                  <a:schemeClr val="tx1"/>
                </a:solidFill>
              </a:rPr>
              <a:t>DoG</a:t>
            </a:r>
            <a:r>
              <a:rPr lang="en-US" dirty="0">
                <a:solidFill>
                  <a:schemeClr val="tx1"/>
                </a:solidFill>
              </a:rPr>
              <a:t> is more consistent and produces better results when compared to all the other </a:t>
            </a:r>
            <a:r>
              <a:rPr lang="en-US" dirty="0" err="1">
                <a:solidFill>
                  <a:schemeClr val="tx1"/>
                </a:solidFill>
              </a:rPr>
              <a:t>models.Models</a:t>
            </a:r>
            <a:r>
              <a:rPr lang="en-US" dirty="0">
                <a:solidFill>
                  <a:schemeClr val="tx1"/>
                </a:solidFill>
              </a:rPr>
              <a:t> like Canny and Sobel are Fail cases where the detection is not </a:t>
            </a:r>
            <a:r>
              <a:rPr lang="en-US" dirty="0" err="1">
                <a:solidFill>
                  <a:schemeClr val="tx1"/>
                </a:solidFill>
              </a:rPr>
              <a:t>upto</a:t>
            </a:r>
            <a:r>
              <a:rPr lang="en-US" dirty="0">
                <a:solidFill>
                  <a:schemeClr val="tx1"/>
                </a:solidFill>
              </a:rPr>
              <a:t> the mark as we have expected. The detection is not consistent.</a:t>
            </a:r>
          </a:p>
        </p:txBody>
      </p:sp>
    </p:spTree>
    <p:extLst>
      <p:ext uri="{BB962C8B-B14F-4D97-AF65-F5344CB8AC3E}">
        <p14:creationId xmlns:p14="http://schemas.microsoft.com/office/powerpoint/2010/main" val="271816878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BD19D-3C8F-E84C-8A80-74D9134408AE}"/>
              </a:ext>
            </a:extLst>
          </p:cNvPr>
          <p:cNvSpPr>
            <a:spLocks noGrp="1"/>
          </p:cNvSpPr>
          <p:nvPr>
            <p:ph type="title"/>
          </p:nvPr>
        </p:nvSpPr>
        <p:spPr>
          <a:xfrm>
            <a:off x="720000" y="619200"/>
            <a:ext cx="10728322" cy="996536"/>
          </a:xfrm>
        </p:spPr>
        <p:txBody>
          <a:bodyPr>
            <a:normAutofit/>
          </a:bodyPr>
          <a:lstStyle/>
          <a:p>
            <a:r>
              <a:rPr lang="en-US" sz="6000" dirty="0"/>
              <a:t>Conclusion</a:t>
            </a:r>
          </a:p>
        </p:txBody>
      </p:sp>
      <p:sp>
        <p:nvSpPr>
          <p:cNvPr id="4" name="Content Placeholder 4">
            <a:extLst>
              <a:ext uri="{FF2B5EF4-FFF2-40B4-BE49-F238E27FC236}">
                <a16:creationId xmlns:a16="http://schemas.microsoft.com/office/drawing/2014/main" id="{512269AD-217B-5146-CE3E-F32428569298}"/>
              </a:ext>
            </a:extLst>
          </p:cNvPr>
          <p:cNvSpPr>
            <a:spLocks noGrp="1"/>
          </p:cNvSpPr>
          <p:nvPr>
            <p:ph idx="1"/>
          </p:nvPr>
        </p:nvSpPr>
        <p:spPr>
          <a:xfrm>
            <a:off x="618326" y="1743343"/>
            <a:ext cx="10868824" cy="3902855"/>
          </a:xfrm>
        </p:spPr>
        <p:txBody>
          <a:bodyPr>
            <a:normAutofit/>
          </a:bodyPr>
          <a:lstStyle/>
          <a:p>
            <a:pPr marL="457200" indent="-457200" algn="just">
              <a:lnSpc>
                <a:spcPct val="110000"/>
              </a:lnSpc>
              <a:buFont typeface="Arial" panose="020B0604020202020204" pitchFamily="34" charset="0"/>
              <a:buChar char="•"/>
            </a:pPr>
            <a:endParaRPr lang="sv-SE" dirty="0">
              <a:solidFill>
                <a:schemeClr val="tx1"/>
              </a:solidFill>
            </a:endParaRPr>
          </a:p>
          <a:p>
            <a:pPr marL="457200" indent="-457200" algn="just">
              <a:lnSpc>
                <a:spcPct val="110000"/>
              </a:lnSpc>
              <a:buFont typeface="Arial" panose="020B0604020202020204" pitchFamily="34" charset="0"/>
              <a:buChar char="•"/>
            </a:pPr>
            <a:r>
              <a:rPr lang="en-US" dirty="0">
                <a:solidFill>
                  <a:schemeClr val="tx1"/>
                </a:solidFill>
              </a:rPr>
              <a:t>By using Gaussian and difference of Gaussian and converting the result image to binary we have brought our image close to ground truth and also if there was still any time we would like to perform some other operations like using Harris corner detection with Hough Transform splitting Technique on the image. </a:t>
            </a:r>
          </a:p>
        </p:txBody>
      </p:sp>
    </p:spTree>
    <p:extLst>
      <p:ext uri="{BB962C8B-B14F-4D97-AF65-F5344CB8AC3E}">
        <p14:creationId xmlns:p14="http://schemas.microsoft.com/office/powerpoint/2010/main" val="244960398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59C62-59A2-00E8-CF5D-3A6E6A84C0CB}"/>
              </a:ext>
            </a:extLst>
          </p:cNvPr>
          <p:cNvSpPr>
            <a:spLocks noGrp="1"/>
          </p:cNvSpPr>
          <p:nvPr>
            <p:ph type="title"/>
          </p:nvPr>
        </p:nvSpPr>
        <p:spPr>
          <a:xfrm>
            <a:off x="858546" y="194327"/>
            <a:ext cx="10728322" cy="581527"/>
          </a:xfrm>
        </p:spPr>
        <p:txBody>
          <a:bodyPr>
            <a:normAutofit fontScale="90000"/>
          </a:bodyPr>
          <a:lstStyle/>
          <a:p>
            <a:pPr algn="ctr"/>
            <a:r>
              <a:rPr lang="en-US" dirty="0"/>
              <a:t>Timeline</a:t>
            </a:r>
          </a:p>
        </p:txBody>
      </p:sp>
      <p:graphicFrame>
        <p:nvGraphicFramePr>
          <p:cNvPr id="5" name="Table 4">
            <a:extLst>
              <a:ext uri="{FF2B5EF4-FFF2-40B4-BE49-F238E27FC236}">
                <a16:creationId xmlns:a16="http://schemas.microsoft.com/office/drawing/2014/main" id="{499EC6BE-52B5-77A6-3A5D-C8D6C87E7CFF}"/>
              </a:ext>
            </a:extLst>
          </p:cNvPr>
          <p:cNvGraphicFramePr>
            <a:graphicFrameLocks noGrp="1"/>
          </p:cNvGraphicFramePr>
          <p:nvPr>
            <p:extLst>
              <p:ext uri="{D42A27DB-BD31-4B8C-83A1-F6EECF244321}">
                <p14:modId xmlns:p14="http://schemas.microsoft.com/office/powerpoint/2010/main" val="3687907325"/>
              </p:ext>
            </p:extLst>
          </p:nvPr>
        </p:nvGraphicFramePr>
        <p:xfrm>
          <a:off x="2032000" y="992138"/>
          <a:ext cx="8127999" cy="515112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1995700515"/>
                    </a:ext>
                  </a:extLst>
                </a:gridCol>
                <a:gridCol w="2709333">
                  <a:extLst>
                    <a:ext uri="{9D8B030D-6E8A-4147-A177-3AD203B41FA5}">
                      <a16:colId xmlns:a16="http://schemas.microsoft.com/office/drawing/2014/main" val="1740237413"/>
                    </a:ext>
                  </a:extLst>
                </a:gridCol>
                <a:gridCol w="2709333">
                  <a:extLst>
                    <a:ext uri="{9D8B030D-6E8A-4147-A177-3AD203B41FA5}">
                      <a16:colId xmlns:a16="http://schemas.microsoft.com/office/drawing/2014/main" val="279701168"/>
                    </a:ext>
                  </a:extLst>
                </a:gridCol>
              </a:tblGrid>
              <a:tr h="0">
                <a:tc>
                  <a:txBody>
                    <a:bodyPr/>
                    <a:lstStyle/>
                    <a:p>
                      <a:pPr algn="ctr"/>
                      <a:r>
                        <a:rPr lang="en-US" dirty="0"/>
                        <a:t>Method</a:t>
                      </a:r>
                    </a:p>
                  </a:txBody>
                  <a:tcPr/>
                </a:tc>
                <a:tc>
                  <a:txBody>
                    <a:bodyPr/>
                    <a:lstStyle/>
                    <a:p>
                      <a:pPr algn="ctr"/>
                      <a:r>
                        <a:rPr lang="en-US" dirty="0"/>
                        <a:t>Start Date</a:t>
                      </a:r>
                    </a:p>
                  </a:txBody>
                  <a:tcPr/>
                </a:tc>
                <a:tc>
                  <a:txBody>
                    <a:bodyPr/>
                    <a:lstStyle/>
                    <a:p>
                      <a:pPr algn="ctr"/>
                      <a:r>
                        <a:rPr lang="en-US" dirty="0"/>
                        <a:t>End Date</a:t>
                      </a:r>
                    </a:p>
                  </a:txBody>
                  <a:tcPr/>
                </a:tc>
                <a:extLst>
                  <a:ext uri="{0D108BD9-81ED-4DB2-BD59-A6C34878D82A}">
                    <a16:rowId xmlns:a16="http://schemas.microsoft.com/office/drawing/2014/main" val="2236309978"/>
                  </a:ext>
                </a:extLst>
              </a:tr>
              <a:tr h="370840">
                <a:tc>
                  <a:txBody>
                    <a:bodyPr/>
                    <a:lstStyle/>
                    <a:p>
                      <a:pPr algn="ctr"/>
                      <a:r>
                        <a:rPr lang="en-US" dirty="0"/>
                        <a:t>Canny Edge</a:t>
                      </a:r>
                    </a:p>
                  </a:txBody>
                  <a:tcPr/>
                </a:tc>
                <a:tc>
                  <a:txBody>
                    <a:bodyPr/>
                    <a:lstStyle/>
                    <a:p>
                      <a:pPr algn="ctr"/>
                      <a:r>
                        <a:rPr lang="en-US" dirty="0"/>
                        <a:t>October 1</a:t>
                      </a:r>
                    </a:p>
                  </a:txBody>
                  <a:tcPr/>
                </a:tc>
                <a:tc>
                  <a:txBody>
                    <a:bodyPr/>
                    <a:lstStyle/>
                    <a:p>
                      <a:pPr algn="ctr"/>
                      <a:r>
                        <a:rPr lang="en-US" dirty="0"/>
                        <a:t>October 15</a:t>
                      </a:r>
                    </a:p>
                  </a:txBody>
                  <a:tcPr/>
                </a:tc>
                <a:extLst>
                  <a:ext uri="{0D108BD9-81ED-4DB2-BD59-A6C34878D82A}">
                    <a16:rowId xmlns:a16="http://schemas.microsoft.com/office/drawing/2014/main" val="1192997004"/>
                  </a:ext>
                </a:extLst>
              </a:tr>
              <a:tr h="370840">
                <a:tc>
                  <a:txBody>
                    <a:bodyPr/>
                    <a:lstStyle/>
                    <a:p>
                      <a:pPr algn="ctr"/>
                      <a:r>
                        <a:rPr lang="en-US" dirty="0"/>
                        <a:t>Sobel Edge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October 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October 15</a:t>
                      </a:r>
                    </a:p>
                  </a:txBody>
                  <a:tcPr/>
                </a:tc>
                <a:extLst>
                  <a:ext uri="{0D108BD9-81ED-4DB2-BD59-A6C34878D82A}">
                    <a16:rowId xmlns:a16="http://schemas.microsoft.com/office/drawing/2014/main" val="1989973987"/>
                  </a:ext>
                </a:extLst>
              </a:tr>
              <a:tr h="370840">
                <a:tc>
                  <a:txBody>
                    <a:bodyPr/>
                    <a:lstStyle/>
                    <a:p>
                      <a:pPr algn="ctr"/>
                      <a:r>
                        <a:rPr lang="en-US" dirty="0"/>
                        <a:t>Histogram Equalization</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October 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October 15</a:t>
                      </a:r>
                    </a:p>
                  </a:txBody>
                  <a:tcPr/>
                </a:tc>
                <a:extLst>
                  <a:ext uri="{0D108BD9-81ED-4DB2-BD59-A6C34878D82A}">
                    <a16:rowId xmlns:a16="http://schemas.microsoft.com/office/drawing/2014/main" val="3273865109"/>
                  </a:ext>
                </a:extLst>
              </a:tr>
              <a:tr h="370840">
                <a:tc>
                  <a:txBody>
                    <a:bodyPr/>
                    <a:lstStyle/>
                    <a:p>
                      <a:pPr algn="ctr"/>
                      <a:r>
                        <a:rPr lang="en-US" dirty="0"/>
                        <a:t>Histogram stretching</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October 15</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October 15</a:t>
                      </a:r>
                    </a:p>
                  </a:txBody>
                  <a:tcPr/>
                </a:tc>
                <a:extLst>
                  <a:ext uri="{0D108BD9-81ED-4DB2-BD59-A6C34878D82A}">
                    <a16:rowId xmlns:a16="http://schemas.microsoft.com/office/drawing/2014/main" val="2867414220"/>
                  </a:ext>
                </a:extLst>
              </a:tr>
              <a:tr h="370840">
                <a:tc>
                  <a:txBody>
                    <a:bodyPr/>
                    <a:lstStyle/>
                    <a:p>
                      <a:pPr algn="ctr"/>
                      <a:r>
                        <a:rPr lang="en-US" dirty="0"/>
                        <a:t>Harris Corner Detection</a:t>
                      </a:r>
                    </a:p>
                  </a:txBody>
                  <a:tcPr/>
                </a:tc>
                <a:tc>
                  <a:txBody>
                    <a:bodyPr/>
                    <a:lstStyle/>
                    <a:p>
                      <a:pPr algn="ctr"/>
                      <a:r>
                        <a:rPr lang="en-US" dirty="0"/>
                        <a:t>October 16</a:t>
                      </a:r>
                    </a:p>
                  </a:txBody>
                  <a:tcPr/>
                </a:tc>
                <a:tc>
                  <a:txBody>
                    <a:bodyPr/>
                    <a:lstStyle/>
                    <a:p>
                      <a:pPr algn="ctr"/>
                      <a:r>
                        <a:rPr lang="en-US" dirty="0"/>
                        <a:t>October 30</a:t>
                      </a:r>
                    </a:p>
                  </a:txBody>
                  <a:tcPr/>
                </a:tc>
                <a:extLst>
                  <a:ext uri="{0D108BD9-81ED-4DB2-BD59-A6C34878D82A}">
                    <a16:rowId xmlns:a16="http://schemas.microsoft.com/office/drawing/2014/main" val="1728328572"/>
                  </a:ext>
                </a:extLst>
              </a:tr>
              <a:tr h="370840">
                <a:tc>
                  <a:txBody>
                    <a:bodyPr/>
                    <a:lstStyle/>
                    <a:p>
                      <a:pPr algn="ctr"/>
                      <a:r>
                        <a:rPr lang="en-US" dirty="0"/>
                        <a:t>Hough Transform</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October 16</a:t>
                      </a:r>
                    </a:p>
                  </a:txBody>
                  <a:tcPr/>
                </a:tc>
                <a:tc>
                  <a:txBody>
                    <a:bodyPr/>
                    <a:lstStyle/>
                    <a:p>
                      <a:pPr algn="ctr"/>
                      <a:r>
                        <a:rPr lang="en-US" dirty="0"/>
                        <a:t>October 30</a:t>
                      </a:r>
                    </a:p>
                  </a:txBody>
                  <a:tcPr/>
                </a:tc>
                <a:extLst>
                  <a:ext uri="{0D108BD9-81ED-4DB2-BD59-A6C34878D82A}">
                    <a16:rowId xmlns:a16="http://schemas.microsoft.com/office/drawing/2014/main" val="4148096797"/>
                  </a:ext>
                </a:extLst>
              </a:tr>
              <a:tr h="370840">
                <a:tc>
                  <a:txBody>
                    <a:bodyPr/>
                    <a:lstStyle/>
                    <a:p>
                      <a:pPr algn="ctr"/>
                      <a:r>
                        <a:rPr lang="en-US" dirty="0"/>
                        <a:t>Hough Transform for Curves</a:t>
                      </a:r>
                    </a:p>
                  </a:txBody>
                  <a:tcPr/>
                </a:tc>
                <a:tc>
                  <a:txBody>
                    <a:bodyPr/>
                    <a:lstStyle/>
                    <a:p>
                      <a:pPr algn="ctr"/>
                      <a:r>
                        <a:rPr lang="en-US" dirty="0"/>
                        <a:t>November 1</a:t>
                      </a:r>
                    </a:p>
                  </a:txBody>
                  <a:tcPr/>
                </a:tc>
                <a:tc>
                  <a:txBody>
                    <a:bodyPr/>
                    <a:lstStyle/>
                    <a:p>
                      <a:pPr algn="ctr"/>
                      <a:r>
                        <a:rPr lang="en-US" dirty="0"/>
                        <a:t>November 12</a:t>
                      </a:r>
                    </a:p>
                  </a:txBody>
                  <a:tcPr/>
                </a:tc>
                <a:extLst>
                  <a:ext uri="{0D108BD9-81ED-4DB2-BD59-A6C34878D82A}">
                    <a16:rowId xmlns:a16="http://schemas.microsoft.com/office/drawing/2014/main" val="727163858"/>
                  </a:ext>
                </a:extLst>
              </a:tr>
              <a:tr h="370840">
                <a:tc>
                  <a:txBody>
                    <a:bodyPr/>
                    <a:lstStyle/>
                    <a:p>
                      <a:pPr algn="ctr"/>
                      <a:r>
                        <a:rPr lang="en-US" dirty="0"/>
                        <a:t>DoG Filter</a:t>
                      </a:r>
                    </a:p>
                  </a:txBody>
                  <a:tcPr/>
                </a:tc>
                <a:tc>
                  <a:txBody>
                    <a:bodyPr/>
                    <a:lstStyle/>
                    <a:p>
                      <a:pPr algn="ctr"/>
                      <a:r>
                        <a:rPr lang="en-US" dirty="0"/>
                        <a:t>November 1</a:t>
                      </a:r>
                    </a:p>
                  </a:txBody>
                  <a:tcPr/>
                </a:tc>
                <a:tc>
                  <a:txBody>
                    <a:bodyPr/>
                    <a:lstStyle/>
                    <a:p>
                      <a:pPr algn="ctr"/>
                      <a:r>
                        <a:rPr lang="en-US" dirty="0"/>
                        <a:t>November 12</a:t>
                      </a:r>
                    </a:p>
                  </a:txBody>
                  <a:tcPr/>
                </a:tc>
                <a:extLst>
                  <a:ext uri="{0D108BD9-81ED-4DB2-BD59-A6C34878D82A}">
                    <a16:rowId xmlns:a16="http://schemas.microsoft.com/office/drawing/2014/main" val="286599527"/>
                  </a:ext>
                </a:extLst>
              </a:tr>
              <a:tr h="370840">
                <a:tc>
                  <a:txBody>
                    <a:bodyPr/>
                    <a:lstStyle/>
                    <a:p>
                      <a:pPr algn="ctr"/>
                      <a:r>
                        <a:rPr lang="en-US" dirty="0"/>
                        <a:t>Full Report</a:t>
                      </a:r>
                    </a:p>
                  </a:txBody>
                  <a:tcPr/>
                </a:tc>
                <a:tc>
                  <a:txBody>
                    <a:bodyPr/>
                    <a:lstStyle/>
                    <a:p>
                      <a:pPr algn="ctr"/>
                      <a:r>
                        <a:rPr lang="en-US" dirty="0"/>
                        <a:t>November 16</a:t>
                      </a:r>
                    </a:p>
                  </a:txBody>
                  <a:tcPr/>
                </a:tc>
                <a:tc>
                  <a:txBody>
                    <a:bodyPr/>
                    <a:lstStyle/>
                    <a:p>
                      <a:pPr algn="ctr"/>
                      <a:r>
                        <a:rPr lang="en-US" dirty="0"/>
                        <a:t>November 30</a:t>
                      </a:r>
                    </a:p>
                  </a:txBody>
                  <a:tcPr/>
                </a:tc>
                <a:extLst>
                  <a:ext uri="{0D108BD9-81ED-4DB2-BD59-A6C34878D82A}">
                    <a16:rowId xmlns:a16="http://schemas.microsoft.com/office/drawing/2014/main" val="3246631952"/>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Presentation Including All</a:t>
                      </a:r>
                    </a:p>
                  </a:txBody>
                  <a:tcPr/>
                </a:tc>
                <a:tc>
                  <a:txBody>
                    <a:bodyPr/>
                    <a:lstStyle/>
                    <a:p>
                      <a:pPr algn="ctr"/>
                      <a:r>
                        <a:rPr lang="en-US" dirty="0"/>
                        <a:t>November 16</a:t>
                      </a:r>
                    </a:p>
                  </a:txBody>
                  <a:tcPr/>
                </a:tc>
                <a:tc>
                  <a:txBody>
                    <a:bodyPr/>
                    <a:lstStyle/>
                    <a:p>
                      <a:pPr algn="ctr"/>
                      <a:r>
                        <a:rPr lang="en-US" dirty="0"/>
                        <a:t>November 30</a:t>
                      </a:r>
                    </a:p>
                  </a:txBody>
                  <a:tcPr/>
                </a:tc>
                <a:extLst>
                  <a:ext uri="{0D108BD9-81ED-4DB2-BD59-A6C34878D82A}">
                    <a16:rowId xmlns:a16="http://schemas.microsoft.com/office/drawing/2014/main" val="1786965091"/>
                  </a:ext>
                </a:extLst>
              </a:tr>
            </a:tbl>
          </a:graphicData>
        </a:graphic>
      </p:graphicFrame>
    </p:spTree>
    <p:extLst>
      <p:ext uri="{BB962C8B-B14F-4D97-AF65-F5344CB8AC3E}">
        <p14:creationId xmlns:p14="http://schemas.microsoft.com/office/powerpoint/2010/main" val="343007377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EBFD5-6116-8F0F-C648-5E832784F814}"/>
              </a:ext>
            </a:extLst>
          </p:cNvPr>
          <p:cNvSpPr>
            <a:spLocks noGrp="1"/>
          </p:cNvSpPr>
          <p:nvPr>
            <p:ph type="title"/>
          </p:nvPr>
        </p:nvSpPr>
        <p:spPr>
          <a:xfrm>
            <a:off x="720000" y="619200"/>
            <a:ext cx="10728322" cy="636945"/>
          </a:xfrm>
        </p:spPr>
        <p:txBody>
          <a:bodyPr/>
          <a:lstStyle/>
          <a:p>
            <a:pPr algn="ctr"/>
            <a:r>
              <a:rPr lang="en-US" dirty="0"/>
              <a:t>Future Work</a:t>
            </a:r>
          </a:p>
        </p:txBody>
      </p:sp>
      <p:sp>
        <p:nvSpPr>
          <p:cNvPr id="3" name="Content Placeholder 2">
            <a:extLst>
              <a:ext uri="{FF2B5EF4-FFF2-40B4-BE49-F238E27FC236}">
                <a16:creationId xmlns:a16="http://schemas.microsoft.com/office/drawing/2014/main" id="{1E655E0F-2BFC-2076-C3B0-7BAB5123AFE2}"/>
              </a:ext>
            </a:extLst>
          </p:cNvPr>
          <p:cNvSpPr>
            <a:spLocks noGrp="1"/>
          </p:cNvSpPr>
          <p:nvPr>
            <p:ph idx="1"/>
          </p:nvPr>
        </p:nvSpPr>
        <p:spPr/>
        <p:txBody>
          <a:bodyPr/>
          <a:lstStyle/>
          <a:p>
            <a:pPr marL="457200" indent="-457200" algn="just">
              <a:lnSpc>
                <a:spcPct val="110000"/>
              </a:lnSpc>
              <a:buFont typeface="Arial" panose="020B0604020202020204" pitchFamily="34" charset="0"/>
              <a:buChar char="•"/>
            </a:pPr>
            <a:r>
              <a:rPr lang="en-US" sz="2400" u="sng" dirty="0">
                <a:solidFill>
                  <a:schemeClr val="tx1"/>
                </a:solidFill>
              </a:rPr>
              <a:t>Methods That can be implemented in Future</a:t>
            </a:r>
          </a:p>
          <a:p>
            <a:pPr marL="457200" indent="-457200" algn="just">
              <a:lnSpc>
                <a:spcPct val="110000"/>
              </a:lnSpc>
              <a:buFont typeface="Arial" panose="020B0604020202020204" pitchFamily="34" charset="0"/>
              <a:buChar char="•"/>
            </a:pPr>
            <a:r>
              <a:rPr lang="en-US" sz="2400" dirty="0">
                <a:solidFill>
                  <a:schemeClr val="tx1"/>
                </a:solidFill>
              </a:rPr>
              <a:t>1. Implementing Harris + Hough</a:t>
            </a:r>
          </a:p>
          <a:p>
            <a:pPr marL="457200" indent="-457200" algn="just">
              <a:lnSpc>
                <a:spcPct val="110000"/>
              </a:lnSpc>
              <a:buFont typeface="Arial" panose="020B0604020202020204" pitchFamily="34" charset="0"/>
              <a:buChar char="•"/>
            </a:pPr>
            <a:r>
              <a:rPr lang="en-US" sz="2400" dirty="0">
                <a:solidFill>
                  <a:schemeClr val="tx1"/>
                </a:solidFill>
              </a:rPr>
              <a:t>2. Gabor Filter</a:t>
            </a:r>
          </a:p>
          <a:p>
            <a:pPr marL="457200" indent="-457200" algn="just">
              <a:lnSpc>
                <a:spcPct val="110000"/>
              </a:lnSpc>
              <a:buFont typeface="Arial" panose="020B0604020202020204" pitchFamily="34" charset="0"/>
              <a:buChar char="•"/>
            </a:pPr>
            <a:r>
              <a:rPr lang="en-US" sz="2400" dirty="0">
                <a:solidFill>
                  <a:schemeClr val="tx1"/>
                </a:solidFill>
              </a:rPr>
              <a:t>3. Hough + </a:t>
            </a:r>
            <a:r>
              <a:rPr lang="en-US" sz="2400" dirty="0" err="1">
                <a:solidFill>
                  <a:schemeClr val="tx1"/>
                </a:solidFill>
              </a:rPr>
              <a:t>DoG</a:t>
            </a:r>
            <a:endParaRPr lang="en-US" sz="2400" dirty="0">
              <a:solidFill>
                <a:schemeClr val="tx1"/>
              </a:solidFill>
            </a:endParaRPr>
          </a:p>
        </p:txBody>
      </p:sp>
    </p:spTree>
    <p:extLst>
      <p:ext uri="{BB962C8B-B14F-4D97-AF65-F5344CB8AC3E}">
        <p14:creationId xmlns:p14="http://schemas.microsoft.com/office/powerpoint/2010/main" val="92416804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3BB48-2D53-DF3C-0AC1-3279B82FEF6A}"/>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FF06818B-26A3-BDDE-879C-377C2A01E15F}"/>
              </a:ext>
            </a:extLst>
          </p:cNvPr>
          <p:cNvSpPr>
            <a:spLocks noGrp="1"/>
          </p:cNvSpPr>
          <p:nvPr>
            <p:ph idx="1"/>
          </p:nvPr>
        </p:nvSpPr>
        <p:spPr/>
        <p:txBody>
          <a:bodyPr/>
          <a:lstStyle/>
          <a:p>
            <a:r>
              <a:rPr lang="fr-FR" dirty="0"/>
              <a:t>https://stackoverflow.com/questions/39123267/how-to-detect-smooth-curves-in-matlab</a:t>
            </a:r>
          </a:p>
          <a:p>
            <a:r>
              <a:rPr lang="fr-FR" dirty="0"/>
              <a:t>Apeer.com</a:t>
            </a:r>
          </a:p>
          <a:p>
            <a:r>
              <a:rPr lang="fr-FR" dirty="0"/>
              <a:t>Matlab Documentation</a:t>
            </a:r>
          </a:p>
          <a:p>
            <a:endParaRPr lang="en-US" dirty="0"/>
          </a:p>
        </p:txBody>
      </p:sp>
    </p:spTree>
    <p:extLst>
      <p:ext uri="{BB962C8B-B14F-4D97-AF65-F5344CB8AC3E}">
        <p14:creationId xmlns:p14="http://schemas.microsoft.com/office/powerpoint/2010/main" val="18085862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C2E21-34C6-9D4C-E784-45B385BA5C0B}"/>
              </a:ext>
            </a:extLst>
          </p:cNvPr>
          <p:cNvSpPr>
            <a:spLocks noGrp="1"/>
          </p:cNvSpPr>
          <p:nvPr>
            <p:ph type="title"/>
          </p:nvPr>
        </p:nvSpPr>
        <p:spPr>
          <a:xfrm>
            <a:off x="720000" y="619200"/>
            <a:ext cx="10728322" cy="836738"/>
          </a:xfrm>
        </p:spPr>
        <p:txBody>
          <a:bodyPr>
            <a:normAutofit/>
          </a:bodyPr>
          <a:lstStyle/>
          <a:p>
            <a:r>
              <a:rPr lang="en-US" sz="6000" dirty="0"/>
              <a:t>Introduction</a:t>
            </a:r>
          </a:p>
        </p:txBody>
      </p:sp>
      <p:sp>
        <p:nvSpPr>
          <p:cNvPr id="5" name="Content Placeholder 4">
            <a:extLst>
              <a:ext uri="{FF2B5EF4-FFF2-40B4-BE49-F238E27FC236}">
                <a16:creationId xmlns:a16="http://schemas.microsoft.com/office/drawing/2014/main" id="{6B41DB45-B077-ACE0-691B-635CB5C733AD}"/>
              </a:ext>
            </a:extLst>
          </p:cNvPr>
          <p:cNvSpPr>
            <a:spLocks noGrp="1"/>
          </p:cNvSpPr>
          <p:nvPr>
            <p:ph idx="1"/>
          </p:nvPr>
        </p:nvSpPr>
        <p:spPr>
          <a:xfrm>
            <a:off x="719997" y="2286422"/>
            <a:ext cx="10728325" cy="3952378"/>
          </a:xfrm>
        </p:spPr>
        <p:txBody>
          <a:bodyPr>
            <a:normAutofit/>
          </a:bodyPr>
          <a:lstStyle/>
          <a:p>
            <a:pPr marL="457200" indent="-457200" algn="just">
              <a:lnSpc>
                <a:spcPct val="110000"/>
              </a:lnSpc>
              <a:buFont typeface="Arial" panose="020B0604020202020204" pitchFamily="34" charset="0"/>
              <a:buChar char="•"/>
            </a:pPr>
            <a:r>
              <a:rPr lang="sv-SE" dirty="0">
                <a:solidFill>
                  <a:schemeClr val="tx1"/>
                </a:solidFill>
              </a:rPr>
              <a:t>Feature Engineering is the process of applying domain knowledge to design methods for extracting, refining, and representing features (properities, characteristics, and attributes) from data.</a:t>
            </a:r>
          </a:p>
          <a:p>
            <a:pPr marL="457200" indent="-457200" algn="just">
              <a:lnSpc>
                <a:spcPct val="110000"/>
              </a:lnSpc>
              <a:buFont typeface="Arial" panose="020B0604020202020204" pitchFamily="34" charset="0"/>
              <a:buChar char="•"/>
            </a:pPr>
            <a:endParaRPr lang="sv-SE" dirty="0">
              <a:solidFill>
                <a:schemeClr val="tx1"/>
              </a:solidFill>
            </a:endParaRPr>
          </a:p>
          <a:p>
            <a:pPr marL="457200" indent="-457200" algn="just">
              <a:lnSpc>
                <a:spcPct val="110000"/>
              </a:lnSpc>
              <a:buFont typeface="Arial" panose="020B0604020202020204" pitchFamily="34" charset="0"/>
              <a:buChar char="•"/>
            </a:pPr>
            <a:r>
              <a:rPr lang="sv-SE" dirty="0">
                <a:solidFill>
                  <a:schemeClr val="tx1"/>
                </a:solidFill>
              </a:rPr>
              <a:t>This project is about identifying the road and field boundaries in the given set of satellite images using feature engineering techniques.</a:t>
            </a:r>
          </a:p>
          <a:p>
            <a:pPr marL="457200" indent="-457200" algn="just">
              <a:lnSpc>
                <a:spcPct val="110000"/>
              </a:lnSpc>
              <a:buFont typeface="Arial" panose="020B0604020202020204" pitchFamily="34" charset="0"/>
              <a:buChar char="•"/>
            </a:pPr>
            <a:endParaRPr lang="sv-SE" dirty="0">
              <a:solidFill>
                <a:schemeClr val="tx1"/>
              </a:solidFill>
            </a:endParaRPr>
          </a:p>
          <a:p>
            <a:pPr marL="457200" indent="-457200" algn="just">
              <a:lnSpc>
                <a:spcPct val="110000"/>
              </a:lnSpc>
              <a:buFont typeface="Arial" panose="020B0604020202020204" pitchFamily="34" charset="0"/>
              <a:buChar char="•"/>
            </a:pPr>
            <a:r>
              <a:rPr lang="en-US" dirty="0">
                <a:solidFill>
                  <a:schemeClr val="tx1"/>
                </a:solidFill>
              </a:rPr>
              <a:t>Road and field boundary detection in satellite or aerial view images is very important in specific areas such as agriculture and urban plan designing. </a:t>
            </a:r>
            <a:endParaRPr lang="sv-SE" dirty="0">
              <a:solidFill>
                <a:schemeClr val="tx1"/>
              </a:solidFill>
            </a:endParaRPr>
          </a:p>
        </p:txBody>
      </p:sp>
      <p:sp>
        <p:nvSpPr>
          <p:cNvPr id="6" name="Subtitle 2">
            <a:extLst>
              <a:ext uri="{FF2B5EF4-FFF2-40B4-BE49-F238E27FC236}">
                <a16:creationId xmlns:a16="http://schemas.microsoft.com/office/drawing/2014/main" id="{73AABEC5-5665-58FE-75AE-45ADDA6B1158}"/>
              </a:ext>
            </a:extLst>
          </p:cNvPr>
          <p:cNvSpPr txBox="1">
            <a:spLocks/>
          </p:cNvSpPr>
          <p:nvPr/>
        </p:nvSpPr>
        <p:spPr>
          <a:xfrm>
            <a:off x="248576" y="150501"/>
            <a:ext cx="8630936" cy="1420848"/>
          </a:xfrm>
          <a:prstGeom prst="rect">
            <a:avLst/>
          </a:prstGeom>
        </p:spPr>
        <p:txBody>
          <a:bodyPr vert="horz" lIns="0" tIns="0" rIns="0" bIns="0" rtlCol="0" anchor="ctr">
            <a:normAutofit/>
          </a:bodyPr>
          <a:lstStyle>
            <a:lvl1pPr marL="228600" indent="-228600" algn="l" defTabSz="914400" rtl="0" eaLnBrk="1" latinLnBrk="0" hangingPunct="1">
              <a:lnSpc>
                <a:spcPct val="120000"/>
              </a:lnSpc>
              <a:spcBef>
                <a:spcPts val="10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1pPr>
            <a:lvl2pPr marL="6858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2pPr>
            <a:lvl3pPr marL="11430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3pPr>
            <a:lvl4pPr marL="16002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4pPr>
            <a:lvl5pPr marL="20574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Font typeface="Arial" panose="020B0604020202020204" pitchFamily="34" charset="0"/>
              <a:buChar char="•"/>
            </a:pPr>
            <a:endParaRPr lang="en-US" dirty="0">
              <a:solidFill>
                <a:schemeClr val="tx1"/>
              </a:solidFill>
            </a:endParaRPr>
          </a:p>
        </p:txBody>
      </p:sp>
    </p:spTree>
    <p:extLst>
      <p:ext uri="{BB962C8B-B14F-4D97-AF65-F5344CB8AC3E}">
        <p14:creationId xmlns:p14="http://schemas.microsoft.com/office/powerpoint/2010/main" val="100979680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9E2D3-917B-FE6B-31EE-DB00EFA34050}"/>
              </a:ext>
            </a:extLst>
          </p:cNvPr>
          <p:cNvSpPr>
            <a:spLocks noGrp="1"/>
          </p:cNvSpPr>
          <p:nvPr>
            <p:ph type="title"/>
          </p:nvPr>
        </p:nvSpPr>
        <p:spPr>
          <a:xfrm>
            <a:off x="3952728" y="2170909"/>
            <a:ext cx="4784872" cy="1477328"/>
          </a:xfrm>
        </p:spPr>
        <p:txBody>
          <a:bodyPr>
            <a:noAutofit/>
          </a:bodyPr>
          <a:lstStyle/>
          <a:p>
            <a:r>
              <a:rPr lang="en-US" sz="13600" dirty="0"/>
              <a:t>Thank You</a:t>
            </a:r>
          </a:p>
        </p:txBody>
      </p:sp>
    </p:spTree>
    <p:extLst>
      <p:ext uri="{BB962C8B-B14F-4D97-AF65-F5344CB8AC3E}">
        <p14:creationId xmlns:p14="http://schemas.microsoft.com/office/powerpoint/2010/main" val="15653503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C2E21-34C6-9D4C-E784-45B385BA5C0B}"/>
              </a:ext>
            </a:extLst>
          </p:cNvPr>
          <p:cNvSpPr>
            <a:spLocks noGrp="1"/>
          </p:cNvSpPr>
          <p:nvPr>
            <p:ph type="title"/>
          </p:nvPr>
        </p:nvSpPr>
        <p:spPr>
          <a:xfrm>
            <a:off x="720000" y="619200"/>
            <a:ext cx="10728322" cy="836738"/>
          </a:xfrm>
        </p:spPr>
        <p:txBody>
          <a:bodyPr>
            <a:normAutofit/>
          </a:bodyPr>
          <a:lstStyle/>
          <a:p>
            <a:r>
              <a:rPr lang="en-US" sz="6000" dirty="0"/>
              <a:t>Problem Statement</a:t>
            </a:r>
          </a:p>
        </p:txBody>
      </p:sp>
      <p:sp>
        <p:nvSpPr>
          <p:cNvPr id="5" name="Content Placeholder 4">
            <a:extLst>
              <a:ext uri="{FF2B5EF4-FFF2-40B4-BE49-F238E27FC236}">
                <a16:creationId xmlns:a16="http://schemas.microsoft.com/office/drawing/2014/main" id="{6B41DB45-B077-ACE0-691B-635CB5C733AD}"/>
              </a:ext>
            </a:extLst>
          </p:cNvPr>
          <p:cNvSpPr>
            <a:spLocks noGrp="1"/>
          </p:cNvSpPr>
          <p:nvPr>
            <p:ph idx="1"/>
          </p:nvPr>
        </p:nvSpPr>
        <p:spPr>
          <a:xfrm>
            <a:off x="719997" y="2286422"/>
            <a:ext cx="10728325" cy="3952378"/>
          </a:xfrm>
        </p:spPr>
        <p:txBody>
          <a:bodyPr>
            <a:normAutofit/>
          </a:bodyPr>
          <a:lstStyle/>
          <a:p>
            <a:pPr marL="457200" indent="-457200" algn="just">
              <a:lnSpc>
                <a:spcPct val="110000"/>
              </a:lnSpc>
              <a:buFont typeface="Arial" panose="020B0604020202020204" pitchFamily="34" charset="0"/>
              <a:buChar char="•"/>
            </a:pPr>
            <a:r>
              <a:rPr lang="sv-SE" dirty="0">
                <a:solidFill>
                  <a:schemeClr val="tx1"/>
                </a:solidFill>
              </a:rPr>
              <a:t>The </a:t>
            </a:r>
            <a:r>
              <a:rPr lang="en-US" dirty="0">
                <a:solidFill>
                  <a:schemeClr val="tx1"/>
                </a:solidFill>
              </a:rPr>
              <a:t>main problem statement of this project is to detect the roads and field boundaries in the satellite images given by Professor.</a:t>
            </a:r>
          </a:p>
          <a:p>
            <a:pPr marL="457200" indent="-457200" algn="just">
              <a:lnSpc>
                <a:spcPct val="110000"/>
              </a:lnSpc>
              <a:buFont typeface="Arial" panose="020B0604020202020204" pitchFamily="34" charset="0"/>
              <a:buChar char="•"/>
            </a:pPr>
            <a:endParaRPr lang="en-US" dirty="0">
              <a:solidFill>
                <a:schemeClr val="tx1"/>
              </a:solidFill>
            </a:endParaRPr>
          </a:p>
          <a:p>
            <a:pPr marL="457200" indent="-457200" algn="just">
              <a:lnSpc>
                <a:spcPct val="110000"/>
              </a:lnSpc>
              <a:buFont typeface="Arial" panose="020B0604020202020204" pitchFamily="34" charset="0"/>
              <a:buChar char="•"/>
            </a:pPr>
            <a:r>
              <a:rPr lang="en-US" dirty="0">
                <a:solidFill>
                  <a:schemeClr val="tx1"/>
                </a:solidFill>
              </a:rPr>
              <a:t>To differentiate the roads and field boundaries from other line features such as waterbodies, railway lines, etc.</a:t>
            </a:r>
          </a:p>
          <a:p>
            <a:pPr marL="457200" indent="-457200" algn="just">
              <a:lnSpc>
                <a:spcPct val="110000"/>
              </a:lnSpc>
              <a:buFont typeface="Arial" panose="020B0604020202020204" pitchFamily="34" charset="0"/>
              <a:buChar char="•"/>
            </a:pPr>
            <a:endParaRPr lang="en-US" dirty="0">
              <a:solidFill>
                <a:schemeClr val="tx1"/>
              </a:solidFill>
            </a:endParaRPr>
          </a:p>
          <a:p>
            <a:pPr marL="457200" indent="-457200" algn="just">
              <a:lnSpc>
                <a:spcPct val="110000"/>
              </a:lnSpc>
              <a:buFont typeface="Arial" panose="020B0604020202020204" pitchFamily="34" charset="0"/>
              <a:buChar char="•"/>
            </a:pPr>
            <a:r>
              <a:rPr lang="en-US" dirty="0">
                <a:solidFill>
                  <a:schemeClr val="tx1"/>
                </a:solidFill>
              </a:rPr>
              <a:t>To perform tasks such as managing the field areas supplying resources, it is necessary that the maps of the roads and fields should be accurate and detailed. </a:t>
            </a:r>
          </a:p>
          <a:p>
            <a:pPr marL="457200" indent="-457200" algn="just">
              <a:lnSpc>
                <a:spcPct val="110000"/>
              </a:lnSpc>
              <a:buFont typeface="Arial" panose="020B0604020202020204" pitchFamily="34" charset="0"/>
              <a:buChar char="•"/>
            </a:pPr>
            <a:endParaRPr lang="en-US" dirty="0"/>
          </a:p>
        </p:txBody>
      </p:sp>
      <p:sp>
        <p:nvSpPr>
          <p:cNvPr id="6" name="Subtitle 2">
            <a:extLst>
              <a:ext uri="{FF2B5EF4-FFF2-40B4-BE49-F238E27FC236}">
                <a16:creationId xmlns:a16="http://schemas.microsoft.com/office/drawing/2014/main" id="{73AABEC5-5665-58FE-75AE-45ADDA6B1158}"/>
              </a:ext>
            </a:extLst>
          </p:cNvPr>
          <p:cNvSpPr txBox="1">
            <a:spLocks/>
          </p:cNvSpPr>
          <p:nvPr/>
        </p:nvSpPr>
        <p:spPr>
          <a:xfrm>
            <a:off x="248576" y="150501"/>
            <a:ext cx="8630936" cy="1420848"/>
          </a:xfrm>
          <a:prstGeom prst="rect">
            <a:avLst/>
          </a:prstGeom>
        </p:spPr>
        <p:txBody>
          <a:bodyPr vert="horz" lIns="0" tIns="0" rIns="0" bIns="0" rtlCol="0" anchor="ctr">
            <a:normAutofit/>
          </a:bodyPr>
          <a:lstStyle>
            <a:lvl1pPr marL="228600" indent="-228600" algn="l" defTabSz="914400" rtl="0" eaLnBrk="1" latinLnBrk="0" hangingPunct="1">
              <a:lnSpc>
                <a:spcPct val="120000"/>
              </a:lnSpc>
              <a:spcBef>
                <a:spcPts val="10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1pPr>
            <a:lvl2pPr marL="6858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2pPr>
            <a:lvl3pPr marL="11430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3pPr>
            <a:lvl4pPr marL="16002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4pPr>
            <a:lvl5pPr marL="20574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Font typeface="Arial" panose="020B0604020202020204" pitchFamily="34" charset="0"/>
              <a:buChar char="•"/>
            </a:pPr>
            <a:endParaRPr lang="en-US" dirty="0">
              <a:solidFill>
                <a:schemeClr val="tx1"/>
              </a:solidFill>
            </a:endParaRPr>
          </a:p>
        </p:txBody>
      </p:sp>
    </p:spTree>
    <p:extLst>
      <p:ext uri="{BB962C8B-B14F-4D97-AF65-F5344CB8AC3E}">
        <p14:creationId xmlns:p14="http://schemas.microsoft.com/office/powerpoint/2010/main" val="33211407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C2E21-34C6-9D4C-E784-45B385BA5C0B}"/>
              </a:ext>
            </a:extLst>
          </p:cNvPr>
          <p:cNvSpPr>
            <a:spLocks noGrp="1"/>
          </p:cNvSpPr>
          <p:nvPr>
            <p:ph type="title"/>
          </p:nvPr>
        </p:nvSpPr>
        <p:spPr>
          <a:xfrm>
            <a:off x="720000" y="619200"/>
            <a:ext cx="10728322" cy="836738"/>
          </a:xfrm>
        </p:spPr>
        <p:txBody>
          <a:bodyPr>
            <a:normAutofit/>
          </a:bodyPr>
          <a:lstStyle/>
          <a:p>
            <a:r>
              <a:rPr lang="en-US" sz="6000" dirty="0"/>
              <a:t>Dataset</a:t>
            </a:r>
          </a:p>
        </p:txBody>
      </p:sp>
      <p:sp>
        <p:nvSpPr>
          <p:cNvPr id="5" name="Content Placeholder 4">
            <a:extLst>
              <a:ext uri="{FF2B5EF4-FFF2-40B4-BE49-F238E27FC236}">
                <a16:creationId xmlns:a16="http://schemas.microsoft.com/office/drawing/2014/main" id="{6B41DB45-B077-ACE0-691B-635CB5C733AD}"/>
              </a:ext>
            </a:extLst>
          </p:cNvPr>
          <p:cNvSpPr>
            <a:spLocks noGrp="1"/>
          </p:cNvSpPr>
          <p:nvPr>
            <p:ph idx="1"/>
          </p:nvPr>
        </p:nvSpPr>
        <p:spPr>
          <a:xfrm>
            <a:off x="719994" y="2111068"/>
            <a:ext cx="10728325" cy="4596431"/>
          </a:xfrm>
        </p:spPr>
        <p:txBody>
          <a:bodyPr>
            <a:normAutofit/>
          </a:bodyPr>
          <a:lstStyle/>
          <a:p>
            <a:pPr marL="457200" indent="-457200" algn="just">
              <a:lnSpc>
                <a:spcPct val="110000"/>
              </a:lnSpc>
              <a:buFont typeface="Arial" panose="020B0604020202020204" pitchFamily="34" charset="0"/>
              <a:buChar char="•"/>
            </a:pPr>
            <a:r>
              <a:rPr lang="sv-SE" dirty="0">
                <a:solidFill>
                  <a:schemeClr val="tx1"/>
                </a:solidFill>
              </a:rPr>
              <a:t>The </a:t>
            </a:r>
            <a:r>
              <a:rPr lang="en-US" dirty="0">
                <a:solidFill>
                  <a:schemeClr val="tx1"/>
                </a:solidFill>
              </a:rPr>
              <a:t>project uses the dataset given by Professor Xiaohui Yuan. </a:t>
            </a:r>
          </a:p>
          <a:p>
            <a:pPr marL="457200" indent="-457200" algn="just">
              <a:lnSpc>
                <a:spcPct val="110000"/>
              </a:lnSpc>
              <a:buFont typeface="Arial" panose="020B0604020202020204" pitchFamily="34" charset="0"/>
              <a:buChar char="•"/>
            </a:pPr>
            <a:r>
              <a:rPr lang="en-US" dirty="0">
                <a:solidFill>
                  <a:schemeClr val="tx1"/>
                </a:solidFill>
              </a:rPr>
              <a:t>The images utilized for this project are satellite-captured aerial images of various places in the United States, provided by the U.S. Department of Agriculture. </a:t>
            </a:r>
          </a:p>
          <a:p>
            <a:pPr marL="457200" indent="-457200" algn="just">
              <a:lnSpc>
                <a:spcPct val="110000"/>
              </a:lnSpc>
              <a:buFont typeface="Arial" panose="020B0604020202020204" pitchFamily="34" charset="0"/>
              <a:buChar char="•"/>
            </a:pPr>
            <a:r>
              <a:rPr lang="en-US" dirty="0">
                <a:solidFill>
                  <a:schemeClr val="tx1"/>
                </a:solidFill>
              </a:rPr>
              <a:t>These images provide visual information about the landscape. </a:t>
            </a:r>
          </a:p>
          <a:p>
            <a:pPr marL="457200" indent="-457200" algn="just">
              <a:lnSpc>
                <a:spcPct val="110000"/>
              </a:lnSpc>
              <a:buFont typeface="Arial" panose="020B0604020202020204" pitchFamily="34" charset="0"/>
              <a:buChar char="•"/>
            </a:pPr>
            <a:r>
              <a:rPr lang="en-US" dirty="0">
                <a:solidFill>
                  <a:schemeClr val="tx1"/>
                </a:solidFill>
              </a:rPr>
              <a:t>They are in jpeg format. </a:t>
            </a:r>
          </a:p>
          <a:p>
            <a:pPr marL="457200" indent="-457200" algn="just">
              <a:lnSpc>
                <a:spcPct val="110000"/>
              </a:lnSpc>
              <a:buFont typeface="Arial" panose="020B0604020202020204" pitchFamily="34" charset="0"/>
              <a:buChar char="•"/>
            </a:pPr>
            <a:r>
              <a:rPr lang="en-US" dirty="0">
                <a:solidFill>
                  <a:schemeClr val="tx1"/>
                </a:solidFill>
              </a:rPr>
              <a:t>These images are cropped from the sections of the large images, and their pixel size is 1 m2. </a:t>
            </a:r>
          </a:p>
          <a:p>
            <a:pPr marL="457200" indent="-457200" algn="just">
              <a:lnSpc>
                <a:spcPct val="110000"/>
              </a:lnSpc>
              <a:buFont typeface="Arial" panose="020B0604020202020204" pitchFamily="34" charset="0"/>
              <a:buChar char="•"/>
            </a:pPr>
            <a:r>
              <a:rPr lang="en-US" dirty="0">
                <a:solidFill>
                  <a:schemeClr val="tx1"/>
                </a:solidFill>
              </a:rPr>
              <a:t>A total of 9 satellite images of the land that consists of fields, mountains, baren land, and lakes etc.</a:t>
            </a:r>
          </a:p>
          <a:p>
            <a:pPr marL="457200" indent="-457200" algn="just">
              <a:lnSpc>
                <a:spcPct val="110000"/>
              </a:lnSpc>
              <a:buFont typeface="Arial" panose="020B0604020202020204" pitchFamily="34" charset="0"/>
              <a:buChar char="•"/>
            </a:pPr>
            <a:endParaRPr lang="en-US" dirty="0"/>
          </a:p>
        </p:txBody>
      </p:sp>
      <p:sp>
        <p:nvSpPr>
          <p:cNvPr id="6" name="Subtitle 2">
            <a:extLst>
              <a:ext uri="{FF2B5EF4-FFF2-40B4-BE49-F238E27FC236}">
                <a16:creationId xmlns:a16="http://schemas.microsoft.com/office/drawing/2014/main" id="{73AABEC5-5665-58FE-75AE-45ADDA6B1158}"/>
              </a:ext>
            </a:extLst>
          </p:cNvPr>
          <p:cNvSpPr txBox="1">
            <a:spLocks/>
          </p:cNvSpPr>
          <p:nvPr/>
        </p:nvSpPr>
        <p:spPr>
          <a:xfrm>
            <a:off x="248576" y="150501"/>
            <a:ext cx="8630936" cy="1420848"/>
          </a:xfrm>
          <a:prstGeom prst="rect">
            <a:avLst/>
          </a:prstGeom>
        </p:spPr>
        <p:txBody>
          <a:bodyPr vert="horz" lIns="0" tIns="0" rIns="0" bIns="0" rtlCol="0" anchor="ctr">
            <a:normAutofit/>
          </a:bodyPr>
          <a:lstStyle>
            <a:lvl1pPr marL="228600" indent="-228600" algn="l" defTabSz="914400" rtl="0" eaLnBrk="1" latinLnBrk="0" hangingPunct="1">
              <a:lnSpc>
                <a:spcPct val="120000"/>
              </a:lnSpc>
              <a:spcBef>
                <a:spcPts val="10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1pPr>
            <a:lvl2pPr marL="6858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2pPr>
            <a:lvl3pPr marL="11430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3pPr>
            <a:lvl4pPr marL="16002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4pPr>
            <a:lvl5pPr marL="20574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Font typeface="Arial" panose="020B0604020202020204" pitchFamily="34" charset="0"/>
              <a:buChar char="•"/>
            </a:pPr>
            <a:endParaRPr lang="en-US" dirty="0">
              <a:solidFill>
                <a:schemeClr val="tx1"/>
              </a:solidFill>
            </a:endParaRPr>
          </a:p>
        </p:txBody>
      </p:sp>
    </p:spTree>
    <p:extLst>
      <p:ext uri="{BB962C8B-B14F-4D97-AF65-F5344CB8AC3E}">
        <p14:creationId xmlns:p14="http://schemas.microsoft.com/office/powerpoint/2010/main" val="1867091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C2E21-34C6-9D4C-E784-45B385BA5C0B}"/>
              </a:ext>
            </a:extLst>
          </p:cNvPr>
          <p:cNvSpPr>
            <a:spLocks noGrp="1"/>
          </p:cNvSpPr>
          <p:nvPr>
            <p:ph type="title"/>
          </p:nvPr>
        </p:nvSpPr>
        <p:spPr>
          <a:xfrm>
            <a:off x="720000" y="619200"/>
            <a:ext cx="10728322" cy="836738"/>
          </a:xfrm>
        </p:spPr>
        <p:txBody>
          <a:bodyPr>
            <a:normAutofit/>
          </a:bodyPr>
          <a:lstStyle/>
          <a:p>
            <a:r>
              <a:rPr lang="en-US" sz="6000" dirty="0"/>
              <a:t>Ground Truth Analysis</a:t>
            </a:r>
          </a:p>
        </p:txBody>
      </p:sp>
      <p:sp>
        <p:nvSpPr>
          <p:cNvPr id="5" name="Content Placeholder 4">
            <a:extLst>
              <a:ext uri="{FF2B5EF4-FFF2-40B4-BE49-F238E27FC236}">
                <a16:creationId xmlns:a16="http://schemas.microsoft.com/office/drawing/2014/main" id="{6B41DB45-B077-ACE0-691B-635CB5C733AD}"/>
              </a:ext>
            </a:extLst>
          </p:cNvPr>
          <p:cNvSpPr>
            <a:spLocks noGrp="1"/>
          </p:cNvSpPr>
          <p:nvPr>
            <p:ph idx="1"/>
          </p:nvPr>
        </p:nvSpPr>
        <p:spPr>
          <a:xfrm>
            <a:off x="719997" y="1924637"/>
            <a:ext cx="10728325" cy="4596431"/>
          </a:xfrm>
        </p:spPr>
        <p:txBody>
          <a:bodyPr>
            <a:normAutofit/>
          </a:bodyPr>
          <a:lstStyle/>
          <a:p>
            <a:pPr marL="457200" indent="-457200" algn="just">
              <a:lnSpc>
                <a:spcPct val="110000"/>
              </a:lnSpc>
              <a:buFont typeface="Arial" panose="020B0604020202020204" pitchFamily="34" charset="0"/>
              <a:buChar char="•"/>
            </a:pPr>
            <a:endParaRPr lang="sv-SE" dirty="0">
              <a:solidFill>
                <a:schemeClr val="tx1"/>
              </a:solidFill>
            </a:endParaRPr>
          </a:p>
          <a:p>
            <a:pPr marL="457200" indent="-457200" algn="just">
              <a:lnSpc>
                <a:spcPct val="110000"/>
              </a:lnSpc>
              <a:buFont typeface="Arial" panose="020B0604020202020204" pitchFamily="34" charset="0"/>
              <a:buChar char="•"/>
            </a:pPr>
            <a:r>
              <a:rPr lang="sv-SE" dirty="0">
                <a:solidFill>
                  <a:schemeClr val="tx1"/>
                </a:solidFill>
              </a:rPr>
              <a:t>Ground Truth is the target or the real output that you want to obtain while training a model or algorithm.</a:t>
            </a:r>
          </a:p>
          <a:p>
            <a:pPr marL="457200" indent="-457200" algn="just">
              <a:lnSpc>
                <a:spcPct val="110000"/>
              </a:lnSpc>
              <a:buFont typeface="Arial" panose="020B0604020202020204" pitchFamily="34" charset="0"/>
              <a:buChar char="•"/>
            </a:pPr>
            <a:r>
              <a:rPr lang="sv-SE" dirty="0">
                <a:solidFill>
                  <a:schemeClr val="tx1"/>
                </a:solidFill>
              </a:rPr>
              <a:t>So, here the </a:t>
            </a:r>
            <a:r>
              <a:rPr lang="en-US" dirty="0">
                <a:solidFill>
                  <a:schemeClr val="tx1"/>
                </a:solidFill>
              </a:rPr>
              <a:t>Ground Truth of the images in the dataset acts as an asset in evaluating the models’ predictions.</a:t>
            </a:r>
            <a:r>
              <a:rPr lang="sv-SE" dirty="0">
                <a:solidFill>
                  <a:schemeClr val="tx1"/>
                </a:solidFill>
              </a:rPr>
              <a:t> </a:t>
            </a:r>
          </a:p>
          <a:p>
            <a:pPr marL="457200" indent="-457200" algn="just">
              <a:lnSpc>
                <a:spcPct val="110000"/>
              </a:lnSpc>
              <a:buFont typeface="Arial" panose="020B0604020202020204" pitchFamily="34" charset="0"/>
              <a:buChar char="•"/>
            </a:pPr>
            <a:r>
              <a:rPr lang="en-US" dirty="0">
                <a:solidFill>
                  <a:schemeClr val="tx1"/>
                </a:solidFill>
              </a:rPr>
              <a:t>We compare the results obtained from the models with the Ground Truth images. </a:t>
            </a:r>
          </a:p>
          <a:p>
            <a:pPr marL="457200" indent="-457200" algn="just">
              <a:lnSpc>
                <a:spcPct val="110000"/>
              </a:lnSpc>
              <a:buFont typeface="Arial" panose="020B0604020202020204" pitchFamily="34" charset="0"/>
              <a:buChar char="•"/>
            </a:pPr>
            <a:r>
              <a:rPr lang="en-US" dirty="0">
                <a:solidFill>
                  <a:schemeClr val="tx1"/>
                </a:solidFill>
              </a:rPr>
              <a:t>Arivis Cloud website or </a:t>
            </a:r>
            <a:r>
              <a:rPr lang="en-US" b="1" dirty="0">
                <a:solidFill>
                  <a:schemeClr val="tx1"/>
                </a:solidFill>
              </a:rPr>
              <a:t>apeer.com </a:t>
            </a:r>
            <a:r>
              <a:rPr lang="en-US" dirty="0">
                <a:solidFill>
                  <a:schemeClr val="tx1"/>
                </a:solidFill>
              </a:rPr>
              <a:t>was used to do the manual annotation. </a:t>
            </a:r>
          </a:p>
          <a:p>
            <a:pPr marL="457200" indent="-457200" algn="just">
              <a:lnSpc>
                <a:spcPct val="110000"/>
              </a:lnSpc>
              <a:buFont typeface="Arial" panose="020B0604020202020204" pitchFamily="34" charset="0"/>
              <a:buChar char="•"/>
            </a:pPr>
            <a:r>
              <a:rPr lang="en-US" dirty="0">
                <a:solidFill>
                  <a:schemeClr val="tx1"/>
                </a:solidFill>
              </a:rPr>
              <a:t>In the next slide, we tried to display all the Ground Truth images for the given dataset.</a:t>
            </a:r>
          </a:p>
        </p:txBody>
      </p:sp>
      <p:sp>
        <p:nvSpPr>
          <p:cNvPr id="6" name="Subtitle 2">
            <a:extLst>
              <a:ext uri="{FF2B5EF4-FFF2-40B4-BE49-F238E27FC236}">
                <a16:creationId xmlns:a16="http://schemas.microsoft.com/office/drawing/2014/main" id="{73AABEC5-5665-58FE-75AE-45ADDA6B1158}"/>
              </a:ext>
            </a:extLst>
          </p:cNvPr>
          <p:cNvSpPr txBox="1">
            <a:spLocks/>
          </p:cNvSpPr>
          <p:nvPr/>
        </p:nvSpPr>
        <p:spPr>
          <a:xfrm>
            <a:off x="248576" y="150501"/>
            <a:ext cx="8630936" cy="1420848"/>
          </a:xfrm>
          <a:prstGeom prst="rect">
            <a:avLst/>
          </a:prstGeom>
        </p:spPr>
        <p:txBody>
          <a:bodyPr vert="horz" lIns="0" tIns="0" rIns="0" bIns="0" rtlCol="0" anchor="ctr">
            <a:normAutofit/>
          </a:bodyPr>
          <a:lstStyle>
            <a:lvl1pPr marL="228600" indent="-228600" algn="l" defTabSz="914400" rtl="0" eaLnBrk="1" latinLnBrk="0" hangingPunct="1">
              <a:lnSpc>
                <a:spcPct val="120000"/>
              </a:lnSpc>
              <a:spcBef>
                <a:spcPts val="10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1pPr>
            <a:lvl2pPr marL="6858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2pPr>
            <a:lvl3pPr marL="11430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3pPr>
            <a:lvl4pPr marL="16002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4pPr>
            <a:lvl5pPr marL="20574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Font typeface="Arial" panose="020B0604020202020204" pitchFamily="34" charset="0"/>
              <a:buChar char="•"/>
            </a:pPr>
            <a:endParaRPr lang="en-US" dirty="0">
              <a:solidFill>
                <a:schemeClr val="tx1"/>
              </a:solidFill>
            </a:endParaRPr>
          </a:p>
        </p:txBody>
      </p:sp>
    </p:spTree>
    <p:extLst>
      <p:ext uri="{BB962C8B-B14F-4D97-AF65-F5344CB8AC3E}">
        <p14:creationId xmlns:p14="http://schemas.microsoft.com/office/powerpoint/2010/main" val="13185887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2A2AF6A-EDE6-E4B2-5823-AD2779E20E04}"/>
              </a:ext>
            </a:extLst>
          </p:cNvPr>
          <p:cNvSpPr>
            <a:spLocks noGrp="1"/>
          </p:cNvSpPr>
          <p:nvPr>
            <p:ph type="title"/>
          </p:nvPr>
        </p:nvSpPr>
        <p:spPr>
          <a:xfrm>
            <a:off x="1023879" y="2803294"/>
            <a:ext cx="2527069" cy="523800"/>
          </a:xfrm>
        </p:spPr>
        <p:txBody>
          <a:bodyPr>
            <a:noAutofit/>
          </a:bodyPr>
          <a:lstStyle/>
          <a:p>
            <a:pPr algn="ctr"/>
            <a:r>
              <a:rPr lang="en-US" sz="3600" dirty="0"/>
              <a:t>Field.jpg</a:t>
            </a:r>
          </a:p>
        </p:txBody>
      </p:sp>
      <p:pic>
        <p:nvPicPr>
          <p:cNvPr id="24" name="Content Placeholder 23" descr="A black and white map&#10;&#10;Description automatically generated">
            <a:extLst>
              <a:ext uri="{FF2B5EF4-FFF2-40B4-BE49-F238E27FC236}">
                <a16:creationId xmlns:a16="http://schemas.microsoft.com/office/drawing/2014/main" id="{3A9DF8A3-39B3-9022-B436-7FA8F5395B81}"/>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023881" y="268279"/>
            <a:ext cx="2527069" cy="2527069"/>
          </a:xfrm>
          <a:prstGeom prst="rect">
            <a:avLst/>
          </a:prstGeom>
          <a:noFill/>
          <a:ln>
            <a:noFill/>
          </a:ln>
        </p:spPr>
      </p:pic>
      <p:pic>
        <p:nvPicPr>
          <p:cNvPr id="26" name="Picture 25" descr="A map of the united states&#10;&#10;Description automatically generated">
            <a:extLst>
              <a:ext uri="{FF2B5EF4-FFF2-40B4-BE49-F238E27FC236}">
                <a16:creationId xmlns:a16="http://schemas.microsoft.com/office/drawing/2014/main" id="{87CCC3C6-CBFD-23DA-347E-985A88FA4350}"/>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91204" y="240560"/>
            <a:ext cx="2484755" cy="2527069"/>
          </a:xfrm>
          <a:prstGeom prst="rect">
            <a:avLst/>
          </a:prstGeom>
          <a:noFill/>
          <a:ln>
            <a:noFill/>
          </a:ln>
        </p:spPr>
      </p:pic>
      <p:sp>
        <p:nvSpPr>
          <p:cNvPr id="27" name="Title 4">
            <a:extLst>
              <a:ext uri="{FF2B5EF4-FFF2-40B4-BE49-F238E27FC236}">
                <a16:creationId xmlns:a16="http://schemas.microsoft.com/office/drawing/2014/main" id="{355C9836-1895-D10F-9BF5-148601D807BF}"/>
              </a:ext>
            </a:extLst>
          </p:cNvPr>
          <p:cNvSpPr txBox="1">
            <a:spLocks/>
          </p:cNvSpPr>
          <p:nvPr/>
        </p:nvSpPr>
        <p:spPr>
          <a:xfrm>
            <a:off x="5048890" y="2795348"/>
            <a:ext cx="2527069" cy="523800"/>
          </a:xfrm>
          <a:prstGeom prst="rect">
            <a:avLst/>
          </a:prstGeom>
        </p:spPr>
        <p:txBody>
          <a:bodyPr vert="horz" wrap="square" lIns="0" tIns="0" rIns="0" bIns="0" rtlCol="0" anchor="t" anchorCtr="0">
            <a:noAutofit/>
          </a:bodyPr>
          <a:lstStyle>
            <a:lvl1pPr algn="l" defTabSz="914400" rtl="0" eaLnBrk="1" latinLnBrk="0" hangingPunct="1">
              <a:lnSpc>
                <a:spcPct val="88000"/>
              </a:lnSpc>
              <a:spcBef>
                <a:spcPct val="0"/>
              </a:spcBef>
              <a:buNone/>
              <a:defRPr sz="4400" kern="1200" cap="none" spc="40" baseline="0">
                <a:solidFill>
                  <a:schemeClr val="tx1"/>
                </a:solidFill>
                <a:latin typeface="+mj-lt"/>
                <a:ea typeface="+mj-ea"/>
                <a:cs typeface="+mj-cs"/>
              </a:defRPr>
            </a:lvl1pPr>
          </a:lstStyle>
          <a:p>
            <a:pPr algn="ctr"/>
            <a:r>
              <a:rPr lang="en-US" sz="3600" dirty="0"/>
              <a:t>L88a.jpg</a:t>
            </a:r>
          </a:p>
        </p:txBody>
      </p:sp>
      <p:pic>
        <p:nvPicPr>
          <p:cNvPr id="28" name="Picture 27" descr="A black and white map&#10;&#10;Description automatically generated">
            <a:extLst>
              <a:ext uri="{FF2B5EF4-FFF2-40B4-BE49-F238E27FC236}">
                <a16:creationId xmlns:a16="http://schemas.microsoft.com/office/drawing/2014/main" id="{C320C0DE-992D-6F1B-1AD0-30A9470597CE}"/>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669707" y="240560"/>
            <a:ext cx="2477135" cy="2527069"/>
          </a:xfrm>
          <a:prstGeom prst="rect">
            <a:avLst/>
          </a:prstGeom>
          <a:noFill/>
          <a:ln>
            <a:noFill/>
          </a:ln>
        </p:spPr>
      </p:pic>
      <p:sp>
        <p:nvSpPr>
          <p:cNvPr id="29" name="Title 4">
            <a:extLst>
              <a:ext uri="{FF2B5EF4-FFF2-40B4-BE49-F238E27FC236}">
                <a16:creationId xmlns:a16="http://schemas.microsoft.com/office/drawing/2014/main" id="{726FF636-EEA9-A521-1DF5-F68DFBF81E55}"/>
              </a:ext>
            </a:extLst>
          </p:cNvPr>
          <p:cNvSpPr txBox="1">
            <a:spLocks/>
          </p:cNvSpPr>
          <p:nvPr/>
        </p:nvSpPr>
        <p:spPr>
          <a:xfrm>
            <a:off x="8619773" y="2795348"/>
            <a:ext cx="2527069" cy="523800"/>
          </a:xfrm>
          <a:prstGeom prst="rect">
            <a:avLst/>
          </a:prstGeom>
        </p:spPr>
        <p:txBody>
          <a:bodyPr vert="horz" wrap="square" lIns="0" tIns="0" rIns="0" bIns="0" rtlCol="0" anchor="t" anchorCtr="0">
            <a:noAutofit/>
          </a:bodyPr>
          <a:lstStyle>
            <a:lvl1pPr algn="l" defTabSz="914400" rtl="0" eaLnBrk="1" latinLnBrk="0" hangingPunct="1">
              <a:lnSpc>
                <a:spcPct val="88000"/>
              </a:lnSpc>
              <a:spcBef>
                <a:spcPct val="0"/>
              </a:spcBef>
              <a:buNone/>
              <a:defRPr sz="4400" kern="1200" cap="none" spc="40" baseline="0">
                <a:solidFill>
                  <a:schemeClr val="tx1"/>
                </a:solidFill>
                <a:latin typeface="+mj-lt"/>
                <a:ea typeface="+mj-ea"/>
                <a:cs typeface="+mj-cs"/>
              </a:defRPr>
            </a:lvl1pPr>
          </a:lstStyle>
          <a:p>
            <a:pPr algn="ctr"/>
            <a:r>
              <a:rPr lang="en-US" sz="3600" dirty="0"/>
              <a:t>L88b.jpg</a:t>
            </a:r>
          </a:p>
        </p:txBody>
      </p:sp>
      <p:pic>
        <p:nvPicPr>
          <p:cNvPr id="30" name="Picture 29" descr="A black and white map of the united states&#10;&#10;Description automatically generated">
            <a:extLst>
              <a:ext uri="{FF2B5EF4-FFF2-40B4-BE49-F238E27FC236}">
                <a16:creationId xmlns:a16="http://schemas.microsoft.com/office/drawing/2014/main" id="{4D70A9D3-D9A2-47B0-F20B-CB14D81C825D}"/>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43970" y="3566572"/>
            <a:ext cx="2506980" cy="2506980"/>
          </a:xfrm>
          <a:prstGeom prst="rect">
            <a:avLst/>
          </a:prstGeom>
          <a:noFill/>
          <a:ln>
            <a:noFill/>
          </a:ln>
        </p:spPr>
      </p:pic>
      <p:pic>
        <p:nvPicPr>
          <p:cNvPr id="31" name="Picture 30" descr="A map of the state of kansas&#10;&#10;Description automatically generated">
            <a:extLst>
              <a:ext uri="{FF2B5EF4-FFF2-40B4-BE49-F238E27FC236}">
                <a16:creationId xmlns:a16="http://schemas.microsoft.com/office/drawing/2014/main" id="{2811AAB3-8EF0-50F2-887F-0A3D6C7FBE9B}"/>
              </a:ext>
            </a:extLst>
          </p:cNvPr>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091204" y="3566572"/>
            <a:ext cx="2484755" cy="2484755"/>
          </a:xfrm>
          <a:prstGeom prst="rect">
            <a:avLst/>
          </a:prstGeom>
          <a:noFill/>
          <a:ln>
            <a:noFill/>
          </a:ln>
        </p:spPr>
      </p:pic>
      <p:pic>
        <p:nvPicPr>
          <p:cNvPr id="32" name="Picture 31" descr="A black and white image of a black and white image of a black and white image of a black and white image of a black and white image of a black and white image of a black and&#10;&#10;Description automatically generated">
            <a:extLst>
              <a:ext uri="{FF2B5EF4-FFF2-40B4-BE49-F238E27FC236}">
                <a16:creationId xmlns:a16="http://schemas.microsoft.com/office/drawing/2014/main" id="{14115A17-F8D7-A998-08C1-82118A1F603C}"/>
              </a:ext>
            </a:extLst>
          </p:cNvPr>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669707" y="3566572"/>
            <a:ext cx="2506980" cy="2459355"/>
          </a:xfrm>
          <a:prstGeom prst="rect">
            <a:avLst/>
          </a:prstGeom>
          <a:noFill/>
          <a:ln>
            <a:noFill/>
          </a:ln>
        </p:spPr>
      </p:pic>
      <p:sp>
        <p:nvSpPr>
          <p:cNvPr id="33" name="Title 4">
            <a:extLst>
              <a:ext uri="{FF2B5EF4-FFF2-40B4-BE49-F238E27FC236}">
                <a16:creationId xmlns:a16="http://schemas.microsoft.com/office/drawing/2014/main" id="{DA27880B-DE79-5744-CCD8-2B130B425704}"/>
              </a:ext>
            </a:extLst>
          </p:cNvPr>
          <p:cNvSpPr txBox="1">
            <a:spLocks/>
          </p:cNvSpPr>
          <p:nvPr/>
        </p:nvSpPr>
        <p:spPr>
          <a:xfrm>
            <a:off x="1023880" y="6081498"/>
            <a:ext cx="2527069" cy="523800"/>
          </a:xfrm>
          <a:prstGeom prst="rect">
            <a:avLst/>
          </a:prstGeom>
        </p:spPr>
        <p:txBody>
          <a:bodyPr vert="horz" wrap="square" lIns="0" tIns="0" rIns="0" bIns="0" rtlCol="0" anchor="t" anchorCtr="0">
            <a:noAutofit/>
          </a:bodyPr>
          <a:lstStyle>
            <a:lvl1pPr algn="l" defTabSz="914400" rtl="0" eaLnBrk="1" latinLnBrk="0" hangingPunct="1">
              <a:lnSpc>
                <a:spcPct val="88000"/>
              </a:lnSpc>
              <a:spcBef>
                <a:spcPct val="0"/>
              </a:spcBef>
              <a:buNone/>
              <a:defRPr sz="4400" kern="1200" cap="none" spc="40" baseline="0">
                <a:solidFill>
                  <a:schemeClr val="tx1"/>
                </a:solidFill>
                <a:latin typeface="+mj-lt"/>
                <a:ea typeface="+mj-ea"/>
                <a:cs typeface="+mj-cs"/>
              </a:defRPr>
            </a:lvl1pPr>
          </a:lstStyle>
          <a:p>
            <a:pPr algn="ctr"/>
            <a:r>
              <a:rPr lang="en-US" sz="3600" dirty="0"/>
              <a:t>L96a.jpg</a:t>
            </a:r>
          </a:p>
        </p:txBody>
      </p:sp>
      <p:sp>
        <p:nvSpPr>
          <p:cNvPr id="34" name="Title 4">
            <a:extLst>
              <a:ext uri="{FF2B5EF4-FFF2-40B4-BE49-F238E27FC236}">
                <a16:creationId xmlns:a16="http://schemas.microsoft.com/office/drawing/2014/main" id="{F7FD5D3B-B6CB-74A6-BB1D-A2A4B427E38B}"/>
              </a:ext>
            </a:extLst>
          </p:cNvPr>
          <p:cNvSpPr txBox="1">
            <a:spLocks/>
          </p:cNvSpPr>
          <p:nvPr/>
        </p:nvSpPr>
        <p:spPr>
          <a:xfrm>
            <a:off x="5048890" y="6051327"/>
            <a:ext cx="2527069" cy="523800"/>
          </a:xfrm>
          <a:prstGeom prst="rect">
            <a:avLst/>
          </a:prstGeom>
        </p:spPr>
        <p:txBody>
          <a:bodyPr vert="horz" wrap="square" lIns="0" tIns="0" rIns="0" bIns="0" rtlCol="0" anchor="t" anchorCtr="0">
            <a:noAutofit/>
          </a:bodyPr>
          <a:lstStyle>
            <a:lvl1pPr algn="l" defTabSz="914400" rtl="0" eaLnBrk="1" latinLnBrk="0" hangingPunct="1">
              <a:lnSpc>
                <a:spcPct val="88000"/>
              </a:lnSpc>
              <a:spcBef>
                <a:spcPct val="0"/>
              </a:spcBef>
              <a:buNone/>
              <a:defRPr sz="4400" kern="1200" cap="none" spc="40" baseline="0">
                <a:solidFill>
                  <a:schemeClr val="tx1"/>
                </a:solidFill>
                <a:latin typeface="+mj-lt"/>
                <a:ea typeface="+mj-ea"/>
                <a:cs typeface="+mj-cs"/>
              </a:defRPr>
            </a:lvl1pPr>
          </a:lstStyle>
          <a:p>
            <a:pPr algn="ctr"/>
            <a:r>
              <a:rPr lang="en-US" sz="3600" dirty="0"/>
              <a:t>L96b.jpg</a:t>
            </a:r>
          </a:p>
        </p:txBody>
      </p:sp>
      <p:sp>
        <p:nvSpPr>
          <p:cNvPr id="35" name="Title 4">
            <a:extLst>
              <a:ext uri="{FF2B5EF4-FFF2-40B4-BE49-F238E27FC236}">
                <a16:creationId xmlns:a16="http://schemas.microsoft.com/office/drawing/2014/main" id="{6F94A1D4-F120-956F-3A24-F4E2BEAC6A1A}"/>
              </a:ext>
            </a:extLst>
          </p:cNvPr>
          <p:cNvSpPr txBox="1">
            <a:spLocks/>
          </p:cNvSpPr>
          <p:nvPr/>
        </p:nvSpPr>
        <p:spPr>
          <a:xfrm>
            <a:off x="8669707" y="6057379"/>
            <a:ext cx="2527069" cy="523800"/>
          </a:xfrm>
          <a:prstGeom prst="rect">
            <a:avLst/>
          </a:prstGeom>
        </p:spPr>
        <p:txBody>
          <a:bodyPr vert="horz" wrap="square" lIns="0" tIns="0" rIns="0" bIns="0" rtlCol="0" anchor="t" anchorCtr="0">
            <a:noAutofit/>
          </a:bodyPr>
          <a:lstStyle>
            <a:lvl1pPr algn="l" defTabSz="914400" rtl="0" eaLnBrk="1" latinLnBrk="0" hangingPunct="1">
              <a:lnSpc>
                <a:spcPct val="88000"/>
              </a:lnSpc>
              <a:spcBef>
                <a:spcPct val="0"/>
              </a:spcBef>
              <a:buNone/>
              <a:defRPr sz="4400" kern="1200" cap="none" spc="40" baseline="0">
                <a:solidFill>
                  <a:schemeClr val="tx1"/>
                </a:solidFill>
                <a:latin typeface="+mj-lt"/>
                <a:ea typeface="+mj-ea"/>
                <a:cs typeface="+mj-cs"/>
              </a:defRPr>
            </a:lvl1pPr>
          </a:lstStyle>
          <a:p>
            <a:pPr algn="ctr"/>
            <a:r>
              <a:rPr lang="en-US" sz="3600" dirty="0"/>
              <a:t>L97a.jpg</a:t>
            </a:r>
          </a:p>
        </p:txBody>
      </p:sp>
    </p:spTree>
    <p:extLst>
      <p:ext uri="{BB962C8B-B14F-4D97-AF65-F5344CB8AC3E}">
        <p14:creationId xmlns:p14="http://schemas.microsoft.com/office/powerpoint/2010/main" val="36081189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4">
            <a:extLst>
              <a:ext uri="{FF2B5EF4-FFF2-40B4-BE49-F238E27FC236}">
                <a16:creationId xmlns:a16="http://schemas.microsoft.com/office/drawing/2014/main" id="{DA27880B-DE79-5744-CCD8-2B130B425704}"/>
              </a:ext>
            </a:extLst>
          </p:cNvPr>
          <p:cNvSpPr txBox="1">
            <a:spLocks/>
          </p:cNvSpPr>
          <p:nvPr/>
        </p:nvSpPr>
        <p:spPr>
          <a:xfrm>
            <a:off x="1023880" y="4581172"/>
            <a:ext cx="2527069" cy="523800"/>
          </a:xfrm>
          <a:prstGeom prst="rect">
            <a:avLst/>
          </a:prstGeom>
        </p:spPr>
        <p:txBody>
          <a:bodyPr vert="horz" wrap="square" lIns="0" tIns="0" rIns="0" bIns="0" rtlCol="0" anchor="t" anchorCtr="0">
            <a:noAutofit/>
          </a:bodyPr>
          <a:lstStyle>
            <a:lvl1pPr algn="l" defTabSz="914400" rtl="0" eaLnBrk="1" latinLnBrk="0" hangingPunct="1">
              <a:lnSpc>
                <a:spcPct val="88000"/>
              </a:lnSpc>
              <a:spcBef>
                <a:spcPct val="0"/>
              </a:spcBef>
              <a:buNone/>
              <a:defRPr sz="4400" kern="1200" cap="none" spc="40" baseline="0">
                <a:solidFill>
                  <a:schemeClr val="tx1"/>
                </a:solidFill>
                <a:latin typeface="+mj-lt"/>
                <a:ea typeface="+mj-ea"/>
                <a:cs typeface="+mj-cs"/>
              </a:defRPr>
            </a:lvl1pPr>
          </a:lstStyle>
          <a:p>
            <a:pPr algn="ctr"/>
            <a:r>
              <a:rPr lang="en-US" sz="3600" dirty="0"/>
              <a:t>L97ba.jpg</a:t>
            </a:r>
          </a:p>
        </p:txBody>
      </p:sp>
      <p:sp>
        <p:nvSpPr>
          <p:cNvPr id="34" name="Title 4">
            <a:extLst>
              <a:ext uri="{FF2B5EF4-FFF2-40B4-BE49-F238E27FC236}">
                <a16:creationId xmlns:a16="http://schemas.microsoft.com/office/drawing/2014/main" id="{F7FD5D3B-B6CB-74A6-BB1D-A2A4B427E38B}"/>
              </a:ext>
            </a:extLst>
          </p:cNvPr>
          <p:cNvSpPr txBox="1">
            <a:spLocks/>
          </p:cNvSpPr>
          <p:nvPr/>
        </p:nvSpPr>
        <p:spPr>
          <a:xfrm>
            <a:off x="4826231" y="4572589"/>
            <a:ext cx="2527069" cy="523800"/>
          </a:xfrm>
          <a:prstGeom prst="rect">
            <a:avLst/>
          </a:prstGeom>
        </p:spPr>
        <p:txBody>
          <a:bodyPr vert="horz" wrap="square" lIns="0" tIns="0" rIns="0" bIns="0" rtlCol="0" anchor="t" anchorCtr="0">
            <a:noAutofit/>
          </a:bodyPr>
          <a:lstStyle>
            <a:lvl1pPr algn="l" defTabSz="914400" rtl="0" eaLnBrk="1" latinLnBrk="0" hangingPunct="1">
              <a:lnSpc>
                <a:spcPct val="88000"/>
              </a:lnSpc>
              <a:spcBef>
                <a:spcPct val="0"/>
              </a:spcBef>
              <a:buNone/>
              <a:defRPr sz="4400" kern="1200" cap="none" spc="40" baseline="0">
                <a:solidFill>
                  <a:schemeClr val="tx1"/>
                </a:solidFill>
                <a:latin typeface="+mj-lt"/>
                <a:ea typeface="+mj-ea"/>
                <a:cs typeface="+mj-cs"/>
              </a:defRPr>
            </a:lvl1pPr>
          </a:lstStyle>
          <a:p>
            <a:pPr algn="ctr"/>
            <a:r>
              <a:rPr lang="en-US" sz="3600" dirty="0"/>
              <a:t>W107a.jpg</a:t>
            </a:r>
          </a:p>
        </p:txBody>
      </p:sp>
      <p:sp>
        <p:nvSpPr>
          <p:cNvPr id="35" name="Title 4">
            <a:extLst>
              <a:ext uri="{FF2B5EF4-FFF2-40B4-BE49-F238E27FC236}">
                <a16:creationId xmlns:a16="http://schemas.microsoft.com/office/drawing/2014/main" id="{6F94A1D4-F120-956F-3A24-F4E2BEAC6A1A}"/>
              </a:ext>
            </a:extLst>
          </p:cNvPr>
          <p:cNvSpPr txBox="1">
            <a:spLocks/>
          </p:cNvSpPr>
          <p:nvPr/>
        </p:nvSpPr>
        <p:spPr>
          <a:xfrm>
            <a:off x="8619773" y="4504618"/>
            <a:ext cx="2527069" cy="523800"/>
          </a:xfrm>
          <a:prstGeom prst="rect">
            <a:avLst/>
          </a:prstGeom>
        </p:spPr>
        <p:txBody>
          <a:bodyPr vert="horz" wrap="square" lIns="0" tIns="0" rIns="0" bIns="0" rtlCol="0" anchor="t" anchorCtr="0">
            <a:noAutofit/>
          </a:bodyPr>
          <a:lstStyle>
            <a:lvl1pPr algn="l" defTabSz="914400" rtl="0" eaLnBrk="1" latinLnBrk="0" hangingPunct="1">
              <a:lnSpc>
                <a:spcPct val="88000"/>
              </a:lnSpc>
              <a:spcBef>
                <a:spcPct val="0"/>
              </a:spcBef>
              <a:buNone/>
              <a:defRPr sz="4400" kern="1200" cap="none" spc="40" baseline="0">
                <a:solidFill>
                  <a:schemeClr val="tx1"/>
                </a:solidFill>
                <a:latin typeface="+mj-lt"/>
                <a:ea typeface="+mj-ea"/>
                <a:cs typeface="+mj-cs"/>
              </a:defRPr>
            </a:lvl1pPr>
          </a:lstStyle>
          <a:p>
            <a:pPr algn="ctr"/>
            <a:r>
              <a:rPr lang="en-US" sz="3600" dirty="0"/>
              <a:t>W107b.jpg</a:t>
            </a:r>
          </a:p>
        </p:txBody>
      </p:sp>
      <p:pic>
        <p:nvPicPr>
          <p:cNvPr id="7" name="Picture 6" descr="A black and white map&#10;&#10;Description automatically generated">
            <a:extLst>
              <a:ext uri="{FF2B5EF4-FFF2-40B4-BE49-F238E27FC236}">
                <a16:creationId xmlns:a16="http://schemas.microsoft.com/office/drawing/2014/main" id="{36026CB1-63F5-C032-7324-FBD86A42197B}"/>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23880" y="1998273"/>
            <a:ext cx="2506345" cy="2506345"/>
          </a:xfrm>
          <a:prstGeom prst="rect">
            <a:avLst/>
          </a:prstGeom>
          <a:noFill/>
          <a:ln>
            <a:noFill/>
          </a:ln>
        </p:spPr>
      </p:pic>
      <p:pic>
        <p:nvPicPr>
          <p:cNvPr id="8" name="Picture 7" descr="A black and white map&#10;&#10;Description automatically generated">
            <a:extLst>
              <a:ext uri="{FF2B5EF4-FFF2-40B4-BE49-F238E27FC236}">
                <a16:creationId xmlns:a16="http://schemas.microsoft.com/office/drawing/2014/main" id="{C7C8CD5F-E92E-4642-8AC7-F0BBF5C7FB4B}"/>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38700" y="1998273"/>
            <a:ext cx="2514600" cy="2506345"/>
          </a:xfrm>
          <a:prstGeom prst="rect">
            <a:avLst/>
          </a:prstGeom>
          <a:noFill/>
          <a:ln>
            <a:noFill/>
          </a:ln>
        </p:spPr>
      </p:pic>
      <p:pic>
        <p:nvPicPr>
          <p:cNvPr id="9" name="Picture 8" descr="A black and white image of a pole&#10;&#10;Description automatically generated">
            <a:extLst>
              <a:ext uri="{FF2B5EF4-FFF2-40B4-BE49-F238E27FC236}">
                <a16:creationId xmlns:a16="http://schemas.microsoft.com/office/drawing/2014/main" id="{A75836A9-BF50-13C9-F1F9-2B0CAE397277}"/>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669707" y="1998273"/>
            <a:ext cx="2477135" cy="2477135"/>
          </a:xfrm>
          <a:prstGeom prst="rect">
            <a:avLst/>
          </a:prstGeom>
          <a:noFill/>
          <a:ln>
            <a:noFill/>
          </a:ln>
        </p:spPr>
      </p:pic>
    </p:spTree>
    <p:extLst>
      <p:ext uri="{BB962C8B-B14F-4D97-AF65-F5344CB8AC3E}">
        <p14:creationId xmlns:p14="http://schemas.microsoft.com/office/powerpoint/2010/main" val="1106140459"/>
      </p:ext>
    </p:extLst>
  </p:cSld>
  <p:clrMapOvr>
    <a:masterClrMapping/>
  </p:clrMapOvr>
</p:sld>
</file>

<file path=ppt/theme/theme1.xml><?xml version="1.0" encoding="utf-8"?>
<a:theme xmlns:a="http://schemas.openxmlformats.org/drawingml/2006/main" name="BlobVTI">
  <a:themeElements>
    <a:clrScheme name="AnalogousFromRegularSeed_2SEEDS">
      <a:dk1>
        <a:srgbClr val="000000"/>
      </a:dk1>
      <a:lt1>
        <a:srgbClr val="FFFFFF"/>
      </a:lt1>
      <a:dk2>
        <a:srgbClr val="1B2F2E"/>
      </a:dk2>
      <a:lt2>
        <a:srgbClr val="F3F1F0"/>
      </a:lt2>
      <a:accent1>
        <a:srgbClr val="3B9EB1"/>
      </a:accent1>
      <a:accent2>
        <a:srgbClr val="46B196"/>
      </a:accent2>
      <a:accent3>
        <a:srgbClr val="4D7EC3"/>
      </a:accent3>
      <a:accent4>
        <a:srgbClr val="B13B3E"/>
      </a:accent4>
      <a:accent5>
        <a:srgbClr val="C37B4D"/>
      </a:accent5>
      <a:accent6>
        <a:srgbClr val="B19A3B"/>
      </a:accent6>
      <a:hlink>
        <a:srgbClr val="C05944"/>
      </a:hlink>
      <a:folHlink>
        <a:srgbClr val="7F7F7F"/>
      </a:folHlink>
    </a:clrScheme>
    <a:fontScheme name="Blob">
      <a:majorFont>
        <a:latin typeface="The Hand Extrablack"/>
        <a:ea typeface=""/>
        <a:cs typeface=""/>
      </a:majorFont>
      <a:minorFont>
        <a:latin typeface="Sagona Book"/>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obVTI" id="{06D3AACF-B619-4265-899F-5E2FB3A445D5}" vid="{F5918863-BA1A-4735-81A8-3E7BFBDA8478}"/>
    </a:ext>
  </a:extLst>
</a:theme>
</file>

<file path=docProps/app.xml><?xml version="1.0" encoding="utf-8"?>
<Properties xmlns="http://schemas.openxmlformats.org/officeDocument/2006/extended-properties" xmlns:vt="http://schemas.openxmlformats.org/officeDocument/2006/docPropsVTypes">
  <TotalTime>1171</TotalTime>
  <Words>2597</Words>
  <Application>Microsoft Office PowerPoint</Application>
  <PresentationFormat>Widescreen</PresentationFormat>
  <Paragraphs>721</Paragraphs>
  <Slides>40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40</vt:i4>
      </vt:variant>
    </vt:vector>
  </HeadingPairs>
  <TitlesOfParts>
    <vt:vector size="46" baseType="lpstr">
      <vt:lpstr>Arial</vt:lpstr>
      <vt:lpstr>Calibri</vt:lpstr>
      <vt:lpstr>Sagona Book</vt:lpstr>
      <vt:lpstr>The Hand Extrablack</vt:lpstr>
      <vt:lpstr>Times New Roman</vt:lpstr>
      <vt:lpstr>BlobVTI</vt:lpstr>
      <vt:lpstr>Road and Field Boundary Detection in Satellite Imagery</vt:lpstr>
      <vt:lpstr>Team Members</vt:lpstr>
      <vt:lpstr>Presentation Topics</vt:lpstr>
      <vt:lpstr>Introduction</vt:lpstr>
      <vt:lpstr>Problem Statement</vt:lpstr>
      <vt:lpstr>Dataset</vt:lpstr>
      <vt:lpstr>Ground Truth Analysis</vt:lpstr>
      <vt:lpstr>Field.jpg</vt:lpstr>
      <vt:lpstr>PowerPoint Presentation</vt:lpstr>
      <vt:lpstr>Methodology </vt:lpstr>
      <vt:lpstr>Pre – Analysis (Understanding image structure)</vt:lpstr>
      <vt:lpstr>PowerPoint Presentation</vt:lpstr>
      <vt:lpstr>Sobel Edge Detection</vt:lpstr>
      <vt:lpstr>Canny Edge Detection</vt:lpstr>
      <vt:lpstr>PowerPoint Presentation</vt:lpstr>
      <vt:lpstr>Harris Corner Detection</vt:lpstr>
      <vt:lpstr>Hough Transform</vt:lpstr>
      <vt:lpstr>Hough Transform (curves)</vt:lpstr>
      <vt:lpstr>Difference of Gaussians (DoG) Filter </vt:lpstr>
      <vt:lpstr>PowerPoint Presentation</vt:lpstr>
      <vt:lpstr>DoG on all images</vt:lpstr>
      <vt:lpstr>PowerPoint Presentation</vt:lpstr>
      <vt:lpstr>Compare Ground Truth and Hough Transform Output</vt:lpstr>
      <vt:lpstr>Compare Ground Truth and DoG Output</vt:lpstr>
      <vt:lpstr>Quantitative Evaluation</vt:lpstr>
      <vt:lpstr>Note Regarding Accuracy Function</vt:lpstr>
      <vt:lpstr>Canny Edge Detection</vt:lpstr>
      <vt:lpstr>Sobel Edge Detection</vt:lpstr>
      <vt:lpstr>Harris Corner Detection</vt:lpstr>
      <vt:lpstr>PowerPoint Presentation</vt:lpstr>
      <vt:lpstr>Hough Transform Straight Lines only</vt:lpstr>
      <vt:lpstr>Table 3. Accuracy and Precision Table for Hough Transform (curves)  </vt:lpstr>
      <vt:lpstr>PowerPoint Presentation</vt:lpstr>
      <vt:lpstr>Table 4. Accuracy and Precision Table for Difference of Gaussian (DoG)  </vt:lpstr>
      <vt:lpstr>Result</vt:lpstr>
      <vt:lpstr>Conclusion</vt:lpstr>
      <vt:lpstr>Timeline</vt:lpstr>
      <vt:lpstr>Future Work</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Road and Field Boundary Detection in Satellite Imagery</dc:title>
  <dc:creator>Sankineni, Preethi Vahitha</dc:creator>
  <cp:lastModifiedBy>Mallannagari, Harshavardhan Reddy</cp:lastModifiedBy>
  <cp:revision>73</cp:revision>
  <dcterms:created xsi:type="dcterms:W3CDTF">2023-12-04T18:13:13Z</dcterms:created>
  <dcterms:modified xsi:type="dcterms:W3CDTF">2023-12-08T01:51:48Z</dcterms:modified>
</cp:coreProperties>
</file>