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61" r:id="rId7"/>
    <p:sldId id="274" r:id="rId8"/>
    <p:sldId id="276" r:id="rId9"/>
    <p:sldId id="278" r:id="rId10"/>
    <p:sldId id="263" r:id="rId11"/>
    <p:sldId id="280" r:id="rId12"/>
    <p:sldId id="282" r:id="rId13"/>
    <p:sldId id="264" r:id="rId14"/>
    <p:sldId id="285" r:id="rId15"/>
    <p:sldId id="267" r:id="rId16"/>
    <p:sldId id="268" r:id="rId17"/>
    <p:sldId id="269" r:id="rId18"/>
    <p:sldId id="270" r:id="rId19"/>
    <p:sldId id="287" r:id="rId20"/>
    <p:sldId id="297" r:id="rId21"/>
    <p:sldId id="301" r:id="rId22"/>
    <p:sldId id="303" r:id="rId23"/>
    <p:sldId id="296" r:id="rId24"/>
    <p:sldId id="299" r:id="rId25"/>
    <p:sldId id="295" r:id="rId26"/>
    <p:sldId id="294" r:id="rId27"/>
    <p:sldId id="289" r:id="rId28"/>
    <p:sldId id="293" r:id="rId29"/>
    <p:sldId id="306"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5" Type="http://schemas.openxmlformats.org/officeDocument/2006/relationships/image" Target="../media/image11.jpeg" /><Relationship Id="rId4" Type="http://schemas.openxmlformats.org/officeDocument/2006/relationships/image" Target="../media/image10.jpeg"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hyperlink" Target="https://docs.spring.io/spring-boot/docs/current/reference/htmlsingle/" TargetMode="Externa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2.jpeg" /></Relationships>
</file>

<file path=ppt/slides/_rels/slide1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3.jpe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2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6.jpeg" /></Relationships>
</file>

<file path=ppt/slides/_rels/slide2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7.jpeg" /></Relationships>
</file>

<file path=ppt/slides/_rels/slide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8.jpeg" /></Relationships>
</file>

<file path=ppt/slides/_rels/slide2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9.jpeg" /></Relationships>
</file>

<file path=ppt/slides/_rels/slide2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20.jpeg" /></Relationships>
</file>

<file path=ppt/slides/_rels/slide2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21.jpeg" /></Relationships>
</file>

<file path=ppt/slides/_rels/slide2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22.jpeg" /></Relationships>
</file>

<file path=ppt/slides/_rels/slide2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23.tmp"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24.jpe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effectLst/>
                <a:latin typeface="Times New Roman" panose="02020603050405020304" pitchFamily="18" charset="0"/>
                <a:ea typeface="Arial" panose="020B0604020202020204" pitchFamily="34" charset="0"/>
              </a:rPr>
              <a:t>Patient Report Management System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b="1" dirty="0">
                <a:latin typeface="Times New Roman" panose="02020603050405020304" pitchFamily="18" charset="0"/>
              </a:rPr>
              <a:t>Name: BODDU HARSHA SRIKANTH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B-12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FINTECH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25/05/2023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20" y="1349647"/>
            <a:ext cx="5026660" cy="637547"/>
          </a:xfrm>
          <a:prstGeom prst="rect">
            <a:avLst/>
          </a:prstGeom>
          <a:noFill/>
        </p:spPr>
        <p:txBody>
          <a:bodyPr wrap="square">
            <a:spAutoFit/>
          </a:bodyPr>
          <a:lstStyle/>
          <a:p>
            <a:pPr algn="just">
              <a:lnSpc>
                <a:spcPct val="115000"/>
              </a:lnSpc>
            </a:pPr>
            <a:endParaRPr lang="en-IN" sz="1800" dirty="0">
              <a:effectLst/>
              <a:latin typeface="Times New Roman" panose="02020603050405020304" pitchFamily="18"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1D9770F9-8CBD-DEF4-C69B-5AF8D0793B36}"/>
              </a:ext>
            </a:extLst>
          </p:cNvPr>
          <p:cNvPicPr>
            <a:picLocks noChangeAspect="1"/>
          </p:cNvPicPr>
          <p:nvPr/>
        </p:nvPicPr>
        <p:blipFill>
          <a:blip r:embed="rId4" cstate="print"/>
          <a:stretch>
            <a:fillRect/>
          </a:stretch>
        </p:blipFill>
        <p:spPr>
          <a:xfrm>
            <a:off x="568727" y="1349647"/>
            <a:ext cx="10749512" cy="4764303"/>
          </a:xfrm>
          <a:prstGeom prst="rect">
            <a:avLst/>
          </a:prstGeom>
        </p:spPr>
      </p:pic>
      <p:sp>
        <p:nvSpPr>
          <p:cNvPr id="2" name="TextBox 1">
            <a:extLst>
              <a:ext uri="{FF2B5EF4-FFF2-40B4-BE49-F238E27FC236}">
                <a16:creationId xmlns:a16="http://schemas.microsoft.com/office/drawing/2014/main" id="{D0759F66-BE3F-93C4-AAE3-3EE00E4B9A49}"/>
              </a:ext>
            </a:extLst>
          </p:cNvPr>
          <p:cNvSpPr txBox="1"/>
          <p:nvPr/>
        </p:nvSpPr>
        <p:spPr>
          <a:xfrm flipH="1">
            <a:off x="795120" y="994835"/>
            <a:ext cx="5725008"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SPRING BOOT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71992" y="1002432"/>
            <a:ext cx="10589009" cy="6444585"/>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Spring Boot provides a good platform for Java developers to develop a stand-alone and production-grade spring application that you can just run. You can get started with minimum configurations without the need for an entire Spring configuration setup.</a:t>
            </a:r>
          </a:p>
          <a:p>
            <a:pPr marL="285750" indent="-285750" algn="just">
              <a:lnSpc>
                <a:spcPct val="115000"/>
              </a:lnSpc>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Advantages of Spring Boot:</a:t>
            </a:r>
          </a:p>
          <a:p>
            <a:pPr algn="just">
              <a:lnSpc>
                <a:spcPct val="115000"/>
              </a:lnSpc>
            </a:pPr>
            <a:r>
              <a:rPr lang="en-IN" dirty="0">
                <a:solidFill>
                  <a:srgbClr val="000000"/>
                </a:solidFill>
                <a:latin typeface="Times New Roman" panose="02020603050405020304" pitchFamily="18" charset="0"/>
                <a:cs typeface="Times New Roman" panose="02020603050405020304" pitchFamily="18" charset="0"/>
              </a:rPr>
              <a:t>       1.</a:t>
            </a:r>
            <a:r>
              <a:rPr lang="en-IN" i="0" dirty="0">
                <a:solidFill>
                  <a:srgbClr val="000000"/>
                </a:solidFill>
                <a:effectLst/>
                <a:latin typeface="Times New Roman" panose="02020603050405020304" pitchFamily="18" charset="0"/>
                <a:cs typeface="Times New Roman" panose="02020603050405020304" pitchFamily="18" charset="0"/>
              </a:rPr>
              <a:t>Easy to understand and develop spring applications
       2.Increases productivity
       3.Reduces the development time</a:t>
            </a:r>
          </a:p>
          <a:p>
            <a:pPr algn="just">
              <a:lnSpc>
                <a:spcPct val="115000"/>
              </a:lnSpc>
            </a:pPr>
            <a:endParaRPr lang="en-IN" i="0" dirty="0">
              <a:solidFill>
                <a:srgbClr val="000000"/>
              </a:solidFill>
              <a:effectLst/>
              <a:latin typeface="Times New Roman" panose="02020603050405020304" pitchFamily="18" charset="0"/>
              <a:cs typeface="Times New Roman" panose="02020603050405020304" pitchFamily="18" charset="0"/>
            </a:endParaRPr>
          </a:p>
          <a:p>
            <a:pPr algn="just">
              <a:lnSpc>
                <a:spcPct val="115000"/>
              </a:lnSpc>
            </a:pPr>
            <a:r>
              <a:rPr lang="en-IN" i="0" dirty="0">
                <a:solidFill>
                  <a:srgbClr val="000000"/>
                </a:solidFill>
                <a:effectLst/>
                <a:latin typeface="Times New Roman" panose="02020603050405020304" pitchFamily="18" charset="0"/>
                <a:cs typeface="Times New Roman" panose="02020603050405020304" pitchFamily="18" charset="0"/>
              </a:rPr>
              <a:t>     Dependencies used in project:</a:t>
            </a:r>
          </a:p>
          <a:p>
            <a:pPr marL="285750" indent="-285750" algn="just">
              <a:lnSpc>
                <a:spcPct val="115000"/>
              </a:lnSpc>
              <a:buFont typeface="Arial" panose="020B0604020202020204" pitchFamily="34" charset="0"/>
              <a:buChar char="•"/>
            </a:pPr>
            <a:r>
              <a:rPr lang="en-IN" i="0" dirty="0">
                <a:solidFill>
                  <a:srgbClr val="000000"/>
                </a:solidFill>
                <a:effectLst/>
                <a:latin typeface="Times New Roman" panose="02020603050405020304" pitchFamily="18" charset="0"/>
                <a:cs typeface="Times New Roman" panose="02020603050405020304" pitchFamily="18" charset="0"/>
              </a:rPr>
              <a:t>Lombok : Project Lombok is Java library tool that generates code for minimizing boilerplate code. The library replaces boilerplate code with easy-to-use annotations.</a:t>
            </a:r>
          </a:p>
          <a:p>
            <a:pPr marL="285750" indent="-285750" algn="just">
              <a:lnSpc>
                <a:spcPct val="115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Spring data JPA : Spring Data JPA handles most of the complexity of JDBC-based database access and ORM (Object Relational Mapping). It reduces the boilerplate code required by JPA. It makes the implementation of your persistence layer easier and faster.</a:t>
            </a:r>
          </a:p>
          <a:p>
            <a:pPr marL="285750" indent="-285750" algn="just">
              <a:lnSpc>
                <a:spcPct val="115000"/>
              </a:lnSpc>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MySql</a:t>
            </a:r>
            <a:r>
              <a:rPr lang="en-IN" dirty="0">
                <a:solidFill>
                  <a:srgbClr val="000000"/>
                </a:solidFill>
                <a:latin typeface="Times New Roman" panose="02020603050405020304" pitchFamily="18" charset="0"/>
                <a:cs typeface="Times New Roman" panose="02020603050405020304" pitchFamily="18" charset="0"/>
              </a:rPr>
              <a:t> Driver : This dependency is used to connect our spring boot project to the </a:t>
            </a:r>
            <a:r>
              <a:rPr lang="en-IN" dirty="0" err="1">
                <a:solidFill>
                  <a:srgbClr val="000000"/>
                </a:solidFill>
                <a:latin typeface="Times New Roman" panose="02020603050405020304" pitchFamily="18" charset="0"/>
                <a:cs typeface="Times New Roman" panose="02020603050405020304" pitchFamily="18" charset="0"/>
              </a:rPr>
              <a:t>MySql</a:t>
            </a:r>
            <a:r>
              <a:rPr lang="en-IN" dirty="0">
                <a:solidFill>
                  <a:srgbClr val="000000"/>
                </a:solidFill>
                <a:latin typeface="Times New Roman" panose="02020603050405020304" pitchFamily="18" charset="0"/>
                <a:cs typeface="Times New Roman" panose="02020603050405020304" pitchFamily="18" charset="0"/>
              </a:rPr>
              <a:t> database to store the data of our project in an efficient and organised way, so by using this we can also retrieve the data from the database easily. </a:t>
            </a:r>
          </a:p>
          <a:p>
            <a:pPr marL="285750" indent="-285750" algn="just">
              <a:lnSpc>
                <a:spcPct val="115000"/>
              </a:lnSpc>
              <a:buFont typeface="Arial" panose="020B0604020202020204" pitchFamily="34" charset="0"/>
              <a:buChar char="•"/>
            </a:pPr>
            <a:endParaRPr lang="en-IN" i="0" dirty="0">
              <a:solidFill>
                <a:srgbClr val="000000"/>
              </a:solidFill>
              <a:effectLst/>
            </a:endParaRPr>
          </a:p>
          <a:p>
            <a:pPr algn="just">
              <a:lnSpc>
                <a:spcPct val="115000"/>
              </a:lnSpc>
            </a:pPr>
            <a:endParaRPr lang="en-IN" sz="1800" dirty="0">
              <a:effectLst/>
              <a:ea typeface="Arial" panose="020B0604020202020204" pitchFamily="34" charset="0"/>
            </a:endParaRPr>
          </a:p>
          <a:p>
            <a:pPr algn="just">
              <a:lnSpc>
                <a:spcPct val="115000"/>
              </a:lnSpc>
            </a:pPr>
            <a:endParaRPr lang="en-IN" sz="1800" dirty="0">
              <a:effectLst/>
              <a:ea typeface="Arial" panose="020B0604020202020204" pitchFamily="34" charset="0"/>
            </a:endParaRPr>
          </a:p>
        </p:txBody>
      </p:sp>
    </p:spTree>
    <p:extLst>
      <p:ext uri="{BB962C8B-B14F-4D97-AF65-F5344CB8AC3E}">
        <p14:creationId xmlns:p14="http://schemas.microsoft.com/office/powerpoint/2010/main" val="362550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873761" y="1102341"/>
            <a:ext cx="10589009" cy="1347805"/>
          </a:xfrm>
          <a:prstGeom prst="rect">
            <a:avLst/>
          </a:prstGeom>
          <a:noFill/>
        </p:spPr>
        <p:txBody>
          <a:bodyPr wrap="square">
            <a:spAutoFit/>
          </a:bodyPr>
          <a:lstStyle/>
          <a:p>
            <a:pPr algn="just">
              <a:lnSpc>
                <a:spcPct val="115000"/>
              </a:lnSpc>
            </a:pPr>
            <a:endParaRPr lang="en-IN" dirty="0">
              <a:solidFill>
                <a:srgbClr val="000000"/>
              </a:solidFill>
            </a:endParaRPr>
          </a:p>
          <a:p>
            <a:pPr marL="285750" indent="-285750" algn="just">
              <a:lnSpc>
                <a:spcPct val="115000"/>
              </a:lnSpc>
              <a:buFont typeface="Arial" panose="020B0604020202020204" pitchFamily="34" charset="0"/>
              <a:buChar char="•"/>
            </a:pPr>
            <a:endParaRPr lang="en-IN" i="0" dirty="0">
              <a:solidFill>
                <a:srgbClr val="000000"/>
              </a:solidFill>
              <a:effectLst/>
            </a:endParaRPr>
          </a:p>
          <a:p>
            <a:pPr algn="just">
              <a:lnSpc>
                <a:spcPct val="115000"/>
              </a:lnSpc>
            </a:pPr>
            <a:endParaRPr lang="en-IN" sz="1800" dirty="0">
              <a:effectLst/>
              <a:ea typeface="Arial" panose="020B0604020202020204" pitchFamily="34" charset="0"/>
            </a:endParaRPr>
          </a:p>
          <a:p>
            <a:pPr algn="just">
              <a:lnSpc>
                <a:spcPct val="115000"/>
              </a:lnSpc>
            </a:pPr>
            <a:endParaRPr lang="en-IN" sz="1800" dirty="0">
              <a:effectLst/>
              <a:ea typeface="Arial" panose="020B0604020202020204" pitchFamily="34" charset="0"/>
            </a:endParaRPr>
          </a:p>
        </p:txBody>
      </p:sp>
      <p:sp>
        <p:nvSpPr>
          <p:cNvPr id="2" name="TextBox 1">
            <a:extLst>
              <a:ext uri="{FF2B5EF4-FFF2-40B4-BE49-F238E27FC236}">
                <a16:creationId xmlns:a16="http://schemas.microsoft.com/office/drawing/2014/main" id="{B0468ACA-2707-66DE-D367-9618FD9E8249}"/>
              </a:ext>
            </a:extLst>
          </p:cNvPr>
          <p:cNvSpPr txBox="1"/>
          <p:nvPr/>
        </p:nvSpPr>
        <p:spPr>
          <a:xfrm>
            <a:off x="462523" y="1243777"/>
            <a:ext cx="10855716" cy="5632311"/>
          </a:xfrm>
          <a:prstGeom prst="rect">
            <a:avLst/>
          </a:prstGeom>
          <a:noFill/>
        </p:spPr>
        <p:txBody>
          <a:bodyPr wrap="square" rtlCol="0" anchor="t">
            <a:spAutoFit/>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 Starter Web : This dependency provides a good support to build project with restful web services. </a:t>
            </a:r>
            <a:r>
              <a:rPr lang="en-IN" b="0" i="0" dirty="0">
                <a:solidFill>
                  <a:srgbClr val="000000"/>
                </a:solidFill>
                <a:effectLst/>
                <a:latin typeface="Times New Roman" panose="02020603050405020304" pitchFamily="18" charset="0"/>
                <a:cs typeface="Times New Roman" panose="02020603050405020304" pitchFamily="18" charset="0"/>
              </a:rPr>
              <a:t>For building a RESTful Web Services, we need to add the Spring Boot Starter Web dependency into the build configuration file.</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 dev-tools : This dependency is used to improve the development time while working with the Spring Boot application. Spring Boot DevTools pick up the changes and restart the application.</a:t>
            </a: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 Integration with MySQL:</a:t>
            </a:r>
          </a:p>
          <a:p>
            <a:pPr lvl="1"/>
            <a:r>
              <a:rPr lang="en-IN" dirty="0">
                <a:latin typeface="Times New Roman" panose="02020603050405020304" pitchFamily="18" charset="0"/>
                <a:cs typeface="Times New Roman" panose="02020603050405020304" pitchFamily="18" charset="0"/>
              </a:rPr>
              <a:t> MySQL offers unparalleled scalability to make it easy to manage deeply integrated Spring Boot applications that operate on terabytes of data. Moreover, on-demand flexibility is the main feature of MySQL . Spring Boot can build stand-alone web applications with integrated servers. Now using MySQL Database instead of internal memory storage can minimize the query execution time. Spring Boot MySQL Integration, will be more suitable better for real-time work, and the users will get a better experience.</a:t>
            </a:r>
          </a:p>
          <a:p>
            <a:pPr lvl="1"/>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Why do we need MySQL as a database :</a:t>
            </a:r>
          </a:p>
          <a:p>
            <a:pPr lvl="1"/>
            <a:r>
              <a:rPr lang="en-IN" dirty="0">
                <a:latin typeface="Times New Roman" panose="02020603050405020304" pitchFamily="18" charset="0"/>
                <a:cs typeface="Times New Roman" panose="02020603050405020304" pitchFamily="18" charset="0"/>
              </a:rPr>
              <a:t> </a:t>
            </a:r>
            <a:r>
              <a:rPr lang="en-IN" b="0" i="0" dirty="0">
                <a:solidFill>
                  <a:srgbClr val="353535"/>
                </a:solidFill>
                <a:effectLst/>
                <a:latin typeface="Times New Roman" panose="02020603050405020304" pitchFamily="18" charset="0"/>
                <a:cs typeface="Times New Roman" panose="02020603050405020304" pitchFamily="18" charset="0"/>
              </a:rPr>
              <a:t>MySQL is an Relationship based management system(RDBMS)  based on the Structured Query Language(SQL)  which is the popular language for accessing and managing the records in the database. MySQL is open-source and free software .It is supported by Oracle Company. The data in a MySQL database are stored in tables. A table is a collection of related data, and it consists of columns and rows. </a:t>
            </a:r>
          </a:p>
          <a:p>
            <a:endParaRPr lang="en-IN" b="0" i="0" dirty="0">
              <a:solidFill>
                <a:srgbClr val="353535"/>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5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pic>
        <p:nvPicPr>
          <p:cNvPr id="2" name="Picture 2">
            <a:extLst>
              <a:ext uri="{FF2B5EF4-FFF2-40B4-BE49-F238E27FC236}">
                <a16:creationId xmlns:a16="http://schemas.microsoft.com/office/drawing/2014/main" id="{0AE7D3F6-AC1D-D5E0-D273-C4C931CD2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19" y="2236550"/>
            <a:ext cx="4924425" cy="3086100"/>
          </a:xfrm>
          <a:prstGeom prst="rect">
            <a:avLst/>
          </a:prstGeom>
        </p:spPr>
      </p:pic>
      <p:pic>
        <p:nvPicPr>
          <p:cNvPr id="3" name="Picture 6">
            <a:extLst>
              <a:ext uri="{FF2B5EF4-FFF2-40B4-BE49-F238E27FC236}">
                <a16:creationId xmlns:a16="http://schemas.microsoft.com/office/drawing/2014/main" id="{5A5F73FC-2CD9-A287-C7ED-3E66983AE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5395" y="1250713"/>
            <a:ext cx="3590925" cy="5057775"/>
          </a:xfrm>
          <a:prstGeom prst="rect">
            <a:avLst/>
          </a:prstGeom>
        </p:spPr>
      </p:pic>
      <p:sp>
        <p:nvSpPr>
          <p:cNvPr id="7" name="TextBox 6">
            <a:extLst>
              <a:ext uri="{FF2B5EF4-FFF2-40B4-BE49-F238E27FC236}">
                <a16:creationId xmlns:a16="http://schemas.microsoft.com/office/drawing/2014/main" id="{CDAAD672-E662-C7DD-B71E-8D98EE62932B}"/>
              </a:ext>
            </a:extLst>
          </p:cNvPr>
          <p:cNvSpPr txBox="1"/>
          <p:nvPr/>
        </p:nvSpPr>
        <p:spPr>
          <a:xfrm>
            <a:off x="729420" y="1040190"/>
            <a:ext cx="4924424"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REACT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CDAAD672-E662-C7DD-B71E-8D98EE62932B}"/>
              </a:ext>
            </a:extLst>
          </p:cNvPr>
          <p:cNvSpPr txBox="1"/>
          <p:nvPr/>
        </p:nvSpPr>
        <p:spPr>
          <a:xfrm>
            <a:off x="487515" y="887666"/>
            <a:ext cx="10588818" cy="5632311"/>
          </a:xfrm>
          <a:prstGeom prst="rect">
            <a:avLst/>
          </a:prstGeom>
          <a:noFill/>
        </p:spPr>
        <p:txBody>
          <a:bodyPr wrap="square" rtlCol="0">
            <a:spAutoFit/>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What is React? Why do we need it :</a:t>
            </a:r>
          </a:p>
          <a:p>
            <a:pPr lvl="1"/>
            <a:r>
              <a:rPr lang="en-IN" dirty="0">
                <a:latin typeface="Times New Roman" panose="02020603050405020304" pitchFamily="18" charset="0"/>
                <a:cs typeface="Times New Roman" panose="02020603050405020304" pitchFamily="18" charset="0"/>
              </a:rPr>
              <a:t>      </a:t>
            </a:r>
            <a:r>
              <a:rPr lang="en-IN" b="0" i="0" dirty="0">
                <a:solidFill>
                  <a:srgbClr val="101820"/>
                </a:solidFill>
                <a:effectLst/>
                <a:latin typeface="Times New Roman" panose="02020603050405020304" pitchFamily="18" charset="0"/>
                <a:cs typeface="Times New Roman" panose="02020603050405020304" pitchFamily="18" charset="0"/>
              </a:rPr>
              <a:t>React is a JavaScript library developed by Facebook which, among other things, was used to build Instagram. It aims to allow developers to create fast user interfaces for websites and applications alike easily. The main concept of React js is virtual DOM. It is a tree based on JavaScript components created with React that mimics a DOM tree. It does the least amount of DOM manipulation possible to keep your React components up to date.</a:t>
            </a:r>
          </a:p>
          <a:p>
            <a:pPr lvl="1"/>
            <a:r>
              <a:rPr lang="en-IN" b="0" i="0" dirty="0">
                <a:solidFill>
                  <a:srgbClr val="101820"/>
                </a:solidFill>
                <a:effectLst/>
                <a:latin typeface="Times New Roman" panose="02020603050405020304" pitchFamily="18" charset="0"/>
                <a:cs typeface="Times New Roman" panose="02020603050405020304" pitchFamily="18" charset="0"/>
              </a:rPr>
              <a:t>      Products built with React are simple to scale, a single language used on the server/client/mobile side of things grants outstanding productivity, there are workflow patterns for convenient teamwork, UI code is readable and maintainable, and more. World-leading companies have used React and other JS technologies in some of the top market-defining products (Instagram, Facebook being the most vivid examples).</a:t>
            </a:r>
          </a:p>
          <a:p>
            <a:pPr marL="285750" indent="-285750">
              <a:buFont typeface="Arial" panose="020B0604020202020204" pitchFamily="34" charset="0"/>
              <a:buChar char="•"/>
            </a:pPr>
            <a:endParaRPr lang="en-IN" dirty="0">
              <a:solidFill>
                <a:srgbClr val="10182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a:solidFill>
                  <a:srgbClr val="101820"/>
                </a:solidFill>
                <a:effectLst/>
                <a:latin typeface="Times New Roman" panose="02020603050405020304" pitchFamily="18" charset="0"/>
                <a:cs typeface="Times New Roman" panose="02020603050405020304" pitchFamily="18" charset="0"/>
              </a:rPr>
              <a:t>React Packages used in Project :</a:t>
            </a:r>
          </a:p>
          <a:p>
            <a:pPr lvl="1"/>
            <a:r>
              <a:rPr lang="en-IN" dirty="0">
                <a:solidFill>
                  <a:srgbClr val="101820"/>
                </a:solidFill>
                <a:latin typeface="Times New Roman" panose="02020603050405020304" pitchFamily="18" charset="0"/>
                <a:cs typeface="Times New Roman" panose="02020603050405020304" pitchFamily="18" charset="0"/>
              </a:rPr>
              <a:t>1.React Router DOM : This project utilize Router in React JS to create a React application with navigation across multiple pages. React Router is a JavaScript framework that lets us handle client and server-side routing in React applications. It enables the creation of single-page web or mobile apps that allow navigating without refreshing the page. It also allows us to use browser history features while preserving the right application view.</a:t>
            </a:r>
          </a:p>
          <a:p>
            <a:pPr lvl="1"/>
            <a:r>
              <a:rPr lang="en-IN" b="0" i="0" dirty="0">
                <a:solidFill>
                  <a:srgbClr val="101820"/>
                </a:solidFill>
                <a:effectLst/>
                <a:latin typeface="Times New Roman" panose="02020603050405020304" pitchFamily="18" charset="0"/>
                <a:cs typeface="Times New Roman" panose="02020603050405020304" pitchFamily="18" charset="0"/>
              </a:rPr>
              <a:t>2.React Axios : Axios allows us to communicate with APIs easily in our React apps. Though this can also be achieved by other methods like fetch or AJAX, Axios can provide a little more functionality that goes a long way with applications that use React. </a:t>
            </a:r>
          </a:p>
        </p:txBody>
      </p:sp>
    </p:spTree>
    <p:extLst>
      <p:ext uri="{BB962C8B-B14F-4D97-AF65-F5344CB8AC3E}">
        <p14:creationId xmlns:p14="http://schemas.microsoft.com/office/powerpoint/2010/main" val="257519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302168" y="1517258"/>
            <a:ext cx="11157493" cy="2230291"/>
          </a:xfrm>
          <a:prstGeom prst="rect">
            <a:avLst/>
          </a:prstGeom>
          <a:noFill/>
        </p:spPr>
        <p:txBody>
          <a:bodyPr wrap="square">
            <a:spAutoFit/>
          </a:bodyPr>
          <a:lstStyle/>
          <a:p>
            <a:pPr algn="just">
              <a:lnSpc>
                <a:spcPct val="115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The patient report management system is an essential tool for healthcare professionals developed using Spring </a:t>
            </a:r>
            <a:r>
              <a:rPr lang="en-IN" dirty="0">
                <a:solidFill>
                  <a:srgbClr val="000000"/>
                </a:solidFill>
                <a:latin typeface="Times New Roman" panose="02020603050405020304" pitchFamily="18" charset="0"/>
                <a:cs typeface="Times New Roman" panose="02020603050405020304" pitchFamily="18" charset="0"/>
              </a:rPr>
              <a:t>B</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oot, </a:t>
            </a:r>
            <a:r>
              <a:rPr lang="en-IN" dirty="0">
                <a:solidFill>
                  <a:srgbClr val="000000"/>
                </a:solidFill>
                <a:latin typeface="Times New Roman" panose="02020603050405020304" pitchFamily="18" charset="0"/>
                <a:cs typeface="Times New Roman" panose="02020603050405020304" pitchFamily="18" charset="0"/>
              </a:rPr>
              <a:t>Rea</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ct js and MySQL to efficiently manage patient records and reports. This system streamlines the process of maintaining patient records and reduces the likelihood of errors in record-keeping. The system ensures the privacy and confidentiality of patient records and reports and provides authorized healthcare professionals with easy access to patient information. The database design for the system includes four tables that store user information, patient information, report information, and appointment information. </a:t>
            </a:r>
            <a:endParaRPr lang="en-IN" dirty="0">
              <a:effectLst/>
              <a:latin typeface="Times New Roman" panose="02020603050405020304" pitchFamily="18"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828016" cy="4207947"/>
          </a:xfrm>
          <a:prstGeom prst="rect">
            <a:avLst/>
          </a:prstGeom>
          <a:noFill/>
        </p:spPr>
        <p:txBody>
          <a:bodyPr wrap="square">
            <a:spAutoFit/>
          </a:bodyPr>
          <a:lstStyle/>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In this project, As of now we have considered that goal of our project has </a:t>
            </a:r>
            <a:r>
              <a:rPr lang="en-IN" dirty="0">
                <a:latin typeface="Times New Roman" panose="02020603050405020304" pitchFamily="18" charset="0"/>
                <a:ea typeface="Arial" panose="020B0604020202020204" pitchFamily="34" charset="0"/>
                <a:cs typeface="Times New Roman" panose="02020603050405020304" pitchFamily="18" charset="0"/>
              </a:rPr>
              <a:t>been a</a:t>
            </a:r>
            <a:r>
              <a:rPr lang="en-IN" dirty="0">
                <a:effectLst/>
                <a:latin typeface="Times New Roman" panose="02020603050405020304" pitchFamily="18" charset="0"/>
                <a:ea typeface="Arial" panose="020B0604020202020204" pitchFamily="34" charset="0"/>
                <a:cs typeface="Times New Roman" panose="02020603050405020304" pitchFamily="18" charset="0"/>
              </a:rPr>
              <a:t>ccomplished, but there are plenty of improvements that could be done in order to achieve better results. </a:t>
            </a: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Some of the improvements that can be done in the future:</a:t>
            </a: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 Adding prescription details in the data, after diagnosis and reports. </a:t>
            </a: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Also including a feature where patient can directly interact with doctor/health care professional. </a:t>
            </a: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Patient can also download prescription details. </a:t>
            </a:r>
          </a:p>
          <a:p>
            <a:pPr marL="285750" indent="-285750" algn="just">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Also adding a chatbot feature, where patient chat with it 24/7 for details about hospital or any suggestions. </a:t>
            </a:r>
          </a:p>
          <a:p>
            <a:pPr marL="285750" indent="-285750" algn="just">
              <a:lnSpc>
                <a:spcPct val="115000"/>
              </a:lnSpc>
              <a:buFont typeface="Arial" panose="020B0604020202020204" pitchFamily="34" charset="0"/>
              <a:buChar char="•"/>
            </a:pPr>
            <a:endParaRPr lang="en-IN"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The above points are the enhancements/features, which can be done to increase the usability of this project. We developed this project scalable, so that if we want to add any feature in future, it will be possible to add that requirement. </a:t>
            </a:r>
          </a:p>
        </p:txBody>
      </p:sp>
    </p:spTree>
    <p:extLst>
      <p:ext uri="{BB962C8B-B14F-4D97-AF65-F5344CB8AC3E}">
        <p14:creationId xmlns:p14="http://schemas.microsoft.com/office/powerpoint/2010/main" val="234379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562792" y="1054607"/>
            <a:ext cx="10755442" cy="3889334"/>
          </a:xfrm>
          <a:prstGeom prst="rect">
            <a:avLst/>
          </a:prstGeom>
          <a:noFill/>
        </p:spPr>
        <p:txBody>
          <a:bodyPr wrap="square">
            <a:spAutoFit/>
          </a:bodyPr>
          <a:lstStyle/>
          <a:p>
            <a:pPr marL="342900" indent="-342900" algn="just">
              <a:lnSpc>
                <a:spcPct val="115000"/>
              </a:lnSpc>
              <a:buAutoNum type="arabicPeriod"/>
            </a:pPr>
            <a:r>
              <a:rPr lang="en-IN" dirty="0">
                <a:latin typeface="Times New Roman" panose="02020603050405020304" pitchFamily="18" charset="0"/>
                <a:ea typeface="Arial" panose="020B0604020202020204" pitchFamily="34" charset="0"/>
                <a:cs typeface="Times New Roman" panose="02020603050405020304" pitchFamily="18" charset="0"/>
              </a:rPr>
              <a:t>Spring Boot Documentation</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Link : </a:t>
            </a:r>
            <a:r>
              <a:rPr lang="en-IN" dirty="0">
                <a:effectLst/>
                <a:latin typeface="Times New Roman" panose="02020603050405020304" pitchFamily="18" charset="0"/>
                <a:ea typeface="Arial" panose="020B0604020202020204" pitchFamily="34" charset="0"/>
                <a:cs typeface="Times New Roman" panose="02020603050405020304" pitchFamily="18" charset="0"/>
                <a:hlinkClick r:id="rId4"/>
              </a:rPr>
              <a:t>https://docs.spring.io/spring-boot/docs/</a:t>
            </a:r>
            <a:r>
              <a:rPr lang="en-IN"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indent="-342900" algn="just">
              <a:lnSpc>
                <a:spcPct val="115000"/>
              </a:lnSpc>
              <a:buAutoNum type="arabicPeriod" startAt="2"/>
            </a:pPr>
            <a:r>
              <a:rPr lang="en-IN" dirty="0">
                <a:effectLst/>
                <a:latin typeface="Times New Roman" panose="02020603050405020304" pitchFamily="18" charset="0"/>
                <a:ea typeface="Arial" panose="020B0604020202020204" pitchFamily="34" charset="0"/>
                <a:cs typeface="Times New Roman" panose="02020603050405020304" pitchFamily="18" charset="0"/>
              </a:rPr>
              <a:t>React Js Documentation</a:t>
            </a:r>
          </a:p>
          <a:p>
            <a:pPr algn="just">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Link :￼https://react.dev</a:t>
            </a:r>
            <a:r>
              <a:rPr lang="en-IN" dirty="0">
                <a:latin typeface="Times New Roman" panose="02020603050405020304" pitchFamily="18" charset="0"/>
                <a:ea typeface="Arial" panose="020B0604020202020204" pitchFamily="34" charset="0"/>
                <a:cs typeface="Times New Roman" panose="02020603050405020304" pitchFamily="18" charset="0"/>
              </a:rPr>
              <a:t>/</a:t>
            </a:r>
            <a:r>
              <a:rPr lang="en-IN"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indent="-342900" algn="just">
              <a:lnSpc>
                <a:spcPct val="115000"/>
              </a:lnSpc>
              <a:buAutoNum type="arabicPeriod" startAt="3"/>
            </a:pPr>
            <a:r>
              <a:rPr lang="en-IN" dirty="0">
                <a:effectLst/>
                <a:latin typeface="Times New Roman" panose="02020603050405020304" pitchFamily="18" charset="0"/>
                <a:ea typeface="Arial" panose="020B0604020202020204" pitchFamily="34" charset="0"/>
                <a:cs typeface="Times New Roman" panose="02020603050405020304" pitchFamily="18" charset="0"/>
              </a:rPr>
              <a:t>MySQL Documentation </a:t>
            </a:r>
          </a:p>
          <a:p>
            <a:pPr algn="just">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Link : https://dev.mysql.com/doc/</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AutoNum type="arabicPeriod" startAt="2"/>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15000"/>
              </a:lnSpc>
              <a:buFont typeface="+mj-lt"/>
              <a:buAutoNum type="arabicPeriod"/>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36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C5775F9C-4EB1-4A35-BE07-76D95DE45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216" y="1436107"/>
            <a:ext cx="8956524" cy="5038045"/>
          </a:xfrm>
          <a:prstGeom prst="rect">
            <a:avLst/>
          </a:prstGeom>
        </p:spPr>
      </p:pic>
      <p:sp>
        <p:nvSpPr>
          <p:cNvPr id="3" name="TextBox 2">
            <a:extLst>
              <a:ext uri="{FF2B5EF4-FFF2-40B4-BE49-F238E27FC236}">
                <a16:creationId xmlns:a16="http://schemas.microsoft.com/office/drawing/2014/main" id="{A8A56B4F-19CF-0820-70A0-5DD2CA963D37}"/>
              </a:ext>
            </a:extLst>
          </p:cNvPr>
          <p:cNvSpPr txBox="1"/>
          <p:nvPr/>
        </p:nvSpPr>
        <p:spPr>
          <a:xfrm>
            <a:off x="1353216" y="995238"/>
            <a:ext cx="1828800"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HOME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14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4BEF9DCB-80EA-86A9-332C-EC17E63C8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599" y="1525826"/>
            <a:ext cx="8977356" cy="5049763"/>
          </a:xfrm>
          <a:prstGeom prst="rect">
            <a:avLst/>
          </a:prstGeom>
        </p:spPr>
      </p:pic>
      <p:sp>
        <p:nvSpPr>
          <p:cNvPr id="3" name="TextBox 2">
            <a:extLst>
              <a:ext uri="{FF2B5EF4-FFF2-40B4-BE49-F238E27FC236}">
                <a16:creationId xmlns:a16="http://schemas.microsoft.com/office/drawing/2014/main" id="{25FDC898-CCE9-3BC0-3CA5-F290300AF9D1}"/>
              </a:ext>
            </a:extLst>
          </p:cNvPr>
          <p:cNvSpPr txBox="1"/>
          <p:nvPr/>
        </p:nvSpPr>
        <p:spPr>
          <a:xfrm>
            <a:off x="1625599" y="1027334"/>
            <a:ext cx="2523061" cy="376550"/>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ADMIN LOGIN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6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BE86EE01-5064-FB3F-B318-03D53CEE0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306" y="1353196"/>
            <a:ext cx="9185388" cy="5166781"/>
          </a:xfrm>
          <a:prstGeom prst="rect">
            <a:avLst/>
          </a:prstGeom>
        </p:spPr>
      </p:pic>
      <p:sp>
        <p:nvSpPr>
          <p:cNvPr id="3" name="TextBox 2">
            <a:extLst>
              <a:ext uri="{FF2B5EF4-FFF2-40B4-BE49-F238E27FC236}">
                <a16:creationId xmlns:a16="http://schemas.microsoft.com/office/drawing/2014/main" id="{E3A1DE33-C404-8606-C8FA-81CDB075879B}"/>
              </a:ext>
            </a:extLst>
          </p:cNvPr>
          <p:cNvSpPr txBox="1"/>
          <p:nvPr/>
        </p:nvSpPr>
        <p:spPr>
          <a:xfrm>
            <a:off x="1503306" y="918066"/>
            <a:ext cx="3432736"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USER LOGIN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21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3" name="Picture 6">
            <a:extLst>
              <a:ext uri="{FF2B5EF4-FFF2-40B4-BE49-F238E27FC236}">
                <a16:creationId xmlns:a16="http://schemas.microsoft.com/office/drawing/2014/main" id="{1EB2B4B9-56A7-B23E-4474-612F856E9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667" y="1328853"/>
            <a:ext cx="9228665" cy="5191124"/>
          </a:xfrm>
          <a:prstGeom prst="rect">
            <a:avLst/>
          </a:prstGeom>
        </p:spPr>
      </p:pic>
      <p:sp>
        <p:nvSpPr>
          <p:cNvPr id="7" name="TextBox 6">
            <a:extLst>
              <a:ext uri="{FF2B5EF4-FFF2-40B4-BE49-F238E27FC236}">
                <a16:creationId xmlns:a16="http://schemas.microsoft.com/office/drawing/2014/main" id="{05FF6408-DDA3-8740-0AAC-6CE3EC943B44}"/>
              </a:ext>
            </a:extLst>
          </p:cNvPr>
          <p:cNvSpPr txBox="1"/>
          <p:nvPr/>
        </p:nvSpPr>
        <p:spPr>
          <a:xfrm rot="10800000" flipV="1">
            <a:off x="1481667" y="990830"/>
            <a:ext cx="3592275"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PATIENT LOGIN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062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3" name="Picture 6">
            <a:extLst>
              <a:ext uri="{FF2B5EF4-FFF2-40B4-BE49-F238E27FC236}">
                <a16:creationId xmlns:a16="http://schemas.microsoft.com/office/drawing/2014/main" id="{8D2FEDD6-D2D3-C53D-E68F-1A8EDB350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034" y="1364704"/>
            <a:ext cx="9083463" cy="5109448"/>
          </a:xfrm>
          <a:prstGeom prst="rect">
            <a:avLst/>
          </a:prstGeom>
        </p:spPr>
      </p:pic>
      <p:sp>
        <p:nvSpPr>
          <p:cNvPr id="7" name="TextBox 6">
            <a:extLst>
              <a:ext uri="{FF2B5EF4-FFF2-40B4-BE49-F238E27FC236}">
                <a16:creationId xmlns:a16="http://schemas.microsoft.com/office/drawing/2014/main" id="{A39FA065-1A8D-7203-C5C1-E39FF9B170DA}"/>
              </a:ext>
            </a:extLst>
          </p:cNvPr>
          <p:cNvSpPr txBox="1"/>
          <p:nvPr/>
        </p:nvSpPr>
        <p:spPr>
          <a:xfrm>
            <a:off x="1465034" y="942248"/>
            <a:ext cx="3587443"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ADMIN DASHBOARD: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88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33F19746-A1BF-EBAF-C92A-F96E204BB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514" y="1559359"/>
            <a:ext cx="8818877" cy="4960618"/>
          </a:xfrm>
          <a:prstGeom prst="rect">
            <a:avLst/>
          </a:prstGeom>
        </p:spPr>
      </p:pic>
      <p:sp>
        <p:nvSpPr>
          <p:cNvPr id="3" name="TextBox 2">
            <a:extLst>
              <a:ext uri="{FF2B5EF4-FFF2-40B4-BE49-F238E27FC236}">
                <a16:creationId xmlns:a16="http://schemas.microsoft.com/office/drawing/2014/main" id="{9CB5ADBA-90F9-E7FD-F36E-CF98BB8755DD}"/>
              </a:ext>
            </a:extLst>
          </p:cNvPr>
          <p:cNvSpPr txBox="1"/>
          <p:nvPr/>
        </p:nvSpPr>
        <p:spPr>
          <a:xfrm>
            <a:off x="1553514" y="1136903"/>
            <a:ext cx="2462591"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USER DASHBOARD: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66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9512EE3D-D5CB-9903-B763-3D3361D15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565" y="1513538"/>
            <a:ext cx="8818869" cy="4960614"/>
          </a:xfrm>
          <a:prstGeom prst="rect">
            <a:avLst/>
          </a:prstGeom>
        </p:spPr>
      </p:pic>
    </p:spTree>
    <p:extLst>
      <p:ext uri="{BB962C8B-B14F-4D97-AF65-F5344CB8AC3E}">
        <p14:creationId xmlns:p14="http://schemas.microsoft.com/office/powerpoint/2010/main" val="1705369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B7FDF4FE-C503-4FB5-4FF9-61DC39B62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7554" y="1267151"/>
            <a:ext cx="9256891" cy="5207001"/>
          </a:xfrm>
          <a:prstGeom prst="rect">
            <a:avLst/>
          </a:prstGeom>
        </p:spPr>
      </p:pic>
    </p:spTree>
    <p:extLst>
      <p:ext uri="{BB962C8B-B14F-4D97-AF65-F5344CB8AC3E}">
        <p14:creationId xmlns:p14="http://schemas.microsoft.com/office/powerpoint/2010/main" val="325845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F26BBFCD-C320-D90E-19A7-84A563AB81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7554" y="1312976"/>
            <a:ext cx="9256891" cy="5207001"/>
          </a:xfrm>
          <a:prstGeom prst="rect">
            <a:avLst/>
          </a:prstGeom>
        </p:spPr>
      </p:pic>
    </p:spTree>
    <p:extLst>
      <p:ext uri="{BB962C8B-B14F-4D97-AF65-F5344CB8AC3E}">
        <p14:creationId xmlns:p14="http://schemas.microsoft.com/office/powerpoint/2010/main" val="363685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E3A1EBD5-848E-1693-DB2A-248542E21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943" y="1296538"/>
            <a:ext cx="9286114" cy="5223439"/>
          </a:xfrm>
          <a:prstGeom prst="rect">
            <a:avLst/>
          </a:prstGeom>
        </p:spPr>
      </p:pic>
    </p:spTree>
    <p:extLst>
      <p:ext uri="{BB962C8B-B14F-4D97-AF65-F5344CB8AC3E}">
        <p14:creationId xmlns:p14="http://schemas.microsoft.com/office/powerpoint/2010/main" val="158786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8BD822B5-E4F8-4CAE-868C-68A3C6210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311" y="1327627"/>
            <a:ext cx="9149378" cy="5146525"/>
          </a:xfrm>
          <a:prstGeom prst="rect">
            <a:avLst/>
          </a:prstGeom>
        </p:spPr>
      </p:pic>
    </p:spTree>
    <p:extLst>
      <p:ext uri="{BB962C8B-B14F-4D97-AF65-F5344CB8AC3E}">
        <p14:creationId xmlns:p14="http://schemas.microsoft.com/office/powerpoint/2010/main" val="306749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2" name="Picture 2">
            <a:extLst>
              <a:ext uri="{FF2B5EF4-FFF2-40B4-BE49-F238E27FC236}">
                <a16:creationId xmlns:a16="http://schemas.microsoft.com/office/drawing/2014/main" id="{BE86EE01-5064-FB3F-B318-03D53CEE0A3B}"/>
              </a:ext>
            </a:extLst>
          </p:cNvPr>
          <p:cNvPicPr>
            <a:picLocks noChangeAspect="1"/>
          </p:cNvPicPr>
          <p:nvPr/>
        </p:nvPicPr>
        <p:blipFill>
          <a:blip r:embed="rId4"/>
          <a:srcRect/>
          <a:stretch/>
        </p:blipFill>
        <p:spPr>
          <a:xfrm>
            <a:off x="1591428" y="1452335"/>
            <a:ext cx="9009144" cy="5067642"/>
          </a:xfrm>
          <a:prstGeom prst="rect">
            <a:avLst/>
          </a:prstGeom>
        </p:spPr>
      </p:pic>
      <p:sp>
        <p:nvSpPr>
          <p:cNvPr id="3" name="TextBox 2">
            <a:extLst>
              <a:ext uri="{FF2B5EF4-FFF2-40B4-BE49-F238E27FC236}">
                <a16:creationId xmlns:a16="http://schemas.microsoft.com/office/drawing/2014/main" id="{91B5451D-586C-BC19-3BE9-01ED1CD3A147}"/>
              </a:ext>
            </a:extLst>
          </p:cNvPr>
          <p:cNvSpPr txBox="1"/>
          <p:nvPr/>
        </p:nvSpPr>
        <p:spPr>
          <a:xfrm>
            <a:off x="1492551" y="974934"/>
            <a:ext cx="2668211"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PATIENT DASHBOARD: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19" y="1438775"/>
            <a:ext cx="10661588" cy="3980449"/>
          </a:xfrm>
          <a:prstGeom prst="rect">
            <a:avLst/>
          </a:prstGeom>
          <a:noFill/>
        </p:spPr>
        <p:txBody>
          <a:bodyPr wrap="square" anchor="ctr">
            <a:spAutoFit/>
          </a:bodyPr>
          <a:lstStyle/>
          <a:p>
            <a:pPr algn="just">
              <a:lnSpc>
                <a:spcPct val="115000"/>
              </a:lnSpc>
            </a:pPr>
            <a:r>
              <a:rPr lang="en-IN" dirty="0">
                <a:solidFill>
                  <a:srgbClr val="000000"/>
                </a:solidFill>
                <a:latin typeface="Calibri" panose="020F0502020204030204" pitchFamily="34" charset="0"/>
              </a:rPr>
              <a:t>             </a:t>
            </a:r>
            <a:r>
              <a:rPr lang="en-IN" dirty="0">
                <a:solidFill>
                  <a:srgbClr val="000000"/>
                </a:solidFill>
                <a:latin typeface="Times New Roman" panose="02020603050405020304" pitchFamily="18" charset="0"/>
                <a:cs typeface="Times New Roman" panose="02020603050405020304" pitchFamily="18" charset="0"/>
              </a:rPr>
              <a:t>  </a:t>
            </a:r>
            <a:r>
              <a:rPr lang="en-IN" b="0" i="0" u="none" strike="noStrike" dirty="0">
                <a:solidFill>
                  <a:srgbClr val="000000"/>
                </a:solidFill>
                <a:effectLst/>
                <a:latin typeface="Times New Roman" panose="02020603050405020304" pitchFamily="18" charset="0"/>
                <a:cs typeface="Times New Roman" panose="02020603050405020304" pitchFamily="18" charset="0"/>
              </a:rPr>
              <a:t>Patient report management system is a web-based application that allows healthcare professionals , doctors</a:t>
            </a:r>
            <a:r>
              <a:rPr lang="en-IN" dirty="0">
                <a:solidFill>
                  <a:srgbClr val="000000"/>
                </a:solidFill>
                <a:latin typeface="Times New Roman" panose="02020603050405020304" pitchFamily="18" charset="0"/>
                <a:cs typeface="Times New Roman" panose="02020603050405020304" pitchFamily="18" charset="0"/>
              </a:rPr>
              <a:t>, surgeons or health care related professionals </a:t>
            </a:r>
            <a:r>
              <a:rPr lang="en-IN" b="0" i="0" u="none" strike="noStrike" dirty="0">
                <a:solidFill>
                  <a:srgbClr val="000000"/>
                </a:solidFill>
                <a:effectLst/>
                <a:latin typeface="Times New Roman" panose="02020603050405020304" pitchFamily="18" charset="0"/>
                <a:cs typeface="Times New Roman" panose="02020603050405020304" pitchFamily="18" charset="0"/>
              </a:rPr>
              <a:t>to manage patient records and reports efficiently. This system is designed to simplify the process of maintaining patient records and reduce the likelihood of errors in record-keeping. The system is accessible to authorized healthcare professionals only and maintains the privacy and confidentiality of patient records.</a:t>
            </a:r>
            <a:r>
              <a:rPr lang="en-IN" dirty="0">
                <a:solidFill>
                  <a:srgbClr val="000000"/>
                </a:solidFill>
                <a:latin typeface="Times New Roman" panose="02020603050405020304" pitchFamily="18" charset="0"/>
                <a:cs typeface="Times New Roman" panose="02020603050405020304" pitchFamily="18" charset="0"/>
              </a:rPr>
              <a:t>      </a:t>
            </a:r>
          </a:p>
          <a:p>
            <a:pPr algn="just">
              <a:lnSpc>
                <a:spcPct val="115000"/>
              </a:lnSpc>
            </a:pPr>
            <a:endParaRPr lang="en-IN" dirty="0">
              <a:solidFill>
                <a:srgbClr val="000000"/>
              </a:solidFill>
              <a:latin typeface="Times New Roman" panose="02020603050405020304" pitchFamily="18" charset="0"/>
              <a:cs typeface="Times New Roman" panose="02020603050405020304" pitchFamily="18" charset="0"/>
            </a:endParaRPr>
          </a:p>
          <a:p>
            <a:pPr algn="just">
              <a:lnSpc>
                <a:spcPct val="115000"/>
              </a:lnSpc>
            </a:pPr>
            <a:r>
              <a:rPr lang="en-IN" dirty="0">
                <a:solidFill>
                  <a:srgbClr val="000000"/>
                </a:solidFill>
                <a:effectLst/>
                <a:latin typeface="Times New Roman" panose="02020603050405020304" pitchFamily="18" charset="0"/>
                <a:cs typeface="Times New Roman" panose="02020603050405020304" pitchFamily="18" charset="0"/>
              </a:rPr>
              <a:t> </a:t>
            </a:r>
            <a:r>
              <a:rPr lang="en-IN" b="0" i="0" u="none" strike="noStrike" dirty="0">
                <a:solidFill>
                  <a:srgbClr val="000000"/>
                </a:solidFill>
                <a:effectLst/>
                <a:latin typeface="Times New Roman" panose="02020603050405020304" pitchFamily="18" charset="0"/>
                <a:cs typeface="Times New Roman" panose="02020603050405020304" pitchFamily="18" charset="0"/>
              </a:rPr>
              <a:t>The main purpose of this project is to manage reports of patients and to allow the medical professionals only to modify the reports including test reports and diagnosis information.</a:t>
            </a:r>
          </a:p>
          <a:p>
            <a:pPr algn="just" rtl="0"/>
            <a:endParaRPr lang="en-IN" dirty="0">
              <a:solidFill>
                <a:srgbClr val="000000"/>
              </a:solidFill>
              <a:latin typeface="Times New Roman" panose="02020603050405020304" pitchFamily="18" charset="0"/>
              <a:cs typeface="Times New Roman" panose="02020603050405020304" pitchFamily="18" charset="0"/>
            </a:endParaRPr>
          </a:p>
          <a:p>
            <a:pPr algn="just" rtl="0"/>
            <a:r>
              <a:rPr lang="en-IN" b="0" i="0" u="none" strike="noStrike" dirty="0">
                <a:solidFill>
                  <a:srgbClr val="000000"/>
                </a:solidFill>
                <a:effectLst/>
                <a:latin typeface="Times New Roman" panose="02020603050405020304" pitchFamily="18" charset="0"/>
                <a:cs typeface="Times New Roman" panose="02020603050405020304" pitchFamily="18" charset="0"/>
              </a:rPr>
              <a:t>This system can be used in hospitals by doctors to get information from patients and store them for the future purpose. The present system is very slow and unable to retrieve the old data quickly due to the paper based system. This System can reduce patients waiting time , so all the patients can be treated accurately. </a:t>
            </a:r>
            <a:endParaRPr lang="en-IN" dirty="0">
              <a:effectLst/>
              <a:latin typeface="Times New Roman" panose="02020603050405020304" pitchFamily="18" charset="0"/>
              <a:cs typeface="Times New Roman" panose="02020603050405020304" pitchFamily="18" charset="0"/>
            </a:endParaRPr>
          </a:p>
          <a:p>
            <a:pPr algn="just">
              <a:lnSpc>
                <a:spcPct val="115000"/>
              </a:lnSpc>
            </a:pPr>
            <a:r>
              <a:rPr lang="en-IN" sz="1400" dirty="0">
                <a:solidFill>
                  <a:srgbClr val="000000"/>
                </a:solidFill>
                <a:effectLst/>
                <a:latin typeface="Calibri" panose="020F050202020403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pic>
        <p:nvPicPr>
          <p:cNvPr id="3" name="Picture 6">
            <a:extLst>
              <a:ext uri="{FF2B5EF4-FFF2-40B4-BE49-F238E27FC236}">
                <a16:creationId xmlns:a16="http://schemas.microsoft.com/office/drawing/2014/main" id="{6AAFF13F-931B-F631-2DDB-0CC048CD4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250" y="1523308"/>
            <a:ext cx="8801500" cy="4950844"/>
          </a:xfrm>
          <a:prstGeom prst="rect">
            <a:avLst/>
          </a:prstGeom>
        </p:spPr>
      </p:pic>
    </p:spTree>
    <p:extLst>
      <p:ext uri="{BB962C8B-B14F-4D97-AF65-F5344CB8AC3E}">
        <p14:creationId xmlns:p14="http://schemas.microsoft.com/office/powerpoint/2010/main" val="221044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550697" y="1023742"/>
            <a:ext cx="10552732" cy="8530477"/>
          </a:xfrm>
          <a:prstGeom prst="rect">
            <a:avLst/>
          </a:prstGeom>
          <a:noFill/>
        </p:spPr>
        <p:txBody>
          <a:bodyPr wrap="square">
            <a:spAutoFit/>
          </a:bodyPr>
          <a:lstStyle/>
          <a:p>
            <a:pPr marL="285750" indent="-285750">
              <a:lnSpc>
                <a:spcPct val="115000"/>
              </a:lnSpc>
              <a:buFont typeface="Arial" panose="020B0604020202020204" pitchFamily="34" charset="0"/>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This project is mainly focused on saving patients information and users(doctors) can also diagnose the patients problems and generate reports based on their test results, so this design is used to achieve this requirement and Interface for this project is so simple. Admin , User and Patient has separate dashboards, where they can manage their accounts. </a:t>
            </a:r>
          </a:p>
          <a:p>
            <a:pPr marL="285750" indent="-285750">
              <a:lnSpc>
                <a:spcPct val="115000"/>
              </a:lnSpc>
              <a:buFont typeface="Arial" panose="020B0604020202020204" pitchFamily="34" charset="0"/>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Admin Functionalities:</a:t>
            </a:r>
          </a:p>
          <a:p>
            <a:pPr>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1.Admin can create – Users, Patients, Reports, Appointments. </a:t>
            </a:r>
          </a:p>
          <a:p>
            <a:pPr>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2.Admin can update – Users, Patients, Reports, Appointments. </a:t>
            </a:r>
          </a:p>
          <a:p>
            <a:pPr>
              <a:lnSpc>
                <a:spcPct val="115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3.Admin can delete – Users, Patients, Reports, Appointments.</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4.Admin can login, logout. </a:t>
            </a:r>
          </a:p>
          <a:p>
            <a:pPr marL="285750" indent="-285750">
              <a:lnSpc>
                <a:spcPct val="115000"/>
              </a:lnSpc>
              <a:buFont typeface="Arial" panose="020B0604020202020204" pitchFamily="34" charset="0"/>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User Functionalities:</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1.User can create – Patients, Reports, Appointments.</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2.User can update – Patients, Reports, Appointments. </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3.User can delete  – Patients, Reports, Appointments. </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4.User can login, logout and register. </a:t>
            </a:r>
          </a:p>
          <a:p>
            <a:pPr marL="285750" indent="-285750">
              <a:lnSpc>
                <a:spcPct val="115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Patient Functionalities:</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1.Patient can view their reports and appointments. </a:t>
            </a:r>
          </a:p>
          <a:p>
            <a:pPr>
              <a:lnSpc>
                <a:spcPct val="115000"/>
              </a:lnSpc>
            </a:pPr>
            <a:r>
              <a:rPr lang="en-IN" dirty="0">
                <a:latin typeface="Times New Roman" panose="02020603050405020304" pitchFamily="18" charset="0"/>
                <a:ea typeface="Arial" panose="020B0604020202020204" pitchFamily="34" charset="0"/>
                <a:cs typeface="Times New Roman" panose="02020603050405020304" pitchFamily="18" charset="0"/>
              </a:rPr>
              <a:t>       2.Patient can login and logout. </a:t>
            </a:r>
          </a:p>
          <a:p>
            <a:pPr marL="342900" indent="-342900">
              <a:lnSpc>
                <a:spcPct val="115000"/>
              </a:lnSpc>
              <a:buFont typeface="+mj-lt"/>
              <a:buAutoNum type="arabicPeriod"/>
            </a:pPr>
            <a:endParaRPr lang="en-IN" sz="1400" dirty="0">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endParaRPr lang="en-IN" sz="1400" dirty="0">
              <a:effectLst/>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effectLst/>
              <a:latin typeface="Arial" panose="020B0604020202020204" pitchFamily="34" charset="0"/>
              <a:ea typeface="Arial" panose="020B0604020202020204" pitchFamily="34" charset="0"/>
            </a:endParaRPr>
          </a:p>
          <a:p>
            <a:pPr marL="342900" indent="-342900">
              <a:lnSpc>
                <a:spcPct val="115000"/>
              </a:lnSpc>
              <a:buFont typeface="Arial" panose="020B0604020202020204" pitchFamily="34" charset="0"/>
              <a:buChar char="•"/>
            </a:pPr>
            <a:endParaRPr lang="en-IN" sz="1400" dirty="0">
              <a:effectLst/>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effectLst/>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latin typeface="Arial" panose="020B0604020202020204" pitchFamily="34" charset="0"/>
              <a:ea typeface="Arial" panose="020B0604020202020204" pitchFamily="34" charset="0"/>
            </a:endParaRPr>
          </a:p>
          <a:p>
            <a:pPr>
              <a:lnSpc>
                <a:spcPct val="115000"/>
              </a:lnSpc>
            </a:pPr>
            <a:endParaRPr lang="en-IN" sz="1400" dirty="0">
              <a:effectLst/>
              <a:latin typeface="Arial" panose="020B0604020202020204" pitchFamily="34" charset="0"/>
              <a:ea typeface="Arial" panose="020B0604020202020204" pitchFamily="34" charset="0"/>
            </a:endParaRPr>
          </a:p>
          <a:p>
            <a:pPr marL="342900" indent="-342900">
              <a:lnSpc>
                <a:spcPct val="115000"/>
              </a:lnSpc>
              <a:buFont typeface="+mj-lt"/>
              <a:buAutoNum type="arabicPeriod"/>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2A916EAB-F5A0-6A7A-07F5-372DCED2EAFF}"/>
              </a:ext>
            </a:extLst>
          </p:cNvPr>
          <p:cNvSpPr txBox="1"/>
          <p:nvPr/>
        </p:nvSpPr>
        <p:spPr>
          <a:xfrm>
            <a:off x="641069" y="1016161"/>
            <a:ext cx="8950456" cy="784830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Technology Stack used:</a:t>
            </a:r>
          </a:p>
          <a:p>
            <a:r>
              <a:rPr lang="en-IN" dirty="0">
                <a:latin typeface="Times New Roman" panose="02020603050405020304" pitchFamily="18" charset="0"/>
                <a:cs typeface="Times New Roman" panose="02020603050405020304" pitchFamily="18" charset="0"/>
              </a:rPr>
              <a:t>      Backend:</a:t>
            </a:r>
          </a:p>
          <a:p>
            <a:r>
              <a:rPr lang="en-IN" dirty="0">
                <a:latin typeface="Times New Roman" panose="02020603050405020304" pitchFamily="18" charset="0"/>
                <a:cs typeface="Times New Roman" panose="02020603050405020304" pitchFamily="18" charset="0"/>
              </a:rPr>
              <a:t>      1. Java</a:t>
            </a:r>
          </a:p>
          <a:p>
            <a:r>
              <a:rPr lang="en-IN" dirty="0">
                <a:latin typeface="Times New Roman" panose="02020603050405020304" pitchFamily="18" charset="0"/>
                <a:cs typeface="Times New Roman" panose="02020603050405020304" pitchFamily="18" charset="0"/>
              </a:rPr>
              <a:t>      2.Spring Boot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Database:</a:t>
            </a:r>
          </a:p>
          <a:p>
            <a:r>
              <a:rPr lang="en-IN" dirty="0">
                <a:latin typeface="Times New Roman" panose="02020603050405020304" pitchFamily="18" charset="0"/>
                <a:cs typeface="Times New Roman" panose="02020603050405020304" pitchFamily="18" charset="0"/>
              </a:rPr>
              <a:t>       1. MySQL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Frontend:</a:t>
            </a:r>
          </a:p>
          <a:p>
            <a:r>
              <a:rPr lang="en-IN" dirty="0">
                <a:latin typeface="Times New Roman" panose="02020603050405020304" pitchFamily="18" charset="0"/>
                <a:cs typeface="Times New Roman" panose="02020603050405020304" pitchFamily="18" charset="0"/>
              </a:rPr>
              <a:t>        1.Html</a:t>
            </a:r>
          </a:p>
          <a:p>
            <a:r>
              <a:rPr lang="en-IN" dirty="0">
                <a:latin typeface="Times New Roman" panose="02020603050405020304" pitchFamily="18" charset="0"/>
                <a:cs typeface="Times New Roman" panose="02020603050405020304" pitchFamily="18" charset="0"/>
              </a:rPr>
              <a:t>        2.CSS</a:t>
            </a:r>
          </a:p>
          <a:p>
            <a:r>
              <a:rPr lang="en-IN" dirty="0">
                <a:latin typeface="Times New Roman" panose="02020603050405020304" pitchFamily="18" charset="0"/>
                <a:cs typeface="Times New Roman" panose="02020603050405020304" pitchFamily="18" charset="0"/>
              </a:rPr>
              <a:t>        3.BOOTSTRAP</a:t>
            </a:r>
          </a:p>
          <a:p>
            <a:r>
              <a:rPr lang="en-IN" dirty="0">
                <a:latin typeface="Times New Roman" panose="02020603050405020304" pitchFamily="18" charset="0"/>
                <a:cs typeface="Times New Roman" panose="02020603050405020304" pitchFamily="18" charset="0"/>
              </a:rPr>
              <a:t>        4.React js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Tools used:</a:t>
            </a:r>
          </a:p>
          <a:p>
            <a:r>
              <a:rPr lang="en-IN" dirty="0">
                <a:latin typeface="Times New Roman" panose="02020603050405020304" pitchFamily="18" charset="0"/>
                <a:cs typeface="Times New Roman" panose="02020603050405020304" pitchFamily="18" charset="0"/>
              </a:rPr>
              <a:t>      1. Backend – Eclipse IDE, Spring tools</a:t>
            </a:r>
          </a:p>
          <a:p>
            <a:r>
              <a:rPr lang="en-IN" dirty="0">
                <a:latin typeface="Times New Roman" panose="02020603050405020304" pitchFamily="18" charset="0"/>
                <a:cs typeface="Times New Roman" panose="02020603050405020304" pitchFamily="18" charset="0"/>
              </a:rPr>
              <a:t>      2. Database – MySQL 8 WORKBENCH</a:t>
            </a:r>
          </a:p>
          <a:p>
            <a:r>
              <a:rPr lang="en-IN" dirty="0">
                <a:latin typeface="Times New Roman" panose="02020603050405020304" pitchFamily="18" charset="0"/>
                <a:cs typeface="Times New Roman" panose="02020603050405020304" pitchFamily="18" charset="0"/>
              </a:rPr>
              <a:t>      3. Frontend – VS CODE. </a:t>
            </a:r>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a:p>
            <a:endParaRPr lang="en-IN" dirty="0"/>
          </a:p>
          <a:p>
            <a:r>
              <a:rPr lang="en-IN" dirty="0"/>
              <a:t>       </a:t>
            </a:r>
          </a:p>
          <a:p>
            <a:r>
              <a:rPr lang="en-IN" dirty="0"/>
              <a:t>      </a:t>
            </a:r>
          </a:p>
          <a:p>
            <a:endParaRPr lang="en-IN" dirty="0"/>
          </a:p>
        </p:txBody>
      </p:sp>
    </p:spTree>
    <p:extLst>
      <p:ext uri="{BB962C8B-B14F-4D97-AF65-F5344CB8AC3E}">
        <p14:creationId xmlns:p14="http://schemas.microsoft.com/office/powerpoint/2010/main" val="45250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2" name="Picture 6">
            <a:extLst>
              <a:ext uri="{FF2B5EF4-FFF2-40B4-BE49-F238E27FC236}">
                <a16:creationId xmlns:a16="http://schemas.microsoft.com/office/drawing/2014/main" id="{B2820DE5-0A96-DE9B-F7A3-890B2F6B1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04" y="1349647"/>
            <a:ext cx="10160840" cy="4869860"/>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2">
            <a:extLst>
              <a:ext uri="{FF2B5EF4-FFF2-40B4-BE49-F238E27FC236}">
                <a16:creationId xmlns:a16="http://schemas.microsoft.com/office/drawing/2014/main" id="{56E94460-330D-D8ED-79E2-B227830E9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7048" y="1672611"/>
            <a:ext cx="8128000" cy="4801541"/>
          </a:xfrm>
          <a:prstGeom prst="rect">
            <a:avLst/>
          </a:prstGeom>
        </p:spPr>
      </p:pic>
      <p:sp>
        <p:nvSpPr>
          <p:cNvPr id="3" name="TextBox 2">
            <a:extLst>
              <a:ext uri="{FF2B5EF4-FFF2-40B4-BE49-F238E27FC236}">
                <a16:creationId xmlns:a16="http://schemas.microsoft.com/office/drawing/2014/main" id="{2688198D-00D4-87F2-BA37-7373E56EEC48}"/>
              </a:ext>
            </a:extLst>
          </p:cNvPr>
          <p:cNvSpPr txBox="1"/>
          <p:nvPr/>
        </p:nvSpPr>
        <p:spPr>
          <a:xfrm>
            <a:off x="1554244" y="1197589"/>
            <a:ext cx="3368487" cy="369332"/>
          </a:xfrm>
          <a:prstGeom prst="rect">
            <a:avLst/>
          </a:prstGeom>
          <a:noFill/>
        </p:spPr>
        <p:txBody>
          <a:bodyPr wrap="square" rtlCol="0">
            <a:spAutoFit/>
          </a:bodyPr>
          <a:lstStyle/>
          <a:p>
            <a:pPr algn="l"/>
            <a:r>
              <a:rPr lang="en-IN" dirty="0"/>
              <a:t>CLASS DIAGRAM:</a:t>
            </a:r>
            <a:endParaRPr lang="en-US" dirty="0"/>
          </a:p>
        </p:txBody>
      </p:sp>
    </p:spTree>
    <p:extLst>
      <p:ext uri="{BB962C8B-B14F-4D97-AF65-F5344CB8AC3E}">
        <p14:creationId xmlns:p14="http://schemas.microsoft.com/office/powerpoint/2010/main" val="373351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2688198D-00D4-87F2-BA37-7373E56EEC48}"/>
              </a:ext>
            </a:extLst>
          </p:cNvPr>
          <p:cNvSpPr txBox="1"/>
          <p:nvPr/>
        </p:nvSpPr>
        <p:spPr>
          <a:xfrm>
            <a:off x="1554244" y="1197589"/>
            <a:ext cx="3368487"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USE CASE DIAGRAM</a:t>
            </a:r>
            <a:r>
              <a:rPr lang="en-IN" dirty="0"/>
              <a:t>:</a:t>
            </a:r>
            <a:endParaRPr lang="en-US" dirty="0"/>
          </a:p>
        </p:txBody>
      </p:sp>
      <p:pic>
        <p:nvPicPr>
          <p:cNvPr id="7" name="Picture 8">
            <a:extLst>
              <a:ext uri="{FF2B5EF4-FFF2-40B4-BE49-F238E27FC236}">
                <a16:creationId xmlns:a16="http://schemas.microsoft.com/office/drawing/2014/main" id="{B87A520A-A325-1C99-7BB7-D66E5EA50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0970" y="2057156"/>
            <a:ext cx="2613961" cy="4337542"/>
          </a:xfrm>
          <a:prstGeom prst="rect">
            <a:avLst/>
          </a:prstGeom>
        </p:spPr>
      </p:pic>
      <p:pic>
        <p:nvPicPr>
          <p:cNvPr id="9" name="Picture 9">
            <a:extLst>
              <a:ext uri="{FF2B5EF4-FFF2-40B4-BE49-F238E27FC236}">
                <a16:creationId xmlns:a16="http://schemas.microsoft.com/office/drawing/2014/main" id="{9E63DB11-BBCF-54AE-47FD-A1076BED4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842" y="2017453"/>
            <a:ext cx="2751063" cy="4246553"/>
          </a:xfrm>
          <a:prstGeom prst="rect">
            <a:avLst/>
          </a:prstGeom>
        </p:spPr>
      </p:pic>
    </p:spTree>
    <p:extLst>
      <p:ext uri="{BB962C8B-B14F-4D97-AF65-F5344CB8AC3E}">
        <p14:creationId xmlns:p14="http://schemas.microsoft.com/office/powerpoint/2010/main" val="275990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2688198D-00D4-87F2-BA37-7373E56EEC48}"/>
              </a:ext>
            </a:extLst>
          </p:cNvPr>
          <p:cNvSpPr txBox="1"/>
          <p:nvPr/>
        </p:nvSpPr>
        <p:spPr>
          <a:xfrm>
            <a:off x="1554244" y="1197589"/>
            <a:ext cx="3368487"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SEQUENCE DIAGRAM</a:t>
            </a:r>
            <a:r>
              <a:rPr lang="en-IN" dirty="0"/>
              <a:t>:</a:t>
            </a:r>
            <a:endParaRPr lang="en-US" dirty="0"/>
          </a:p>
        </p:txBody>
      </p:sp>
      <p:pic>
        <p:nvPicPr>
          <p:cNvPr id="2" name="Picture 9">
            <a:extLst>
              <a:ext uri="{FF2B5EF4-FFF2-40B4-BE49-F238E27FC236}">
                <a16:creationId xmlns:a16="http://schemas.microsoft.com/office/drawing/2014/main" id="{71A20E3C-0FFE-B1F8-A2A5-68E668D102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953" y="1809830"/>
            <a:ext cx="8128000" cy="4664322"/>
          </a:xfrm>
          <a:prstGeom prst="rect">
            <a:avLst/>
          </a:prstGeom>
        </p:spPr>
      </p:pic>
    </p:spTree>
    <p:extLst>
      <p:ext uri="{BB962C8B-B14F-4D97-AF65-F5344CB8AC3E}">
        <p14:creationId xmlns:p14="http://schemas.microsoft.com/office/powerpoint/2010/main" val="495889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27</TotalTime>
  <Words>385</Words>
  <Application>Microsoft Office PowerPoint</Application>
  <PresentationFormat>Widescreen</PresentationFormat>
  <Paragraphs>46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Harsha Srikanth</cp:lastModifiedBy>
  <cp:revision>18</cp:revision>
  <dcterms:created xsi:type="dcterms:W3CDTF">2023-04-15T11:22:40Z</dcterms:created>
  <dcterms:modified xsi:type="dcterms:W3CDTF">2023-05-31T05:33:20Z</dcterms:modified>
</cp:coreProperties>
</file>