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5220-FAAE-4B0B-AC7C-1B148C541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8FD2842-4ECA-4992-9D4C-0929999CB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5970651-3FE9-4FF9-B8CE-7DC64BE646F2}"/>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5" name="Footer Placeholder 4">
            <a:extLst>
              <a:ext uri="{FF2B5EF4-FFF2-40B4-BE49-F238E27FC236}">
                <a16:creationId xmlns:a16="http://schemas.microsoft.com/office/drawing/2014/main" id="{58F9A07C-240E-432E-83CF-15EE1478B2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83C5D6-AD2F-41D0-8B7D-87AEECB16F98}"/>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28581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0548-B8EE-4158-8B23-5E8B29C9E7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BABD9C-95D0-41EC-97FA-60E9E4AE5D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2BE839-E5E7-4E6F-AED8-5BAF985DFD95}"/>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5" name="Footer Placeholder 4">
            <a:extLst>
              <a:ext uri="{FF2B5EF4-FFF2-40B4-BE49-F238E27FC236}">
                <a16:creationId xmlns:a16="http://schemas.microsoft.com/office/drawing/2014/main" id="{69A24A92-5EC1-4C6B-9C29-E6395DD08C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00F825-4785-4AD3-9EB0-6D8189779443}"/>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323406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373C73-8E0F-4EE5-83E8-0653B8F2E7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67EC31-4043-439C-8AF2-4D55163CE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090528-4AFB-400D-BC2E-48CDAF82952B}"/>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5" name="Footer Placeholder 4">
            <a:extLst>
              <a:ext uri="{FF2B5EF4-FFF2-40B4-BE49-F238E27FC236}">
                <a16:creationId xmlns:a16="http://schemas.microsoft.com/office/drawing/2014/main" id="{033F8353-03F8-497A-898E-73B474983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6E3DBA-CC73-486B-B684-29D1CF485726}"/>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11707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C067-A86D-4FF2-B426-1A94F45D32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1612B3-65D3-4B0D-8548-D428E9EEB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E18F75-F5ED-4F14-9F4E-6E15E680F44E}"/>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5" name="Footer Placeholder 4">
            <a:extLst>
              <a:ext uri="{FF2B5EF4-FFF2-40B4-BE49-F238E27FC236}">
                <a16:creationId xmlns:a16="http://schemas.microsoft.com/office/drawing/2014/main" id="{893A7D69-3D47-4D14-8121-B8B43E7BF2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F3C8C5-7B19-46A9-8E70-CFEC61315270}"/>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96508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A9B4-5DCD-4829-B3A3-CB8282228B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7D5D38B-6A7D-4D4D-9A31-2BECD1FA2A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5EC72-8042-4C70-A4AA-A3A451EF500E}"/>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5" name="Footer Placeholder 4">
            <a:extLst>
              <a:ext uri="{FF2B5EF4-FFF2-40B4-BE49-F238E27FC236}">
                <a16:creationId xmlns:a16="http://schemas.microsoft.com/office/drawing/2014/main" id="{338D8029-BAE8-4C38-BC1C-3F8BFD7010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47E305-CD79-4685-9035-20CDA616F5D7}"/>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2322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AA60-B2DD-4487-A494-21092D6C8F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198233-62F2-4329-AD72-44E21E6A9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5D4BC92-D3BD-4D1F-902D-B433A4648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ECE562-48A4-439F-9CDC-0EF3860E93B6}"/>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6" name="Footer Placeholder 5">
            <a:extLst>
              <a:ext uri="{FF2B5EF4-FFF2-40B4-BE49-F238E27FC236}">
                <a16:creationId xmlns:a16="http://schemas.microsoft.com/office/drawing/2014/main" id="{681E32EC-9C5B-4B90-8C56-39C539660D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D16615-D03D-4F18-89BF-CBC9AE1BBEC5}"/>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373803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74F5-0F0F-4A93-95AB-3E9747B9EE4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0F2F70-8C79-4529-AE7E-90F791166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64431-445C-45A2-BAAC-F99EA2257C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02EEC6D-E6DB-4658-B67D-316124553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DD8C5C-6101-4F10-A011-FF1594F63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FAE0F67-2BA9-43D2-B862-0733139A1010}"/>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8" name="Footer Placeholder 7">
            <a:extLst>
              <a:ext uri="{FF2B5EF4-FFF2-40B4-BE49-F238E27FC236}">
                <a16:creationId xmlns:a16="http://schemas.microsoft.com/office/drawing/2014/main" id="{44A68B9E-3BEB-4EE2-A462-2308ABB076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319ADD-F72C-4BC6-A56D-79E11AD9A80A}"/>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198417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FF74-16E1-4CA2-A598-49C662B6AC5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045CA4-CD74-46F4-815F-46D394B87906}"/>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4" name="Footer Placeholder 3">
            <a:extLst>
              <a:ext uri="{FF2B5EF4-FFF2-40B4-BE49-F238E27FC236}">
                <a16:creationId xmlns:a16="http://schemas.microsoft.com/office/drawing/2014/main" id="{6DF080DF-2AE5-49F7-BFBF-EDF1AC6288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3DBCD39-0774-4D31-897A-9C6FC356143A}"/>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4214447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AD7738-02DD-48BC-88B8-202CF14BEE0D}"/>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3" name="Footer Placeholder 2">
            <a:extLst>
              <a:ext uri="{FF2B5EF4-FFF2-40B4-BE49-F238E27FC236}">
                <a16:creationId xmlns:a16="http://schemas.microsoft.com/office/drawing/2014/main" id="{FFFB5DF8-4C7B-4850-B6B6-979F1CC5125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005058-6BAA-4EF5-91CB-37A7BED0121D}"/>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55863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431B-1C4C-46A4-9B90-99768EED6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B1E6986-3212-406C-9225-0F318F88B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D342DC-F89C-44D0-BA9D-683027A18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B7514-DE51-490F-9555-56D7E5889D75}"/>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6" name="Footer Placeholder 5">
            <a:extLst>
              <a:ext uri="{FF2B5EF4-FFF2-40B4-BE49-F238E27FC236}">
                <a16:creationId xmlns:a16="http://schemas.microsoft.com/office/drawing/2014/main" id="{94CD5E1E-0937-4B9C-8207-7777C350EF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3E591C-D86C-431A-8816-BB9395A26A7A}"/>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150716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8734-4163-493F-8E1C-E16CB0975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E6B1CC7-92CC-4A59-99D5-F9C2A0ECA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C941FB-FC2A-4BF9-AE63-45877ECCB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34CF1-A935-4E6C-B9B7-8DF03F54E4C2}"/>
              </a:ext>
            </a:extLst>
          </p:cNvPr>
          <p:cNvSpPr>
            <a:spLocks noGrp="1"/>
          </p:cNvSpPr>
          <p:nvPr>
            <p:ph type="dt" sz="half" idx="10"/>
          </p:nvPr>
        </p:nvSpPr>
        <p:spPr/>
        <p:txBody>
          <a:bodyPr/>
          <a:lstStyle/>
          <a:p>
            <a:fld id="{ACAFCB2A-0687-49A6-B95E-6BDBCCB9AACE}" type="datetimeFigureOut">
              <a:rPr lang="en-GB" smtClean="0"/>
              <a:t>24/10/2019</a:t>
            </a:fld>
            <a:endParaRPr lang="en-GB"/>
          </a:p>
        </p:txBody>
      </p:sp>
      <p:sp>
        <p:nvSpPr>
          <p:cNvPr id="6" name="Footer Placeholder 5">
            <a:extLst>
              <a:ext uri="{FF2B5EF4-FFF2-40B4-BE49-F238E27FC236}">
                <a16:creationId xmlns:a16="http://schemas.microsoft.com/office/drawing/2014/main" id="{35BD5467-1F4E-438F-BC39-B3396DBC51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3FEEA2-EEC4-4E22-ABE3-CB7A5CBA7038}"/>
              </a:ext>
            </a:extLst>
          </p:cNvPr>
          <p:cNvSpPr>
            <a:spLocks noGrp="1"/>
          </p:cNvSpPr>
          <p:nvPr>
            <p:ph type="sldNum" sz="quarter" idx="12"/>
          </p:nvPr>
        </p:nvSpPr>
        <p:spPr/>
        <p:txBody>
          <a:bodyPr/>
          <a:lstStyle/>
          <a:p>
            <a:fld id="{284D7D6E-F0F5-4DBA-A091-44126A232FFA}" type="slidenum">
              <a:rPr lang="en-GB" smtClean="0"/>
              <a:t>‹#›</a:t>
            </a:fld>
            <a:endParaRPr lang="en-GB"/>
          </a:p>
        </p:txBody>
      </p:sp>
    </p:spTree>
    <p:extLst>
      <p:ext uri="{BB962C8B-B14F-4D97-AF65-F5344CB8AC3E}">
        <p14:creationId xmlns:p14="http://schemas.microsoft.com/office/powerpoint/2010/main" val="157538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0FF4E-DF4B-4B37-9EE0-D2DC7C6B0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CF956B-B26C-44A9-BBF8-F9204473A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87B4B1-F66B-4467-A148-B96EEF80C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FCB2A-0687-49A6-B95E-6BDBCCB9AACE}" type="datetimeFigureOut">
              <a:rPr lang="en-GB" smtClean="0"/>
              <a:t>24/10/2019</a:t>
            </a:fld>
            <a:endParaRPr lang="en-GB"/>
          </a:p>
        </p:txBody>
      </p:sp>
      <p:sp>
        <p:nvSpPr>
          <p:cNvPr id="5" name="Footer Placeholder 4">
            <a:extLst>
              <a:ext uri="{FF2B5EF4-FFF2-40B4-BE49-F238E27FC236}">
                <a16:creationId xmlns:a16="http://schemas.microsoft.com/office/drawing/2014/main" id="{40474310-0EF7-4283-8F2B-3D64C6A3D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7D55601-3611-4419-8A97-4D89A1B75F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D7D6E-F0F5-4DBA-A091-44126A232FFA}" type="slidenum">
              <a:rPr lang="en-GB" smtClean="0"/>
              <a:t>‹#›</a:t>
            </a:fld>
            <a:endParaRPr lang="en-GB"/>
          </a:p>
        </p:txBody>
      </p:sp>
    </p:spTree>
    <p:extLst>
      <p:ext uri="{BB962C8B-B14F-4D97-AF65-F5344CB8AC3E}">
        <p14:creationId xmlns:p14="http://schemas.microsoft.com/office/powerpoint/2010/main" val="3737198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C9BB-DC67-4198-AB0A-16805B1317FB}"/>
              </a:ext>
            </a:extLst>
          </p:cNvPr>
          <p:cNvSpPr>
            <a:spLocks noGrp="1"/>
          </p:cNvSpPr>
          <p:nvPr>
            <p:ph type="ctrTitle"/>
          </p:nvPr>
        </p:nvSpPr>
        <p:spPr/>
        <p:txBody>
          <a:bodyPr/>
          <a:lstStyle/>
          <a:p>
            <a:r>
              <a:rPr lang="en-GB" dirty="0"/>
              <a:t>Organisational Culture</a:t>
            </a:r>
          </a:p>
        </p:txBody>
      </p:sp>
      <p:sp>
        <p:nvSpPr>
          <p:cNvPr id="3" name="Subtitle 2">
            <a:extLst>
              <a:ext uri="{FF2B5EF4-FFF2-40B4-BE49-F238E27FC236}">
                <a16:creationId xmlns:a16="http://schemas.microsoft.com/office/drawing/2014/main" id="{6D852F5B-3C36-4023-9D37-7939999E3332}"/>
              </a:ext>
            </a:extLst>
          </p:cNvPr>
          <p:cNvSpPr>
            <a:spLocks noGrp="1"/>
          </p:cNvSpPr>
          <p:nvPr>
            <p:ph type="subTitle" idx="1"/>
          </p:nvPr>
        </p:nvSpPr>
        <p:spPr/>
        <p:txBody>
          <a:bodyPr/>
          <a:lstStyle/>
          <a:p>
            <a:r>
              <a:rPr lang="en-GB" dirty="0"/>
              <a:t>Reflection on ‘</a:t>
            </a:r>
            <a:r>
              <a:rPr lang="en-GB" i="1" dirty="0"/>
              <a:t>Review of Acquisition for the Secretary of State for Defence</a:t>
            </a:r>
            <a:r>
              <a:rPr lang="en-GB" dirty="0"/>
              <a:t>’</a:t>
            </a:r>
          </a:p>
        </p:txBody>
      </p:sp>
    </p:spTree>
    <p:extLst>
      <p:ext uri="{BB962C8B-B14F-4D97-AF65-F5344CB8AC3E}">
        <p14:creationId xmlns:p14="http://schemas.microsoft.com/office/powerpoint/2010/main" val="248510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24DD-C31B-4AD1-BB91-A92B07B3CD65}"/>
              </a:ext>
            </a:extLst>
          </p:cNvPr>
          <p:cNvSpPr>
            <a:spLocks noGrp="1"/>
          </p:cNvSpPr>
          <p:nvPr>
            <p:ph type="title"/>
          </p:nvPr>
        </p:nvSpPr>
        <p:spPr/>
        <p:txBody>
          <a:bodyPr/>
          <a:lstStyle/>
          <a:p>
            <a:r>
              <a:rPr lang="en-GB" dirty="0"/>
              <a:t>Recommendation 8: DE&amp;S status change</a:t>
            </a:r>
          </a:p>
        </p:txBody>
      </p:sp>
      <p:sp>
        <p:nvSpPr>
          <p:cNvPr id="3" name="Content Placeholder 2">
            <a:extLst>
              <a:ext uri="{FF2B5EF4-FFF2-40B4-BE49-F238E27FC236}">
                <a16:creationId xmlns:a16="http://schemas.microsoft.com/office/drawing/2014/main" id="{8BF094BF-1B11-4AB4-8941-74BC2F769AAB}"/>
              </a:ext>
            </a:extLst>
          </p:cNvPr>
          <p:cNvSpPr>
            <a:spLocks noGrp="1"/>
          </p:cNvSpPr>
          <p:nvPr>
            <p:ph idx="1"/>
          </p:nvPr>
        </p:nvSpPr>
        <p:spPr/>
        <p:txBody>
          <a:bodyPr/>
          <a:lstStyle/>
          <a:p>
            <a:r>
              <a:rPr lang="en-GB" dirty="0"/>
              <a:t>The status of DE&amp;S should be considered.</a:t>
            </a:r>
          </a:p>
          <a:p>
            <a:r>
              <a:rPr lang="en-GB" dirty="0"/>
              <a:t>At minimum it should become a Trading Fund.</a:t>
            </a:r>
          </a:p>
          <a:p>
            <a:r>
              <a:rPr lang="en-GB" dirty="0"/>
              <a:t>If a credible plan for Recommendation 7 can be formed, DE&amp;S should be transformed into a Government Owned, Contractor Operated Entity.</a:t>
            </a:r>
          </a:p>
          <a:p>
            <a:r>
              <a:rPr lang="en-GB" dirty="0"/>
              <a:t>This should not be rushed and instead should be subject to worth over 12 months to ensure that it does not cut across other defence objectives.</a:t>
            </a:r>
          </a:p>
        </p:txBody>
      </p:sp>
    </p:spTree>
    <p:extLst>
      <p:ext uri="{BB962C8B-B14F-4D97-AF65-F5344CB8AC3E}">
        <p14:creationId xmlns:p14="http://schemas.microsoft.com/office/powerpoint/2010/main" val="329845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9827-8F50-4A80-A081-4462AB811BB8}"/>
              </a:ext>
            </a:extLst>
          </p:cNvPr>
          <p:cNvSpPr>
            <a:spLocks noGrp="1"/>
          </p:cNvSpPr>
          <p:nvPr>
            <p:ph type="title"/>
          </p:nvPr>
        </p:nvSpPr>
        <p:spPr/>
        <p:txBody>
          <a:bodyPr/>
          <a:lstStyle/>
          <a:p>
            <a:r>
              <a:rPr lang="en-GB" dirty="0"/>
              <a:t>Our Reflections</a:t>
            </a:r>
          </a:p>
        </p:txBody>
      </p:sp>
      <p:sp>
        <p:nvSpPr>
          <p:cNvPr id="3" name="Content Placeholder 2">
            <a:extLst>
              <a:ext uri="{FF2B5EF4-FFF2-40B4-BE49-F238E27FC236}">
                <a16:creationId xmlns:a16="http://schemas.microsoft.com/office/drawing/2014/main" id="{43CA77B3-6125-4339-B5C2-C6BD49CC08BC}"/>
              </a:ext>
            </a:extLst>
          </p:cNvPr>
          <p:cNvSpPr>
            <a:spLocks noGrp="1"/>
          </p:cNvSpPr>
          <p:nvPr>
            <p:ph idx="1"/>
          </p:nvPr>
        </p:nvSpPr>
        <p:spPr>
          <a:xfrm>
            <a:off x="838200" y="1253331"/>
            <a:ext cx="10515600" cy="4351338"/>
          </a:xfrm>
        </p:spPr>
        <p:txBody>
          <a:bodyPr>
            <a:normAutofit lnSpcReduction="10000"/>
          </a:bodyPr>
          <a:lstStyle/>
          <a:p>
            <a:pPr marL="0" indent="0">
              <a:buNone/>
            </a:pPr>
            <a:endParaRPr lang="en-GB" sz="2400" dirty="0"/>
          </a:p>
          <a:p>
            <a:r>
              <a:rPr lang="en-GB" sz="2400" dirty="0"/>
              <a:t>The recommendations that they have put forward in this report seem to be solid and thorough.</a:t>
            </a:r>
          </a:p>
          <a:p>
            <a:r>
              <a:rPr lang="en-GB" sz="2400" dirty="0"/>
              <a:t>As students from Computer Science backgrounds, we do not have the expertise to either support or contradict the recommendations that have been provided by experts in the Defence contractor field.</a:t>
            </a:r>
          </a:p>
          <a:p>
            <a:r>
              <a:rPr lang="en-GB" sz="2400" dirty="0"/>
              <a:t>We believe that this document can be applied to other domains, as procurement issues arise in all sectors and it is important that the process is efficient.</a:t>
            </a:r>
          </a:p>
          <a:p>
            <a:r>
              <a:rPr lang="en-GB" sz="2400" dirty="0"/>
              <a:t>We believe that the recommendations can be used to improve the procurement process of any system, and isn’t specific to complex IT defence systems. This is because the recommendations aim mostly to increase efficiency within </a:t>
            </a:r>
            <a:r>
              <a:rPr lang="en-GB" sz="2400"/>
              <a:t>the process.</a:t>
            </a:r>
            <a:endParaRPr lang="en-GB" sz="2400" dirty="0"/>
          </a:p>
          <a:p>
            <a:endParaRPr lang="en-GB" sz="2400" dirty="0"/>
          </a:p>
          <a:p>
            <a:endParaRPr lang="en-GB" dirty="0"/>
          </a:p>
        </p:txBody>
      </p:sp>
    </p:spTree>
    <p:extLst>
      <p:ext uri="{BB962C8B-B14F-4D97-AF65-F5344CB8AC3E}">
        <p14:creationId xmlns:p14="http://schemas.microsoft.com/office/powerpoint/2010/main" val="244249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36B0-FF51-4886-8806-3A10B090524F}"/>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8815B6F-5398-4CDE-9814-2348D1FF6E5A}"/>
              </a:ext>
            </a:extLst>
          </p:cNvPr>
          <p:cNvSpPr>
            <a:spLocks noGrp="1"/>
          </p:cNvSpPr>
          <p:nvPr>
            <p:ph idx="1"/>
          </p:nvPr>
        </p:nvSpPr>
        <p:spPr/>
        <p:txBody>
          <a:bodyPr/>
          <a:lstStyle/>
          <a:p>
            <a:r>
              <a:rPr lang="en-GB" dirty="0"/>
              <a:t>The average Ministry of Defence (MoD) contract overruns by 80% and costs 40% more than estimated.</a:t>
            </a:r>
          </a:p>
          <a:p>
            <a:r>
              <a:rPr lang="en-GB" dirty="0"/>
              <a:t>This document aims to put forth recommendations that will balance the currently imbalanced process of procuring defence equipment.</a:t>
            </a:r>
          </a:p>
          <a:p>
            <a:r>
              <a:rPr lang="en-GB" dirty="0"/>
              <a:t>The report’s recommendations also aim to clarify and ensure accountabilities between MoD and UK Government Defence Equipment &amp; Support (DE&amp;S).</a:t>
            </a:r>
          </a:p>
          <a:p>
            <a:r>
              <a:rPr lang="en-GB" dirty="0"/>
              <a:t>There are 8 recommendations put forth in this document.</a:t>
            </a:r>
          </a:p>
        </p:txBody>
      </p:sp>
    </p:spTree>
    <p:extLst>
      <p:ext uri="{BB962C8B-B14F-4D97-AF65-F5344CB8AC3E}">
        <p14:creationId xmlns:p14="http://schemas.microsoft.com/office/powerpoint/2010/main" val="210103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4BBC-4A73-40C8-9557-2BEE9356D4FC}"/>
              </a:ext>
            </a:extLst>
          </p:cNvPr>
          <p:cNvSpPr>
            <a:spLocks noGrp="1"/>
          </p:cNvSpPr>
          <p:nvPr>
            <p:ph type="title"/>
          </p:nvPr>
        </p:nvSpPr>
        <p:spPr/>
        <p:txBody>
          <a:bodyPr/>
          <a:lstStyle/>
          <a:p>
            <a:r>
              <a:rPr lang="en-GB" dirty="0"/>
              <a:t>Recommendation 1: Strategic Defence Review</a:t>
            </a:r>
          </a:p>
        </p:txBody>
      </p:sp>
      <p:sp>
        <p:nvSpPr>
          <p:cNvPr id="3" name="Content Placeholder 2">
            <a:extLst>
              <a:ext uri="{FF2B5EF4-FFF2-40B4-BE49-F238E27FC236}">
                <a16:creationId xmlns:a16="http://schemas.microsoft.com/office/drawing/2014/main" id="{1B51FE63-9868-4CC2-B378-65EA64C43859}"/>
              </a:ext>
            </a:extLst>
          </p:cNvPr>
          <p:cNvSpPr>
            <a:spLocks noGrp="1"/>
          </p:cNvSpPr>
          <p:nvPr>
            <p:ph idx="1"/>
          </p:nvPr>
        </p:nvSpPr>
        <p:spPr/>
        <p:txBody>
          <a:bodyPr/>
          <a:lstStyle/>
          <a:p>
            <a:r>
              <a:rPr lang="en-GB" dirty="0"/>
              <a:t>A strategic Defence Review should be carried out as soon as possible</a:t>
            </a:r>
          </a:p>
          <a:p>
            <a:r>
              <a:rPr lang="en-GB" dirty="0"/>
              <a:t>Defence Reviews should be required by law.</a:t>
            </a:r>
          </a:p>
          <a:p>
            <a:r>
              <a:rPr lang="en-GB" dirty="0"/>
              <a:t>The outputs of the review should including 10 year Defence and 20 year equipment budgets, which have been fully costed and audited to ensure that they are realistic.</a:t>
            </a:r>
          </a:p>
          <a:p>
            <a:r>
              <a:rPr lang="en-GB" dirty="0"/>
              <a:t>Permanent Under-Secretary (PUS) should be held accountable to the highest regard (ideally legally) for the overall costings.</a:t>
            </a:r>
          </a:p>
        </p:txBody>
      </p:sp>
    </p:spTree>
    <p:extLst>
      <p:ext uri="{BB962C8B-B14F-4D97-AF65-F5344CB8AC3E}">
        <p14:creationId xmlns:p14="http://schemas.microsoft.com/office/powerpoint/2010/main" val="193479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BFD6-D17B-4B1D-B4FD-3BF9C650FCD8}"/>
              </a:ext>
            </a:extLst>
          </p:cNvPr>
          <p:cNvSpPr>
            <a:spLocks noGrp="1"/>
          </p:cNvSpPr>
          <p:nvPr>
            <p:ph type="title"/>
          </p:nvPr>
        </p:nvSpPr>
        <p:spPr/>
        <p:txBody>
          <a:bodyPr/>
          <a:lstStyle/>
          <a:p>
            <a:r>
              <a:rPr lang="en-GB" dirty="0"/>
              <a:t>Recommendation 2: Budget Plan</a:t>
            </a:r>
          </a:p>
        </p:txBody>
      </p:sp>
      <p:sp>
        <p:nvSpPr>
          <p:cNvPr id="3" name="Content Placeholder 2">
            <a:extLst>
              <a:ext uri="{FF2B5EF4-FFF2-40B4-BE49-F238E27FC236}">
                <a16:creationId xmlns:a16="http://schemas.microsoft.com/office/drawing/2014/main" id="{F862B5E5-ACFA-4545-A217-9A529C066F13}"/>
              </a:ext>
            </a:extLst>
          </p:cNvPr>
          <p:cNvSpPr>
            <a:spLocks noGrp="1"/>
          </p:cNvSpPr>
          <p:nvPr>
            <p:ph idx="1"/>
          </p:nvPr>
        </p:nvSpPr>
        <p:spPr/>
        <p:txBody>
          <a:bodyPr/>
          <a:lstStyle/>
          <a:p>
            <a:r>
              <a:rPr lang="en-GB" dirty="0"/>
              <a:t>A rolling 10 year budget should be agreed upon for the Ministry of Defence</a:t>
            </a:r>
          </a:p>
          <a:p>
            <a:r>
              <a:rPr lang="en-GB" dirty="0"/>
              <a:t>The agreed upon budget should be enshrined in law to ensure that it is followed</a:t>
            </a:r>
          </a:p>
          <a:p>
            <a:r>
              <a:rPr lang="en-GB" dirty="0"/>
              <a:t>This 10 year budget should encompass manpower, estates, equipment and support funding.</a:t>
            </a:r>
          </a:p>
        </p:txBody>
      </p:sp>
    </p:spTree>
    <p:extLst>
      <p:ext uri="{BB962C8B-B14F-4D97-AF65-F5344CB8AC3E}">
        <p14:creationId xmlns:p14="http://schemas.microsoft.com/office/powerpoint/2010/main" val="288784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9A9F-A86E-4977-A103-66158E0AB8DC}"/>
              </a:ext>
            </a:extLst>
          </p:cNvPr>
          <p:cNvSpPr>
            <a:spLocks noGrp="1"/>
          </p:cNvSpPr>
          <p:nvPr>
            <p:ph type="title"/>
          </p:nvPr>
        </p:nvSpPr>
        <p:spPr/>
        <p:txBody>
          <a:bodyPr/>
          <a:lstStyle/>
          <a:p>
            <a:r>
              <a:rPr lang="en-GB" dirty="0"/>
              <a:t>Recommendation 3: Committee</a:t>
            </a:r>
          </a:p>
        </p:txBody>
      </p:sp>
      <p:sp>
        <p:nvSpPr>
          <p:cNvPr id="3" name="Content Placeholder 2">
            <a:extLst>
              <a:ext uri="{FF2B5EF4-FFF2-40B4-BE49-F238E27FC236}">
                <a16:creationId xmlns:a16="http://schemas.microsoft.com/office/drawing/2014/main" id="{8ED59DC3-44DB-4A8B-9685-A9A609548B97}"/>
              </a:ext>
            </a:extLst>
          </p:cNvPr>
          <p:cNvSpPr>
            <a:spLocks noGrp="1"/>
          </p:cNvSpPr>
          <p:nvPr>
            <p:ph idx="1"/>
          </p:nvPr>
        </p:nvSpPr>
        <p:spPr/>
        <p:txBody>
          <a:bodyPr/>
          <a:lstStyle/>
          <a:p>
            <a:r>
              <a:rPr lang="en-GB" dirty="0"/>
              <a:t>An executive committee should be formed to be accountable for an affordable Equipment Programme (EP), who's members include high ranking civil servants, and should meet at least quarterly.</a:t>
            </a:r>
          </a:p>
          <a:p>
            <a:r>
              <a:rPr lang="en-GB" dirty="0"/>
              <a:t>The costing of the EP and its affordability in comparison to the defence budget is the responsibility of the committee.</a:t>
            </a:r>
          </a:p>
          <a:p>
            <a:r>
              <a:rPr lang="en-GB" dirty="0"/>
              <a:t>Costings and estimates will be subject to an independent audit.</a:t>
            </a:r>
          </a:p>
          <a:p>
            <a:r>
              <a:rPr lang="en-GB" dirty="0"/>
              <a:t>The defence board can only accept or reject the EP as a whole.</a:t>
            </a:r>
          </a:p>
          <a:p>
            <a:r>
              <a:rPr lang="en-GB" dirty="0"/>
              <a:t>PUS will be accountable for the EP.</a:t>
            </a:r>
          </a:p>
          <a:p>
            <a:endParaRPr lang="en-GB" dirty="0"/>
          </a:p>
          <a:p>
            <a:endParaRPr lang="en-GB" dirty="0"/>
          </a:p>
        </p:txBody>
      </p:sp>
    </p:spTree>
    <p:extLst>
      <p:ext uri="{BB962C8B-B14F-4D97-AF65-F5344CB8AC3E}">
        <p14:creationId xmlns:p14="http://schemas.microsoft.com/office/powerpoint/2010/main" val="372294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B3EF-5E39-4771-9FAD-CA90B40FBFFA}"/>
              </a:ext>
            </a:extLst>
          </p:cNvPr>
          <p:cNvSpPr>
            <a:spLocks noGrp="1"/>
          </p:cNvSpPr>
          <p:nvPr>
            <p:ph type="title"/>
          </p:nvPr>
        </p:nvSpPr>
        <p:spPr/>
        <p:txBody>
          <a:bodyPr/>
          <a:lstStyle/>
          <a:p>
            <a:r>
              <a:rPr lang="en-GB" dirty="0"/>
              <a:t>Recommendation 4: Role of MoD and DE&amp;S</a:t>
            </a:r>
          </a:p>
        </p:txBody>
      </p:sp>
      <p:sp>
        <p:nvSpPr>
          <p:cNvPr id="3" name="Content Placeholder 2">
            <a:extLst>
              <a:ext uri="{FF2B5EF4-FFF2-40B4-BE49-F238E27FC236}">
                <a16:creationId xmlns:a16="http://schemas.microsoft.com/office/drawing/2014/main" id="{07B3FAD4-9479-4A37-B624-C99AC8E74AEE}"/>
              </a:ext>
            </a:extLst>
          </p:cNvPr>
          <p:cNvSpPr>
            <a:spLocks noGrp="1"/>
          </p:cNvSpPr>
          <p:nvPr>
            <p:ph idx="1"/>
          </p:nvPr>
        </p:nvSpPr>
        <p:spPr/>
        <p:txBody>
          <a:bodyPr/>
          <a:lstStyle/>
          <a:p>
            <a:r>
              <a:rPr lang="en-GB" dirty="0"/>
              <a:t>Clarify roles and create a customer-supplier relationship between Sponsor (MoD) and Project Delivery (DE&amp;S).</a:t>
            </a:r>
          </a:p>
          <a:p>
            <a:r>
              <a:rPr lang="en-GB" dirty="0"/>
              <a:t>Deputy Chief of Defence Staff (DCDS) to be responsible for creation and control of requirements, and control the agreed budget as a single point of contact equipment contracts.</a:t>
            </a:r>
          </a:p>
          <a:p>
            <a:r>
              <a:rPr lang="en-GB" dirty="0"/>
              <a:t>DE&amp;S to be responsible for programme management and delivery against agreed upon requirements and budget.</a:t>
            </a:r>
          </a:p>
          <a:p>
            <a:r>
              <a:rPr lang="en-GB" dirty="0"/>
              <a:t>Any changes to requirements, programme delays etc. need to be specifically costed. If any increases threaten affordability of equipment programme, others cuts should be made.</a:t>
            </a:r>
          </a:p>
        </p:txBody>
      </p:sp>
    </p:spTree>
    <p:extLst>
      <p:ext uri="{BB962C8B-B14F-4D97-AF65-F5344CB8AC3E}">
        <p14:creationId xmlns:p14="http://schemas.microsoft.com/office/powerpoint/2010/main" val="5596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5A304-B77E-452A-8AE8-3523F5A4B632}"/>
              </a:ext>
            </a:extLst>
          </p:cNvPr>
          <p:cNvSpPr>
            <a:spLocks noGrp="1"/>
          </p:cNvSpPr>
          <p:nvPr>
            <p:ph type="title"/>
          </p:nvPr>
        </p:nvSpPr>
        <p:spPr/>
        <p:txBody>
          <a:bodyPr/>
          <a:lstStyle/>
          <a:p>
            <a:r>
              <a:rPr lang="en-GB" dirty="0"/>
              <a:t>Recommendation 5: Revise Approval Process</a:t>
            </a:r>
          </a:p>
        </p:txBody>
      </p:sp>
      <p:sp>
        <p:nvSpPr>
          <p:cNvPr id="3" name="Content Placeholder 2">
            <a:extLst>
              <a:ext uri="{FF2B5EF4-FFF2-40B4-BE49-F238E27FC236}">
                <a16:creationId xmlns:a16="http://schemas.microsoft.com/office/drawing/2014/main" id="{2338247D-A5A6-4778-9835-37F4C5F87AA3}"/>
              </a:ext>
            </a:extLst>
          </p:cNvPr>
          <p:cNvSpPr>
            <a:spLocks noGrp="1"/>
          </p:cNvSpPr>
          <p:nvPr>
            <p:ph idx="1"/>
          </p:nvPr>
        </p:nvSpPr>
        <p:spPr/>
        <p:txBody>
          <a:bodyPr/>
          <a:lstStyle/>
          <a:p>
            <a:r>
              <a:rPr lang="en-GB" dirty="0"/>
              <a:t>Revise aspects of the Approval Process to improve decision making</a:t>
            </a:r>
          </a:p>
          <a:p>
            <a:r>
              <a:rPr lang="en-GB" dirty="0"/>
              <a:t>Investments Approval Board (IAB) to report to the Executive Committee on equipment approvals. IAB should be charged with consideration of the affordability of a full programme, rather than single projects.</a:t>
            </a:r>
          </a:p>
          <a:p>
            <a:r>
              <a:rPr lang="en-GB" dirty="0"/>
              <a:t>Business plans should be prepared through mandatory use of available data, cost estimations and other costing tools.</a:t>
            </a:r>
          </a:p>
          <a:p>
            <a:endParaRPr lang="en-GB" dirty="0"/>
          </a:p>
        </p:txBody>
      </p:sp>
    </p:spTree>
    <p:extLst>
      <p:ext uri="{BB962C8B-B14F-4D97-AF65-F5344CB8AC3E}">
        <p14:creationId xmlns:p14="http://schemas.microsoft.com/office/powerpoint/2010/main" val="62443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7CFB-D4D6-48A8-AD72-A03BF1AAD979}"/>
              </a:ext>
            </a:extLst>
          </p:cNvPr>
          <p:cNvSpPr>
            <a:spLocks noGrp="1"/>
          </p:cNvSpPr>
          <p:nvPr>
            <p:ph type="title"/>
          </p:nvPr>
        </p:nvSpPr>
        <p:spPr/>
        <p:txBody>
          <a:bodyPr/>
          <a:lstStyle/>
          <a:p>
            <a:r>
              <a:rPr lang="en-GB" dirty="0"/>
              <a:t>Recommendation 6: Cost Reductions</a:t>
            </a:r>
          </a:p>
        </p:txBody>
      </p:sp>
      <p:sp>
        <p:nvSpPr>
          <p:cNvPr id="3" name="Content Placeholder 2">
            <a:extLst>
              <a:ext uri="{FF2B5EF4-FFF2-40B4-BE49-F238E27FC236}">
                <a16:creationId xmlns:a16="http://schemas.microsoft.com/office/drawing/2014/main" id="{C1D12B59-1B1C-4198-83F5-DD3BF8886872}"/>
              </a:ext>
            </a:extLst>
          </p:cNvPr>
          <p:cNvSpPr>
            <a:spLocks noGrp="1"/>
          </p:cNvSpPr>
          <p:nvPr>
            <p:ph idx="1"/>
          </p:nvPr>
        </p:nvSpPr>
        <p:spPr/>
        <p:txBody>
          <a:bodyPr/>
          <a:lstStyle/>
          <a:p>
            <a:r>
              <a:rPr lang="en-GB" dirty="0"/>
              <a:t>Further cost reductions should be pursue as a priority.</a:t>
            </a:r>
          </a:p>
          <a:p>
            <a:r>
              <a:rPr lang="en-GB" dirty="0"/>
              <a:t>An independent review of current costs and function of current services should be undertaken urgently.</a:t>
            </a:r>
          </a:p>
          <a:p>
            <a:r>
              <a:rPr lang="en-GB" dirty="0"/>
              <a:t>The current structure of various Programme boards and use of Through Life Capability Management (TLCM) should be reconsidered as they are currently to complex and lack data for accurate decisions.</a:t>
            </a:r>
          </a:p>
          <a:p>
            <a:r>
              <a:rPr lang="en-GB" dirty="0"/>
              <a:t>TLCM should focus on financial modelling of acquisition vs. support costs.</a:t>
            </a:r>
          </a:p>
        </p:txBody>
      </p:sp>
    </p:spTree>
    <p:extLst>
      <p:ext uri="{BB962C8B-B14F-4D97-AF65-F5344CB8AC3E}">
        <p14:creationId xmlns:p14="http://schemas.microsoft.com/office/powerpoint/2010/main" val="252769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9B05-47E6-4126-89BE-EDD27A73EDBC}"/>
              </a:ext>
            </a:extLst>
          </p:cNvPr>
          <p:cNvSpPr>
            <a:spLocks noGrp="1"/>
          </p:cNvSpPr>
          <p:nvPr>
            <p:ph type="title"/>
          </p:nvPr>
        </p:nvSpPr>
        <p:spPr/>
        <p:txBody>
          <a:bodyPr/>
          <a:lstStyle/>
          <a:p>
            <a:r>
              <a:rPr lang="en-GB" dirty="0"/>
              <a:t>Recommendation 7: Efficient Delivery of equipment</a:t>
            </a:r>
          </a:p>
        </p:txBody>
      </p:sp>
      <p:sp>
        <p:nvSpPr>
          <p:cNvPr id="3" name="Content Placeholder 2">
            <a:extLst>
              <a:ext uri="{FF2B5EF4-FFF2-40B4-BE49-F238E27FC236}">
                <a16:creationId xmlns:a16="http://schemas.microsoft.com/office/drawing/2014/main" id="{EFD7730A-3A45-406C-87F7-EF035335B231}"/>
              </a:ext>
            </a:extLst>
          </p:cNvPr>
          <p:cNvSpPr>
            <a:spLocks noGrp="1"/>
          </p:cNvSpPr>
          <p:nvPr>
            <p:ph idx="1"/>
          </p:nvPr>
        </p:nvSpPr>
        <p:spPr/>
        <p:txBody>
          <a:bodyPr>
            <a:normAutofit lnSpcReduction="10000"/>
          </a:bodyPr>
          <a:lstStyle/>
          <a:p>
            <a:r>
              <a:rPr lang="en-GB" dirty="0"/>
              <a:t>Improve the ability of DE&amp;S to efficiently delivery equipment and support contracts.</a:t>
            </a:r>
          </a:p>
          <a:p>
            <a:r>
              <a:rPr lang="en-GB" dirty="0"/>
              <a:t>Scope and management structure of DE&amp;S should be restructured to ensure efficiency.</a:t>
            </a:r>
          </a:p>
          <a:p>
            <a:r>
              <a:rPr lang="en-GB" dirty="0"/>
              <a:t>Develop better skills in the workforce by ensuring management team have extensive experience.</a:t>
            </a:r>
          </a:p>
          <a:p>
            <a:r>
              <a:rPr lang="en-GB" dirty="0"/>
              <a:t>Institute financial discipline within the organisation by restricting spending in excess of budget.</a:t>
            </a:r>
          </a:p>
          <a:p>
            <a:r>
              <a:rPr lang="en-GB" dirty="0"/>
              <a:t>Improve accountability for project performance through transparency and consistency.</a:t>
            </a:r>
          </a:p>
        </p:txBody>
      </p:sp>
    </p:spTree>
    <p:extLst>
      <p:ext uri="{BB962C8B-B14F-4D97-AF65-F5344CB8AC3E}">
        <p14:creationId xmlns:p14="http://schemas.microsoft.com/office/powerpoint/2010/main" val="4220732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840</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Organisational Culture</vt:lpstr>
      <vt:lpstr>Introduction</vt:lpstr>
      <vt:lpstr>Recommendation 1: Strategic Defence Review</vt:lpstr>
      <vt:lpstr>Recommendation 2: Budget Plan</vt:lpstr>
      <vt:lpstr>Recommendation 3: Committee</vt:lpstr>
      <vt:lpstr>Recommendation 4: Role of MoD and DE&amp;S</vt:lpstr>
      <vt:lpstr>Recommendation 5: Revise Approval Process</vt:lpstr>
      <vt:lpstr>Recommendation 6: Cost Reductions</vt:lpstr>
      <vt:lpstr>Recommendation 7: Efficient Delivery of equipment</vt:lpstr>
      <vt:lpstr>Recommendation 8: DE&amp;S status change</vt:lpstr>
      <vt:lpstr>Our Reflections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Organisational Culture</dc:title>
  <dc:creator>Tom Godwin [Student-ECS]</dc:creator>
  <cp:lastModifiedBy>Tom Godwin [Student-ECS]</cp:lastModifiedBy>
  <cp:revision>13</cp:revision>
  <dcterms:created xsi:type="dcterms:W3CDTF">2019-10-23T16:30:26Z</dcterms:created>
  <dcterms:modified xsi:type="dcterms:W3CDTF">2019-10-24T15:23:24Z</dcterms:modified>
</cp:coreProperties>
</file>