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831-F3F4-49E3-8146-668489928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A34210-3798-46E1-8D58-ED3763F8D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9F7A4FA-DE38-406C-80AF-DE57F1548763}"/>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5" name="Footer Placeholder 4">
            <a:extLst>
              <a:ext uri="{FF2B5EF4-FFF2-40B4-BE49-F238E27FC236}">
                <a16:creationId xmlns:a16="http://schemas.microsoft.com/office/drawing/2014/main" id="{7D277104-589F-4254-944B-DA37FC7D3B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594C1B-37C6-4D5E-8D6C-5E16F33F498D}"/>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120048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2EAA-68D0-4F57-971B-56ADCC0851F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56CCDB-417A-4A61-A05D-75E4363ACA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6CE66A-B08A-46C8-A075-A83D84043580}"/>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5" name="Footer Placeholder 4">
            <a:extLst>
              <a:ext uri="{FF2B5EF4-FFF2-40B4-BE49-F238E27FC236}">
                <a16:creationId xmlns:a16="http://schemas.microsoft.com/office/drawing/2014/main" id="{332CCC07-70B2-490B-BBDB-71B22A7398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A82E7C-5389-4493-8D57-C707A561FF8B}"/>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295837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4E862-9352-442A-97E5-0AB4F210B8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1033EA-90F1-4A66-8810-5811FB830A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B36505-39F1-4499-96ED-2DA22C24BA16}"/>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5" name="Footer Placeholder 4">
            <a:extLst>
              <a:ext uri="{FF2B5EF4-FFF2-40B4-BE49-F238E27FC236}">
                <a16:creationId xmlns:a16="http://schemas.microsoft.com/office/drawing/2014/main" id="{C1E029DF-86B6-434F-A197-43454D4D1B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E8E4B8-9A06-4640-8566-D4C7DB171A8E}"/>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375796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1F3D-1440-4FBD-BCF0-3494788753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B49A72-C14F-4136-B0BC-594471443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56CCBD-BBB7-43F1-B35B-C810FDDD2A8E}"/>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5" name="Footer Placeholder 4">
            <a:extLst>
              <a:ext uri="{FF2B5EF4-FFF2-40B4-BE49-F238E27FC236}">
                <a16:creationId xmlns:a16="http://schemas.microsoft.com/office/drawing/2014/main" id="{44DB4631-5D1C-4303-99AF-1A598F9945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A08806-F84E-4881-958A-2E2E57454B60}"/>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294846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409E-31D7-4373-BE61-B63A9DA9C6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576DA6-3FCF-4AF7-9D38-777C29D62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146DED-3322-4799-81F8-C1DD73302F89}"/>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5" name="Footer Placeholder 4">
            <a:extLst>
              <a:ext uri="{FF2B5EF4-FFF2-40B4-BE49-F238E27FC236}">
                <a16:creationId xmlns:a16="http://schemas.microsoft.com/office/drawing/2014/main" id="{2AC8EA86-0A6A-4FBB-9471-15B2139404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753DD-EB0C-44FC-9799-01D8233F3572}"/>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216957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295B-4621-4187-842F-9DE020749A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829E51-7387-498C-95FC-C87FE3EFCC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0B204-683A-4D34-967E-D2E6E527A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A2D599-9977-4A85-8C43-333C837A770D}"/>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6" name="Footer Placeholder 5">
            <a:extLst>
              <a:ext uri="{FF2B5EF4-FFF2-40B4-BE49-F238E27FC236}">
                <a16:creationId xmlns:a16="http://schemas.microsoft.com/office/drawing/2014/main" id="{298D57D5-0D74-454D-8BCD-714D9E914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B3C1F1-7F66-4279-979F-57341FE0159F}"/>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281570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E3D1-9073-498A-8D62-9A3ED5D7EAA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ED2B1A-5BE7-4FC3-A67E-C0D4D57B4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01855-3323-4723-B7B9-8AE711F2A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077F038-0B15-4A47-84F9-5ABFD6D03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6C777D-235F-4A9C-B7B3-6E35A326B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A27DA0-C013-4118-A25D-9B6071606743}"/>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8" name="Footer Placeholder 7">
            <a:extLst>
              <a:ext uri="{FF2B5EF4-FFF2-40B4-BE49-F238E27FC236}">
                <a16:creationId xmlns:a16="http://schemas.microsoft.com/office/drawing/2014/main" id="{A8B09EAB-2A6A-4B99-854E-246ECA53C1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1831C75-4478-4D86-8962-0481F802DB25}"/>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260945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C40B-E966-4AC5-8076-FA2715C336C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198D98-A265-43DF-9024-452018624627}"/>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4" name="Footer Placeholder 3">
            <a:extLst>
              <a:ext uri="{FF2B5EF4-FFF2-40B4-BE49-F238E27FC236}">
                <a16:creationId xmlns:a16="http://schemas.microsoft.com/office/drawing/2014/main" id="{71912F4C-83B9-4FBA-AFF0-A111F72427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82750A-CA59-4160-8FA3-C79A2D534B39}"/>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161203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B1736-037A-4E8A-8A5A-1594CD5BBE81}"/>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3" name="Footer Placeholder 2">
            <a:extLst>
              <a:ext uri="{FF2B5EF4-FFF2-40B4-BE49-F238E27FC236}">
                <a16:creationId xmlns:a16="http://schemas.microsoft.com/office/drawing/2014/main" id="{B19EF2AF-8431-48AA-AB9A-571C61DAB1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682CD9-DF4E-4062-A5DF-F647384B83F8}"/>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426309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8057-F7CA-47E3-83C7-EF9DBEC91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DD2B57E-D2A1-4EFC-B2A3-2A4A4C92C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1AE456-7CC6-4D8B-B40F-D0C55394A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86409-E5CD-498A-9FAC-EEF1DBAB591D}"/>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6" name="Footer Placeholder 5">
            <a:extLst>
              <a:ext uri="{FF2B5EF4-FFF2-40B4-BE49-F238E27FC236}">
                <a16:creationId xmlns:a16="http://schemas.microsoft.com/office/drawing/2014/main" id="{5AA9C31A-0CAC-4CD3-9FF2-0D67386257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52B487-397D-4854-9DE4-D5A5020EDEDD}"/>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160970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E645-549E-414A-8D40-AD2C51865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3C09B48-7101-44E2-9F0B-672B87E464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20D8CB-C898-4947-B15B-5251F8513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2F116-718E-4025-A30E-E568E8E07AD7}"/>
              </a:ext>
            </a:extLst>
          </p:cNvPr>
          <p:cNvSpPr>
            <a:spLocks noGrp="1"/>
          </p:cNvSpPr>
          <p:nvPr>
            <p:ph type="dt" sz="half" idx="10"/>
          </p:nvPr>
        </p:nvSpPr>
        <p:spPr/>
        <p:txBody>
          <a:bodyPr/>
          <a:lstStyle/>
          <a:p>
            <a:fld id="{2984CCB4-6771-4E24-A544-FABB0CFEB71D}" type="datetimeFigureOut">
              <a:rPr lang="en-GB" smtClean="0"/>
              <a:t>24/10/2019</a:t>
            </a:fld>
            <a:endParaRPr lang="en-GB"/>
          </a:p>
        </p:txBody>
      </p:sp>
      <p:sp>
        <p:nvSpPr>
          <p:cNvPr id="6" name="Footer Placeholder 5">
            <a:extLst>
              <a:ext uri="{FF2B5EF4-FFF2-40B4-BE49-F238E27FC236}">
                <a16:creationId xmlns:a16="http://schemas.microsoft.com/office/drawing/2014/main" id="{4D813AFB-3C1D-47BE-B522-E1D68AE014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5FF409-07B4-4CC6-A198-58A6F0036EE8}"/>
              </a:ext>
            </a:extLst>
          </p:cNvPr>
          <p:cNvSpPr>
            <a:spLocks noGrp="1"/>
          </p:cNvSpPr>
          <p:nvPr>
            <p:ph type="sldNum" sz="quarter" idx="12"/>
          </p:nvPr>
        </p:nvSpPr>
        <p:spPr/>
        <p:txBody>
          <a:bodyPr/>
          <a:lstStyle/>
          <a:p>
            <a:fld id="{AFC852D7-2344-4A70-A6BE-2349AF1F1E6D}" type="slidenum">
              <a:rPr lang="en-GB" smtClean="0"/>
              <a:t>‹#›</a:t>
            </a:fld>
            <a:endParaRPr lang="en-GB"/>
          </a:p>
        </p:txBody>
      </p:sp>
    </p:spTree>
    <p:extLst>
      <p:ext uri="{BB962C8B-B14F-4D97-AF65-F5344CB8AC3E}">
        <p14:creationId xmlns:p14="http://schemas.microsoft.com/office/powerpoint/2010/main" val="246225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C3AC5-2A3A-48D2-8975-261779745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2A7365-4738-491D-BC91-A9BB01A17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C54BF-A7F5-47D0-AB2F-63F6F9DEB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4CCB4-6771-4E24-A544-FABB0CFEB71D}" type="datetimeFigureOut">
              <a:rPr lang="en-GB" smtClean="0"/>
              <a:t>24/10/2019</a:t>
            </a:fld>
            <a:endParaRPr lang="en-GB"/>
          </a:p>
        </p:txBody>
      </p:sp>
      <p:sp>
        <p:nvSpPr>
          <p:cNvPr id="5" name="Footer Placeholder 4">
            <a:extLst>
              <a:ext uri="{FF2B5EF4-FFF2-40B4-BE49-F238E27FC236}">
                <a16:creationId xmlns:a16="http://schemas.microsoft.com/office/drawing/2014/main" id="{AC8B7BB6-0FA6-4762-89D6-A4CEE6F65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569D391-D70E-4FB4-8EE2-9CAF8C72E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C852D7-2344-4A70-A6BE-2349AF1F1E6D}" type="slidenum">
              <a:rPr lang="en-GB" smtClean="0"/>
              <a:t>‹#›</a:t>
            </a:fld>
            <a:endParaRPr lang="en-GB"/>
          </a:p>
        </p:txBody>
      </p:sp>
    </p:spTree>
    <p:extLst>
      <p:ext uri="{BB962C8B-B14F-4D97-AF65-F5344CB8AC3E}">
        <p14:creationId xmlns:p14="http://schemas.microsoft.com/office/powerpoint/2010/main" val="139981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2C72-1DB1-4609-B692-20F90DA28898}"/>
              </a:ext>
            </a:extLst>
          </p:cNvPr>
          <p:cNvSpPr>
            <a:spLocks noGrp="1"/>
          </p:cNvSpPr>
          <p:nvPr>
            <p:ph type="ctrTitle"/>
          </p:nvPr>
        </p:nvSpPr>
        <p:spPr/>
        <p:txBody>
          <a:bodyPr/>
          <a:lstStyle/>
          <a:p>
            <a:r>
              <a:rPr lang="en-GB" dirty="0"/>
              <a:t>BCS Code of Conduct</a:t>
            </a:r>
          </a:p>
        </p:txBody>
      </p:sp>
      <p:sp>
        <p:nvSpPr>
          <p:cNvPr id="3" name="Subtitle 2">
            <a:extLst>
              <a:ext uri="{FF2B5EF4-FFF2-40B4-BE49-F238E27FC236}">
                <a16:creationId xmlns:a16="http://schemas.microsoft.com/office/drawing/2014/main" id="{6BF5C48F-4A57-44F3-A789-F882986FA37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9997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E98C-7553-4072-A158-4697558FD763}"/>
              </a:ext>
            </a:extLst>
          </p:cNvPr>
          <p:cNvSpPr>
            <a:spLocks noGrp="1"/>
          </p:cNvSpPr>
          <p:nvPr>
            <p:ph type="title"/>
          </p:nvPr>
        </p:nvSpPr>
        <p:spPr/>
        <p:txBody>
          <a:bodyPr/>
          <a:lstStyle/>
          <a:p>
            <a:r>
              <a:rPr lang="en-GB" dirty="0"/>
              <a:t>Case Study 1</a:t>
            </a:r>
          </a:p>
        </p:txBody>
      </p:sp>
      <p:sp>
        <p:nvSpPr>
          <p:cNvPr id="3" name="Content Placeholder 2">
            <a:extLst>
              <a:ext uri="{FF2B5EF4-FFF2-40B4-BE49-F238E27FC236}">
                <a16:creationId xmlns:a16="http://schemas.microsoft.com/office/drawing/2014/main" id="{A433D7FE-1680-4B4A-B5F2-A86DF7A0B3D9}"/>
              </a:ext>
            </a:extLst>
          </p:cNvPr>
          <p:cNvSpPr>
            <a:spLocks noGrp="1"/>
          </p:cNvSpPr>
          <p:nvPr>
            <p:ph idx="1"/>
          </p:nvPr>
        </p:nvSpPr>
        <p:spPr>
          <a:xfrm>
            <a:off x="838200" y="1488141"/>
            <a:ext cx="10515600" cy="5181600"/>
          </a:xfrm>
        </p:spPr>
        <p:txBody>
          <a:bodyPr>
            <a:normAutofit lnSpcReduction="10000"/>
          </a:bodyPr>
          <a:lstStyle/>
          <a:p>
            <a:pPr marL="0" indent="0">
              <a:buNone/>
            </a:pPr>
            <a:r>
              <a:rPr lang="en-GB" sz="2400" dirty="0"/>
              <a:t>You are a programmer working for a small software house in financial trouble. The company has one major client. The new release of a system is due for release to that customer next week. When this happens the customer will make a large payment to your employer. If this payment is not received your employer is likely to go out of business, meaning that you and all your colleagues will be out of a job and all of your employer’s customers may be without future support for their software systems. </a:t>
            </a:r>
          </a:p>
          <a:p>
            <a:pPr marL="0" indent="0">
              <a:buNone/>
            </a:pPr>
            <a:r>
              <a:rPr lang="en-GB" sz="2400" dirty="0"/>
              <a:t>The delivery of the system to the customer depends on you signing off that the system is sufficiently free of faults to be acceptable. You know that even after testing there are problems with the system. What should you do (and why) if;</a:t>
            </a:r>
          </a:p>
          <a:p>
            <a:pPr marL="0" indent="0">
              <a:buNone/>
            </a:pPr>
            <a:r>
              <a:rPr lang="en-GB" sz="2400" dirty="0"/>
              <a:t>– the system contains faults serious enough to make it dangerous to use, perhaps reporting inaccurately on stock availability</a:t>
            </a:r>
          </a:p>
          <a:p>
            <a:pPr marL="0" indent="0">
              <a:buNone/>
            </a:pPr>
            <a:r>
              <a:rPr lang="en-GB" sz="2400" dirty="0"/>
              <a:t> – the system generally works, but there are some faults remaining in it which make it awkward to use, for example frequent crashes which require the system to be restarted but which do not result in loss of data </a:t>
            </a:r>
          </a:p>
        </p:txBody>
      </p:sp>
    </p:spTree>
    <p:extLst>
      <p:ext uri="{BB962C8B-B14F-4D97-AF65-F5344CB8AC3E}">
        <p14:creationId xmlns:p14="http://schemas.microsoft.com/office/powerpoint/2010/main" val="117568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A853-C4B0-4BF2-97E3-FE4E1C8F1601}"/>
              </a:ext>
            </a:extLst>
          </p:cNvPr>
          <p:cNvSpPr>
            <a:spLocks noGrp="1"/>
          </p:cNvSpPr>
          <p:nvPr>
            <p:ph type="title"/>
          </p:nvPr>
        </p:nvSpPr>
        <p:spPr/>
        <p:txBody>
          <a:bodyPr/>
          <a:lstStyle/>
          <a:p>
            <a:r>
              <a:rPr lang="en-GB" dirty="0"/>
              <a:t>Group’s Assessment</a:t>
            </a:r>
          </a:p>
        </p:txBody>
      </p:sp>
      <p:sp>
        <p:nvSpPr>
          <p:cNvPr id="3" name="Content Placeholder 2">
            <a:extLst>
              <a:ext uri="{FF2B5EF4-FFF2-40B4-BE49-F238E27FC236}">
                <a16:creationId xmlns:a16="http://schemas.microsoft.com/office/drawing/2014/main" id="{FEFFAD0E-AE07-4578-8DC1-92DCC19CD74A}"/>
              </a:ext>
            </a:extLst>
          </p:cNvPr>
          <p:cNvSpPr>
            <a:spLocks noGrp="1"/>
          </p:cNvSpPr>
          <p:nvPr>
            <p:ph idx="1"/>
          </p:nvPr>
        </p:nvSpPr>
        <p:spPr/>
        <p:txBody>
          <a:bodyPr>
            <a:normAutofit/>
          </a:bodyPr>
          <a:lstStyle/>
          <a:p>
            <a:r>
              <a:rPr lang="en-GB" dirty="0"/>
              <a:t>If the system generally works;</a:t>
            </a:r>
          </a:p>
          <a:p>
            <a:pPr lvl="1"/>
            <a:r>
              <a:rPr lang="en-GB" dirty="0"/>
              <a:t>Deliver the software on time to the client to ensure that the employees do not lose jobs, and then offer software updates and support in the future to fix bugs.</a:t>
            </a:r>
          </a:p>
          <a:p>
            <a:r>
              <a:rPr lang="en-GB" dirty="0"/>
              <a:t>If the system has serious faults;</a:t>
            </a:r>
          </a:p>
          <a:p>
            <a:pPr lvl="1"/>
            <a:r>
              <a:rPr lang="en-GB" dirty="0"/>
              <a:t>Professional Competence; Did the software company break Code of Conduct by not being able to deliver the software on time.</a:t>
            </a:r>
          </a:p>
          <a:p>
            <a:pPr lvl="1"/>
            <a:r>
              <a:rPr lang="en-GB" dirty="0"/>
              <a:t>Duty to Relevant Authority; Unable to complete assigned tasks in accordance to requirements (e.g. on time)</a:t>
            </a:r>
          </a:p>
          <a:p>
            <a:pPr lvl="2"/>
            <a:r>
              <a:rPr lang="en-GB" dirty="0"/>
              <a:t>Software company should report to the client as soon as possible to reschedule delivery time.</a:t>
            </a:r>
          </a:p>
          <a:p>
            <a:pPr lvl="2"/>
            <a:endParaRPr lang="en-GB" dirty="0"/>
          </a:p>
        </p:txBody>
      </p:sp>
    </p:spTree>
    <p:extLst>
      <p:ext uri="{BB962C8B-B14F-4D97-AF65-F5344CB8AC3E}">
        <p14:creationId xmlns:p14="http://schemas.microsoft.com/office/powerpoint/2010/main" val="44875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C3E3-E3E2-4E7B-8465-66685568659A}"/>
              </a:ext>
            </a:extLst>
          </p:cNvPr>
          <p:cNvSpPr>
            <a:spLocks noGrp="1"/>
          </p:cNvSpPr>
          <p:nvPr>
            <p:ph type="title"/>
          </p:nvPr>
        </p:nvSpPr>
        <p:spPr/>
        <p:txBody>
          <a:bodyPr/>
          <a:lstStyle/>
          <a:p>
            <a:r>
              <a:rPr lang="en-GB" dirty="0"/>
              <a:t>Case Study 2</a:t>
            </a:r>
          </a:p>
        </p:txBody>
      </p:sp>
      <p:sp>
        <p:nvSpPr>
          <p:cNvPr id="3" name="Content Placeholder 2">
            <a:extLst>
              <a:ext uri="{FF2B5EF4-FFF2-40B4-BE49-F238E27FC236}">
                <a16:creationId xmlns:a16="http://schemas.microsoft.com/office/drawing/2014/main" id="{B581DD5E-CBAC-431A-8E71-D2E19D2FE401}"/>
              </a:ext>
            </a:extLst>
          </p:cNvPr>
          <p:cNvSpPr>
            <a:spLocks noGrp="1"/>
          </p:cNvSpPr>
          <p:nvPr>
            <p:ph idx="1"/>
          </p:nvPr>
        </p:nvSpPr>
        <p:spPr>
          <a:xfrm>
            <a:off x="838200" y="1443318"/>
            <a:ext cx="10515600" cy="5181600"/>
          </a:xfrm>
        </p:spPr>
        <p:txBody>
          <a:bodyPr>
            <a:normAutofit fontScale="92500"/>
          </a:bodyPr>
          <a:lstStyle/>
          <a:p>
            <a:pPr marL="0" indent="0">
              <a:buNone/>
            </a:pPr>
            <a:r>
              <a:rPr lang="en-GB" sz="2400" dirty="0"/>
              <a:t>You are a computer programmer working for a small business that provides specialized financial services to local, mostly small businesses. You have been working for company X for about six months. Recently X has been occupied with reengineering the inventory system of a local hardware chain, ABC Hardware. The objective is to enable ABC to keep better track of their inventory, and to be more responsive to changes in customer demand. </a:t>
            </a:r>
          </a:p>
          <a:p>
            <a:pPr marL="0" indent="0">
              <a:buNone/>
            </a:pPr>
            <a:r>
              <a:rPr lang="en-GB" sz="2400" dirty="0"/>
              <a:t>Your supervisor calls you into his office. “Do you know of any existing software products to help ABC keep better track of its inventory?” You mention a particular product that you have worked with in another job and point out that ABC could use it without any modification. The only drawback, you point out, is that this software is fairly expensive. </a:t>
            </a:r>
          </a:p>
          <a:p>
            <a:pPr marL="0" indent="0">
              <a:buNone/>
            </a:pPr>
            <a:r>
              <a:rPr lang="en-GB" sz="2400" dirty="0"/>
              <a:t>Your supervisor says, “That’s no problem. We have a copy of that software. Why don’t you just install it on ABC’s computers?” You say that this would violate the licensing agreement X has with the developers of the software. “Do it anyway,” your supervisor says. “Nobody’s going to find out, and ABC is a very important client. We need to do all we can to keep them happy.” </a:t>
            </a:r>
          </a:p>
          <a:p>
            <a:pPr marL="0" indent="0">
              <a:buNone/>
            </a:pPr>
            <a:r>
              <a:rPr lang="en-GB" sz="2400" dirty="0"/>
              <a:t>What should you do?</a:t>
            </a:r>
          </a:p>
        </p:txBody>
      </p:sp>
    </p:spTree>
    <p:extLst>
      <p:ext uri="{BB962C8B-B14F-4D97-AF65-F5344CB8AC3E}">
        <p14:creationId xmlns:p14="http://schemas.microsoft.com/office/powerpoint/2010/main" val="64576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D6CD-9533-430C-B163-83460F016EBC}"/>
              </a:ext>
            </a:extLst>
          </p:cNvPr>
          <p:cNvSpPr>
            <a:spLocks noGrp="1"/>
          </p:cNvSpPr>
          <p:nvPr>
            <p:ph type="title"/>
          </p:nvPr>
        </p:nvSpPr>
        <p:spPr/>
        <p:txBody>
          <a:bodyPr/>
          <a:lstStyle/>
          <a:p>
            <a:r>
              <a:rPr lang="en-GB" dirty="0"/>
              <a:t>Group’s Assessment</a:t>
            </a:r>
          </a:p>
        </p:txBody>
      </p:sp>
      <p:sp>
        <p:nvSpPr>
          <p:cNvPr id="3" name="Content Placeholder 2">
            <a:extLst>
              <a:ext uri="{FF2B5EF4-FFF2-40B4-BE49-F238E27FC236}">
                <a16:creationId xmlns:a16="http://schemas.microsoft.com/office/drawing/2014/main" id="{40951EEB-3D1A-42E3-8293-91FEE35ABD1F}"/>
              </a:ext>
            </a:extLst>
          </p:cNvPr>
          <p:cNvSpPr>
            <a:spLocks noGrp="1"/>
          </p:cNvSpPr>
          <p:nvPr>
            <p:ph idx="1"/>
          </p:nvPr>
        </p:nvSpPr>
        <p:spPr/>
        <p:txBody>
          <a:bodyPr/>
          <a:lstStyle/>
          <a:p>
            <a:r>
              <a:rPr lang="en-GB" dirty="0"/>
              <a:t>In this situation, Company X/your supervisor is breaching BCS Code of Conduct, Section 2d; </a:t>
            </a:r>
          </a:p>
          <a:p>
            <a:pPr lvl="1"/>
            <a:r>
              <a:rPr lang="en-GB" dirty="0"/>
              <a:t>Professional Competence and Integrity; Ensure that you comply with Legislation. </a:t>
            </a:r>
          </a:p>
        </p:txBody>
      </p:sp>
    </p:spTree>
    <p:extLst>
      <p:ext uri="{BB962C8B-B14F-4D97-AF65-F5344CB8AC3E}">
        <p14:creationId xmlns:p14="http://schemas.microsoft.com/office/powerpoint/2010/main" val="11611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5D28-6083-4728-993E-2695D2921DC2}"/>
              </a:ext>
            </a:extLst>
          </p:cNvPr>
          <p:cNvSpPr>
            <a:spLocks noGrp="1"/>
          </p:cNvSpPr>
          <p:nvPr>
            <p:ph type="title"/>
          </p:nvPr>
        </p:nvSpPr>
        <p:spPr/>
        <p:txBody>
          <a:bodyPr/>
          <a:lstStyle/>
          <a:p>
            <a:r>
              <a:rPr lang="en-GB" dirty="0"/>
              <a:t>Case Study 3</a:t>
            </a:r>
          </a:p>
        </p:txBody>
      </p:sp>
      <p:sp>
        <p:nvSpPr>
          <p:cNvPr id="3" name="Content Placeholder 2">
            <a:extLst>
              <a:ext uri="{FF2B5EF4-FFF2-40B4-BE49-F238E27FC236}">
                <a16:creationId xmlns:a16="http://schemas.microsoft.com/office/drawing/2014/main" id="{AB7714A6-8302-4593-B4C3-55383116A60A}"/>
              </a:ext>
            </a:extLst>
          </p:cNvPr>
          <p:cNvSpPr>
            <a:spLocks noGrp="1"/>
          </p:cNvSpPr>
          <p:nvPr>
            <p:ph idx="1"/>
          </p:nvPr>
        </p:nvSpPr>
        <p:spPr>
          <a:xfrm>
            <a:off x="838200" y="1479176"/>
            <a:ext cx="10515600" cy="5109883"/>
          </a:xfrm>
        </p:spPr>
        <p:txBody>
          <a:bodyPr>
            <a:normAutofit fontScale="92500"/>
          </a:bodyPr>
          <a:lstStyle/>
          <a:p>
            <a:pPr marL="0" indent="0">
              <a:buNone/>
            </a:pPr>
            <a:r>
              <a:rPr lang="en-GB" dirty="0"/>
              <a:t>One of your friends has been involved in a car crash in which his car was written off by a hit-and-run driver. He needed his car for his work, and he has lost his job as a result. He is now without work and short of money. </a:t>
            </a:r>
          </a:p>
          <a:p>
            <a:pPr marL="0" indent="0">
              <a:buNone/>
            </a:pPr>
            <a:r>
              <a:rPr lang="en-GB" dirty="0"/>
              <a:t>Your friend could successfully sue the driver of the car if he knew the driver’s identity, but the police are not interested in the case since nobody was interested and his insurance company are being very slow in professing his claim. </a:t>
            </a:r>
          </a:p>
          <a:p>
            <a:pPr marL="0" indent="0">
              <a:buNone/>
            </a:pPr>
            <a:r>
              <a:rPr lang="en-GB" dirty="0"/>
              <a:t>As part of your job you have access to a database of computer records holding the kind of information your friend needs. You have no work-related reason to query the database to find the identity of the driver who caused your friend’s accident. </a:t>
            </a:r>
          </a:p>
          <a:p>
            <a:pPr marL="0" indent="0">
              <a:buNone/>
            </a:pPr>
            <a:r>
              <a:rPr lang="en-GB" dirty="0"/>
              <a:t>Should you search the database for this information and, if you find the information you need, should you pass the information to your friend?</a:t>
            </a:r>
          </a:p>
        </p:txBody>
      </p:sp>
    </p:spTree>
    <p:extLst>
      <p:ext uri="{BB962C8B-B14F-4D97-AF65-F5344CB8AC3E}">
        <p14:creationId xmlns:p14="http://schemas.microsoft.com/office/powerpoint/2010/main" val="3663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D569-73D8-4637-9C83-C55C74528106}"/>
              </a:ext>
            </a:extLst>
          </p:cNvPr>
          <p:cNvSpPr>
            <a:spLocks noGrp="1"/>
          </p:cNvSpPr>
          <p:nvPr>
            <p:ph type="title"/>
          </p:nvPr>
        </p:nvSpPr>
        <p:spPr/>
        <p:txBody>
          <a:bodyPr/>
          <a:lstStyle/>
          <a:p>
            <a:r>
              <a:rPr lang="en-GB" dirty="0"/>
              <a:t>Group’s Assessment</a:t>
            </a:r>
          </a:p>
        </p:txBody>
      </p:sp>
      <p:sp>
        <p:nvSpPr>
          <p:cNvPr id="3" name="Content Placeholder 2">
            <a:extLst>
              <a:ext uri="{FF2B5EF4-FFF2-40B4-BE49-F238E27FC236}">
                <a16:creationId xmlns:a16="http://schemas.microsoft.com/office/drawing/2014/main" id="{538B4DC1-4F6C-4C35-A6A0-43010DDFDC82}"/>
              </a:ext>
            </a:extLst>
          </p:cNvPr>
          <p:cNvSpPr>
            <a:spLocks noGrp="1"/>
          </p:cNvSpPr>
          <p:nvPr>
            <p:ph idx="1"/>
          </p:nvPr>
        </p:nvSpPr>
        <p:spPr/>
        <p:txBody>
          <a:bodyPr/>
          <a:lstStyle/>
          <a:p>
            <a:r>
              <a:rPr lang="en-GB" dirty="0"/>
              <a:t>In this situation, using your access to the database for personal gain goes against BCS Code of Conduct 3d;</a:t>
            </a:r>
          </a:p>
          <a:p>
            <a:pPr lvl="1"/>
            <a:r>
              <a:rPr lang="en-GB" dirty="0"/>
              <a:t>Do not disclose, or use for personal gain, confidential information except with permission of the Relevant Authority.</a:t>
            </a:r>
          </a:p>
          <a:p>
            <a:pPr lvl="1"/>
            <a:r>
              <a:rPr lang="en-GB" dirty="0"/>
              <a:t>In this situation, you have no legitimate reason to access this data other than personal gain for your friend, meaning that accessing this data would break the Code of Conduct.</a:t>
            </a:r>
          </a:p>
        </p:txBody>
      </p:sp>
    </p:spTree>
    <p:extLst>
      <p:ext uri="{BB962C8B-B14F-4D97-AF65-F5344CB8AC3E}">
        <p14:creationId xmlns:p14="http://schemas.microsoft.com/office/powerpoint/2010/main" val="1307920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833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BCS Code of Conduct</vt:lpstr>
      <vt:lpstr>Case Study 1</vt:lpstr>
      <vt:lpstr>Group’s Assessment</vt:lpstr>
      <vt:lpstr>Case Study 2</vt:lpstr>
      <vt:lpstr>Group’s Assessment</vt:lpstr>
      <vt:lpstr>Case Study 3</vt:lpstr>
      <vt:lpstr>Group’s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 Code of Conduct</dc:title>
  <dc:creator>Tom Godwin [Student-ECS]</dc:creator>
  <cp:lastModifiedBy>Tom Godwin [Student-ECS]</cp:lastModifiedBy>
  <cp:revision>5</cp:revision>
  <dcterms:created xsi:type="dcterms:W3CDTF">2019-10-24T10:47:27Z</dcterms:created>
  <dcterms:modified xsi:type="dcterms:W3CDTF">2019-10-24T15:12:24Z</dcterms:modified>
</cp:coreProperties>
</file>