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sldIdLst>
    <p:sldId id="256" r:id="rId3"/>
    <p:sldId id="278" r:id="rId4"/>
    <p:sldId id="279" r:id="rId5"/>
    <p:sldId id="280" r:id="rId6"/>
    <p:sldId id="281" r:id="rId7"/>
    <p:sldId id="282" r:id="rId8"/>
    <p:sldId id="283" r:id="rId9"/>
    <p:sldId id="285" r:id="rId10"/>
    <p:sldId id="284" r:id="rId11"/>
    <p:sldId id="277" r:id="rId1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8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8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8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9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0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0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0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1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1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1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1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1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1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5"/>
          <p:cNvPicPr/>
          <p:nvPr/>
        </p:nvPicPr>
        <p:blipFill>
          <a:blip r:embed="rId14"/>
          <a:stretch/>
        </p:blipFill>
        <p:spPr>
          <a:xfrm>
            <a:off x="8814240" y="6185160"/>
            <a:ext cx="3224520" cy="672120"/>
          </a:xfrm>
          <a:prstGeom prst="rect">
            <a:avLst/>
          </a:prstGeom>
          <a:ln>
            <a:noFill/>
          </a:ln>
        </p:spPr>
      </p:pic>
      <p:sp>
        <p:nvSpPr>
          <p:cNvPr id="4" name="PlaceHolder 1"/>
          <p:cNvSpPr>
            <a:spLocks noGrp="1"/>
          </p:cNvSpPr>
          <p:nvPr>
            <p:ph type="title"/>
          </p:nvPr>
        </p:nvSpPr>
        <p:spPr>
          <a:xfrm>
            <a:off x="609480" y="273240"/>
            <a:ext cx="10972080" cy="1145160"/>
          </a:xfrm>
          <a:prstGeom prst="rect">
            <a:avLst/>
          </a:prstGeom>
        </p:spPr>
        <p:txBody>
          <a:bodyPr lIns="0" tIns="0" rIns="0" bIns="0" anchor="ctr">
            <a:spAutoFit/>
          </a:bodyPr>
          <a:lstStyle/>
          <a:p>
            <a:r>
              <a:rPr lang="en-IN" sz="1800" b="0" strike="noStrike" spc="-1">
                <a:latin typeface="Arial"/>
              </a:rPr>
              <a:t>Click to edit the title text format</a:t>
            </a:r>
          </a:p>
        </p:txBody>
      </p:sp>
      <p:sp>
        <p:nvSpPr>
          <p:cNvPr id="2"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8" name="Picture 4"/>
          <p:cNvPicPr/>
          <p:nvPr/>
        </p:nvPicPr>
        <p:blipFill>
          <a:blip r:embed="rId14"/>
          <a:stretch/>
        </p:blipFill>
        <p:spPr>
          <a:xfrm>
            <a:off x="8814240" y="6185160"/>
            <a:ext cx="3224520" cy="672120"/>
          </a:xfrm>
          <a:prstGeom prst="rect">
            <a:avLst/>
          </a:prstGeom>
          <a:ln>
            <a:noFill/>
          </a:ln>
        </p:spPr>
      </p:pic>
      <p:sp>
        <p:nvSpPr>
          <p:cNvPr id="7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80"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Google Shape;98;p1"/>
          <p:cNvPicPr/>
          <p:nvPr/>
        </p:nvPicPr>
        <p:blipFill>
          <a:blip r:embed="rId2"/>
          <a:stretch/>
        </p:blipFill>
        <p:spPr>
          <a:xfrm>
            <a:off x="678240" y="-14400"/>
            <a:ext cx="10546560" cy="5923800"/>
          </a:xfrm>
          <a:prstGeom prst="rect">
            <a:avLst/>
          </a:prstGeom>
          <a:ln>
            <a:noFill/>
          </a:ln>
        </p:spPr>
      </p:pic>
      <p:sp>
        <p:nvSpPr>
          <p:cNvPr id="118" name="CustomShape 1"/>
          <p:cNvSpPr/>
          <p:nvPr/>
        </p:nvSpPr>
        <p:spPr>
          <a:xfrm>
            <a:off x="1185480" y="2954880"/>
            <a:ext cx="93528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1" strike="noStrike" spc="-1" dirty="0">
                <a:solidFill>
                  <a:srgbClr val="000000"/>
                </a:solidFill>
                <a:latin typeface="Calibri"/>
                <a:ea typeface="DejaVu Sans"/>
              </a:rPr>
              <a:t> </a:t>
            </a:r>
            <a:r>
              <a:rPr lang="en-US" sz="4000" b="1" spc="-1" dirty="0">
                <a:solidFill>
                  <a:srgbClr val="000000"/>
                </a:solidFill>
                <a:latin typeface="Calibri"/>
              </a:rPr>
              <a:t>Bug Fixes in Note Taking App</a:t>
            </a:r>
            <a:endParaRPr lang="en-IN" sz="4000" b="0" strike="noStrike" spc="-1" dirty="0">
              <a:latin typeface="Arial"/>
            </a:endParaRPr>
          </a:p>
        </p:txBody>
      </p:sp>
      <p:sp>
        <p:nvSpPr>
          <p:cNvPr id="119" name="CustomShape 2"/>
          <p:cNvSpPr/>
          <p:nvPr/>
        </p:nvSpPr>
        <p:spPr>
          <a:xfrm>
            <a:off x="1640520" y="4586760"/>
            <a:ext cx="9188280" cy="132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2400" spc="-1" dirty="0"/>
              <a:t>A summary of the improvements made</a:t>
            </a:r>
            <a:endParaRPr lang="en-IN" sz="2400" b="0" strike="noStrike" spc="-1" dirty="0">
              <a:latin typeface="Arial"/>
            </a:endParaRPr>
          </a:p>
        </p:txBody>
      </p:sp>
      <p:sp>
        <p:nvSpPr>
          <p:cNvPr id="120" name="CustomShape 3"/>
          <p:cNvSpPr/>
          <p:nvPr/>
        </p:nvSpPr>
        <p:spPr>
          <a:xfrm>
            <a:off x="3614040" y="5700240"/>
            <a:ext cx="8577000" cy="115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1700" b="0" strike="noStrike" spc="-1" dirty="0">
                <a:solidFill>
                  <a:srgbClr val="000000"/>
                </a:solidFill>
                <a:latin typeface="Arial"/>
                <a:ea typeface="Arial"/>
              </a:rPr>
              <a:t>By</a:t>
            </a:r>
            <a:endParaRPr lang="en-IN" sz="1700" b="0" strike="noStrike" spc="-1" dirty="0">
              <a:latin typeface="Arial"/>
            </a:endParaRPr>
          </a:p>
          <a:p>
            <a:pPr algn="ctr">
              <a:lnSpc>
                <a:spcPct val="100000"/>
              </a:lnSpc>
            </a:pPr>
            <a:r>
              <a:rPr lang="en-IN" sz="1700" spc="-1" dirty="0" smtClean="0">
                <a:solidFill>
                  <a:srgbClr val="000000"/>
                </a:solidFill>
                <a:latin typeface="Arial"/>
              </a:rPr>
              <a:t>J. Harsha Vardhan Reddy</a:t>
            </a:r>
            <a:endParaRPr lang="en-IN" sz="1700" b="0" strike="noStrike" spc="-1" dirty="0">
              <a:latin typeface="Arial"/>
            </a:endParaRPr>
          </a:p>
          <a:p>
            <a:pPr algn="ctr">
              <a:lnSpc>
                <a:spcPct val="100000"/>
              </a:lnSpc>
            </a:pPr>
            <a:endParaRPr lang="en-IN" sz="17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 name="Google Shape;116;p16"/>
          <p:cNvPicPr/>
          <p:nvPr/>
        </p:nvPicPr>
        <p:blipFill>
          <a:blip r:embed="rId2"/>
          <a:stretch/>
        </p:blipFill>
        <p:spPr>
          <a:xfrm>
            <a:off x="6466680" y="1850760"/>
            <a:ext cx="4465080" cy="2833560"/>
          </a:xfrm>
          <a:prstGeom prst="rect">
            <a:avLst/>
          </a:prstGeom>
          <a:ln>
            <a:noFill/>
          </a:ln>
        </p:spPr>
      </p:pic>
      <p:sp>
        <p:nvSpPr>
          <p:cNvPr id="167" name="CustomShape 1"/>
          <p:cNvSpPr/>
          <p:nvPr/>
        </p:nvSpPr>
        <p:spPr>
          <a:xfrm>
            <a:off x="1244520" y="2997360"/>
            <a:ext cx="3661200" cy="76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4400" b="0" strike="noStrike" spc="-1">
                <a:solidFill>
                  <a:srgbClr val="C00000"/>
                </a:solidFill>
                <a:latin typeface="Libre Baskerville"/>
                <a:ea typeface="Libre Baskerville"/>
              </a:rPr>
              <a:t>THANK YOU</a:t>
            </a:r>
            <a:endParaRPr lang="en-IN"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8337"/>
            <a:ext cx="12031579" cy="7109639"/>
          </a:xfrm>
          <a:prstGeom prst="rect">
            <a:avLst/>
          </a:prstGeom>
          <a:noFill/>
        </p:spPr>
        <p:txBody>
          <a:bodyPr wrap="square" rtlCol="0">
            <a:spAutoFit/>
          </a:bodyPr>
          <a:lstStyle/>
          <a:p>
            <a:r>
              <a:rPr lang="en-US" sz="2400" b="1" dirty="0" smtClean="0"/>
              <a:t>Scenario:</a:t>
            </a:r>
          </a:p>
          <a:p>
            <a:endParaRPr lang="en-US" dirty="0" smtClean="0"/>
          </a:p>
          <a:p>
            <a:pPr algn="just"/>
            <a:r>
              <a:rPr lang="en-US" sz="2000" dirty="0" smtClean="0"/>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p>
          <a:p>
            <a:pPr algn="just"/>
            <a:endParaRPr lang="en-US" sz="2000" dirty="0"/>
          </a:p>
          <a:p>
            <a:pPr algn="just"/>
            <a:r>
              <a:rPr lang="en-US" sz="2400" b="1" dirty="0" smtClean="0"/>
              <a:t>Task:</a:t>
            </a:r>
          </a:p>
          <a:p>
            <a:pPr algn="just"/>
            <a:endParaRPr lang="en-US" sz="2000" dirty="0" smtClean="0"/>
          </a:p>
          <a:p>
            <a:pPr algn="just"/>
            <a:r>
              <a:rPr lang="en-US" sz="2000" dirty="0" smtClean="0"/>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p>
          <a:p>
            <a:pPr algn="just"/>
            <a:endParaRPr lang="en-US" sz="2000" dirty="0" smtClean="0"/>
          </a:p>
          <a:p>
            <a:pPr algn="just"/>
            <a:r>
              <a:rPr lang="en-US" sz="2400" b="1" dirty="0" smtClean="0"/>
              <a:t>More Details:</a:t>
            </a:r>
          </a:p>
          <a:p>
            <a:pPr algn="just"/>
            <a:endParaRPr lang="en-US" sz="2400" b="1" dirty="0" smtClean="0"/>
          </a:p>
          <a:p>
            <a:pPr algn="just"/>
            <a:r>
              <a:rPr lang="en-US" sz="2000" dirty="0" smtClean="0"/>
              <a:t>The application's home route contains a text field and a button. Users can add a note, and all the notes should be displayed as an unordered list below the text field on the same page.</a:t>
            </a:r>
          </a:p>
          <a:p>
            <a:pPr algn="just"/>
            <a:endParaRPr lang="en-US" sz="2000" dirty="0" smtClean="0"/>
          </a:p>
          <a:p>
            <a:pPr algn="just"/>
            <a:endParaRPr lang="en-US" sz="2000" dirty="0" smtClean="0"/>
          </a:p>
          <a:p>
            <a:endParaRPr lang="en-IN" dirty="0"/>
          </a:p>
        </p:txBody>
      </p:sp>
    </p:spTree>
    <p:extLst>
      <p:ext uri="{BB962C8B-B14F-4D97-AF65-F5344CB8AC3E}">
        <p14:creationId xmlns:p14="http://schemas.microsoft.com/office/powerpoint/2010/main" val="763101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08547"/>
            <a:ext cx="10684042" cy="6370975"/>
          </a:xfrm>
          <a:prstGeom prst="rect">
            <a:avLst/>
          </a:prstGeom>
          <a:noFill/>
        </p:spPr>
        <p:txBody>
          <a:bodyPr wrap="square" rtlCol="0">
            <a:spAutoFit/>
          </a:bodyPr>
          <a:lstStyle/>
          <a:p>
            <a:r>
              <a:rPr lang="en-IN" sz="2400" b="1" dirty="0" smtClean="0"/>
              <a:t>All work is done on visual studio and then first step is to open it</a:t>
            </a:r>
          </a:p>
          <a:p>
            <a:r>
              <a:rPr lang="en-IN" sz="2400" b="1" dirty="0" smtClean="0"/>
              <a:t>And go to the note app folder and open it in studio and do follow steps to fix bugs in it and all this done terminal by using python and flask frame work.</a:t>
            </a:r>
          </a:p>
          <a:p>
            <a:endParaRPr lang="en-IN" sz="2400" b="1" dirty="0"/>
          </a:p>
          <a:p>
            <a:r>
              <a:rPr lang="en-IN" sz="2400" b="1" dirty="0" smtClean="0"/>
              <a:t>Mandatory steps: </a:t>
            </a:r>
            <a:endParaRPr lang="en-IN" sz="2400" dirty="0" smtClean="0"/>
          </a:p>
          <a:p>
            <a:endParaRPr lang="en-IN" sz="2400" dirty="0" smtClean="0"/>
          </a:p>
          <a:p>
            <a:r>
              <a:rPr lang="en-IN" sz="2400" b="1" dirty="0"/>
              <a:t> </a:t>
            </a:r>
            <a:r>
              <a:rPr lang="en-IN" sz="2400" b="1" dirty="0" smtClean="0"/>
              <a:t>        </a:t>
            </a:r>
            <a:r>
              <a:rPr lang="en-IN" sz="2400" b="1" dirty="0" smtClean="0">
                <a:sym typeface="Wingdings" panose="05000000000000000000" pitchFamily="2" charset="2"/>
              </a:rPr>
              <a:t>  create</a:t>
            </a:r>
            <a:r>
              <a:rPr lang="en-IN" sz="2400" dirty="0" smtClean="0">
                <a:sym typeface="Wingdings" panose="05000000000000000000" pitchFamily="2" charset="2"/>
              </a:rPr>
              <a:t> a virtual environment in note app folder by running this code.</a:t>
            </a:r>
          </a:p>
          <a:p>
            <a:r>
              <a:rPr lang="en-IN" sz="2400" dirty="0">
                <a:sym typeface="Wingdings" panose="05000000000000000000" pitchFamily="2" charset="2"/>
              </a:rPr>
              <a:t> </a:t>
            </a:r>
            <a:r>
              <a:rPr lang="en-IN" sz="2400" dirty="0" smtClean="0">
                <a:sym typeface="Wingdings" panose="05000000000000000000" pitchFamily="2" charset="2"/>
              </a:rPr>
              <a:t>              </a:t>
            </a:r>
            <a:r>
              <a:rPr lang="en-IN" sz="2400" b="1" u="sng" dirty="0" smtClean="0">
                <a:sym typeface="Wingdings" panose="05000000000000000000" pitchFamily="2" charset="2"/>
              </a:rPr>
              <a:t>python –m </a:t>
            </a:r>
            <a:r>
              <a:rPr lang="en-IN" sz="2400" b="1" u="sng" dirty="0" err="1" smtClean="0">
                <a:sym typeface="Wingdings" panose="05000000000000000000" pitchFamily="2" charset="2"/>
              </a:rPr>
              <a:t>venv</a:t>
            </a:r>
            <a:r>
              <a:rPr lang="en-IN" sz="2400" b="1" u="sng" dirty="0" smtClean="0">
                <a:sym typeface="Wingdings" panose="05000000000000000000" pitchFamily="2" charset="2"/>
              </a:rPr>
              <a:t> .</a:t>
            </a:r>
            <a:r>
              <a:rPr lang="en-IN" sz="2400" b="1" u="sng" dirty="0" err="1" smtClean="0">
                <a:sym typeface="Wingdings" panose="05000000000000000000" pitchFamily="2" charset="2"/>
              </a:rPr>
              <a:t>env_note</a:t>
            </a:r>
            <a:r>
              <a:rPr lang="en-IN" sz="2400" b="1" u="sng" dirty="0" smtClean="0">
                <a:sym typeface="Wingdings" panose="05000000000000000000" pitchFamily="2" charset="2"/>
              </a:rPr>
              <a:t> .</a:t>
            </a:r>
            <a:endParaRPr lang="en-IN" sz="2400" u="sng" dirty="0" smtClean="0">
              <a:sym typeface="Wingdings" panose="05000000000000000000" pitchFamily="2" charset="2"/>
            </a:endParaRPr>
          </a:p>
          <a:p>
            <a:endParaRPr lang="en-IN" sz="2400" dirty="0" smtClean="0">
              <a:sym typeface="Wingdings" panose="05000000000000000000" pitchFamily="2" charset="2"/>
            </a:endParaRPr>
          </a:p>
          <a:p>
            <a:r>
              <a:rPr lang="en-IN" sz="2400" b="1" dirty="0" smtClean="0">
                <a:sym typeface="Wingdings" panose="05000000000000000000" pitchFamily="2" charset="2"/>
              </a:rPr>
              <a:t>           activate</a:t>
            </a:r>
            <a:r>
              <a:rPr lang="en-IN" sz="2400" dirty="0" smtClean="0">
                <a:sym typeface="Wingdings" panose="05000000000000000000" pitchFamily="2" charset="2"/>
              </a:rPr>
              <a:t> the virtual environment</a:t>
            </a:r>
            <a:r>
              <a:rPr lang="en-IN" sz="2400" b="1" dirty="0" smtClean="0">
                <a:sym typeface="Wingdings" panose="05000000000000000000" pitchFamily="2" charset="2"/>
              </a:rPr>
              <a:t>   </a:t>
            </a:r>
            <a:r>
              <a:rPr lang="en-IN" sz="2400" dirty="0" smtClean="0">
                <a:sym typeface="Wingdings" panose="05000000000000000000" pitchFamily="2" charset="2"/>
              </a:rPr>
              <a:t>by running this code</a:t>
            </a:r>
          </a:p>
          <a:p>
            <a:r>
              <a:rPr lang="en-IN" sz="2400" b="1" dirty="0">
                <a:sym typeface="Wingdings" panose="05000000000000000000" pitchFamily="2" charset="2"/>
              </a:rPr>
              <a:t> </a:t>
            </a:r>
            <a:r>
              <a:rPr lang="en-IN" sz="2400" b="1" dirty="0" smtClean="0">
                <a:sym typeface="Wingdings" panose="05000000000000000000" pitchFamily="2" charset="2"/>
              </a:rPr>
              <a:t>           </a:t>
            </a:r>
            <a:r>
              <a:rPr lang="en-IN" sz="2400" b="1" u="sng" dirty="0" smtClean="0">
                <a:sym typeface="Wingdings" panose="05000000000000000000" pitchFamily="2" charset="2"/>
              </a:rPr>
              <a:t>.</a:t>
            </a:r>
            <a:r>
              <a:rPr lang="en-IN" sz="2400" b="1" u="sng" dirty="0" err="1" smtClean="0">
                <a:sym typeface="Wingdings" panose="05000000000000000000" pitchFamily="2" charset="2"/>
              </a:rPr>
              <a:t>env_note</a:t>
            </a:r>
            <a:r>
              <a:rPr lang="en-IN" sz="2400" b="1" u="sng" dirty="0" smtClean="0">
                <a:sym typeface="Wingdings" panose="05000000000000000000" pitchFamily="2" charset="2"/>
              </a:rPr>
              <a:t>\Scripts\activate </a:t>
            </a:r>
            <a:r>
              <a:rPr lang="en-IN" sz="2400" u="sng" dirty="0" smtClean="0">
                <a:sym typeface="Wingdings" panose="05000000000000000000" pitchFamily="2" charset="2"/>
              </a:rPr>
              <a:t> </a:t>
            </a:r>
            <a:r>
              <a:rPr lang="en-IN" sz="2400" dirty="0" smtClean="0">
                <a:sym typeface="Wingdings" panose="05000000000000000000" pitchFamily="2" charset="2"/>
              </a:rPr>
              <a:t>in terminal (</a:t>
            </a:r>
            <a:r>
              <a:rPr lang="en-IN" sz="2400" dirty="0" err="1" smtClean="0">
                <a:sym typeface="Wingdings" panose="05000000000000000000" pitchFamily="2" charset="2"/>
              </a:rPr>
              <a:t>cmd</a:t>
            </a:r>
            <a:r>
              <a:rPr lang="en-IN" sz="2400" dirty="0" smtClean="0">
                <a:sym typeface="Wingdings" panose="05000000000000000000" pitchFamily="2" charset="2"/>
              </a:rPr>
              <a:t>) on visual studio.</a:t>
            </a:r>
            <a:r>
              <a:rPr lang="en-IN" sz="2400" b="1" dirty="0" smtClean="0">
                <a:sym typeface="Wingdings" panose="05000000000000000000" pitchFamily="2" charset="2"/>
              </a:rPr>
              <a:t>       </a:t>
            </a:r>
          </a:p>
          <a:p>
            <a:r>
              <a:rPr lang="en-IN" sz="2400" b="1" dirty="0">
                <a:sym typeface="Wingdings" panose="05000000000000000000" pitchFamily="2" charset="2"/>
              </a:rPr>
              <a:t> </a:t>
            </a:r>
            <a:endParaRPr lang="en-IN" sz="2400" b="1" dirty="0" smtClean="0"/>
          </a:p>
          <a:p>
            <a:r>
              <a:rPr lang="en-IN" sz="2400" b="1" dirty="0" smtClean="0">
                <a:sym typeface="Wingdings" panose="05000000000000000000" pitchFamily="2" charset="2"/>
              </a:rPr>
              <a:t>           Run </a:t>
            </a:r>
            <a:r>
              <a:rPr lang="en-IN" sz="2400" dirty="0" smtClean="0">
                <a:sym typeface="Wingdings" panose="05000000000000000000" pitchFamily="2" charset="2"/>
              </a:rPr>
              <a:t>the app.py file to check how was web interface once and we run</a:t>
            </a:r>
          </a:p>
          <a:p>
            <a:r>
              <a:rPr lang="en-IN" sz="2400" b="1" dirty="0">
                <a:sym typeface="Wingdings" panose="05000000000000000000" pitchFamily="2" charset="2"/>
              </a:rPr>
              <a:t> </a:t>
            </a:r>
            <a:r>
              <a:rPr lang="en-IN" sz="2400" b="1" dirty="0" smtClean="0">
                <a:sym typeface="Wingdings" panose="05000000000000000000" pitchFamily="2" charset="2"/>
              </a:rPr>
              <a:t>              </a:t>
            </a:r>
            <a:r>
              <a:rPr lang="en-IN" sz="2400" dirty="0" smtClean="0">
                <a:sym typeface="Wingdings" panose="05000000000000000000" pitchFamily="2" charset="2"/>
              </a:rPr>
              <a:t>this after all bugs fixing also.</a:t>
            </a:r>
            <a:endParaRPr lang="en-IN" sz="2400" b="1" dirty="0" smtClean="0"/>
          </a:p>
          <a:p>
            <a:r>
              <a:rPr lang="en-IN" sz="2400" b="1" dirty="0" smtClean="0">
                <a:sym typeface="Wingdings" panose="05000000000000000000" pitchFamily="2" charset="2"/>
              </a:rPr>
              <a:t>    </a:t>
            </a:r>
            <a:endParaRPr lang="en-IN" sz="2400" b="1" dirty="0" smtClean="0"/>
          </a:p>
          <a:p>
            <a:endParaRPr lang="en-IN" sz="2400" b="1" dirty="0"/>
          </a:p>
        </p:txBody>
      </p:sp>
    </p:spTree>
    <p:extLst>
      <p:ext uri="{BB962C8B-B14F-4D97-AF65-F5344CB8AC3E}">
        <p14:creationId xmlns:p14="http://schemas.microsoft.com/office/powerpoint/2010/main" val="3397061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9103"/>
            <a:ext cx="10684042" cy="6124754"/>
          </a:xfrm>
          <a:prstGeom prst="rect">
            <a:avLst/>
          </a:prstGeom>
          <a:noFill/>
        </p:spPr>
        <p:txBody>
          <a:bodyPr wrap="square" rtlCol="0">
            <a:spAutoFit/>
          </a:bodyPr>
          <a:lstStyle/>
          <a:p>
            <a:r>
              <a:rPr lang="en-US" sz="2400" b="1" dirty="0" smtClean="0"/>
              <a:t>Bug 1: Form Submission Issue</a:t>
            </a:r>
          </a:p>
          <a:p>
            <a:endParaRPr lang="en-US" sz="2400" b="1" dirty="0" smtClean="0"/>
          </a:p>
          <a:p>
            <a:r>
              <a:rPr lang="en-US" sz="2400" b="1" dirty="0" smtClean="0"/>
              <a:t>Description:</a:t>
            </a:r>
          </a:p>
          <a:p>
            <a:r>
              <a:rPr lang="en-US" sz="2000" dirty="0" smtClean="0"/>
              <a:t>    Users were unable to submit notes using the form on the home page.</a:t>
            </a:r>
          </a:p>
          <a:p>
            <a:endParaRPr lang="en-US" sz="2400" b="1" dirty="0" smtClean="0"/>
          </a:p>
          <a:p>
            <a:r>
              <a:rPr lang="en-US" sz="2400" b="1" dirty="0" smtClean="0"/>
              <a:t>Bug Identification:</a:t>
            </a:r>
          </a:p>
          <a:p>
            <a:r>
              <a:rPr lang="en-US" sz="2000" dirty="0" smtClean="0"/>
              <a:t>    The form in the HTML template lacked a specified action attribute, causing it to default to  an empty action.</a:t>
            </a:r>
          </a:p>
          <a:p>
            <a:endParaRPr lang="en-US" sz="2400" b="1" dirty="0" smtClean="0"/>
          </a:p>
          <a:p>
            <a:r>
              <a:rPr lang="en-US" sz="2400" b="1" dirty="0" smtClean="0"/>
              <a:t>Fix Applied:</a:t>
            </a:r>
          </a:p>
          <a:p>
            <a:r>
              <a:rPr lang="en-US" sz="2400" b="1" dirty="0"/>
              <a:t> </a:t>
            </a:r>
            <a:r>
              <a:rPr lang="en-US" sz="2400" b="1" dirty="0" smtClean="0"/>
              <a:t>   </a:t>
            </a:r>
            <a:r>
              <a:rPr lang="en-US" sz="2000" dirty="0" smtClean="0"/>
              <a:t>Modified the form tag in the HTML template to include action="/" method="post".</a:t>
            </a:r>
          </a:p>
          <a:p>
            <a:r>
              <a:rPr lang="en-US" sz="2000" dirty="0" smtClean="0"/>
              <a:t>     Ensured the form properly submits data to the root URL using the POST method.</a:t>
            </a:r>
          </a:p>
          <a:p>
            <a:endParaRPr lang="en-US" sz="2400" b="1" dirty="0"/>
          </a:p>
          <a:p>
            <a:r>
              <a:rPr lang="en-US" sz="2400" b="1" dirty="0" smtClean="0"/>
              <a:t>Result:</a:t>
            </a:r>
          </a:p>
          <a:p>
            <a:r>
              <a:rPr lang="en-US" sz="2400" b="1" dirty="0"/>
              <a:t> </a:t>
            </a:r>
            <a:r>
              <a:rPr lang="en-US" sz="2400" b="1" dirty="0" smtClean="0"/>
              <a:t>    </a:t>
            </a:r>
            <a:r>
              <a:rPr lang="en-US" sz="2000" dirty="0" smtClean="0"/>
              <a:t>Users can now successfully submit notes through the form on the home page.</a:t>
            </a:r>
            <a:endParaRPr lang="en-IN" sz="2000" dirty="0" smtClean="0"/>
          </a:p>
          <a:p>
            <a:endParaRPr lang="en-IN" sz="2400" b="1" dirty="0"/>
          </a:p>
          <a:p>
            <a:endParaRPr lang="en-IN" sz="2400" b="1" dirty="0"/>
          </a:p>
        </p:txBody>
      </p:sp>
    </p:spTree>
    <p:extLst>
      <p:ext uri="{BB962C8B-B14F-4D97-AF65-F5344CB8AC3E}">
        <p14:creationId xmlns:p14="http://schemas.microsoft.com/office/powerpoint/2010/main" val="1032254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436" y="304800"/>
            <a:ext cx="11065164" cy="4893647"/>
          </a:xfrm>
          <a:prstGeom prst="rect">
            <a:avLst/>
          </a:prstGeom>
          <a:noFill/>
        </p:spPr>
        <p:txBody>
          <a:bodyPr wrap="square" rtlCol="0">
            <a:spAutoFit/>
          </a:bodyPr>
          <a:lstStyle/>
          <a:p>
            <a:r>
              <a:rPr lang="en-US" sz="2400" b="1" dirty="0" smtClean="0"/>
              <a:t>Bug 2: Note Validation and Empty Submission</a:t>
            </a:r>
          </a:p>
          <a:p>
            <a:r>
              <a:rPr lang="en-US" sz="2400" b="1" dirty="0" smtClean="0"/>
              <a:t>Description:</a:t>
            </a:r>
          </a:p>
          <a:p>
            <a:r>
              <a:rPr lang="en-US" sz="2000" dirty="0" smtClean="0"/>
              <a:t>    Users were able to submit empty notes, leading to unwanted entries in the notes list.</a:t>
            </a:r>
          </a:p>
          <a:p>
            <a:endParaRPr lang="en-US" sz="2400" b="1" dirty="0" smtClean="0"/>
          </a:p>
          <a:p>
            <a:r>
              <a:rPr lang="en-US" sz="2400" b="1" dirty="0" smtClean="0"/>
              <a:t>Bug Identification:</a:t>
            </a:r>
            <a:endParaRPr lang="en-US" dirty="0" smtClean="0"/>
          </a:p>
          <a:p>
            <a:r>
              <a:rPr lang="en-US" sz="2000" dirty="0"/>
              <a:t> </a:t>
            </a:r>
            <a:r>
              <a:rPr lang="en-US" sz="2000" dirty="0" smtClean="0"/>
              <a:t>   The Flask route did not check whether the submitted note was empty before appending it to the notes list</a:t>
            </a:r>
            <a:r>
              <a:rPr lang="en-US" dirty="0" smtClean="0"/>
              <a:t>.</a:t>
            </a:r>
          </a:p>
          <a:p>
            <a:endParaRPr lang="en-US" sz="2400" b="1" dirty="0" smtClean="0"/>
          </a:p>
          <a:p>
            <a:r>
              <a:rPr lang="en-US" sz="2400" b="1" dirty="0" smtClean="0"/>
              <a:t>Fix Applied:</a:t>
            </a:r>
          </a:p>
          <a:p>
            <a:r>
              <a:rPr lang="en-US" sz="2000" dirty="0" smtClean="0"/>
              <a:t>    Implemented a check in the Flask route using if note: before appending the note to the list.</a:t>
            </a:r>
          </a:p>
          <a:p>
            <a:r>
              <a:rPr lang="en-US" sz="2000" dirty="0" smtClean="0"/>
              <a:t>Ensured that only non-empty notes are added to the list.</a:t>
            </a:r>
          </a:p>
          <a:p>
            <a:endParaRPr lang="en-US" sz="2400" b="1" dirty="0" smtClean="0"/>
          </a:p>
          <a:p>
            <a:r>
              <a:rPr lang="en-US" sz="2400" b="1" dirty="0" smtClean="0"/>
              <a:t>Result:</a:t>
            </a:r>
          </a:p>
          <a:p>
            <a:r>
              <a:rPr lang="en-US" sz="2000" dirty="0" smtClean="0"/>
              <a:t>      Empty notes are no longer added to the list, maintaining data integrity</a:t>
            </a:r>
            <a:r>
              <a:rPr lang="en-US" dirty="0" smtClean="0"/>
              <a:t>.</a:t>
            </a:r>
            <a:endParaRPr lang="en-IN" dirty="0"/>
          </a:p>
        </p:txBody>
      </p:sp>
    </p:spTree>
    <p:extLst>
      <p:ext uri="{BB962C8B-B14F-4D97-AF65-F5344CB8AC3E}">
        <p14:creationId xmlns:p14="http://schemas.microsoft.com/office/powerpoint/2010/main" val="740176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4108" y="286328"/>
            <a:ext cx="8515927" cy="4216539"/>
          </a:xfrm>
          <a:prstGeom prst="rect">
            <a:avLst/>
          </a:prstGeom>
          <a:noFill/>
        </p:spPr>
        <p:txBody>
          <a:bodyPr wrap="square" rtlCol="0">
            <a:spAutoFit/>
          </a:bodyPr>
          <a:lstStyle/>
          <a:p>
            <a:r>
              <a:rPr lang="en-US" sz="2400" b="1" dirty="0" smtClean="0"/>
              <a:t>Additional Improvements:</a:t>
            </a:r>
          </a:p>
          <a:p>
            <a:endParaRPr lang="en-US" sz="2400" b="1" dirty="0" smtClean="0"/>
          </a:p>
          <a:p>
            <a:r>
              <a:rPr lang="en-US" sz="2000" b="1" dirty="0" smtClean="0"/>
              <a:t>Form Button Type Attribute:</a:t>
            </a:r>
          </a:p>
          <a:p>
            <a:endParaRPr lang="en-US" sz="2000" b="1" dirty="0"/>
          </a:p>
          <a:p>
            <a:r>
              <a:rPr lang="en-US" sz="2400" b="1" dirty="0" smtClean="0"/>
              <a:t>Description:</a:t>
            </a:r>
          </a:p>
          <a:p>
            <a:r>
              <a:rPr lang="en-US" sz="2000" dirty="0" smtClean="0"/>
              <a:t>     The form button lacked a specified type attribute.</a:t>
            </a:r>
          </a:p>
          <a:p>
            <a:endParaRPr lang="en-US" sz="2400" b="1" dirty="0" smtClean="0"/>
          </a:p>
          <a:p>
            <a:r>
              <a:rPr lang="en-US" sz="2400" b="1" dirty="0" smtClean="0"/>
              <a:t>Fix Applied:</a:t>
            </a:r>
          </a:p>
          <a:p>
            <a:r>
              <a:rPr lang="en-US" sz="2000" dirty="0" smtClean="0"/>
              <a:t>       Added type="submit" to the form button in the HTML template.</a:t>
            </a:r>
          </a:p>
          <a:p>
            <a:endParaRPr lang="en-US" sz="2400" dirty="0" smtClean="0"/>
          </a:p>
          <a:p>
            <a:r>
              <a:rPr lang="en-US" sz="2400" b="1" dirty="0" smtClean="0"/>
              <a:t>Result:</a:t>
            </a:r>
          </a:p>
          <a:p>
            <a:r>
              <a:rPr lang="en-US" sz="2000" dirty="0" smtClean="0"/>
              <a:t>      Ensured proper form submission behavior</a:t>
            </a:r>
            <a:r>
              <a:rPr lang="en-US" dirty="0" smtClean="0"/>
              <a:t>.</a:t>
            </a:r>
            <a:endParaRPr lang="en-IN" dirty="0"/>
          </a:p>
        </p:txBody>
      </p:sp>
    </p:spTree>
    <p:extLst>
      <p:ext uri="{BB962C8B-B14F-4D97-AF65-F5344CB8AC3E}">
        <p14:creationId xmlns:p14="http://schemas.microsoft.com/office/powerpoint/2010/main" val="1100307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793846" y="87619"/>
            <a:ext cx="5084117" cy="5426490"/>
          </a:xfrm>
          <a:prstGeom prst="rect">
            <a:avLst/>
          </a:prstGeom>
        </p:spPr>
      </p:pic>
      <p:pic>
        <p:nvPicPr>
          <p:cNvPr id="3" name="Picture 2"/>
          <p:cNvPicPr>
            <a:picLocks noChangeAspect="1"/>
          </p:cNvPicPr>
          <p:nvPr/>
        </p:nvPicPr>
        <p:blipFill>
          <a:blip r:embed="rId3"/>
          <a:stretch>
            <a:fillRect/>
          </a:stretch>
        </p:blipFill>
        <p:spPr>
          <a:xfrm>
            <a:off x="304078" y="154416"/>
            <a:ext cx="6207558" cy="5359693"/>
          </a:xfrm>
          <a:prstGeom prst="rect">
            <a:avLst/>
          </a:prstGeom>
        </p:spPr>
      </p:pic>
      <p:sp>
        <p:nvSpPr>
          <p:cNvPr id="4" name="TextBox 3"/>
          <p:cNvSpPr txBox="1"/>
          <p:nvPr/>
        </p:nvSpPr>
        <p:spPr>
          <a:xfrm>
            <a:off x="304078" y="5828145"/>
            <a:ext cx="5293158" cy="646331"/>
          </a:xfrm>
          <a:prstGeom prst="rect">
            <a:avLst/>
          </a:prstGeom>
          <a:noFill/>
        </p:spPr>
        <p:txBody>
          <a:bodyPr wrap="square" rtlCol="0">
            <a:spAutoFit/>
          </a:bodyPr>
          <a:lstStyle/>
          <a:p>
            <a:r>
              <a:rPr lang="en-IN" b="1" dirty="0" smtClean="0">
                <a:solidFill>
                  <a:schemeClr val="accent2">
                    <a:lumMod val="75000"/>
                  </a:schemeClr>
                </a:solidFill>
              </a:rPr>
              <a:t>Before fixing bugs the code snippets of the note app web application</a:t>
            </a:r>
            <a:endParaRPr lang="en-IN" b="1" dirty="0">
              <a:solidFill>
                <a:schemeClr val="accent2">
                  <a:lumMod val="75000"/>
                </a:schemeClr>
              </a:solidFill>
            </a:endParaRPr>
          </a:p>
        </p:txBody>
      </p:sp>
    </p:spTree>
    <p:extLst>
      <p:ext uri="{BB962C8B-B14F-4D97-AF65-F5344CB8AC3E}">
        <p14:creationId xmlns:p14="http://schemas.microsoft.com/office/powerpoint/2010/main" val="96796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12183" y="177883"/>
            <a:ext cx="5058144" cy="5142262"/>
          </a:xfrm>
          <a:prstGeom prst="rect">
            <a:avLst/>
          </a:prstGeom>
        </p:spPr>
      </p:pic>
      <p:pic>
        <p:nvPicPr>
          <p:cNvPr id="3" name="Picture 2"/>
          <p:cNvPicPr>
            <a:picLocks noChangeAspect="1"/>
          </p:cNvPicPr>
          <p:nvPr/>
        </p:nvPicPr>
        <p:blipFill>
          <a:blip r:embed="rId3"/>
          <a:stretch>
            <a:fillRect/>
          </a:stretch>
        </p:blipFill>
        <p:spPr>
          <a:xfrm>
            <a:off x="279021" y="140938"/>
            <a:ext cx="6491233" cy="5142262"/>
          </a:xfrm>
          <a:prstGeom prst="rect">
            <a:avLst/>
          </a:prstGeom>
        </p:spPr>
      </p:pic>
      <p:sp>
        <p:nvSpPr>
          <p:cNvPr id="4" name="TextBox 3"/>
          <p:cNvSpPr txBox="1"/>
          <p:nvPr/>
        </p:nvSpPr>
        <p:spPr>
          <a:xfrm>
            <a:off x="565349" y="5966691"/>
            <a:ext cx="5512178" cy="369332"/>
          </a:xfrm>
          <a:prstGeom prst="rect">
            <a:avLst/>
          </a:prstGeom>
          <a:noFill/>
        </p:spPr>
        <p:txBody>
          <a:bodyPr wrap="square" rtlCol="0">
            <a:spAutoFit/>
          </a:bodyPr>
          <a:lstStyle/>
          <a:p>
            <a:r>
              <a:rPr lang="en-IN" b="1" dirty="0" smtClean="0">
                <a:solidFill>
                  <a:schemeClr val="accent2">
                    <a:lumMod val="75000"/>
                  </a:schemeClr>
                </a:solidFill>
              </a:rPr>
              <a:t>After fixing the code snippet bugs success fully</a:t>
            </a:r>
            <a:endParaRPr lang="en-IN" b="1" dirty="0">
              <a:solidFill>
                <a:schemeClr val="accent2">
                  <a:lumMod val="75000"/>
                </a:schemeClr>
              </a:solidFill>
            </a:endParaRPr>
          </a:p>
        </p:txBody>
      </p:sp>
    </p:spTree>
    <p:extLst>
      <p:ext uri="{BB962C8B-B14F-4D97-AF65-F5344CB8AC3E}">
        <p14:creationId xmlns:p14="http://schemas.microsoft.com/office/powerpoint/2010/main" val="2988765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5855" y="258618"/>
            <a:ext cx="10649527" cy="2484582"/>
          </a:xfrm>
          <a:prstGeom prst="rect">
            <a:avLst/>
          </a:prstGeom>
        </p:spPr>
      </p:pic>
      <p:pic>
        <p:nvPicPr>
          <p:cNvPr id="3" name="Picture 2"/>
          <p:cNvPicPr>
            <a:picLocks noChangeAspect="1"/>
          </p:cNvPicPr>
          <p:nvPr/>
        </p:nvPicPr>
        <p:blipFill>
          <a:blip r:embed="rId3"/>
          <a:stretch>
            <a:fillRect/>
          </a:stretch>
        </p:blipFill>
        <p:spPr>
          <a:xfrm>
            <a:off x="775855" y="3581454"/>
            <a:ext cx="10649527" cy="2459127"/>
          </a:xfrm>
          <a:prstGeom prst="rect">
            <a:avLst/>
          </a:prstGeom>
        </p:spPr>
      </p:pic>
      <p:sp>
        <p:nvSpPr>
          <p:cNvPr id="4" name="TextBox 3"/>
          <p:cNvSpPr txBox="1"/>
          <p:nvPr/>
        </p:nvSpPr>
        <p:spPr>
          <a:xfrm>
            <a:off x="849745" y="2909455"/>
            <a:ext cx="10326255" cy="369332"/>
          </a:xfrm>
          <a:prstGeom prst="rect">
            <a:avLst/>
          </a:prstGeom>
          <a:noFill/>
        </p:spPr>
        <p:txBody>
          <a:bodyPr wrap="square" rtlCol="0">
            <a:spAutoFit/>
          </a:bodyPr>
          <a:lstStyle/>
          <a:p>
            <a:r>
              <a:rPr lang="en-IN" b="1" dirty="0" smtClean="0">
                <a:solidFill>
                  <a:schemeClr val="accent2">
                    <a:lumMod val="75000"/>
                  </a:schemeClr>
                </a:solidFill>
              </a:rPr>
              <a:t>Before bug fixing and After fixing easy to add notes</a:t>
            </a:r>
            <a:endParaRPr lang="en-IN" b="1" dirty="0">
              <a:solidFill>
                <a:schemeClr val="accent2">
                  <a:lumMod val="75000"/>
                </a:schemeClr>
              </a:solidFill>
            </a:endParaRPr>
          </a:p>
        </p:txBody>
      </p:sp>
    </p:spTree>
    <p:extLst>
      <p:ext uri="{BB962C8B-B14F-4D97-AF65-F5344CB8AC3E}">
        <p14:creationId xmlns:p14="http://schemas.microsoft.com/office/powerpoint/2010/main" val="45665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1663</TotalTime>
  <Words>591</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DejaVu Sans</vt:lpstr>
      <vt:lpstr>Libre Baskerville</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Asus</dc:creator>
  <dc:description/>
  <cp:lastModifiedBy>Microsoft account</cp:lastModifiedBy>
  <cp:revision>47</cp:revision>
  <dcterms:created xsi:type="dcterms:W3CDTF">2022-11-21T18:07:39Z</dcterms:created>
  <dcterms:modified xsi:type="dcterms:W3CDTF">2024-03-02T09:30:39Z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ies>
</file>