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Sugavasi</a:t>
            </a:r>
            <a:r>
              <a:rPr lang="en-US" sz="2000" b="1" dirty="0">
                <a:solidFill>
                  <a:schemeClr val="accent1">
                    <a:lumMod val="75000"/>
                  </a:schemeClr>
                </a:solidFill>
                <a:latin typeface="Arial" pitchFamily="34" charset="0"/>
                <a:cs typeface="Arial" pitchFamily="34" charset="0"/>
              </a:rPr>
              <a:t>. Harsha Vardhan</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Sugavasi</a:t>
            </a:r>
            <a:r>
              <a:rPr lang="en-US" sz="2000" b="1">
                <a:solidFill>
                  <a:schemeClr val="accent1">
                    <a:lumMod val="75000"/>
                  </a:schemeClr>
                </a:solidFill>
                <a:latin typeface="Arial" pitchFamily="34" charset="0"/>
                <a:cs typeface="Arial" pitchFamily="34" charset="0"/>
              </a:rPr>
              <a:t>. Harsha </a:t>
            </a:r>
            <a:r>
              <a:rPr lang="en-US" sz="2000" b="1" dirty="0">
                <a:solidFill>
                  <a:schemeClr val="accent1">
                    <a:lumMod val="75000"/>
                  </a:schemeClr>
                </a:solidFill>
                <a:latin typeface="Arial" pitchFamily="34" charset="0"/>
                <a:cs typeface="Arial" pitchFamily="34" charset="0"/>
              </a:rPr>
              <a:t>Vardhan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JNTUA College of engineering, </a:t>
            </a:r>
            <a:r>
              <a:rPr lang="en-US" sz="2000" b="1" dirty="0" err="1">
                <a:solidFill>
                  <a:schemeClr val="accent1">
                    <a:lumMod val="75000"/>
                  </a:schemeClr>
                </a:solidFill>
                <a:latin typeface="Arial"/>
                <a:cs typeface="Arial"/>
              </a:rPr>
              <a:t>Pulivendula</a:t>
            </a:r>
            <a:r>
              <a:rPr lang="en-US" sz="2000" b="1" dirty="0">
                <a:solidFill>
                  <a:schemeClr val="accent1">
                    <a:lumMod val="75000"/>
                  </a:schemeClr>
                </a:solidFill>
                <a:latin typeface="Arial"/>
                <a:cs typeface="Arial"/>
              </a:rPr>
              <a:t> &amp; E.E.E</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14043" y="633433"/>
            <a:ext cx="11029615" cy="4673324"/>
          </a:xfrm>
        </p:spPr>
        <p:txBody>
          <a:bodyPr/>
          <a:lstStyle/>
          <a:p>
            <a:pPr marL="0" indent="0">
              <a:buNone/>
            </a:pPr>
            <a:r>
              <a:rPr lang="en-US" sz="2000" b="1" dirty="0"/>
              <a:t>Future Scope for the "Secure Data Hiding in Images Using Steganography“</a:t>
            </a:r>
          </a:p>
          <a:p>
            <a:pPr marL="0" indent="0">
              <a:buNone/>
            </a:pPr>
            <a:r>
              <a:rPr lang="en-US" sz="1800" dirty="0">
                <a:latin typeface="Bookman Old Style" panose="02050604050505020204" pitchFamily="18" charset="0"/>
              </a:rPr>
              <a:t>The future scope of this project holds vast potential to evolve into a comprehensive tool for secure communication and data privacy. By incorporating advanced encryption, machine learning, cross-media support, and real-time data transfer, this project could significantly improve its ability to hide information securely and make it applicable to a wider range of use cases. It could become an essential tool in areas such as </a:t>
            </a:r>
            <a:r>
              <a:rPr lang="en-US" sz="1800" b="1" dirty="0">
                <a:latin typeface="Bookman Old Style" panose="02050604050505020204" pitchFamily="18" charset="0"/>
              </a:rPr>
              <a:t>cybersecurity</a:t>
            </a:r>
            <a:r>
              <a:rPr lang="en-US" sz="1800" dirty="0">
                <a:latin typeface="Bookman Old Style" panose="02050604050505020204" pitchFamily="18" charset="0"/>
              </a:rPr>
              <a:t>, </a:t>
            </a:r>
            <a:r>
              <a:rPr lang="en-US" sz="1800" b="1" dirty="0">
                <a:latin typeface="Bookman Old Style" panose="02050604050505020204" pitchFamily="18" charset="0"/>
              </a:rPr>
              <a:t>privacy protection</a:t>
            </a:r>
            <a:r>
              <a:rPr lang="en-US" sz="1800" dirty="0">
                <a:latin typeface="Bookman Old Style" panose="02050604050505020204" pitchFamily="18" charset="0"/>
              </a:rPr>
              <a:t>, </a:t>
            </a:r>
            <a:r>
              <a:rPr lang="en-US" sz="1800" b="1" dirty="0">
                <a:latin typeface="Bookman Old Style" panose="02050604050505020204" pitchFamily="18" charset="0"/>
              </a:rPr>
              <a:t>digital forensics</a:t>
            </a:r>
            <a:r>
              <a:rPr lang="en-US" sz="1800" dirty="0">
                <a:latin typeface="Bookman Old Style" panose="02050604050505020204" pitchFamily="18" charset="0"/>
              </a:rPr>
              <a:t>, and </a:t>
            </a:r>
            <a:r>
              <a:rPr lang="en-US" sz="1800" b="1" dirty="0">
                <a:latin typeface="Bookman Old Style" panose="02050604050505020204" pitchFamily="18" charset="0"/>
              </a:rPr>
              <a:t>covert communication</a:t>
            </a:r>
            <a:r>
              <a:rPr lang="en-US" sz="1800" dirty="0">
                <a:latin typeface="Bookman Old Style" panose="02050604050505020204" pitchFamily="18" charset="0"/>
              </a:rPr>
              <a:t>.</a:t>
            </a:r>
            <a:endParaRPr lang="en-US" sz="1800" b="1" dirty="0">
              <a:latin typeface="Bookman Old Style" panose="020506040505050202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latin typeface="Bookman Old Style" panose="02050604050505020204" pitchFamily="18" charset="0"/>
              </a:rPr>
              <a:t>The problem of secure data hiding in images using steganography involves developing a method to efficiently conceal secret information within an image without compromising its visual quality. Additionally, it is essential to ensure the hidden data remains secure through encryption techniques, preventing unauthorized access. The goal is to create a robust and secure system for covert communication. The method must balance between data capacity, security, and image integrity.</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EE277B2F-F46B-AB26-63D2-606EC9F091EF}"/>
              </a:ext>
            </a:extLst>
          </p:cNvPr>
          <p:cNvSpPr>
            <a:spLocks noGrp="1" noChangeArrowheads="1"/>
          </p:cNvSpPr>
          <p:nvPr>
            <p:ph idx="1"/>
          </p:nvPr>
        </p:nvSpPr>
        <p:spPr bwMode="auto">
          <a:xfrm>
            <a:off x="196644" y="1304501"/>
            <a:ext cx="1151163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Libraries Used: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Bookman Old Style" panose="02050604050505020204" pitchFamily="18" charset="0"/>
              </a:rPr>
              <a:t>cv2 (OpenCV) Library</a:t>
            </a:r>
            <a:r>
              <a:rPr kumimoji="0" lang="en-US" altLang="en-US" sz="1400" b="1" i="0" u="none" strike="noStrike" cap="none" normalizeH="0" baseline="0" dirty="0">
                <a:ln>
                  <a:noFill/>
                </a:ln>
                <a:solidFill>
                  <a:schemeClr val="tx1"/>
                </a:solidFill>
                <a:effectLst/>
                <a:latin typeface="Bookman Old Style" panose="02050604050505020204" pitchFamily="18" charset="0"/>
              </a:rPr>
              <a:t>:</a:t>
            </a:r>
            <a:endParaRPr kumimoji="0" lang="en-US" altLang="en-US" sz="1400" b="0" i="0" u="none" strike="noStrike" cap="none" normalizeH="0" baseline="0" dirty="0">
              <a:ln>
                <a:noFill/>
              </a:ln>
              <a:solidFill>
                <a:schemeClr val="tx1"/>
              </a:solidFill>
              <a:effectLst/>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Bookman Old Style" panose="02050604050505020204" pitchFamily="18" charset="0"/>
              </a:rPr>
              <a:t>Purpose:</a:t>
            </a:r>
            <a:r>
              <a:rPr kumimoji="0" lang="en-US" altLang="en-US" b="0" i="0" u="none" strike="noStrike" cap="none" normalizeH="0" baseline="0" dirty="0">
                <a:ln>
                  <a:noFill/>
                </a:ln>
                <a:solidFill>
                  <a:schemeClr val="tx1"/>
                </a:solidFill>
                <a:effectLst/>
                <a:latin typeface="Bookman Old Style" panose="02050604050505020204" pitchFamily="18" charset="0"/>
              </a:rPr>
              <a:t> Used for reading, manipulating, and saving images. OpenCV is a widely-used library for computer vision tasks, and here it is specifically used for loading the image (cv2.imread()), manipulating pixel values, and saving the modified image (cv2.imwrite()).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a:ln>
                  <a:noFill/>
                </a:ln>
                <a:solidFill>
                  <a:schemeClr val="tx1"/>
                </a:solidFill>
                <a:effectLst/>
                <a:latin typeface="Bookman Old Style" panose="02050604050505020204" pitchFamily="18" charset="0"/>
              </a:rPr>
              <a:t>os</a:t>
            </a:r>
            <a:r>
              <a:rPr kumimoji="0" lang="en-US" altLang="en-US" sz="1600" b="1" i="0" u="none" strike="noStrike" cap="none" normalizeH="0" baseline="0" dirty="0">
                <a:ln>
                  <a:noFill/>
                </a:ln>
                <a:solidFill>
                  <a:schemeClr val="tx1"/>
                </a:solidFill>
                <a:effectLst/>
                <a:latin typeface="Bookman Old Style" panose="02050604050505020204" pitchFamily="18" charset="0"/>
              </a:rPr>
              <a:t> Library:</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Bookman Old Style" panose="02050604050505020204" pitchFamily="18" charset="0"/>
              </a:rPr>
              <a:t>Purpose:</a:t>
            </a:r>
            <a:r>
              <a:rPr kumimoji="0" lang="en-US" altLang="en-US" b="0" i="0" u="none" strike="noStrike" cap="none" normalizeH="0" baseline="0" dirty="0">
                <a:ln>
                  <a:noFill/>
                </a:ln>
                <a:solidFill>
                  <a:schemeClr val="tx1"/>
                </a:solidFill>
                <a:effectLst/>
                <a:latin typeface="Bookman Old Style" panose="02050604050505020204" pitchFamily="18" charset="0"/>
              </a:rPr>
              <a:t> Used for interacting with the operating system, in this case, for opening the saved image file automatically (</a:t>
            </a:r>
            <a:r>
              <a:rPr kumimoji="0" lang="en-US" altLang="en-US" b="0" i="0" u="none" strike="noStrike" cap="none" normalizeH="0" baseline="0" dirty="0" err="1">
                <a:ln>
                  <a:noFill/>
                </a:ln>
                <a:solidFill>
                  <a:schemeClr val="tx1"/>
                </a:solidFill>
                <a:effectLst/>
                <a:latin typeface="Bookman Old Style" panose="02050604050505020204" pitchFamily="18" charset="0"/>
              </a:rPr>
              <a:t>os.system</a:t>
            </a:r>
            <a:r>
              <a:rPr kumimoji="0" lang="en-US" altLang="en-US" b="0" i="0" u="none" strike="noStrike" cap="none" normalizeH="0" baseline="0" dirty="0">
                <a:ln>
                  <a:noFill/>
                </a:ln>
                <a:solidFill>
                  <a:schemeClr val="tx1"/>
                </a:solidFill>
                <a:effectLst/>
                <a:latin typeface="Bookman Old Style" panose="02050604050505020204" pitchFamily="18" charset="0"/>
              </a:rPr>
              <a:t>("start encryptedImage.jpg")), which works on Windows. The </a:t>
            </a:r>
            <a:r>
              <a:rPr kumimoji="0" lang="en-US" altLang="en-US" b="0" i="0" u="none" strike="noStrike" cap="none" normalizeH="0" baseline="0" dirty="0" err="1">
                <a:ln>
                  <a:noFill/>
                </a:ln>
                <a:solidFill>
                  <a:schemeClr val="tx1"/>
                </a:solidFill>
                <a:effectLst/>
                <a:latin typeface="Bookman Old Style" panose="02050604050505020204" pitchFamily="18" charset="0"/>
              </a:rPr>
              <a:t>os</a:t>
            </a:r>
            <a:r>
              <a:rPr kumimoji="0" lang="en-US" altLang="en-US" b="0" i="0" u="none" strike="noStrike" cap="none" normalizeH="0" baseline="0" dirty="0">
                <a:ln>
                  <a:noFill/>
                </a:ln>
                <a:solidFill>
                  <a:schemeClr val="tx1"/>
                </a:solidFill>
                <a:effectLst/>
                <a:latin typeface="Bookman Old Style" panose="02050604050505020204" pitchFamily="18" charset="0"/>
              </a:rPr>
              <a:t> library can also handle other OS-level tasks like file manipulation and directory operations.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Bookman Old Style" panose="02050604050505020204" pitchFamily="18" charset="0"/>
              </a:rPr>
              <a:t>string Library</a:t>
            </a:r>
            <a:r>
              <a:rPr kumimoji="0" lang="en-US" altLang="en-US" sz="1400" b="1" i="0" u="none" strike="noStrike" cap="none" normalizeH="0" baseline="0" dirty="0">
                <a:ln>
                  <a:noFill/>
                </a:ln>
                <a:solidFill>
                  <a:schemeClr val="tx1"/>
                </a:solidFill>
                <a:effectLst/>
                <a:latin typeface="Bookman Old Style" panose="02050604050505020204" pitchFamily="18" charset="0"/>
              </a:rPr>
              <a:t>:</a:t>
            </a:r>
            <a:endParaRPr kumimoji="0" lang="en-US" altLang="en-US" sz="1400" b="0" i="0" u="none" strike="noStrike" cap="none" normalizeH="0" baseline="0" dirty="0">
              <a:ln>
                <a:noFill/>
              </a:ln>
              <a:solidFill>
                <a:schemeClr val="tx1"/>
              </a:solidFill>
              <a:effectLst/>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Bookman Old Style" panose="02050604050505020204" pitchFamily="18" charset="0"/>
              </a:rPr>
              <a:t>Purpose:</a:t>
            </a:r>
            <a:r>
              <a:rPr kumimoji="0" lang="en-US" altLang="en-US" b="0" i="0" u="none" strike="noStrike" cap="none" normalizeH="0" baseline="0" dirty="0">
                <a:ln>
                  <a:noFill/>
                </a:ln>
                <a:solidFill>
                  <a:schemeClr val="tx1"/>
                </a:solidFill>
                <a:effectLst/>
                <a:latin typeface="Bookman Old Style" panose="02050604050505020204" pitchFamily="18" charset="0"/>
              </a:rPr>
              <a:t> This library provides common string operations and constants. Although in this code, the library is imported but not actively used, it could be used to generate a sequence of characters (like lowercase or uppercase letters) in more complex scenarios</a:t>
            </a:r>
            <a:endParaRPr lang="en-US" altLang="en-US" dirty="0">
              <a:solidFill>
                <a:schemeClr val="tx1"/>
              </a:solidFill>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AA6EBE4-7209-6368-4142-E3DF51766863}"/>
              </a:ext>
            </a:extLst>
          </p:cNvPr>
          <p:cNvSpPr>
            <a:spLocks noChangeArrowheads="1"/>
          </p:cNvSpPr>
          <p:nvPr/>
        </p:nvSpPr>
        <p:spPr bwMode="auto">
          <a:xfrm>
            <a:off x="196644" y="4630486"/>
            <a:ext cx="1160012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Platform/IDE:</a:t>
            </a: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Python environment (any IDE such as VS Code, PyCharm, or </a:t>
            </a:r>
            <a:r>
              <a:rPr kumimoji="0" lang="en-US" altLang="en-US" sz="1800" b="0" i="0" u="none" strike="noStrike" cap="none" normalizeH="0" baseline="0" dirty="0" err="1">
                <a:ln>
                  <a:noFill/>
                </a:ln>
                <a:solidFill>
                  <a:schemeClr val="tx1"/>
                </a:solidFill>
                <a:effectLst/>
                <a:latin typeface="Bookman Old Style" panose="02050604050505020204" pitchFamily="18" charset="0"/>
              </a:rPr>
              <a:t>Jupyter</a:t>
            </a:r>
            <a:r>
              <a:rPr kumimoji="0" lang="en-US" altLang="en-US" sz="1800" b="0" i="0" u="none" strike="noStrike" cap="none" normalizeH="0" baseline="0" dirty="0">
                <a:ln>
                  <a:noFill/>
                </a:ln>
                <a:solidFill>
                  <a:schemeClr val="tx1"/>
                </a:solidFill>
                <a:effectLst/>
                <a:latin typeface="Bookman Old Style" panose="02050604050505020204" pitchFamily="18" charset="0"/>
              </a:rPr>
              <a:t> Notebooks)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Operating System: Windows (for the current version of the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Image file (e.g., </a:t>
            </a:r>
            <a:r>
              <a:rPr kumimoji="0" lang="en-US" altLang="en-US" sz="1000" b="0" i="0" u="none" strike="noStrike" cap="none" normalizeH="0" baseline="0" dirty="0">
                <a:ln>
                  <a:noFill/>
                </a:ln>
                <a:solidFill>
                  <a:schemeClr val="tx1"/>
                </a:solidFill>
                <a:effectLst/>
                <a:latin typeface="Bookman Old Style" panose="02050604050505020204" pitchFamily="18" charset="0"/>
              </a:rPr>
              <a:t>mypic.jpg</a:t>
            </a:r>
            <a:r>
              <a:rPr kumimoji="0" lang="en-US" altLang="en-US" sz="800" b="0" i="0" u="none" strike="noStrike" cap="none" normalizeH="0" baseline="0" dirty="0">
                <a:ln>
                  <a:noFill/>
                </a:ln>
                <a:solidFill>
                  <a:schemeClr val="tx1"/>
                </a:solidFill>
                <a:effectLst/>
                <a:latin typeface="Bookman Old Style" panose="02050604050505020204" pitchFamily="18" charset="0"/>
              </a:rPr>
              <a:t>)</a:t>
            </a: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latin typeface="Bookman Old Style" panose="02050604050505020204" pitchFamily="18" charset="0"/>
              </a:rPr>
              <a:t>This project stands out because it combines </a:t>
            </a:r>
            <a:r>
              <a:rPr lang="en-US" sz="1800" b="1" dirty="0">
                <a:latin typeface="Bookman Old Style" panose="02050604050505020204" pitchFamily="18" charset="0"/>
              </a:rPr>
              <a:t>basic steganography</a:t>
            </a:r>
            <a:r>
              <a:rPr lang="en-US" sz="1800" dirty="0">
                <a:latin typeface="Bookman Old Style" panose="02050604050505020204" pitchFamily="18" charset="0"/>
              </a:rPr>
              <a:t> with </a:t>
            </a:r>
            <a:r>
              <a:rPr lang="en-US" sz="1800" b="1" dirty="0">
                <a:latin typeface="Bookman Old Style" panose="02050604050505020204" pitchFamily="18" charset="0"/>
              </a:rPr>
              <a:t>password protection</a:t>
            </a:r>
            <a:r>
              <a:rPr lang="en-US" sz="1800" dirty="0">
                <a:latin typeface="Bookman Old Style" panose="02050604050505020204" pitchFamily="18" charset="0"/>
              </a:rPr>
              <a:t>, ensuring both </a:t>
            </a:r>
            <a:r>
              <a:rPr lang="en-US" sz="1800" b="1" dirty="0">
                <a:latin typeface="Bookman Old Style" panose="02050604050505020204" pitchFamily="18" charset="0"/>
              </a:rPr>
              <a:t>security</a:t>
            </a:r>
            <a:r>
              <a:rPr lang="en-US" sz="1800" dirty="0">
                <a:latin typeface="Bookman Old Style" panose="02050604050505020204" pitchFamily="18" charset="0"/>
              </a:rPr>
              <a:t> and </a:t>
            </a:r>
            <a:r>
              <a:rPr lang="en-US" sz="1800" b="1" dirty="0">
                <a:latin typeface="Bookman Old Style" panose="02050604050505020204" pitchFamily="18" charset="0"/>
              </a:rPr>
              <a:t>privacy</a:t>
            </a:r>
            <a:r>
              <a:rPr lang="en-US" sz="1800" dirty="0">
                <a:latin typeface="Bookman Old Style" panose="02050604050505020204" pitchFamily="18" charset="0"/>
              </a:rPr>
              <a:t> for hidden messages. It also stands out by integrating </a:t>
            </a:r>
            <a:r>
              <a:rPr lang="en-US" sz="1800" b="1" dirty="0">
                <a:latin typeface="Bookman Old Style" panose="02050604050505020204" pitchFamily="18" charset="0"/>
              </a:rPr>
              <a:t>image manipulation</a:t>
            </a:r>
            <a:r>
              <a:rPr lang="en-US" sz="1800" dirty="0">
                <a:latin typeface="Bookman Old Style" panose="02050604050505020204" pitchFamily="18" charset="0"/>
              </a:rPr>
              <a:t> techniques that ensure the hidden data does not affect the image’s perceptual quality, while maintaining usability across multiple platforms. The simplicity of the encoding/decoding process, combined with the optional security layer of password protection, makes it a </a:t>
            </a:r>
            <a:r>
              <a:rPr lang="en-US" sz="1800" b="1" dirty="0">
                <a:latin typeface="Bookman Old Style" panose="02050604050505020204" pitchFamily="18" charset="0"/>
              </a:rPr>
              <a:t>unique and effective tool</a:t>
            </a:r>
            <a:r>
              <a:rPr lang="en-US" sz="1800" dirty="0">
                <a:latin typeface="Bookman Old Style" panose="02050604050505020204" pitchFamily="18" charset="0"/>
              </a:rPr>
              <a:t> for anyone interested in </a:t>
            </a:r>
            <a:r>
              <a:rPr lang="en-US" sz="1800" b="1" dirty="0">
                <a:latin typeface="Bookman Old Style" panose="02050604050505020204" pitchFamily="18" charset="0"/>
              </a:rPr>
              <a:t>secure data transmission</a:t>
            </a:r>
            <a:r>
              <a:rPr lang="en-US" sz="1800" dirty="0">
                <a:latin typeface="Bookman Old Style" panose="02050604050505020204" pitchFamily="18" charset="0"/>
              </a:rPr>
              <a:t>.</a:t>
            </a:r>
            <a:endParaRPr lang="en-IN" sz="1600" b="1" dirty="0">
              <a:solidFill>
                <a:srgbClr val="0F0F0F"/>
              </a:solidFill>
              <a:latin typeface="Bookman Old Style" panose="020506040505050202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6CBD500-5260-000E-691E-41EA52DA3BE9}"/>
              </a:ext>
            </a:extLst>
          </p:cNvPr>
          <p:cNvSpPr>
            <a:spLocks noGrp="1" noChangeArrowheads="1"/>
          </p:cNvSpPr>
          <p:nvPr>
            <p:ph idx="1"/>
          </p:nvPr>
        </p:nvSpPr>
        <p:spPr bwMode="auto">
          <a:xfrm>
            <a:off x="581192" y="2761524"/>
            <a:ext cx="113158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The end users of this project are primarily those who need </a:t>
            </a:r>
            <a:r>
              <a:rPr kumimoji="0" lang="en-US" altLang="en-US" sz="1800" b="1" i="0" u="none" strike="noStrike" cap="none" normalizeH="0" baseline="0" dirty="0">
                <a:ln>
                  <a:noFill/>
                </a:ln>
                <a:solidFill>
                  <a:schemeClr val="tx1"/>
                </a:solidFill>
                <a:effectLst/>
                <a:latin typeface="Bookman Old Style" panose="02050604050505020204" pitchFamily="18" charset="0"/>
              </a:rPr>
              <a:t>secure communication</a:t>
            </a:r>
            <a:r>
              <a:rPr kumimoji="0" lang="en-US" altLang="en-US" sz="1800" b="0" i="0" u="none" strike="noStrike" cap="none" normalizeH="0" baseline="0" dirty="0">
                <a:ln>
                  <a:noFill/>
                </a:ln>
                <a:solidFill>
                  <a:schemeClr val="tx1"/>
                </a:solidFill>
                <a:effectLst/>
                <a:latin typeface="Bookman Old Style" panose="02050604050505020204" pitchFamily="18" charset="0"/>
              </a:rPr>
              <a:t>, </a:t>
            </a:r>
            <a:r>
              <a:rPr kumimoji="0" lang="en-US" altLang="en-US" sz="1800" b="1" i="0" u="none" strike="noStrike" cap="none" normalizeH="0" baseline="0" dirty="0">
                <a:ln>
                  <a:noFill/>
                </a:ln>
                <a:solidFill>
                  <a:schemeClr val="tx1"/>
                </a:solidFill>
                <a:effectLst/>
                <a:latin typeface="Bookman Old Style" panose="02050604050505020204" pitchFamily="18" charset="0"/>
              </a:rPr>
              <a:t>data privacy</a:t>
            </a:r>
            <a:r>
              <a:rPr kumimoji="0" lang="en-US" altLang="en-US" sz="1800" b="0" i="0" u="none" strike="noStrike" cap="none" normalizeH="0" baseline="0" dirty="0">
                <a:ln>
                  <a:noFill/>
                </a:ln>
                <a:solidFill>
                  <a:schemeClr val="tx1"/>
                </a:solidFill>
                <a:effectLst/>
                <a:latin typeface="Bookman Old Style" panose="02050604050505020204" pitchFamily="18" charset="0"/>
              </a:rPr>
              <a:t>, and </a:t>
            </a:r>
            <a:r>
              <a:rPr kumimoji="0" lang="en-US" altLang="en-US" sz="1800" b="1" i="0" u="none" strike="noStrike" cap="none" normalizeH="0" baseline="0" dirty="0">
                <a:ln>
                  <a:noFill/>
                </a:ln>
                <a:solidFill>
                  <a:schemeClr val="tx1"/>
                </a:solidFill>
                <a:effectLst/>
                <a:latin typeface="Bookman Old Style" panose="02050604050505020204" pitchFamily="18" charset="0"/>
              </a:rPr>
              <a:t>covert data transfer</a:t>
            </a:r>
            <a:r>
              <a:rPr kumimoji="0" lang="en-US" altLang="en-US" sz="1800" b="0" i="0" u="none" strike="noStrike" cap="none" normalizeH="0" baseline="0" dirty="0">
                <a:ln>
                  <a:noFill/>
                </a:ln>
                <a:solidFill>
                  <a:schemeClr val="tx1"/>
                </a:solidFill>
                <a:effectLst/>
                <a:latin typeface="Bookman Old Style" panose="02050604050505020204" pitchFamily="18" charset="0"/>
              </a:rPr>
              <a:t>. The project appeals to individuals and organizations concerned with sensitive information, ranging from </a:t>
            </a:r>
            <a:r>
              <a:rPr kumimoji="0" lang="en-US" altLang="en-US" sz="1800" b="1" i="0" u="none" strike="noStrike" cap="none" normalizeH="0" baseline="0" dirty="0">
                <a:ln>
                  <a:noFill/>
                </a:ln>
                <a:solidFill>
                  <a:schemeClr val="tx1"/>
                </a:solidFill>
                <a:effectLst/>
                <a:latin typeface="Bookman Old Style" panose="02050604050505020204" pitchFamily="18" charset="0"/>
              </a:rPr>
              <a:t>cybersecurity experts</a:t>
            </a:r>
            <a:r>
              <a:rPr kumimoji="0" lang="en-US" altLang="en-US" sz="1800" b="0" i="0" u="none" strike="noStrike" cap="none" normalizeH="0" baseline="0" dirty="0">
                <a:ln>
                  <a:noFill/>
                </a:ln>
                <a:solidFill>
                  <a:schemeClr val="tx1"/>
                </a:solidFill>
                <a:effectLst/>
                <a:latin typeface="Bookman Old Style" panose="02050604050505020204" pitchFamily="18" charset="0"/>
              </a:rPr>
              <a:t> and </a:t>
            </a:r>
            <a:r>
              <a:rPr kumimoji="0" lang="en-US" altLang="en-US" sz="1800" b="1" i="0" u="none" strike="noStrike" cap="none" normalizeH="0" baseline="0" dirty="0">
                <a:ln>
                  <a:noFill/>
                </a:ln>
                <a:solidFill>
                  <a:schemeClr val="tx1"/>
                </a:solidFill>
                <a:effectLst/>
                <a:latin typeface="Bookman Old Style" panose="02050604050505020204" pitchFamily="18" charset="0"/>
              </a:rPr>
              <a:t>privacy-conscious individuals</a:t>
            </a:r>
            <a:r>
              <a:rPr kumimoji="0" lang="en-US" altLang="en-US" sz="1800" b="0" i="0" u="none" strike="noStrike" cap="none" normalizeH="0" baseline="0" dirty="0">
                <a:ln>
                  <a:noFill/>
                </a:ln>
                <a:solidFill>
                  <a:schemeClr val="tx1"/>
                </a:solidFill>
                <a:effectLst/>
                <a:latin typeface="Bookman Old Style" panose="02050604050505020204" pitchFamily="18" charset="0"/>
              </a:rPr>
              <a:t> to </a:t>
            </a:r>
            <a:r>
              <a:rPr kumimoji="0" lang="en-US" altLang="en-US" sz="1800" b="1" i="0" u="none" strike="noStrike" cap="none" normalizeH="0" baseline="0" dirty="0">
                <a:ln>
                  <a:noFill/>
                </a:ln>
                <a:solidFill>
                  <a:schemeClr val="tx1"/>
                </a:solidFill>
                <a:effectLst/>
                <a:latin typeface="Bookman Old Style" panose="02050604050505020204" pitchFamily="18" charset="0"/>
              </a:rPr>
              <a:t>journalists</a:t>
            </a:r>
            <a:r>
              <a:rPr kumimoji="0" lang="en-US" altLang="en-US" sz="1800" b="0" i="0" u="none" strike="noStrike" cap="none" normalizeH="0" baseline="0" dirty="0">
                <a:ln>
                  <a:noFill/>
                </a:ln>
                <a:solidFill>
                  <a:schemeClr val="tx1"/>
                </a:solidFill>
                <a:effectLst/>
                <a:latin typeface="Bookman Old Style" panose="02050604050505020204" pitchFamily="18" charset="0"/>
              </a:rPr>
              <a:t>, </a:t>
            </a:r>
            <a:r>
              <a:rPr kumimoji="0" lang="en-US" altLang="en-US" sz="1800" b="1" i="0" u="none" strike="noStrike" cap="none" normalizeH="0" baseline="0" dirty="0">
                <a:ln>
                  <a:noFill/>
                </a:ln>
                <a:solidFill>
                  <a:schemeClr val="tx1"/>
                </a:solidFill>
                <a:effectLst/>
                <a:latin typeface="Bookman Old Style" panose="02050604050505020204" pitchFamily="18" charset="0"/>
              </a:rPr>
              <a:t>developers</a:t>
            </a:r>
            <a:r>
              <a:rPr kumimoji="0" lang="en-US" altLang="en-US" sz="1800" b="0" i="0" u="none" strike="noStrike" cap="none" normalizeH="0" baseline="0" dirty="0">
                <a:ln>
                  <a:noFill/>
                </a:ln>
                <a:solidFill>
                  <a:schemeClr val="tx1"/>
                </a:solidFill>
                <a:effectLst/>
                <a:latin typeface="Bookman Old Style" panose="02050604050505020204" pitchFamily="18" charset="0"/>
              </a:rPr>
              <a:t>, and </a:t>
            </a:r>
            <a:r>
              <a:rPr kumimoji="0" lang="en-US" altLang="en-US" sz="1800" b="1" i="0" u="none" strike="noStrike" cap="none" normalizeH="0" baseline="0" dirty="0">
                <a:ln>
                  <a:noFill/>
                </a:ln>
                <a:solidFill>
                  <a:schemeClr val="tx1"/>
                </a:solidFill>
                <a:effectLst/>
                <a:latin typeface="Bookman Old Style" panose="02050604050505020204" pitchFamily="18" charset="0"/>
              </a:rPr>
              <a:t>students</a:t>
            </a:r>
            <a:r>
              <a:rPr kumimoji="0" lang="en-US" altLang="en-US" sz="1800" b="0" i="0" u="none" strike="noStrike" cap="none" normalizeH="0" baseline="0" dirty="0">
                <a:ln>
                  <a:noFill/>
                </a:ln>
                <a:solidFill>
                  <a:schemeClr val="tx1"/>
                </a:solidFill>
                <a:effectLst/>
                <a:latin typeface="Bookman Old Style" panose="02050604050505020204" pitchFamily="18" charset="0"/>
              </a:rPr>
              <a:t>. The ability to embed data securely within images makes it a versatile tool for anyone needing to protect or conceal important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4B6F39B-5841-BB19-1B6F-5206D8FBDB47}"/>
              </a:ext>
            </a:extLst>
          </p:cNvPr>
          <p:cNvPicPr>
            <a:picLocks noGrp="1" noChangeAspect="1"/>
          </p:cNvPicPr>
          <p:nvPr>
            <p:ph idx="1"/>
          </p:nvPr>
        </p:nvPicPr>
        <p:blipFill>
          <a:blip r:embed="rId2"/>
          <a:stretch>
            <a:fillRect/>
          </a:stretch>
        </p:blipFill>
        <p:spPr>
          <a:xfrm>
            <a:off x="78658" y="1232452"/>
            <a:ext cx="4298259" cy="3890154"/>
          </a:xfrm>
        </p:spPr>
      </p:pic>
      <p:pic>
        <p:nvPicPr>
          <p:cNvPr id="7" name="Picture 6">
            <a:extLst>
              <a:ext uri="{FF2B5EF4-FFF2-40B4-BE49-F238E27FC236}">
                <a16:creationId xmlns:a16="http://schemas.microsoft.com/office/drawing/2014/main" id="{E0413C1E-E5B3-7C84-8309-D6C6E4C12270}"/>
              </a:ext>
            </a:extLst>
          </p:cNvPr>
          <p:cNvPicPr>
            <a:picLocks noChangeAspect="1"/>
          </p:cNvPicPr>
          <p:nvPr/>
        </p:nvPicPr>
        <p:blipFill>
          <a:blip r:embed="rId3"/>
          <a:stretch>
            <a:fillRect/>
          </a:stretch>
        </p:blipFill>
        <p:spPr>
          <a:xfrm>
            <a:off x="6096000" y="594851"/>
            <a:ext cx="5924550" cy="4049508"/>
          </a:xfrm>
          <a:prstGeom prst="rect">
            <a:avLst/>
          </a:prstGeom>
        </p:spPr>
      </p:pic>
      <p:pic>
        <p:nvPicPr>
          <p:cNvPr id="9" name="Picture 8">
            <a:extLst>
              <a:ext uri="{FF2B5EF4-FFF2-40B4-BE49-F238E27FC236}">
                <a16:creationId xmlns:a16="http://schemas.microsoft.com/office/drawing/2014/main" id="{B7F9D27D-5133-26FC-2107-1715CD023E77}"/>
              </a:ext>
            </a:extLst>
          </p:cNvPr>
          <p:cNvPicPr>
            <a:picLocks noChangeAspect="1"/>
          </p:cNvPicPr>
          <p:nvPr/>
        </p:nvPicPr>
        <p:blipFill>
          <a:blip r:embed="rId4"/>
          <a:stretch>
            <a:fillRect/>
          </a:stretch>
        </p:blipFill>
        <p:spPr>
          <a:xfrm>
            <a:off x="4376917" y="2619605"/>
            <a:ext cx="6039486" cy="32626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37063" y="554775"/>
            <a:ext cx="11029615" cy="5601069"/>
          </a:xfrm>
        </p:spPr>
        <p:txBody>
          <a:bodyPr/>
          <a:lstStyle/>
          <a:p>
            <a:pPr marL="0" indent="0">
              <a:buNone/>
            </a:pPr>
            <a:r>
              <a:rPr lang="en-US" sz="1600" dirty="0">
                <a:latin typeface="Bookman Old Style" panose="02050604050505020204" pitchFamily="18" charset="0"/>
              </a:rPr>
              <a:t>This project on </a:t>
            </a:r>
            <a:r>
              <a:rPr lang="en-US" sz="1600" b="1" dirty="0">
                <a:latin typeface="Bookman Old Style" panose="02050604050505020204" pitchFamily="18" charset="0"/>
              </a:rPr>
              <a:t>Secure Data Hiding in Images Using Steganography</a:t>
            </a:r>
            <a:r>
              <a:rPr lang="en-US" sz="1600" dirty="0">
                <a:latin typeface="Bookman Old Style" panose="02050604050505020204" pitchFamily="18" charset="0"/>
              </a:rPr>
              <a:t> successfully addresses the need for a covert and secure way to hide sensitive information within digital images. By integrating a </a:t>
            </a:r>
            <a:r>
              <a:rPr lang="en-US" sz="1600" b="1" dirty="0">
                <a:latin typeface="Bookman Old Style" panose="02050604050505020204" pitchFamily="18" charset="0"/>
              </a:rPr>
              <a:t>password protection mechanism</a:t>
            </a:r>
            <a:r>
              <a:rPr lang="en-US" sz="1600" dirty="0">
                <a:latin typeface="Bookman Old Style" panose="02050604050505020204" pitchFamily="18" charset="0"/>
              </a:rPr>
              <a:t> along with </a:t>
            </a:r>
            <a:r>
              <a:rPr lang="en-US" sz="1600" b="1" dirty="0">
                <a:latin typeface="Bookman Old Style" panose="02050604050505020204" pitchFamily="18" charset="0"/>
              </a:rPr>
              <a:t>direct pixel manipulation</a:t>
            </a:r>
            <a:r>
              <a:rPr lang="en-US" sz="1600" dirty="0">
                <a:latin typeface="Bookman Old Style" panose="02050604050505020204" pitchFamily="18" charset="0"/>
              </a:rPr>
              <a:t>, it ensures that the embedded data remains secure, private, and undetectable by unauthorized users. </a:t>
            </a:r>
          </a:p>
          <a:p>
            <a:pPr marL="0" indent="0">
              <a:buNone/>
            </a:pPr>
            <a:r>
              <a:rPr lang="en-US" sz="1600" dirty="0">
                <a:latin typeface="Bookman Old Style" panose="02050604050505020204" pitchFamily="18" charset="0"/>
              </a:rPr>
              <a:t>Overall, the project successfully balances </a:t>
            </a:r>
            <a:r>
              <a:rPr lang="en-US" sz="1600" b="1" dirty="0">
                <a:latin typeface="Bookman Old Style" panose="02050604050505020204" pitchFamily="18" charset="0"/>
              </a:rPr>
              <a:t>data capacity</a:t>
            </a:r>
            <a:r>
              <a:rPr lang="en-US" sz="1600" dirty="0">
                <a:latin typeface="Bookman Old Style" panose="02050604050505020204" pitchFamily="18" charset="0"/>
              </a:rPr>
              <a:t>, </a:t>
            </a:r>
            <a:r>
              <a:rPr lang="en-US" sz="1600" b="1" dirty="0">
                <a:latin typeface="Bookman Old Style" panose="02050604050505020204" pitchFamily="18" charset="0"/>
              </a:rPr>
              <a:t>security</a:t>
            </a:r>
            <a:r>
              <a:rPr lang="en-US" sz="1600" dirty="0">
                <a:latin typeface="Bookman Old Style" panose="02050604050505020204" pitchFamily="18" charset="0"/>
              </a:rPr>
              <a:t>, and </a:t>
            </a:r>
            <a:r>
              <a:rPr lang="en-US" sz="1600" b="1" dirty="0">
                <a:latin typeface="Bookman Old Style" panose="02050604050505020204" pitchFamily="18" charset="0"/>
              </a:rPr>
              <a:t>image integrity</a:t>
            </a:r>
            <a:r>
              <a:rPr lang="en-US" sz="1600" dirty="0">
                <a:latin typeface="Bookman Old Style" panose="02050604050505020204" pitchFamily="18" charset="0"/>
              </a:rPr>
              <a:t>, meeting the primary goal of enabling </a:t>
            </a:r>
            <a:r>
              <a:rPr lang="en-US" sz="1600" b="1" dirty="0">
                <a:latin typeface="Bookman Old Style" panose="02050604050505020204" pitchFamily="18" charset="0"/>
              </a:rPr>
              <a:t>secure communication</a:t>
            </a:r>
            <a:r>
              <a:rPr lang="en-US" sz="1600" dirty="0">
                <a:latin typeface="Bookman Old Style" panose="02050604050505020204" pitchFamily="18" charset="0"/>
              </a:rPr>
              <a:t> through the use of steganography. It is an ideal tool for </a:t>
            </a:r>
            <a:r>
              <a:rPr lang="en-US" sz="1600" b="1" dirty="0">
                <a:latin typeface="Bookman Old Style" panose="02050604050505020204" pitchFamily="18" charset="0"/>
              </a:rPr>
              <a:t>privacy-conscious individuals</a:t>
            </a:r>
            <a:r>
              <a:rPr lang="en-US" sz="1600" dirty="0">
                <a:latin typeface="Bookman Old Style" panose="02050604050505020204" pitchFamily="18" charset="0"/>
              </a:rPr>
              <a:t>, </a:t>
            </a:r>
            <a:r>
              <a:rPr lang="en-US" sz="1600" b="1" dirty="0">
                <a:latin typeface="Bookman Old Style" panose="02050604050505020204" pitchFamily="18" charset="0"/>
              </a:rPr>
              <a:t>cybersecurity professionals</a:t>
            </a:r>
            <a:r>
              <a:rPr lang="en-US" sz="1600" dirty="0">
                <a:latin typeface="Bookman Old Style" panose="02050604050505020204" pitchFamily="18" charset="0"/>
              </a:rPr>
              <a:t>, </a:t>
            </a:r>
            <a:r>
              <a:rPr lang="en-US" sz="1600" b="1" dirty="0">
                <a:latin typeface="Bookman Old Style" panose="02050604050505020204" pitchFamily="18" charset="0"/>
              </a:rPr>
              <a:t>journalists</a:t>
            </a:r>
            <a:r>
              <a:rPr lang="en-US" sz="1600" dirty="0">
                <a:latin typeface="Bookman Old Style" panose="02050604050505020204" pitchFamily="18" charset="0"/>
              </a:rPr>
              <a:t>, and </a:t>
            </a:r>
            <a:r>
              <a:rPr lang="en-US" sz="1600" b="1" dirty="0">
                <a:latin typeface="Bookman Old Style" panose="02050604050505020204" pitchFamily="18" charset="0"/>
              </a:rPr>
              <a:t>developers</a:t>
            </a:r>
            <a:r>
              <a:rPr lang="en-US" sz="1600" dirty="0">
                <a:latin typeface="Bookman Old Style" panose="02050604050505020204" pitchFamily="18" charset="0"/>
              </a:rPr>
              <a:t> seeking secure methods to protect and communicate sensitive information, ensuring that data remains hidden even in a visually unchanged image.</a:t>
            </a:r>
          </a:p>
          <a:p>
            <a:pPr marL="0" indent="0">
              <a:buNone/>
            </a:pPr>
            <a:r>
              <a:rPr lang="en-US" sz="1600" dirty="0">
                <a:latin typeface="Bookman Old Style" panose="02050604050505020204" pitchFamily="18" charset="0"/>
              </a:rPr>
              <a:t>In conclusion, this project demonstrates the potential of </a:t>
            </a:r>
            <a:r>
              <a:rPr lang="en-US" sz="1600" b="1" dirty="0">
                <a:latin typeface="Bookman Old Style" panose="02050604050505020204" pitchFamily="18" charset="0"/>
              </a:rPr>
              <a:t>image-based steganography</a:t>
            </a:r>
            <a:r>
              <a:rPr lang="en-US" sz="1600" dirty="0">
                <a:latin typeface="Bookman Old Style" panose="02050604050505020204" pitchFamily="18" charset="0"/>
              </a:rPr>
              <a:t> for secure data transmission and highlights the importance of using encryption alongside data hiding techniques to maintain confidentiality in today's digital world.</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t>https://github.com/HarshaVardhan12334u/HarshaVardhan12334u.git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782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Siddesh Gowda</cp:lastModifiedBy>
  <cp:revision>26</cp:revision>
  <dcterms:created xsi:type="dcterms:W3CDTF">2021-05-26T16:50:10Z</dcterms:created>
  <dcterms:modified xsi:type="dcterms:W3CDTF">2025-02-19T12:20:58Z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