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handoutMasterIdLst>
    <p:handoutMasterId r:id="rId1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C3AED30-5379-4DFE-BAB7-9A2CAD07A63F}">
          <p14:sldIdLst>
            <p14:sldId id="257"/>
          </p14:sldIdLst>
        </p14:section>
        <p14:section name="Content" id="{7248332F-04B9-479F-A81E-8CD3A896E4F6}">
          <p14:sldIdLst>
            <p14:sldId id="258"/>
          </p14:sldIdLst>
        </p14:section>
        <p14:section name="Abstract" id="{A831D6C1-767C-4EBC-BBEB-43F5C2F18C00}">
          <p14:sldIdLst>
            <p14:sldId id="259"/>
          </p14:sldIdLst>
        </p14:section>
        <p14:section name="Objective and problem statement" id="{4266420C-238C-4FEE-8E71-AECD94551641}">
          <p14:sldIdLst>
            <p14:sldId id="260"/>
          </p14:sldIdLst>
        </p14:section>
        <p14:section name="Project Description" id="{1D1D75E8-4941-4DB5-933B-46591C3BCF9F}">
          <p14:sldIdLst>
            <p14:sldId id="261"/>
            <p14:sldId id="262"/>
            <p14:sldId id="263"/>
            <p14:sldId id="264"/>
            <p14:sldId id="265"/>
            <p14:sldId id="266"/>
          </p14:sldIdLst>
        </p14:section>
        <p14:section name="Conclusion" id="{49FBD236-25F9-4BA7-917D-EA64853087EF}">
          <p14:sldIdLst>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Gokaraju Rangaraju Institute of Engineering and Technology</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67D00B-7FBB-4CD3-B5FC-C68CB0734951}" type="datetime1">
              <a:rPr lang="en-IN" smtClean="0"/>
              <a:t>05-02-2020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GR17A3101- Industry oriented Mini Project </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B1DC86-C6F1-4581-88B9-57FA71ED567D}" type="slidenum">
              <a:rPr lang="en-IN" smtClean="0"/>
              <a:t>‹#›</a:t>
            </a:fld>
            <a:endParaRPr lang="en-IN"/>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Gokaraju Rangaraju Institute of Engineering and Technology</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B1DD2-06E7-473C-9521-2853EBFCEECD}" type="datetime1">
              <a:rPr lang="en-IN" smtClean="0"/>
              <a:t>05-02-2020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GR17A3101- Industry oriented Mini Project </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59BEE-154F-4520-A447-D818B701A800}" type="slidenum">
              <a:rPr lang="en-IN" smtClean="0"/>
              <a:t>‹#›</a:t>
            </a:fld>
            <a:endParaRPr lang="en-IN"/>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62AAC78-3CB8-477A-827B-A10357C7B026}" type="slidenum">
              <a:rPr lang="en-IN" smtClean="0"/>
              <a:t>1</a:t>
            </a:fld>
            <a:endParaRPr lang="en-IN" dirty="0"/>
          </a:p>
        </p:txBody>
      </p:sp>
      <p:sp>
        <p:nvSpPr>
          <p:cNvPr id="5" name="Footer Placeholder 4"/>
          <p:cNvSpPr>
            <a:spLocks noGrp="1"/>
          </p:cNvSpPr>
          <p:nvPr>
            <p:ph type="ftr" sz="quarter" idx="11"/>
          </p:nvPr>
        </p:nvSpPr>
        <p:spPr/>
        <p:txBody>
          <a:bodyPr/>
          <a:lstStyle/>
          <a:p>
            <a:r>
              <a:rPr lang="en-US"/>
              <a:t>GR17A3101- Industry oriented Mini Project </a:t>
            </a:r>
            <a:endParaRPr lang="en-US" dirty="0"/>
          </a:p>
        </p:txBody>
      </p:sp>
      <p:sp>
        <p:nvSpPr>
          <p:cNvPr id="6" name="Date Placeholder 5"/>
          <p:cNvSpPr>
            <a:spLocks noGrp="1"/>
          </p:cNvSpPr>
          <p:nvPr>
            <p:ph type="dt" idx="12"/>
          </p:nvPr>
        </p:nvSpPr>
        <p:spPr/>
        <p:txBody>
          <a:bodyPr/>
          <a:lstStyle/>
          <a:p>
            <a:fld id="{79DCD9FF-4E05-45F2-97C6-DBE2405FA6BF}" type="datetime1">
              <a:rPr lang="en-IN" smtClean="0"/>
              <a:t>05-02-2020</a:t>
            </a:fld>
            <a:endParaRPr lang="en-IN"/>
          </a:p>
        </p:txBody>
      </p:sp>
      <p:sp>
        <p:nvSpPr>
          <p:cNvPr id="7" name="Header Placeholder 6"/>
          <p:cNvSpPr>
            <a:spLocks noGrp="1"/>
          </p:cNvSpPr>
          <p:nvPr>
            <p:ph type="hdr" sz="quarter" idx="13"/>
          </p:nvPr>
        </p:nvSpPr>
        <p:spPr/>
        <p:txBody>
          <a:bodyPr/>
          <a:lstStyle/>
          <a:p>
            <a:r>
              <a:rPr lang="en-US"/>
              <a:t>Gokaraju Rangaraju Institute of Engineering and Technology</a:t>
            </a:r>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r>
              <a:rPr lang="en-US"/>
              <a:t>Gokaraju Rangaraju Institute of Engineering and Technology</a:t>
            </a:r>
            <a:endParaRPr lang="en-IN"/>
          </a:p>
        </p:txBody>
      </p:sp>
      <p:sp>
        <p:nvSpPr>
          <p:cNvPr id="5" name="Date Placeholder 4"/>
          <p:cNvSpPr>
            <a:spLocks noGrp="1"/>
          </p:cNvSpPr>
          <p:nvPr>
            <p:ph type="dt" idx="11"/>
          </p:nvPr>
        </p:nvSpPr>
        <p:spPr/>
        <p:txBody>
          <a:bodyPr/>
          <a:lstStyle/>
          <a:p>
            <a:fld id="{0C74AC29-6936-49DC-8AE7-58FCD4742396}" type="datetime1">
              <a:rPr lang="en-IN" smtClean="0"/>
              <a:t>05-02-2020</a:t>
            </a:fld>
            <a:endParaRPr lang="en-IN"/>
          </a:p>
        </p:txBody>
      </p:sp>
      <p:sp>
        <p:nvSpPr>
          <p:cNvPr id="6" name="Footer Placeholder 5"/>
          <p:cNvSpPr>
            <a:spLocks noGrp="1"/>
          </p:cNvSpPr>
          <p:nvPr>
            <p:ph type="ftr" sz="quarter" idx="12"/>
          </p:nvPr>
        </p:nvSpPr>
        <p:spPr/>
        <p:txBody>
          <a:bodyPr/>
          <a:lstStyle/>
          <a:p>
            <a:r>
              <a:rPr lang="en-US"/>
              <a:t>GR17A3101- Industry oriented Mini Project </a:t>
            </a:r>
            <a:endParaRPr lang="en-IN"/>
          </a:p>
        </p:txBody>
      </p:sp>
      <p:sp>
        <p:nvSpPr>
          <p:cNvPr id="7" name="Slide Number Placeholder 6"/>
          <p:cNvSpPr>
            <a:spLocks noGrp="1"/>
          </p:cNvSpPr>
          <p:nvPr>
            <p:ph type="sldNum" sz="quarter" idx="13"/>
          </p:nvPr>
        </p:nvSpPr>
        <p:spPr/>
        <p:txBody>
          <a:bodyPr/>
          <a:lstStyle/>
          <a:p>
            <a:fld id="{53E59BEE-154F-4520-A447-D818B701A800}" type="slidenum">
              <a:rPr lang="en-IN" smtClean="0"/>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D9DCA7-A810-4858-9F27-52B65B48FD59}" type="datetime9">
              <a:rPr lang="en-IN" smtClean="0"/>
              <a:t>05-02-2020 14:18:36</a:t>
            </a:fld>
            <a:endParaRPr lang="en-IN"/>
          </a:p>
        </p:txBody>
      </p:sp>
      <p:sp>
        <p:nvSpPr>
          <p:cNvPr id="5" name="Footer Placeholder 4"/>
          <p:cNvSpPr>
            <a:spLocks noGrp="1"/>
          </p:cNvSpPr>
          <p:nvPr>
            <p:ph type="ftr" sz="quarter" idx="11"/>
          </p:nvPr>
        </p:nvSpPr>
        <p:spPr>
          <a:xfrm>
            <a:off x="812805" y="6272785"/>
            <a:ext cx="4745736" cy="365125"/>
          </a:xfrm>
        </p:spPr>
        <p:txBody>
          <a:bodyPr/>
          <a:lstStyle/>
          <a:p>
            <a:r>
              <a:rPr lang="en-US"/>
              <a:t>GR17A3101- Industry oriented Mini Project </a:t>
            </a:r>
            <a:endParaRPr lang="en-IN"/>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AC6D3A30-DDAC-49D0-9A92-0642E04D0F5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031929-1D77-4827-B152-82657697663D}" type="datetime9">
              <a:rPr lang="en-IN" smtClean="0"/>
              <a:t>05-02-2020 14:18:36</a:t>
            </a:fld>
            <a:endParaRPr lang="en-IN"/>
          </a:p>
        </p:txBody>
      </p:sp>
      <p:sp>
        <p:nvSpPr>
          <p:cNvPr id="8" name="Footer Placeholder 7"/>
          <p:cNvSpPr>
            <a:spLocks noGrp="1"/>
          </p:cNvSpPr>
          <p:nvPr>
            <p:ph type="ftr" sz="quarter" idx="11"/>
          </p:nvPr>
        </p:nvSpPr>
        <p:spPr/>
        <p:txBody>
          <a:bodyPr/>
          <a:lstStyle/>
          <a:p>
            <a:r>
              <a:rPr lang="en-US"/>
              <a:t>GR17A3101- Industry oriented Mini Project </a:t>
            </a:r>
            <a:endParaRPr lang="en-IN"/>
          </a:p>
        </p:txBody>
      </p:sp>
      <p:sp>
        <p:nvSpPr>
          <p:cNvPr id="9" name="Slide Number Placeholder 8"/>
          <p:cNvSpPr>
            <a:spLocks noGrp="1"/>
          </p:cNvSpPr>
          <p:nvPr>
            <p:ph type="sldNum" sz="quarter" idx="12"/>
          </p:nvPr>
        </p:nvSpPr>
        <p:spPr/>
        <p:txBody>
          <a:bodyPr/>
          <a:lstStyle/>
          <a:p>
            <a:fld id="{AC6D3A30-DDAC-49D0-9A92-0642E04D0F5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C22E0D-508F-4C90-8DD9-05A6FEF6BBE7}" type="datetime9">
              <a:rPr lang="en-IN" smtClean="0"/>
              <a:t>05-02-2020 14:18:36</a:t>
            </a:fld>
            <a:endParaRPr lang="en-IN"/>
          </a:p>
        </p:txBody>
      </p:sp>
      <p:sp>
        <p:nvSpPr>
          <p:cNvPr id="8" name="Footer Placeholder 7"/>
          <p:cNvSpPr>
            <a:spLocks noGrp="1"/>
          </p:cNvSpPr>
          <p:nvPr>
            <p:ph type="ftr" sz="quarter" idx="11"/>
          </p:nvPr>
        </p:nvSpPr>
        <p:spPr/>
        <p:txBody>
          <a:bodyPr/>
          <a:lstStyle/>
          <a:p>
            <a:r>
              <a:rPr lang="en-US"/>
              <a:t>GR17A3101- Industry oriented Mini Project </a:t>
            </a:r>
            <a:endParaRPr lang="en-IN"/>
          </a:p>
        </p:txBody>
      </p:sp>
      <p:sp>
        <p:nvSpPr>
          <p:cNvPr id="9" name="Slide Number Placeholder 8"/>
          <p:cNvSpPr>
            <a:spLocks noGrp="1"/>
          </p:cNvSpPr>
          <p:nvPr>
            <p:ph type="sldNum" sz="quarter" idx="12"/>
          </p:nvPr>
        </p:nvSpPr>
        <p:spPr/>
        <p:txBody>
          <a:bodyPr/>
          <a:lstStyle/>
          <a:p>
            <a:fld id="{AC6D3A30-DDAC-49D0-9A92-0642E04D0F5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4C91A9-E9AC-4688-8D31-17BF2BD76B71}" type="datetime9">
              <a:rPr lang="en-IN" smtClean="0"/>
              <a:t>05-02-2020 14:18:36</a:t>
            </a:fld>
            <a:endParaRPr lang="en-IN"/>
          </a:p>
        </p:txBody>
      </p:sp>
      <p:sp>
        <p:nvSpPr>
          <p:cNvPr id="8" name="Footer Placeholder 7"/>
          <p:cNvSpPr>
            <a:spLocks noGrp="1"/>
          </p:cNvSpPr>
          <p:nvPr>
            <p:ph type="ftr" sz="quarter" idx="11"/>
          </p:nvPr>
        </p:nvSpPr>
        <p:spPr/>
        <p:txBody>
          <a:bodyPr/>
          <a:lstStyle/>
          <a:p>
            <a:r>
              <a:rPr lang="en-US"/>
              <a:t>GR17A3101- Industry oriented Mini Project </a:t>
            </a:r>
            <a:endParaRPr lang="en-IN"/>
          </a:p>
        </p:txBody>
      </p:sp>
      <p:sp>
        <p:nvSpPr>
          <p:cNvPr id="9" name="Slide Number Placeholder 8"/>
          <p:cNvSpPr>
            <a:spLocks noGrp="1"/>
          </p:cNvSpPr>
          <p:nvPr>
            <p:ph type="sldNum" sz="quarter" idx="12"/>
          </p:nvPr>
        </p:nvSpPr>
        <p:spPr/>
        <p:txBody>
          <a:bodyPr/>
          <a:lstStyle/>
          <a:p>
            <a:fld id="{AC6D3A30-DDAC-49D0-9A92-0642E04D0F5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D3927117-88ED-4BE7-8FF1-F52BABDC800C}" type="datetime9">
              <a:rPr lang="en-IN" smtClean="0"/>
              <a:t>05-02-2020 14:18:36</a:t>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US"/>
              <a:t>GR17A3101- Industry oriented Mini Project </a:t>
            </a:r>
            <a:endParaRPr lang="en-IN"/>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AC6D3A30-DDAC-49D0-9A92-0642E04D0F5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593C51-4712-4D46-85DC-FA165329385E}" type="datetime9">
              <a:rPr lang="en-IN" smtClean="0"/>
              <a:t>05-02-2020 14:18:36</a:t>
            </a:fld>
            <a:endParaRPr lang="en-IN"/>
          </a:p>
        </p:txBody>
      </p:sp>
      <p:sp>
        <p:nvSpPr>
          <p:cNvPr id="6" name="Footer Placeholder 5"/>
          <p:cNvSpPr>
            <a:spLocks noGrp="1"/>
          </p:cNvSpPr>
          <p:nvPr>
            <p:ph type="ftr" sz="quarter" idx="11"/>
          </p:nvPr>
        </p:nvSpPr>
        <p:spPr/>
        <p:txBody>
          <a:bodyPr/>
          <a:lstStyle/>
          <a:p>
            <a:r>
              <a:rPr lang="en-US"/>
              <a:t>GR17A3101- Industry oriented Mini Project </a:t>
            </a:r>
            <a:endParaRPr lang="en-IN"/>
          </a:p>
        </p:txBody>
      </p:sp>
      <p:sp>
        <p:nvSpPr>
          <p:cNvPr id="7" name="Slide Number Placeholder 6"/>
          <p:cNvSpPr>
            <a:spLocks noGrp="1"/>
          </p:cNvSpPr>
          <p:nvPr>
            <p:ph type="sldNum" sz="quarter" idx="12"/>
          </p:nvPr>
        </p:nvSpPr>
        <p:spPr/>
        <p:txBody>
          <a:bodyPr/>
          <a:lstStyle/>
          <a:p>
            <a:fld id="{AC6D3A30-DDAC-49D0-9A92-0642E04D0F5F}" type="slidenum">
              <a:rPr lang="en-IN" smtClean="0"/>
              <a:t>‹#›</a:t>
            </a:fld>
            <a:endParaRPr lang="en-IN"/>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69B733-63FD-4B83-BD56-28C70236948F}" type="datetime9">
              <a:rPr lang="en-IN" smtClean="0"/>
              <a:t>05-02-2020 14:18:36</a:t>
            </a:fld>
            <a:endParaRPr lang="en-IN"/>
          </a:p>
        </p:txBody>
      </p:sp>
      <p:sp>
        <p:nvSpPr>
          <p:cNvPr id="8" name="Footer Placeholder 7"/>
          <p:cNvSpPr>
            <a:spLocks noGrp="1"/>
          </p:cNvSpPr>
          <p:nvPr>
            <p:ph type="ftr" sz="quarter" idx="11"/>
          </p:nvPr>
        </p:nvSpPr>
        <p:spPr/>
        <p:txBody>
          <a:bodyPr/>
          <a:lstStyle/>
          <a:p>
            <a:r>
              <a:rPr lang="en-US"/>
              <a:t>GR17A3101- Industry oriented Mini Project </a:t>
            </a:r>
            <a:endParaRPr lang="en-IN"/>
          </a:p>
        </p:txBody>
      </p:sp>
      <p:sp>
        <p:nvSpPr>
          <p:cNvPr id="9" name="Slide Number Placeholder 8"/>
          <p:cNvSpPr>
            <a:spLocks noGrp="1"/>
          </p:cNvSpPr>
          <p:nvPr>
            <p:ph type="sldNum" sz="quarter" idx="12"/>
          </p:nvPr>
        </p:nvSpPr>
        <p:spPr/>
        <p:txBody>
          <a:bodyPr/>
          <a:lstStyle/>
          <a:p>
            <a:fld id="{AC6D3A30-DDAC-49D0-9A92-0642E04D0F5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8B1484B8-4A0C-4DB7-A020-E80CED400A1C}" type="datetime9">
              <a:rPr lang="en-IN" smtClean="0"/>
              <a:t>05-02-2020 14:18:36</a:t>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US"/>
              <a:t>GR17A3101- Industry oriented Mini Project </a:t>
            </a:r>
            <a:endParaRPr lang="en-IN"/>
          </a:p>
        </p:txBody>
      </p:sp>
      <p:sp>
        <p:nvSpPr>
          <p:cNvPr id="5" name="Slide Number Placeholder 4"/>
          <p:cNvSpPr>
            <a:spLocks noGrp="1"/>
          </p:cNvSpPr>
          <p:nvPr>
            <p:ph type="sldNum" sz="quarter" idx="12"/>
          </p:nvPr>
        </p:nvSpPr>
        <p:spPr/>
        <p:txBody>
          <a:bodyPr/>
          <a:lstStyle/>
          <a:p>
            <a:fld id="{AC6D3A30-DDAC-49D0-9A92-0642E04D0F5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8F395-6E2F-4636-BC8A-7299C8E68346}" type="datetime9">
              <a:rPr lang="en-IN" smtClean="0"/>
              <a:t>05-02-2020 14:18:36</a:t>
            </a:fld>
            <a:endParaRPr lang="en-IN"/>
          </a:p>
        </p:txBody>
      </p:sp>
      <p:sp>
        <p:nvSpPr>
          <p:cNvPr id="3" name="Footer Placeholder 2"/>
          <p:cNvSpPr>
            <a:spLocks noGrp="1"/>
          </p:cNvSpPr>
          <p:nvPr>
            <p:ph type="ftr" sz="quarter" idx="11"/>
          </p:nvPr>
        </p:nvSpPr>
        <p:spPr/>
        <p:txBody>
          <a:bodyPr/>
          <a:lstStyle/>
          <a:p>
            <a:r>
              <a:rPr lang="en-US"/>
              <a:t>GR17A3101- Industry oriented Mini Project </a:t>
            </a:r>
            <a:endParaRPr lang="en-IN"/>
          </a:p>
        </p:txBody>
      </p:sp>
      <p:sp>
        <p:nvSpPr>
          <p:cNvPr id="4" name="Slide Number Placeholder 3"/>
          <p:cNvSpPr>
            <a:spLocks noGrp="1"/>
          </p:cNvSpPr>
          <p:nvPr>
            <p:ph type="sldNum" sz="quarter" idx="12"/>
          </p:nvPr>
        </p:nvSpPr>
        <p:spPr/>
        <p:txBody>
          <a:bodyPr/>
          <a:lstStyle/>
          <a:p>
            <a:fld id="{AC6D3A30-DDAC-49D0-9A92-0642E04D0F5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5E85B77C-E228-43B5-9512-2EE14E20BA5D}" type="datetime9">
              <a:rPr lang="en-IN" smtClean="0"/>
              <a:t>05-02-2020 14:18:36</a:t>
            </a:fld>
            <a:endParaRPr lang="en-IN"/>
          </a:p>
        </p:txBody>
      </p:sp>
      <p:sp>
        <p:nvSpPr>
          <p:cNvPr id="10" name="Footer Placeholder 9"/>
          <p:cNvSpPr>
            <a:spLocks noGrp="1"/>
          </p:cNvSpPr>
          <p:nvPr>
            <p:ph type="ftr" sz="quarter" idx="11"/>
          </p:nvPr>
        </p:nvSpPr>
        <p:spPr/>
        <p:txBody>
          <a:bodyPr/>
          <a:lstStyle/>
          <a:p>
            <a:r>
              <a:rPr lang="en-US"/>
              <a:t>GR17A3101- Industry oriented Mini Project </a:t>
            </a:r>
            <a:endParaRPr lang="en-IN"/>
          </a:p>
        </p:txBody>
      </p:sp>
      <p:sp>
        <p:nvSpPr>
          <p:cNvPr id="11" name="Slide Number Placeholder 10"/>
          <p:cNvSpPr>
            <a:spLocks noGrp="1"/>
          </p:cNvSpPr>
          <p:nvPr>
            <p:ph type="sldNum" sz="quarter" idx="12"/>
          </p:nvPr>
        </p:nvSpPr>
        <p:spPr/>
        <p:txBody>
          <a:bodyPr/>
          <a:lstStyle/>
          <a:p>
            <a:fld id="{AC6D3A30-DDAC-49D0-9A92-0642E04D0F5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CC593C51-4712-4D46-85DC-FA165329385E}" type="datetime9">
              <a:rPr lang="en-IN" smtClean="0"/>
              <a:t>05-02-2020 14:18:36</a:t>
            </a:fld>
            <a:endParaRPr lang="en-IN"/>
          </a:p>
        </p:txBody>
      </p:sp>
      <p:sp>
        <p:nvSpPr>
          <p:cNvPr id="10" name="Slide Number Placeholder 9"/>
          <p:cNvSpPr>
            <a:spLocks noGrp="1"/>
          </p:cNvSpPr>
          <p:nvPr>
            <p:ph type="sldNum" sz="quarter" idx="12"/>
          </p:nvPr>
        </p:nvSpPr>
        <p:spPr/>
        <p:txBody>
          <a:bodyPr/>
          <a:lstStyle/>
          <a:p>
            <a:fld id="{AC6D3A30-DDAC-49D0-9A92-0642E04D0F5F}" type="slidenum">
              <a:rPr lang="en-IN" smtClean="0"/>
              <a:t>‹#›</a:t>
            </a:fld>
            <a:endParaRPr lang="en-IN"/>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CC593C51-4712-4D46-85DC-FA165329385E}" type="datetime9">
              <a:rPr lang="en-IN" smtClean="0"/>
              <a:t>05-02-2020 14:18:35</a:t>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US"/>
              <a:t>GR17A3101- Industry oriented Mini Project </a:t>
            </a:r>
            <a:endParaRPr lang="en-IN"/>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AC6D3A30-DDAC-49D0-9A92-0642E04D0F5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datacamp.com/courses/forecasting-using-arima-models-in-python"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8839" y="3682664"/>
            <a:ext cx="7765576" cy="401101"/>
          </a:xfrm>
        </p:spPr>
        <p:txBody>
          <a:bodyPr>
            <a:noAutofit/>
          </a:bodyPr>
          <a:lstStyle/>
          <a:p>
            <a:pPr algn="ctr"/>
            <a:r>
              <a:rPr lang="en-US" sz="1800" b="1" dirty="0">
                <a:solidFill>
                  <a:srgbClr val="C00000"/>
                </a:solidFill>
                <a:latin typeface="Times New Roman" panose="02020603050405020304" pitchFamily="18" charset="0"/>
                <a:cs typeface="Times New Roman" panose="02020603050405020304" pitchFamily="18" charset="0"/>
              </a:rPr>
              <a:t>CLIMATE CHANGE –  EARTH SURFACE TEMPERATURE</a:t>
            </a:r>
            <a:endParaRPr lang="en-US" sz="2200" b="1" dirty="0">
              <a:solidFill>
                <a:srgbClr val="C00000"/>
              </a:solidFill>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5918492" y="5049178"/>
            <a:ext cx="3020419" cy="1245146"/>
          </a:xfrm>
        </p:spPr>
        <p:txBody>
          <a:bodyPr>
            <a:normAutofit/>
          </a:bodyPr>
          <a:lstStyle/>
          <a:p>
            <a:pPr algn="l"/>
            <a:r>
              <a:rPr lang="en-US" sz="2000" b="1" dirty="0">
                <a:solidFill>
                  <a:srgbClr val="C00000"/>
                </a:solidFill>
                <a:latin typeface="Times New Roman" panose="02020603050405020304" pitchFamily="18" charset="0"/>
                <a:cs typeface="Times New Roman" panose="02020603050405020304" pitchFamily="18" charset="0"/>
              </a:rPr>
              <a:t>Project Guide:</a:t>
            </a:r>
            <a:r>
              <a:rPr lang="en-US" sz="2400" b="1" dirty="0">
                <a:solidFill>
                  <a:srgbClr val="C00000"/>
                </a:solidFill>
                <a:latin typeface="Times New Roman" panose="02020603050405020304" pitchFamily="18" charset="0"/>
                <a:cs typeface="Times New Roman" panose="02020603050405020304" pitchFamily="18" charset="0"/>
              </a:rPr>
              <a:t>  </a:t>
            </a:r>
          </a:p>
          <a:p>
            <a:pPr algn="l">
              <a:spcBef>
                <a:spcPts val="0"/>
              </a:spcBef>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MRS. R. ARUNA FLARENCE</a:t>
            </a:r>
          </a:p>
          <a:p>
            <a:pPr algn="l">
              <a:spcBef>
                <a:spcPts val="0"/>
              </a:spcBef>
            </a:pPr>
            <a:endParaRPr lang="en-US" sz="1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spcBef>
                <a:spcPts val="0"/>
              </a:spcBef>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-ASSOCIATE PROFESSOR</a:t>
            </a:r>
            <a:endParaRPr lang="en-US" sz="1600" dirty="0">
              <a:latin typeface="Times New Roman" panose="02020603050405020304" pitchFamily="18" charset="0"/>
              <a:cs typeface="Times New Roman" panose="02020603050405020304" pitchFamily="18" charset="0"/>
            </a:endParaRPr>
          </a:p>
        </p:txBody>
      </p:sp>
      <p:sp>
        <p:nvSpPr>
          <p:cNvPr id="4" name="Subtitle 4"/>
          <p:cNvSpPr txBox="1"/>
          <p:nvPr/>
        </p:nvSpPr>
        <p:spPr>
          <a:xfrm>
            <a:off x="387235" y="5046259"/>
            <a:ext cx="4394580" cy="1153105"/>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2000" b="1" dirty="0">
                <a:solidFill>
                  <a:srgbClr val="C00000"/>
                </a:solidFill>
                <a:latin typeface="Times New Roman" panose="02020603050405020304" pitchFamily="18" charset="0"/>
                <a:cs typeface="Times New Roman" panose="02020603050405020304" pitchFamily="18" charset="0"/>
              </a:rPr>
              <a:t>Batch Members:</a:t>
            </a:r>
          </a:p>
          <a:p>
            <a:pPr algn="l">
              <a:lnSpc>
                <a:spcPct val="100000"/>
              </a:lnSpc>
              <a:spcBef>
                <a:spcPts val="0"/>
              </a:spcBef>
            </a:pPr>
            <a:r>
              <a:rPr lang="en-US" sz="1400" dirty="0">
                <a:latin typeface="Times New Roman" panose="02020603050405020304" pitchFamily="18" charset="0"/>
                <a:cs typeface="Times New Roman" panose="02020603050405020304" pitchFamily="18" charset="0"/>
              </a:rPr>
              <a:t>1. 17241A0533      M. S. HARSHA VARDHAN REDDY</a:t>
            </a:r>
          </a:p>
          <a:p>
            <a:pPr algn="l">
              <a:lnSpc>
                <a:spcPct val="100000"/>
              </a:lnSpc>
              <a:spcBef>
                <a:spcPts val="0"/>
              </a:spcBef>
            </a:pPr>
            <a:r>
              <a:rPr lang="en-US" sz="1400" dirty="0">
                <a:latin typeface="Times New Roman" panose="02020603050405020304" pitchFamily="18" charset="0"/>
                <a:cs typeface="Times New Roman" panose="02020603050405020304" pitchFamily="18" charset="0"/>
              </a:rPr>
              <a:t>2. 17241A0534      MOHAMMED ABDUS SAMEE</a:t>
            </a:r>
          </a:p>
          <a:p>
            <a:pPr algn="l">
              <a:lnSpc>
                <a:spcPct val="100000"/>
              </a:lnSpc>
              <a:spcBef>
                <a:spcPts val="0"/>
              </a:spcBef>
            </a:pPr>
            <a:r>
              <a:rPr lang="en-US" sz="1400" dirty="0">
                <a:latin typeface="Times New Roman" panose="02020603050405020304" pitchFamily="18" charset="0"/>
                <a:cs typeface="Times New Roman" panose="02020603050405020304" pitchFamily="18" charset="0"/>
              </a:rPr>
              <a:t>3. 17241A0523      KARTHIK SURESH</a:t>
            </a:r>
          </a:p>
          <a:p>
            <a:pPr algn="l"/>
            <a:r>
              <a:rPr lang="en-US" sz="1400" dirty="0">
                <a:solidFill>
                  <a:srgbClr val="C00000"/>
                </a:solidFill>
                <a:latin typeface="Times New Roman" panose="02020603050405020304" pitchFamily="18" charset="0"/>
                <a:cs typeface="Times New Roman" panose="02020603050405020304" pitchFamily="18" charset="0"/>
              </a:rPr>
              <a:t> </a:t>
            </a:r>
          </a:p>
        </p:txBody>
      </p:sp>
      <p:sp>
        <p:nvSpPr>
          <p:cNvPr id="3" name="Rectangle 2"/>
          <p:cNvSpPr/>
          <p:nvPr/>
        </p:nvSpPr>
        <p:spPr>
          <a:xfrm>
            <a:off x="204344" y="1868812"/>
            <a:ext cx="8734567" cy="1656479"/>
          </a:xfrm>
          <a:prstGeom prst="rect">
            <a:avLst/>
          </a:prstGeom>
        </p:spPr>
        <p:txBody>
          <a:bodyPr wrap="square">
            <a:spAutoFit/>
          </a:bodyPr>
          <a:lstStyle/>
          <a:p>
            <a:pPr algn="ctr">
              <a:lnSpc>
                <a:spcPct val="107000"/>
              </a:lnSpc>
            </a:pPr>
            <a:r>
              <a:rPr lang="en-US" sz="23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Gokaraju Rangaraju Institute of Engineering and Technology</a:t>
            </a:r>
            <a:endParaRPr lang="en-IN" sz="23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r>
              <a:rPr lang="en-US" dirty="0">
                <a:latin typeface="Times New Roman" panose="02020603050405020304" pitchFamily="18" charset="0"/>
                <a:ea typeface="Calibri" panose="020F0502020204030204" pitchFamily="34" charset="0"/>
                <a:cs typeface="Times New Roman" panose="02020603050405020304" pitchFamily="18" charset="0"/>
              </a:rPr>
              <a:t>(Autonomous)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r>
              <a:rPr lang="en-US" b="1" dirty="0">
                <a:latin typeface="Times New Roman" panose="02020603050405020304" pitchFamily="18" charset="0"/>
                <a:ea typeface="Calibri" panose="020F0502020204030204" pitchFamily="34" charset="0"/>
                <a:cs typeface="Times New Roman" panose="02020603050405020304" pitchFamily="18" charset="0"/>
              </a:rPr>
              <a:t>Department of Computer Science and Engineering</a:t>
            </a:r>
          </a:p>
          <a:p>
            <a:pPr algn="ctr">
              <a:lnSpc>
                <a:spcPct val="107000"/>
              </a:lnSpc>
            </a:pPr>
            <a:r>
              <a:rPr lang="en-US" b="1" dirty="0">
                <a:latin typeface="Times New Roman" panose="02020603050405020304" pitchFamily="18" charset="0"/>
                <a:ea typeface="Calibri" panose="020F0502020204030204" pitchFamily="34" charset="0"/>
                <a:cs typeface="Times New Roman" panose="02020603050405020304" pitchFamily="18" charset="0"/>
              </a:rPr>
              <a:t>GR17A3101- Industry oriented Mini Project </a:t>
            </a:r>
          </a:p>
          <a:p>
            <a:pPr algn="ctr">
              <a:lnSpc>
                <a:spcPct val="107000"/>
              </a:lnSpc>
            </a:pPr>
            <a:r>
              <a:rPr lang="en-US" b="1" dirty="0">
                <a:latin typeface="Times New Roman" panose="02020603050405020304" pitchFamily="18" charset="0"/>
                <a:ea typeface="Calibri" panose="020F0502020204030204" pitchFamily="34" charset="0"/>
                <a:cs typeface="Times New Roman" panose="02020603050405020304" pitchFamily="18" charset="0"/>
              </a:rPr>
              <a:t>III Year/ II Semester</a:t>
            </a:r>
          </a:p>
        </p:txBody>
      </p:sp>
      <p:pic>
        <p:nvPicPr>
          <p:cNvPr id="6" name="Picture 5"/>
          <p:cNvPicPr/>
          <p:nvPr/>
        </p:nvPicPr>
        <p:blipFill>
          <a:blip r:embed="rId3"/>
          <a:srcRect/>
          <a:stretch>
            <a:fillRect/>
          </a:stretch>
        </p:blipFill>
        <p:spPr bwMode="auto">
          <a:xfrm>
            <a:off x="3763203" y="199372"/>
            <a:ext cx="1616851" cy="1598611"/>
          </a:xfrm>
          <a:prstGeom prst="rect">
            <a:avLst/>
          </a:prstGeom>
          <a:noFill/>
          <a:ln w="9525">
            <a:noFill/>
            <a:miter lim="800000"/>
            <a:headEnd/>
            <a:tailEnd/>
          </a:ln>
        </p:spPr>
      </p:pic>
      <p:sp>
        <p:nvSpPr>
          <p:cNvPr id="7" name="Subtitle 4"/>
          <p:cNvSpPr txBox="1"/>
          <p:nvPr/>
        </p:nvSpPr>
        <p:spPr>
          <a:xfrm>
            <a:off x="387235" y="4394963"/>
            <a:ext cx="8393375" cy="46170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800" b="1" dirty="0">
                <a:solidFill>
                  <a:srgbClr val="C00000"/>
                </a:solidFill>
                <a:latin typeface="Times New Roman" panose="02020603050405020304" pitchFamily="18" charset="0"/>
                <a:cs typeface="Times New Roman" panose="02020603050405020304" pitchFamily="18" charset="0"/>
              </a:rPr>
              <a:t>Section</a:t>
            </a:r>
            <a:r>
              <a:rPr lang="en-US" sz="1800" dirty="0">
                <a:solidFill>
                  <a:srgbClr val="C00000"/>
                </a:solidFill>
                <a:latin typeface="Times New Roman" panose="02020603050405020304" pitchFamily="18" charset="0"/>
                <a:cs typeface="Times New Roman" panose="02020603050405020304" pitchFamily="18" charset="0"/>
              </a:rPr>
              <a:t> :  </a:t>
            </a:r>
            <a:r>
              <a:rPr lang="en-US" sz="1800" b="1" dirty="0">
                <a:solidFill>
                  <a:srgbClr val="C00000"/>
                </a:solidFill>
                <a:latin typeface="Times New Roman" panose="02020603050405020304" pitchFamily="18" charset="0"/>
                <a:cs typeface="Times New Roman" panose="02020603050405020304" pitchFamily="18" charset="0"/>
              </a:rPr>
              <a:t>A</a:t>
            </a:r>
            <a:r>
              <a:rPr lang="en-US" sz="1800" b="1" dirty="0">
                <a:latin typeface="Times New Roman" panose="02020603050405020304" pitchFamily="18" charset="0"/>
                <a:cs typeface="Times New Roman" panose="02020603050405020304" pitchFamily="18" charset="0"/>
              </a:rPr>
              <a:t>                                                                                              </a:t>
            </a:r>
            <a:r>
              <a:rPr lang="en-US" sz="1800" b="1" dirty="0">
                <a:solidFill>
                  <a:srgbClr val="C00000"/>
                </a:solidFill>
                <a:latin typeface="Times New Roman" panose="02020603050405020304" pitchFamily="18" charset="0"/>
                <a:cs typeface="Times New Roman" panose="02020603050405020304" pitchFamily="18" charset="0"/>
              </a:rPr>
              <a:t>Batch No</a:t>
            </a:r>
            <a:r>
              <a:rPr lang="en-US" sz="1950" b="1" dirty="0">
                <a:solidFill>
                  <a:srgbClr val="C00000"/>
                </a:solidFill>
                <a:latin typeface="Times New Roman" panose="02020603050405020304" pitchFamily="18" charset="0"/>
                <a:cs typeface="Times New Roman" panose="02020603050405020304" pitchFamily="18" charset="0"/>
              </a:rPr>
              <a:t>.: </a:t>
            </a:r>
            <a:r>
              <a:rPr lang="en-US" sz="1950" dirty="0">
                <a:latin typeface="Times New Roman" panose="02020603050405020304" pitchFamily="18" charset="0"/>
                <a:cs typeface="Times New Roman" panose="02020603050405020304" pitchFamily="18" charset="0"/>
              </a:rPr>
              <a:t>12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Applications of the project</a:t>
            </a:r>
            <a:endParaRPr lang="en-IN" sz="3200" b="1" dirty="0">
              <a:solidFill>
                <a:srgbClr val="C00000"/>
              </a:solidFill>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This is useful to determine whether a region is affected by the Climate Change or not.</a:t>
            </a:r>
          </a:p>
          <a:p>
            <a:r>
              <a:rPr lang="en-US" sz="2800" dirty="0">
                <a:latin typeface="Times New Roman" panose="02020603050405020304" pitchFamily="18" charset="0"/>
                <a:cs typeface="Times New Roman" panose="02020603050405020304" pitchFamily="18" charset="0"/>
              </a:rPr>
              <a:t> Detailed analysis of temperatures in certain regions in India.</a:t>
            </a:r>
          </a:p>
          <a:p>
            <a:r>
              <a:rPr lang="en-US" sz="2800" dirty="0">
                <a:latin typeface="Times New Roman" panose="02020603050405020304" pitchFamily="18" charset="0"/>
                <a:cs typeface="Times New Roman" panose="02020603050405020304" pitchFamily="18" charset="0"/>
              </a:rPr>
              <a:t>Easy accessibility to the temperature details of any specified city in between 1900-2012</a:t>
            </a:r>
            <a:endParaRPr lang="en-IN" sz="2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94C91A9-E9AC-4688-8D31-17BF2BD76B71}" type="datetime9">
              <a:rPr lang="en-IN" smtClean="0"/>
              <a:t>05-02-2020 14:18:36</a:t>
            </a:fld>
            <a:endParaRPr lang="en-IN"/>
          </a:p>
        </p:txBody>
      </p:sp>
      <p:sp>
        <p:nvSpPr>
          <p:cNvPr id="5" name="Footer Placeholder 4"/>
          <p:cNvSpPr>
            <a:spLocks noGrp="1"/>
          </p:cNvSpPr>
          <p:nvPr>
            <p:ph type="ftr" sz="quarter" idx="11"/>
          </p:nvPr>
        </p:nvSpPr>
        <p:spPr/>
        <p:txBody>
          <a:bodyPr/>
          <a:lstStyle/>
          <a:p>
            <a:r>
              <a:rPr lang="en-US"/>
              <a:t>GR17A3101- Industry oriented Mini Project </a:t>
            </a:r>
            <a:endParaRPr lang="en-IN"/>
          </a:p>
        </p:txBody>
      </p:sp>
      <p:sp>
        <p:nvSpPr>
          <p:cNvPr id="6" name="Slide Number Placeholder 5"/>
          <p:cNvSpPr>
            <a:spLocks noGrp="1"/>
          </p:cNvSpPr>
          <p:nvPr>
            <p:ph type="sldNum" sz="quarter" idx="12"/>
          </p:nvPr>
        </p:nvSpPr>
        <p:spPr/>
        <p:txBody>
          <a:bodyPr/>
          <a:lstStyle/>
          <a:p>
            <a:fld id="{AC6D3A30-DDAC-49D0-9A92-0642E04D0F5F}"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Conclusion</a:t>
            </a:r>
            <a:endParaRPr lang="en-IN" sz="3200" b="1" dirty="0">
              <a:solidFill>
                <a:srgbClr val="C00000"/>
              </a:solidFill>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We conclude that by this project we can build an accurate Time-series model to predict Temperatures of regions for specified time.</a:t>
            </a:r>
            <a:endParaRPr lang="en-IN" sz="2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94C91A9-E9AC-4688-8D31-17BF2BD76B71}" type="datetime9">
              <a:rPr lang="en-IN" smtClean="0"/>
              <a:t>05-02-2020 14:18:36</a:t>
            </a:fld>
            <a:endParaRPr lang="en-IN"/>
          </a:p>
        </p:txBody>
      </p:sp>
      <p:sp>
        <p:nvSpPr>
          <p:cNvPr id="5" name="Footer Placeholder 4"/>
          <p:cNvSpPr>
            <a:spLocks noGrp="1"/>
          </p:cNvSpPr>
          <p:nvPr>
            <p:ph type="ftr" sz="quarter" idx="11"/>
          </p:nvPr>
        </p:nvSpPr>
        <p:spPr/>
        <p:txBody>
          <a:bodyPr/>
          <a:lstStyle/>
          <a:p>
            <a:r>
              <a:rPr lang="en-US"/>
              <a:t>GR17A3101- Industry oriented Mini Project </a:t>
            </a:r>
            <a:endParaRPr lang="en-IN"/>
          </a:p>
        </p:txBody>
      </p:sp>
      <p:sp>
        <p:nvSpPr>
          <p:cNvPr id="6" name="Slide Number Placeholder 5"/>
          <p:cNvSpPr>
            <a:spLocks noGrp="1"/>
          </p:cNvSpPr>
          <p:nvPr>
            <p:ph type="sldNum" sz="quarter" idx="12"/>
          </p:nvPr>
        </p:nvSpPr>
        <p:spPr/>
        <p:txBody>
          <a:bodyPr/>
          <a:lstStyle/>
          <a:p>
            <a:fld id="{AC6D3A30-DDAC-49D0-9A92-0642E04D0F5F}"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0090"/>
            <a:ext cx="7772400" cy="1609344"/>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References</a:t>
            </a:r>
            <a:endParaRPr lang="en-IN" sz="3200" b="1" dirty="0">
              <a:solidFill>
                <a:srgbClr val="C00000"/>
              </a:solidFill>
            </a:endParaRPr>
          </a:p>
        </p:txBody>
      </p:sp>
      <p:sp>
        <p:nvSpPr>
          <p:cNvPr id="4" name="Date Placeholder 3"/>
          <p:cNvSpPr>
            <a:spLocks noGrp="1"/>
          </p:cNvSpPr>
          <p:nvPr>
            <p:ph type="dt" sz="half" idx="10"/>
          </p:nvPr>
        </p:nvSpPr>
        <p:spPr/>
        <p:txBody>
          <a:bodyPr/>
          <a:lstStyle/>
          <a:p>
            <a:fld id="{294C91A9-E9AC-4688-8D31-17BF2BD76B71}" type="datetime9">
              <a:rPr lang="en-IN" smtClean="0"/>
              <a:t>05-02-2020 14:18:36</a:t>
            </a:fld>
            <a:endParaRPr lang="en-IN"/>
          </a:p>
        </p:txBody>
      </p:sp>
      <p:sp>
        <p:nvSpPr>
          <p:cNvPr id="5" name="Footer Placeholder 4"/>
          <p:cNvSpPr>
            <a:spLocks noGrp="1"/>
          </p:cNvSpPr>
          <p:nvPr>
            <p:ph type="ftr" sz="quarter" idx="11"/>
          </p:nvPr>
        </p:nvSpPr>
        <p:spPr/>
        <p:txBody>
          <a:bodyPr/>
          <a:lstStyle/>
          <a:p>
            <a:r>
              <a:rPr lang="en-US"/>
              <a:t>GR17A3101- Industry oriented Mini Project </a:t>
            </a:r>
            <a:endParaRPr lang="en-IN"/>
          </a:p>
        </p:txBody>
      </p:sp>
      <p:sp>
        <p:nvSpPr>
          <p:cNvPr id="6" name="Slide Number Placeholder 5"/>
          <p:cNvSpPr>
            <a:spLocks noGrp="1"/>
          </p:cNvSpPr>
          <p:nvPr>
            <p:ph type="sldNum" sz="quarter" idx="12"/>
          </p:nvPr>
        </p:nvSpPr>
        <p:spPr/>
        <p:txBody>
          <a:bodyPr/>
          <a:lstStyle/>
          <a:p>
            <a:fld id="{AC6D3A30-DDAC-49D0-9A92-0642E04D0F5F}" type="slidenum">
              <a:rPr lang="en-IN" smtClean="0"/>
              <a:t>12</a:t>
            </a:fld>
            <a:endParaRPr lang="en-IN"/>
          </a:p>
        </p:txBody>
      </p:sp>
      <p:sp>
        <p:nvSpPr>
          <p:cNvPr id="7" name="Rectangle 6"/>
          <p:cNvSpPr/>
          <p:nvPr/>
        </p:nvSpPr>
        <p:spPr>
          <a:xfrm>
            <a:off x="272955" y="1690689"/>
            <a:ext cx="8598090" cy="3785652"/>
          </a:xfrm>
          <a:prstGeom prst="rect">
            <a:avLst/>
          </a:prstGeom>
        </p:spPr>
        <p:txBody>
          <a:bodyPr wrap="square">
            <a:spAutoFit/>
          </a:bodyPr>
          <a:lstStyle/>
          <a:p>
            <a:pPr marL="457200" indent="-457200" algn="just">
              <a:buAutoNum type="arabicPeriod"/>
            </a:pPr>
            <a:r>
              <a:rPr lang="en-US" sz="2000" dirty="0">
                <a:latin typeface="Times New Roman" panose="02020603050405020304" pitchFamily="18" charset="0"/>
                <a:cs typeface="Times New Roman" panose="02020603050405020304" pitchFamily="18" charset="0"/>
              </a:rPr>
              <a:t>“Lecture notes on forecasting” by Robert Nau from Fuqua School of Business Duke University</a:t>
            </a:r>
          </a:p>
          <a:p>
            <a:pPr marL="457200" indent="-457200" algn="jus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AutoNum type="arabicPeriod"/>
            </a:pPr>
            <a:r>
              <a:rPr lang="en-US" sz="2000" dirty="0">
                <a:latin typeface="Times New Roman" panose="02020603050405020304" pitchFamily="18" charset="0"/>
                <a:cs typeface="Times New Roman" panose="02020603050405020304" pitchFamily="18" charset="0"/>
              </a:rPr>
              <a:t>“Time Series: Autoregressive models AR, MA, ARMA, ARIMA” by </a:t>
            </a:r>
            <a:r>
              <a:rPr lang="en-US" sz="2000" dirty="0" err="1">
                <a:latin typeface="Times New Roman" panose="02020603050405020304" pitchFamily="18" charset="0"/>
                <a:cs typeface="Times New Roman" panose="02020603050405020304" pitchFamily="18" charset="0"/>
              </a:rPr>
              <a:t>Mingda</a:t>
            </a:r>
            <a:r>
              <a:rPr lang="en-US" sz="2000" dirty="0">
                <a:latin typeface="Times New Roman" panose="02020603050405020304" pitchFamily="18" charset="0"/>
                <a:cs typeface="Times New Roman" panose="02020603050405020304" pitchFamily="18" charset="0"/>
              </a:rPr>
              <a:t> Zhang University of Pittsburgh</a:t>
            </a:r>
          </a:p>
          <a:p>
            <a:pPr marL="457200" indent="-457200" algn="just">
              <a:buAutoNum type="arabicPeriod"/>
            </a:pPr>
            <a:endParaRPr lang="it-IT" sz="2000" dirty="0">
              <a:latin typeface="Times New Roman" panose="02020603050405020304" pitchFamily="18" charset="0"/>
              <a:cs typeface="Times New Roman" panose="02020603050405020304" pitchFamily="18" charset="0"/>
            </a:endParaRPr>
          </a:p>
          <a:p>
            <a:pPr marL="457200" indent="-457200" algn="just">
              <a:buAutoNum type="arabicPeriod"/>
            </a:pPr>
            <a:r>
              <a:rPr lang="en-US" sz="2000" dirty="0">
                <a:latin typeface="Times New Roman" panose="02020603050405020304" pitchFamily="18" charset="0"/>
                <a:cs typeface="Times New Roman" panose="02020603050405020304" pitchFamily="18" charset="0"/>
              </a:rPr>
              <a:t>“</a:t>
            </a:r>
            <a:r>
              <a:rPr lang="it-IT" sz="2000" dirty="0">
                <a:latin typeface="Times New Roman" panose="02020603050405020304" pitchFamily="18" charset="0"/>
                <a:cs typeface="Times New Roman" panose="02020603050405020304" pitchFamily="18" charset="0"/>
              </a:rPr>
              <a:t>Time Series with Python: Practical Time Series Analysis, Forecasting, Prediction and Machine Learning Models with Python.</a:t>
            </a:r>
            <a:r>
              <a:rPr lang="en-US" sz="2000" dirty="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 by Jim Smith</a:t>
            </a:r>
          </a:p>
          <a:p>
            <a:pPr marL="457200" indent="-457200" algn="just">
              <a:buAutoNum type="arabicPeriod"/>
            </a:pPr>
            <a:endParaRPr lang="it-IT" sz="2000" dirty="0">
              <a:latin typeface="Times New Roman" panose="02020603050405020304" pitchFamily="18" charset="0"/>
              <a:cs typeface="Times New Roman" panose="02020603050405020304" pitchFamily="18" charset="0"/>
            </a:endParaRPr>
          </a:p>
          <a:p>
            <a:pPr marL="457200" indent="-457200">
              <a:buFontTx/>
              <a:buAutoNum type="arabicPeriod"/>
            </a:pPr>
            <a:r>
              <a:rPr lang="en-US" sz="2000" dirty="0">
                <a:latin typeface="Times New Roman" panose="02020603050405020304" pitchFamily="18" charset="0"/>
                <a:cs typeface="Times New Roman" panose="02020603050405020304" pitchFamily="18" charset="0"/>
              </a:rPr>
              <a:t>Forecasting Using ARIMA Models in Python :</a:t>
            </a:r>
            <a:r>
              <a:rPr lang="it-IT"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hlinkClick r:id="rId2"/>
              </a:rPr>
              <a:t>https://www.datacamp.com/courses/forecasting-using-arima-models-in-python</a:t>
            </a:r>
            <a:endParaRPr lang="it-IT"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468" y="230611"/>
            <a:ext cx="7886700" cy="1325563"/>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Contents</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580293"/>
            <a:ext cx="7886700" cy="4042913"/>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Objective and Problem Statement </a:t>
            </a:r>
          </a:p>
          <a:p>
            <a:r>
              <a:rPr lang="en-US" dirty="0">
                <a:latin typeface="Times New Roman" panose="02020603050405020304" pitchFamily="18" charset="0"/>
                <a:cs typeface="Times New Roman" panose="02020603050405020304" pitchFamily="18" charset="0"/>
              </a:rPr>
              <a:t>Introduction and Terminologies </a:t>
            </a:r>
          </a:p>
          <a:p>
            <a:r>
              <a:rPr lang="en-US" dirty="0">
                <a:latin typeface="Times New Roman" panose="02020603050405020304" pitchFamily="18" charset="0"/>
                <a:cs typeface="Times New Roman" panose="02020603050405020304" pitchFamily="18" charset="0"/>
              </a:rPr>
              <a:t>Hardware/ Software requirements</a:t>
            </a:r>
          </a:p>
          <a:p>
            <a:r>
              <a:rPr lang="en-US" dirty="0">
                <a:latin typeface="Times New Roman" panose="02020603050405020304" pitchFamily="18" charset="0"/>
                <a:cs typeface="Times New Roman" panose="02020603050405020304" pitchFamily="18" charset="0"/>
              </a:rPr>
              <a:t>Project Architecture</a:t>
            </a:r>
          </a:p>
          <a:p>
            <a:r>
              <a:rPr lang="en-US" dirty="0">
                <a:latin typeface="Times New Roman" panose="02020603050405020304" pitchFamily="18" charset="0"/>
                <a:cs typeface="Times New Roman" panose="02020603050405020304" pitchFamily="18" charset="0"/>
              </a:rPr>
              <a:t>Modules of the Project</a:t>
            </a:r>
          </a:p>
          <a:p>
            <a:r>
              <a:rPr lang="en-US" dirty="0">
                <a:latin typeface="Times New Roman" panose="02020603050405020304" pitchFamily="18" charset="0"/>
                <a:cs typeface="Times New Roman" panose="02020603050405020304" pitchFamily="18" charset="0"/>
              </a:rPr>
              <a:t>Expected output</a:t>
            </a:r>
          </a:p>
          <a:p>
            <a:r>
              <a:rPr lang="en-US" dirty="0">
                <a:latin typeface="Times New Roman" panose="02020603050405020304" pitchFamily="18" charset="0"/>
                <a:cs typeface="Times New Roman" panose="02020603050405020304" pitchFamily="18" charset="0"/>
              </a:rPr>
              <a:t>Applications of the project</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References</a:t>
            </a:r>
          </a:p>
          <a:p>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0F6FC85-01AE-49A7-A606-FB341C20C99B}" type="datetime9">
              <a:rPr lang="en-IN" smtClean="0">
                <a:solidFill>
                  <a:schemeClr val="tx1"/>
                </a:solidFill>
                <a:latin typeface="Times New Roman" panose="02020603050405020304" pitchFamily="18" charset="0"/>
                <a:cs typeface="Times New Roman" panose="02020603050405020304" pitchFamily="18" charset="0"/>
              </a:rPr>
              <a:t>05-02-2020 14:18:36</a:t>
            </a:fld>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GR17A3101- Industry oriented Mini Project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C6D3A30-DDAC-49D0-9A92-0642E04D0F5F}" type="slidenum">
              <a:rPr lang="en-IN" smtClean="0">
                <a:solidFill>
                  <a:schemeClr val="bg1"/>
                </a:solidFill>
                <a:latin typeface="Times New Roman" panose="02020603050405020304" pitchFamily="18" charset="0"/>
                <a:cs typeface="Times New Roman" panose="02020603050405020304" pitchFamily="18" charset="0"/>
              </a:rPr>
              <a:t>2</a:t>
            </a:fld>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5523"/>
            <a:ext cx="7772400" cy="1609344"/>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ABSTRACT</a:t>
            </a:r>
            <a:endParaRPr lang="en-IN" b="1" dirty="0">
              <a:solidFill>
                <a:srgbClr val="C00000"/>
              </a:solidFill>
            </a:endParaRPr>
          </a:p>
        </p:txBody>
      </p:sp>
      <p:sp>
        <p:nvSpPr>
          <p:cNvPr id="3" name="Content Placeholder 2"/>
          <p:cNvSpPr>
            <a:spLocks noGrp="1"/>
          </p:cNvSpPr>
          <p:nvPr>
            <p:ph idx="1"/>
          </p:nvPr>
        </p:nvSpPr>
        <p:spPr>
          <a:xfrm>
            <a:off x="628650" y="1579965"/>
            <a:ext cx="8024031" cy="4351338"/>
          </a:xfrm>
        </p:spPr>
        <p:txBody>
          <a:bodyPr>
            <a:normAutofit/>
          </a:bodyPr>
          <a:lstStyle/>
          <a:p>
            <a:pPr algn="just" defTabSz="0">
              <a:lnSpc>
                <a:spcPct val="150000"/>
              </a:lnSpc>
              <a:spcAft>
                <a:spcPts val="1425"/>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x-none" dirty="0">
                <a:latin typeface="Times New Roman" panose="02020603050405020304" pitchFamily="18" charset="0"/>
                <a:cs typeface="Times New Roman" panose="02020603050405020304" pitchFamily="18" charset="0"/>
              </a:rPr>
              <a:t>   This project proposes a prediction model to predict temperature at a specific time in the future of the specified region. This project deals with certain regression model to predict the future temperature. The model which predicts temperature with most accuracy is selected.</a:t>
            </a:r>
          </a:p>
          <a:p>
            <a:pPr algn="just" defTabSz="0">
              <a:lnSpc>
                <a:spcPct val="150000"/>
              </a:lnSpc>
              <a:spcAft>
                <a:spcPts val="1425"/>
              </a:spcAft>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x-none" dirty="0">
                <a:latin typeface="Times New Roman" panose="02020603050405020304" pitchFamily="18" charset="0"/>
                <a:cs typeface="Times New Roman" panose="02020603050405020304" pitchFamily="18" charset="0"/>
              </a:rPr>
              <a:t>   According to the output produced we will be concluding whether the area is influenced by climate change or not.</a:t>
            </a:r>
            <a:endParaRPr lang="en-US" altLang="x-none" dirty="0">
              <a:latin typeface="Times New Roman" panose="02020603050405020304" pitchFamily="18" charset="0"/>
              <a:ea typeface="Times New Roman" panose="02020603050405020304" pitchFamily="18" charset="0"/>
            </a:endParaRPr>
          </a:p>
        </p:txBody>
      </p:sp>
      <p:sp>
        <p:nvSpPr>
          <p:cNvPr id="4" name="Date Placeholder 3"/>
          <p:cNvSpPr>
            <a:spLocks noGrp="1"/>
          </p:cNvSpPr>
          <p:nvPr>
            <p:ph type="dt" sz="half" idx="10"/>
          </p:nvPr>
        </p:nvSpPr>
        <p:spPr/>
        <p:txBody>
          <a:bodyPr/>
          <a:lstStyle/>
          <a:p>
            <a:fld id="{294C91A9-E9AC-4688-8D31-17BF2BD76B71}" type="datetime9">
              <a:rPr lang="en-IN" smtClean="0"/>
              <a:t>05-02-2020 14:18:36</a:t>
            </a:fld>
            <a:endParaRPr lang="en-IN" dirty="0"/>
          </a:p>
        </p:txBody>
      </p:sp>
      <p:sp>
        <p:nvSpPr>
          <p:cNvPr id="5" name="Footer Placeholder 4"/>
          <p:cNvSpPr>
            <a:spLocks noGrp="1"/>
          </p:cNvSpPr>
          <p:nvPr>
            <p:ph type="ftr" sz="quarter" idx="11"/>
          </p:nvPr>
        </p:nvSpPr>
        <p:spPr/>
        <p:txBody>
          <a:bodyPr/>
          <a:lstStyle/>
          <a:p>
            <a:r>
              <a:rPr lang="en-US"/>
              <a:t>GR17A3101- Industry oriented Mini Project </a:t>
            </a:r>
            <a:endParaRPr lang="en-IN"/>
          </a:p>
        </p:txBody>
      </p:sp>
      <p:sp>
        <p:nvSpPr>
          <p:cNvPr id="6" name="Slide Number Placeholder 5"/>
          <p:cNvSpPr>
            <a:spLocks noGrp="1"/>
          </p:cNvSpPr>
          <p:nvPr>
            <p:ph type="sldNum" sz="quarter" idx="12"/>
          </p:nvPr>
        </p:nvSpPr>
        <p:spPr/>
        <p:txBody>
          <a:bodyPr/>
          <a:lstStyle/>
          <a:p>
            <a:fld id="{AC6D3A30-DDAC-49D0-9A92-0642E04D0F5F}"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3114"/>
            <a:ext cx="7886700" cy="1325563"/>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Objective of the project</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298245"/>
            <a:ext cx="7886700" cy="2044012"/>
          </a:xfrm>
        </p:spPr>
        <p:txBody>
          <a:bodyPr>
            <a:normAutofit/>
          </a:bodyPr>
          <a:lstStyle/>
          <a:p>
            <a:pPr marL="0" indent="0" algn="just" defTabSz="0">
              <a:spcAft>
                <a:spcPts val="1425"/>
              </a:spcAft>
              <a:buClr>
                <a:srgbClr val="000000"/>
              </a:buClr>
              <a:buSzPct val="45000"/>
              <a:buNone/>
              <a:tabLst>
                <a:tab pos="723900" algn="l"/>
                <a:tab pos="1447800" algn="l"/>
                <a:tab pos="2171700" algn="l"/>
                <a:tab pos="2895600" algn="l"/>
                <a:tab pos="3619500" algn="l"/>
                <a:tab pos="4343400" algn="l"/>
                <a:tab pos="5067300" algn="l"/>
                <a:tab pos="5791200" algn="l"/>
                <a:tab pos="6515100" algn="l"/>
                <a:tab pos="7239000" algn="l"/>
              </a:tabLst>
            </a:pPr>
            <a:r>
              <a:rPr lang="en-US" altLang="x-none" sz="2400" dirty="0">
                <a:latin typeface="Times New Roman" panose="02020603050405020304" pitchFamily="18" charset="0"/>
              </a:rPr>
              <a:t>The main objective of our project is to predict the temperature of any given region for any given year using regression techniques based upon the previous entries of that region. </a:t>
            </a:r>
          </a:p>
        </p:txBody>
      </p:sp>
      <p:sp>
        <p:nvSpPr>
          <p:cNvPr id="4" name="Date Placeholder 3"/>
          <p:cNvSpPr>
            <a:spLocks noGrp="1"/>
          </p:cNvSpPr>
          <p:nvPr>
            <p:ph type="dt" sz="half" idx="10"/>
          </p:nvPr>
        </p:nvSpPr>
        <p:spPr/>
        <p:txBody>
          <a:bodyPr/>
          <a:lstStyle/>
          <a:p>
            <a:fld id="{294C91A9-E9AC-4688-8D31-17BF2BD76B71}" type="datetime9">
              <a:rPr lang="en-IN" smtClean="0"/>
              <a:t>05-02-2020 14:18:36</a:t>
            </a:fld>
            <a:endParaRPr lang="en-IN"/>
          </a:p>
        </p:txBody>
      </p:sp>
      <p:sp>
        <p:nvSpPr>
          <p:cNvPr id="5" name="Footer Placeholder 4"/>
          <p:cNvSpPr>
            <a:spLocks noGrp="1"/>
          </p:cNvSpPr>
          <p:nvPr>
            <p:ph type="ftr" sz="quarter" idx="11"/>
          </p:nvPr>
        </p:nvSpPr>
        <p:spPr/>
        <p:txBody>
          <a:bodyPr/>
          <a:lstStyle/>
          <a:p>
            <a:r>
              <a:rPr lang="en-US"/>
              <a:t>GR17A3101- Industry oriented Mini Project </a:t>
            </a:r>
            <a:endParaRPr lang="en-IN"/>
          </a:p>
        </p:txBody>
      </p:sp>
      <p:sp>
        <p:nvSpPr>
          <p:cNvPr id="6" name="Slide Number Placeholder 5"/>
          <p:cNvSpPr>
            <a:spLocks noGrp="1"/>
          </p:cNvSpPr>
          <p:nvPr>
            <p:ph type="sldNum" sz="quarter" idx="12"/>
          </p:nvPr>
        </p:nvSpPr>
        <p:spPr/>
        <p:txBody>
          <a:bodyPr/>
          <a:lstStyle/>
          <a:p>
            <a:fld id="{AC6D3A30-DDAC-49D0-9A92-0642E04D0F5F}" type="slidenum">
              <a:rPr lang="en-IN" smtClean="0"/>
              <a:t>4</a:t>
            </a:fld>
            <a:endParaRPr lang="en-IN"/>
          </a:p>
        </p:txBody>
      </p:sp>
      <p:sp>
        <p:nvSpPr>
          <p:cNvPr id="7" name="Title 1"/>
          <p:cNvSpPr txBox="1"/>
          <p:nvPr/>
        </p:nvSpPr>
        <p:spPr>
          <a:xfrm>
            <a:off x="628650" y="3307641"/>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anose="02020603050405020304" pitchFamily="18" charset="0"/>
                <a:cs typeface="Times New Roman" panose="02020603050405020304" pitchFamily="18" charset="0"/>
              </a:rPr>
              <a:t>PROBLEM</a:t>
            </a:r>
            <a:r>
              <a:rPr lang="en-US" sz="3600" b="1" dirty="0">
                <a:solidFill>
                  <a:srgbClr val="C00000"/>
                </a:solidFill>
                <a:latin typeface="Times New Roman" panose="02020603050405020304" pitchFamily="18" charset="0"/>
                <a:cs typeface="Times New Roman" panose="02020603050405020304" pitchFamily="18" charset="0"/>
              </a:rPr>
              <a:t> STATEMENT</a:t>
            </a:r>
            <a:endParaRPr lang="en-IN" sz="3600" b="1" dirty="0">
              <a:solidFill>
                <a:srgbClr val="C00000"/>
              </a:solidFill>
              <a:latin typeface="Times New Roman" panose="02020603050405020304" pitchFamily="18" charset="0"/>
              <a:cs typeface="Times New Roman" panose="02020603050405020304" pitchFamily="18" charset="0"/>
            </a:endParaRPr>
          </a:p>
        </p:txBody>
      </p:sp>
      <p:sp>
        <p:nvSpPr>
          <p:cNvPr id="8" name="Content Placeholder 2"/>
          <p:cNvSpPr txBox="1"/>
          <p:nvPr/>
        </p:nvSpPr>
        <p:spPr>
          <a:xfrm>
            <a:off x="628650" y="4472772"/>
            <a:ext cx="7886700" cy="12909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 indent="0" algn="just" defTabSz="0">
              <a:buClr>
                <a:srgbClr val="000000"/>
              </a:buClr>
              <a:buSzPct val="45000"/>
              <a:buNone/>
              <a:tabLst>
                <a:tab pos="723900" algn="l"/>
                <a:tab pos="1447800" algn="l"/>
                <a:tab pos="2171700" algn="l"/>
                <a:tab pos="2895600" algn="l"/>
                <a:tab pos="3619500" algn="l"/>
                <a:tab pos="4343400" algn="l"/>
                <a:tab pos="5067300" algn="l"/>
                <a:tab pos="5791200" algn="l"/>
                <a:tab pos="6515100" algn="l"/>
                <a:tab pos="7239000" algn="l"/>
              </a:tabLst>
            </a:pPr>
            <a:r>
              <a:rPr lang="en-US" altLang="x-none" sz="2400" dirty="0">
                <a:latin typeface="Times New Roman" panose="02020603050405020304" pitchFamily="18" charset="0"/>
              </a:rPr>
              <a:t>Predicting weather the specified region is affected by Climate Change or not.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4152"/>
            <a:ext cx="7886700" cy="1325563"/>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Introduction and Terminologies </a:t>
            </a:r>
            <a:endParaRPr lang="en-IN" sz="3200" b="1" dirty="0">
              <a:solidFill>
                <a:srgbClr val="C00000"/>
              </a:solidFill>
            </a:endParaRPr>
          </a:p>
        </p:txBody>
      </p:sp>
      <p:sp>
        <p:nvSpPr>
          <p:cNvPr id="3" name="Content Placeholder 2"/>
          <p:cNvSpPr>
            <a:spLocks noGrp="1"/>
          </p:cNvSpPr>
          <p:nvPr>
            <p:ph idx="1"/>
          </p:nvPr>
        </p:nvSpPr>
        <p:spPr>
          <a:xfrm>
            <a:off x="628650" y="1921447"/>
            <a:ext cx="7886700" cy="4351338"/>
          </a:xfrm>
        </p:spPr>
        <p:txBody>
          <a:bodyPr>
            <a:normAutofit/>
          </a:bodyPr>
          <a:lstStyle/>
          <a:p>
            <a:pPr defTabSz="0">
              <a:spcAft>
                <a:spcPts val="1425"/>
              </a:spcAft>
              <a:buNone/>
              <a:tabLst>
                <a:tab pos="723900" algn="l"/>
                <a:tab pos="1447800" algn="l"/>
                <a:tab pos="2171700" algn="l"/>
                <a:tab pos="2895600" algn="l"/>
                <a:tab pos="3619500" algn="l"/>
                <a:tab pos="4343400" algn="l"/>
                <a:tab pos="5067300" algn="l"/>
                <a:tab pos="5791200" algn="l"/>
                <a:tab pos="6515100" algn="l"/>
                <a:tab pos="7239000" algn="l"/>
              </a:tabLst>
            </a:pPr>
            <a:r>
              <a:rPr lang="en-US" altLang="x-none" sz="2400" dirty="0">
                <a:latin typeface="Times New Roman" panose="02020603050405020304" pitchFamily="18" charset="0"/>
              </a:rPr>
              <a:t>  Instead of using Machine Learning to forecast the temperature we use Time-Series analysis models such as Simple regression model, Auto-Regression model, Moving Averages model, ARIMA model (Auto-regressive Integrated Moving Average)and SARIMA model (Seasonal ARIMA) based upon the trends on graphs of that particular region. The whole application is built using python language .</a:t>
            </a:r>
          </a:p>
          <a:p>
            <a:pPr defTabSz="0">
              <a:spcAft>
                <a:spcPts val="1425"/>
              </a:spcAft>
              <a:buNone/>
              <a:tabLst>
                <a:tab pos="723900" algn="l"/>
                <a:tab pos="1447800" algn="l"/>
                <a:tab pos="2171700" algn="l"/>
                <a:tab pos="2895600" algn="l"/>
                <a:tab pos="3619500" algn="l"/>
                <a:tab pos="4343400" algn="l"/>
                <a:tab pos="5067300" algn="l"/>
                <a:tab pos="5791200" algn="l"/>
                <a:tab pos="6515100" algn="l"/>
                <a:tab pos="7239000" algn="l"/>
              </a:tabLst>
            </a:pPr>
            <a:r>
              <a:rPr lang="en-US" altLang="x-none" sz="2400" dirty="0">
                <a:latin typeface="Times New Roman" panose="02020603050405020304" pitchFamily="18" charset="0"/>
              </a:rPr>
              <a:t> 	The setup of the whole project is on a web application, that is built using Flask mini Framework for web development.</a:t>
            </a:r>
          </a:p>
          <a:p>
            <a:pPr defTabSz="0">
              <a:spcAft>
                <a:spcPts val="1425"/>
              </a:spcAft>
              <a:buNone/>
              <a:tabLst>
                <a:tab pos="723900" algn="l"/>
                <a:tab pos="1447800" algn="l"/>
                <a:tab pos="2171700" algn="l"/>
                <a:tab pos="2895600" algn="l"/>
                <a:tab pos="3619500" algn="l"/>
                <a:tab pos="4343400" algn="l"/>
                <a:tab pos="5067300" algn="l"/>
                <a:tab pos="5791200" algn="l"/>
                <a:tab pos="6515100" algn="l"/>
                <a:tab pos="7239000" algn="l"/>
              </a:tabLst>
            </a:pP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94C91A9-E9AC-4688-8D31-17BF2BD76B71}" type="datetime9">
              <a:rPr lang="en-IN" smtClean="0"/>
              <a:t>05-02-2020 14:18:36</a:t>
            </a:fld>
            <a:endParaRPr lang="en-IN"/>
          </a:p>
        </p:txBody>
      </p:sp>
      <p:sp>
        <p:nvSpPr>
          <p:cNvPr id="5" name="Footer Placeholder 4"/>
          <p:cNvSpPr>
            <a:spLocks noGrp="1"/>
          </p:cNvSpPr>
          <p:nvPr>
            <p:ph type="ftr" sz="quarter" idx="11"/>
          </p:nvPr>
        </p:nvSpPr>
        <p:spPr/>
        <p:txBody>
          <a:bodyPr/>
          <a:lstStyle/>
          <a:p>
            <a:r>
              <a:rPr lang="en-US"/>
              <a:t>GR17A3101- Industry oriented Mini Project </a:t>
            </a:r>
            <a:endParaRPr lang="en-IN"/>
          </a:p>
        </p:txBody>
      </p:sp>
      <p:sp>
        <p:nvSpPr>
          <p:cNvPr id="6" name="Slide Number Placeholder 5"/>
          <p:cNvSpPr>
            <a:spLocks noGrp="1"/>
          </p:cNvSpPr>
          <p:nvPr>
            <p:ph type="sldNum" sz="quarter" idx="12"/>
          </p:nvPr>
        </p:nvSpPr>
        <p:spPr/>
        <p:txBody>
          <a:bodyPr/>
          <a:lstStyle/>
          <a:p>
            <a:fld id="{AC6D3A30-DDAC-49D0-9A92-0642E04D0F5F}"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4058"/>
            <a:ext cx="7886700" cy="1325563"/>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Hardware/ Software requirements</a:t>
            </a:r>
            <a:endParaRPr lang="en-IN" sz="3200" b="1" dirty="0">
              <a:solidFill>
                <a:srgbClr val="C00000"/>
              </a:solidFill>
            </a:endParaRPr>
          </a:p>
        </p:txBody>
      </p:sp>
      <p:sp>
        <p:nvSpPr>
          <p:cNvPr id="3" name="Content Placeholder 2"/>
          <p:cNvSpPr>
            <a:spLocks noGrp="1"/>
          </p:cNvSpPr>
          <p:nvPr>
            <p:ph idx="1"/>
          </p:nvPr>
        </p:nvSpPr>
        <p:spPr>
          <a:xfrm>
            <a:off x="628650" y="1710534"/>
            <a:ext cx="7886700"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OS : Windows 7 or above</a:t>
            </a:r>
          </a:p>
          <a:p>
            <a:pPr algn="just"/>
            <a:r>
              <a:rPr lang="en-US" sz="2400" dirty="0">
                <a:latin typeface="Times New Roman" panose="02020603050405020304" pitchFamily="18" charset="0"/>
                <a:cs typeface="Times New Roman" panose="02020603050405020304" pitchFamily="18" charset="0"/>
              </a:rPr>
              <a:t>Dataset containing Temperatures of various cities in India</a:t>
            </a:r>
          </a:p>
          <a:p>
            <a:pPr algn="just"/>
            <a:r>
              <a:rPr lang="en-US" sz="2400" dirty="0">
                <a:latin typeface="Times New Roman" panose="02020603050405020304" pitchFamily="18" charset="0"/>
                <a:cs typeface="Times New Roman" panose="02020603050405020304" pitchFamily="18" charset="0"/>
              </a:rPr>
              <a:t>PyCharm IDE / Virtual Environment for Flask</a:t>
            </a:r>
          </a:p>
          <a:p>
            <a:pPr algn="just"/>
            <a:r>
              <a:rPr lang="en-US" sz="2400" dirty="0">
                <a:latin typeface="Times New Roman" panose="02020603050405020304" pitchFamily="18" charset="0"/>
                <a:cs typeface="Times New Roman" panose="02020603050405020304" pitchFamily="18" charset="0"/>
              </a:rPr>
              <a:t>Python Modules and Libraries</a:t>
            </a:r>
          </a:p>
          <a:p>
            <a:pPr algn="just"/>
            <a:r>
              <a:rPr lang="en-US" sz="2400" dirty="0">
                <a:latin typeface="Times New Roman" panose="02020603050405020304" pitchFamily="18" charset="0"/>
                <a:cs typeface="Times New Roman" panose="02020603050405020304" pitchFamily="18" charset="0"/>
              </a:rPr>
              <a:t>Web Browser</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94C91A9-E9AC-4688-8D31-17BF2BD76B71}" type="datetime9">
              <a:rPr lang="en-IN" smtClean="0"/>
              <a:t>05-02-2020 14:18:36</a:t>
            </a:fld>
            <a:endParaRPr lang="en-IN"/>
          </a:p>
        </p:txBody>
      </p:sp>
      <p:sp>
        <p:nvSpPr>
          <p:cNvPr id="5" name="Footer Placeholder 4"/>
          <p:cNvSpPr>
            <a:spLocks noGrp="1"/>
          </p:cNvSpPr>
          <p:nvPr>
            <p:ph type="ftr" sz="quarter" idx="11"/>
          </p:nvPr>
        </p:nvSpPr>
        <p:spPr/>
        <p:txBody>
          <a:bodyPr/>
          <a:lstStyle/>
          <a:p>
            <a:r>
              <a:rPr lang="en-US"/>
              <a:t>GR17A3101- Industry oriented Mini Project </a:t>
            </a:r>
            <a:endParaRPr lang="en-IN"/>
          </a:p>
        </p:txBody>
      </p:sp>
      <p:sp>
        <p:nvSpPr>
          <p:cNvPr id="6" name="Slide Number Placeholder 5"/>
          <p:cNvSpPr>
            <a:spLocks noGrp="1"/>
          </p:cNvSpPr>
          <p:nvPr>
            <p:ph type="sldNum" sz="quarter" idx="12"/>
          </p:nvPr>
        </p:nvSpPr>
        <p:spPr/>
        <p:txBody>
          <a:bodyPr/>
          <a:lstStyle/>
          <a:p>
            <a:fld id="{AC6D3A30-DDAC-49D0-9A92-0642E04D0F5F}" type="slidenum">
              <a:rPr lang="en-IN" smtClean="0"/>
              <a:t>6</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7708"/>
            <a:ext cx="7886700" cy="1325563"/>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Project Architecture</a:t>
            </a:r>
            <a:endParaRPr lang="en-IN" sz="3200" b="1" dirty="0">
              <a:solidFill>
                <a:srgbClr val="C00000"/>
              </a:solidFill>
            </a:endParaRPr>
          </a:p>
        </p:txBody>
      </p:sp>
      <p:sp>
        <p:nvSpPr>
          <p:cNvPr id="4" name="Date Placeholder 3"/>
          <p:cNvSpPr>
            <a:spLocks noGrp="1"/>
          </p:cNvSpPr>
          <p:nvPr>
            <p:ph type="dt" sz="half" idx="10"/>
          </p:nvPr>
        </p:nvSpPr>
        <p:spPr/>
        <p:txBody>
          <a:bodyPr/>
          <a:lstStyle/>
          <a:p>
            <a:fld id="{294C91A9-E9AC-4688-8D31-17BF2BD76B71}" type="datetime9">
              <a:rPr lang="en-IN" smtClean="0"/>
              <a:t>05-02-2020 14:18:36</a:t>
            </a:fld>
            <a:endParaRPr lang="en-IN"/>
          </a:p>
        </p:txBody>
      </p:sp>
      <p:sp>
        <p:nvSpPr>
          <p:cNvPr id="5" name="Footer Placeholder 4"/>
          <p:cNvSpPr>
            <a:spLocks noGrp="1"/>
          </p:cNvSpPr>
          <p:nvPr>
            <p:ph type="ftr" sz="quarter" idx="11"/>
          </p:nvPr>
        </p:nvSpPr>
        <p:spPr/>
        <p:txBody>
          <a:bodyPr/>
          <a:lstStyle/>
          <a:p>
            <a:r>
              <a:rPr lang="en-US"/>
              <a:t>GR17A3101- Industry oriented Mini Project </a:t>
            </a:r>
            <a:endParaRPr lang="en-IN"/>
          </a:p>
        </p:txBody>
      </p:sp>
      <p:sp>
        <p:nvSpPr>
          <p:cNvPr id="6" name="Slide Number Placeholder 5"/>
          <p:cNvSpPr>
            <a:spLocks noGrp="1"/>
          </p:cNvSpPr>
          <p:nvPr>
            <p:ph type="sldNum" sz="quarter" idx="12"/>
          </p:nvPr>
        </p:nvSpPr>
        <p:spPr/>
        <p:txBody>
          <a:bodyPr/>
          <a:lstStyle/>
          <a:p>
            <a:fld id="{AC6D3A30-DDAC-49D0-9A92-0642E04D0F5F}" type="slidenum">
              <a:rPr lang="en-IN" smtClean="0"/>
              <a:t>7</a:t>
            </a:fld>
            <a:endParaRPr lang="en-IN"/>
          </a:p>
        </p:txBody>
      </p:sp>
      <p:sp>
        <p:nvSpPr>
          <p:cNvPr id="9" name="Rectangle: Rounded Corners 8"/>
          <p:cNvSpPr/>
          <p:nvPr/>
        </p:nvSpPr>
        <p:spPr>
          <a:xfrm>
            <a:off x="3711957" y="1493323"/>
            <a:ext cx="1366886" cy="848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aseline="-25000" dirty="0">
                <a:solidFill>
                  <a:schemeClr val="bg1"/>
                </a:solidFill>
                <a:latin typeface="Times New Roman" panose="02020603050405020304" pitchFamily="18" charset="0"/>
                <a:cs typeface="Times New Roman" panose="02020603050405020304" pitchFamily="18" charset="0"/>
              </a:rPr>
              <a:t>Input Region name, start and end year</a:t>
            </a:r>
            <a:endParaRPr lang="en-IN" sz="2000" baseline="-25000" dirty="0">
              <a:solidFill>
                <a:schemeClr val="bg1"/>
              </a:solidFill>
              <a:latin typeface="Times New Roman" panose="02020603050405020304" pitchFamily="18" charset="0"/>
              <a:cs typeface="Times New Roman" panose="02020603050405020304" pitchFamily="18" charset="0"/>
            </a:endParaRPr>
          </a:p>
        </p:txBody>
      </p:sp>
      <p:sp>
        <p:nvSpPr>
          <p:cNvPr id="11" name="Rectangle: Rounded Corners 10"/>
          <p:cNvSpPr/>
          <p:nvPr/>
        </p:nvSpPr>
        <p:spPr>
          <a:xfrm>
            <a:off x="2083323" y="2790333"/>
            <a:ext cx="1395167" cy="952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aseline="-25000" dirty="0">
                <a:latin typeface="Times New Roman" panose="02020603050405020304" pitchFamily="18" charset="0"/>
                <a:cs typeface="Times New Roman" panose="02020603050405020304" pitchFamily="18" charset="0"/>
              </a:rPr>
              <a:t>Plotting Graphs based on user input</a:t>
            </a:r>
            <a:endParaRPr lang="en-IN" sz="2000" baseline="-25000" dirty="0">
              <a:latin typeface="Times New Roman" panose="02020603050405020304" pitchFamily="18" charset="0"/>
              <a:cs typeface="Times New Roman" panose="02020603050405020304" pitchFamily="18" charset="0"/>
            </a:endParaRPr>
          </a:p>
        </p:txBody>
      </p:sp>
      <p:sp>
        <p:nvSpPr>
          <p:cNvPr id="12" name="Rectangle: Rounded Corners 11"/>
          <p:cNvSpPr/>
          <p:nvPr/>
        </p:nvSpPr>
        <p:spPr>
          <a:xfrm>
            <a:off x="2620652" y="3501747"/>
            <a:ext cx="65398"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p:cNvSpPr/>
          <p:nvPr/>
        </p:nvSpPr>
        <p:spPr>
          <a:xfrm>
            <a:off x="2111604" y="4310138"/>
            <a:ext cx="1366886" cy="848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aseline="-25000" dirty="0">
                <a:latin typeface="Times New Roman" panose="02020603050405020304" pitchFamily="18" charset="0"/>
                <a:cs typeface="Times New Roman" panose="02020603050405020304" pitchFamily="18" charset="0"/>
              </a:rPr>
              <a:t>Displaying the graphical analysis on web browser</a:t>
            </a:r>
            <a:endParaRPr lang="en-IN" baseline="-25000" dirty="0">
              <a:latin typeface="Times New Roman" panose="02020603050405020304" pitchFamily="18" charset="0"/>
              <a:cs typeface="Times New Roman" panose="02020603050405020304" pitchFamily="18" charset="0"/>
            </a:endParaRPr>
          </a:p>
        </p:txBody>
      </p:sp>
      <p:sp>
        <p:nvSpPr>
          <p:cNvPr id="14" name="Rectangle: Rounded Corners 13"/>
          <p:cNvSpPr/>
          <p:nvPr/>
        </p:nvSpPr>
        <p:spPr>
          <a:xfrm>
            <a:off x="5190045" y="2842180"/>
            <a:ext cx="1395166" cy="848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aseline="-25000" dirty="0">
                <a:latin typeface="Times New Roman" panose="02020603050405020304" pitchFamily="18" charset="0"/>
                <a:cs typeface="Times New Roman" panose="02020603050405020304" pitchFamily="18" charset="0"/>
              </a:rPr>
              <a:t> Building the Time-Series analysis using ARIMA model</a:t>
            </a:r>
            <a:endParaRPr lang="en-IN" baseline="-25000" dirty="0">
              <a:latin typeface="Times New Roman" panose="02020603050405020304" pitchFamily="18" charset="0"/>
              <a:cs typeface="Times New Roman" panose="02020603050405020304" pitchFamily="18" charset="0"/>
            </a:endParaRPr>
          </a:p>
        </p:txBody>
      </p:sp>
      <p:sp>
        <p:nvSpPr>
          <p:cNvPr id="15" name="Rectangle: Rounded Corners 14"/>
          <p:cNvSpPr/>
          <p:nvPr/>
        </p:nvSpPr>
        <p:spPr>
          <a:xfrm>
            <a:off x="5265404" y="4304599"/>
            <a:ext cx="1366886" cy="848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aseline="-25000" dirty="0">
                <a:latin typeface="Times New Roman" panose="02020603050405020304" pitchFamily="18" charset="0"/>
                <a:cs typeface="Times New Roman" panose="02020603050405020304" pitchFamily="18" charset="0"/>
              </a:rPr>
              <a:t>Predicting the appropriate output for the given user input </a:t>
            </a:r>
            <a:endParaRPr lang="en-IN" baseline="-25000" dirty="0">
              <a:latin typeface="Times New Roman" panose="02020603050405020304" pitchFamily="18" charset="0"/>
              <a:cs typeface="Times New Roman" panose="02020603050405020304" pitchFamily="18" charset="0"/>
            </a:endParaRPr>
          </a:p>
        </p:txBody>
      </p:sp>
      <p:sp>
        <p:nvSpPr>
          <p:cNvPr id="16" name="Arrow: Right 15"/>
          <p:cNvSpPr/>
          <p:nvPr/>
        </p:nvSpPr>
        <p:spPr>
          <a:xfrm rot="8325765">
            <a:off x="2759382" y="2243881"/>
            <a:ext cx="836040" cy="206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p:cNvSpPr/>
          <p:nvPr/>
        </p:nvSpPr>
        <p:spPr>
          <a:xfrm rot="2656465">
            <a:off x="5171924" y="2256366"/>
            <a:ext cx="836040" cy="1707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p:cNvSpPr/>
          <p:nvPr/>
        </p:nvSpPr>
        <p:spPr>
          <a:xfrm>
            <a:off x="2620652" y="3821559"/>
            <a:ext cx="226243" cy="4807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p:cNvSpPr/>
          <p:nvPr/>
        </p:nvSpPr>
        <p:spPr>
          <a:xfrm>
            <a:off x="5835725" y="3795113"/>
            <a:ext cx="226243" cy="4807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8507"/>
            <a:ext cx="7886700" cy="1325563"/>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Modules of the Project</a:t>
            </a:r>
            <a:endParaRPr lang="en-IN" sz="3200" b="1" dirty="0">
              <a:solidFill>
                <a:srgbClr val="C00000"/>
              </a:solidFill>
            </a:endParaRPr>
          </a:p>
        </p:txBody>
      </p:sp>
      <p:sp>
        <p:nvSpPr>
          <p:cNvPr id="3" name="Content Placeholder 2"/>
          <p:cNvSpPr>
            <a:spLocks noGrp="1"/>
          </p:cNvSpPr>
          <p:nvPr>
            <p:ph idx="1"/>
          </p:nvPr>
        </p:nvSpPr>
        <p:spPr>
          <a:xfrm>
            <a:off x="628650" y="1257056"/>
            <a:ext cx="7886700" cy="4919907"/>
          </a:xfrm>
        </p:spPr>
        <p:txBody>
          <a:bodyPr>
            <a:normAutofit/>
          </a:bodyPr>
          <a:lstStyle/>
          <a:p>
            <a:r>
              <a:rPr lang="en-US" sz="2800" b="1" dirty="0">
                <a:latin typeface="Times New Roman" panose="02020603050405020304" pitchFamily="18" charset="0"/>
                <a:cs typeface="Times New Roman" panose="02020603050405020304" pitchFamily="18" charset="0"/>
              </a:rPr>
              <a:t>Representation Part </a:t>
            </a:r>
            <a:r>
              <a:rPr lang="en-US" sz="2800" dirty="0">
                <a:latin typeface="Times New Roman" panose="02020603050405020304" pitchFamily="18" charset="0"/>
                <a:cs typeface="Times New Roman" panose="02020603050405020304" pitchFamily="18" charset="0"/>
              </a:rPr>
              <a:t>: This module deals with the representation of application, Basically all the Flask related coding.</a:t>
            </a:r>
          </a:p>
          <a:p>
            <a:r>
              <a:rPr lang="en-US" sz="2800" b="1" dirty="0">
                <a:latin typeface="Times New Roman" panose="02020603050405020304" pitchFamily="18" charset="0"/>
                <a:cs typeface="Times New Roman" panose="02020603050405020304" pitchFamily="18" charset="0"/>
              </a:rPr>
              <a:t>Data Visualization Part </a:t>
            </a:r>
            <a:r>
              <a:rPr lang="en-US" sz="2800" dirty="0">
                <a:latin typeface="Times New Roman" panose="02020603050405020304" pitchFamily="18" charset="0"/>
                <a:cs typeface="Times New Roman" panose="02020603050405020304" pitchFamily="18" charset="0"/>
              </a:rPr>
              <a:t>: In this module Data is extracted, analyzed and visualized. Displayed in form of a Graphical Representation.</a:t>
            </a:r>
          </a:p>
          <a:p>
            <a:r>
              <a:rPr lang="en-US" sz="2800" b="1" dirty="0">
                <a:latin typeface="Times New Roman" panose="02020603050405020304" pitchFamily="18" charset="0"/>
                <a:cs typeface="Times New Roman" panose="02020603050405020304" pitchFamily="18" charset="0"/>
              </a:rPr>
              <a:t>Predicting Part : </a:t>
            </a:r>
            <a:r>
              <a:rPr lang="en-US" sz="2800" dirty="0">
                <a:latin typeface="Times New Roman" panose="02020603050405020304" pitchFamily="18" charset="0"/>
                <a:cs typeface="Times New Roman" panose="02020603050405020304" pitchFamily="18" charset="0"/>
              </a:rPr>
              <a:t>In this module using regression techniques, output is predicted based up on the user input.</a:t>
            </a:r>
            <a:endParaRPr lang="en-US" sz="28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94C91A9-E9AC-4688-8D31-17BF2BD76B71}" type="datetime9">
              <a:rPr lang="en-IN" smtClean="0"/>
              <a:t>05-02-2020 14:18:36</a:t>
            </a:fld>
            <a:endParaRPr lang="en-IN"/>
          </a:p>
        </p:txBody>
      </p:sp>
      <p:sp>
        <p:nvSpPr>
          <p:cNvPr id="5" name="Footer Placeholder 4"/>
          <p:cNvSpPr>
            <a:spLocks noGrp="1"/>
          </p:cNvSpPr>
          <p:nvPr>
            <p:ph type="ftr" sz="quarter" idx="11"/>
          </p:nvPr>
        </p:nvSpPr>
        <p:spPr/>
        <p:txBody>
          <a:bodyPr/>
          <a:lstStyle/>
          <a:p>
            <a:r>
              <a:rPr lang="en-US"/>
              <a:t>GR17A3101- Industry oriented Mini Project </a:t>
            </a:r>
            <a:endParaRPr lang="en-IN"/>
          </a:p>
        </p:txBody>
      </p:sp>
      <p:sp>
        <p:nvSpPr>
          <p:cNvPr id="6" name="Slide Number Placeholder 5"/>
          <p:cNvSpPr>
            <a:spLocks noGrp="1"/>
          </p:cNvSpPr>
          <p:nvPr>
            <p:ph type="sldNum" sz="quarter" idx="12"/>
          </p:nvPr>
        </p:nvSpPr>
        <p:spPr/>
        <p:txBody>
          <a:bodyPr/>
          <a:lstStyle/>
          <a:p>
            <a:fld id="{AC6D3A30-DDAC-49D0-9A92-0642E04D0F5F}"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20674"/>
            <a:ext cx="7886700" cy="1325563"/>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Expected output</a:t>
            </a:r>
            <a:endParaRPr lang="en-IN" sz="3200" b="1" dirty="0">
              <a:solidFill>
                <a:srgbClr val="C00000"/>
              </a:solidFill>
            </a:endParaRPr>
          </a:p>
        </p:txBody>
      </p:sp>
      <p:sp>
        <p:nvSpPr>
          <p:cNvPr id="3" name="Content Placeholder 2"/>
          <p:cNvSpPr>
            <a:spLocks noGrp="1"/>
          </p:cNvSpPr>
          <p:nvPr>
            <p:ph idx="1"/>
          </p:nvPr>
        </p:nvSpPr>
        <p:spPr>
          <a:xfrm>
            <a:off x="685800" y="1646237"/>
            <a:ext cx="7772400" cy="4050792"/>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Suitable Time-Series model that predicts the 	future temperature of specific region with maximum accuracy, so that weather the region is affected by climate change or not.</a:t>
            </a:r>
            <a:endParaRPr lang="en-US" sz="28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94C91A9-E9AC-4688-8D31-17BF2BD76B71}" type="datetime9">
              <a:rPr lang="en-IN" smtClean="0"/>
              <a:t>05-02-2020 14:18:36</a:t>
            </a:fld>
            <a:endParaRPr lang="en-IN"/>
          </a:p>
        </p:txBody>
      </p:sp>
      <p:sp>
        <p:nvSpPr>
          <p:cNvPr id="5" name="Footer Placeholder 4"/>
          <p:cNvSpPr>
            <a:spLocks noGrp="1"/>
          </p:cNvSpPr>
          <p:nvPr>
            <p:ph type="ftr" sz="quarter" idx="11"/>
          </p:nvPr>
        </p:nvSpPr>
        <p:spPr/>
        <p:txBody>
          <a:bodyPr/>
          <a:lstStyle/>
          <a:p>
            <a:r>
              <a:rPr lang="en-US"/>
              <a:t>GR17A3101- Industry oriented Mini Project </a:t>
            </a:r>
            <a:endParaRPr lang="en-IN"/>
          </a:p>
        </p:txBody>
      </p:sp>
      <p:sp>
        <p:nvSpPr>
          <p:cNvPr id="6" name="Slide Number Placeholder 5"/>
          <p:cNvSpPr>
            <a:spLocks noGrp="1"/>
          </p:cNvSpPr>
          <p:nvPr>
            <p:ph type="sldNum" sz="quarter" idx="12"/>
          </p:nvPr>
        </p:nvSpPr>
        <p:spPr/>
        <p:txBody>
          <a:bodyPr/>
          <a:lstStyle/>
          <a:p>
            <a:fld id="{AC6D3A30-DDAC-49D0-9A92-0642E04D0F5F}" type="slidenum">
              <a:rPr lang="en-IN" smtClean="0"/>
              <a:t>9</a:t>
            </a:fld>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31</TotalTime>
  <Words>733</Words>
  <Application>Microsoft Office PowerPoint</Application>
  <PresentationFormat>On-screen Show (4:3)</PresentationFormat>
  <Paragraphs>110</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Rockwell</vt:lpstr>
      <vt:lpstr>Rockwell Condensed</vt:lpstr>
      <vt:lpstr>Times New Roman</vt:lpstr>
      <vt:lpstr>Wingdings</vt:lpstr>
      <vt:lpstr>Wood Type</vt:lpstr>
      <vt:lpstr>CLIMATE CHANGE –  EARTH SURFACE TEMPERATURE</vt:lpstr>
      <vt:lpstr>Contents</vt:lpstr>
      <vt:lpstr>ABSTRACT</vt:lpstr>
      <vt:lpstr>Objective of the project</vt:lpstr>
      <vt:lpstr>Introduction and Terminologies </vt:lpstr>
      <vt:lpstr>Hardware/ Software requirements</vt:lpstr>
      <vt:lpstr>Project Architecture</vt:lpstr>
      <vt:lpstr>Modules of the Project</vt:lpstr>
      <vt:lpstr>Expected output</vt:lpstr>
      <vt:lpstr>Applications of the project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Title: </dc:title>
  <dc:creator>Sakthidharan G R</dc:creator>
  <cp:lastModifiedBy>vamshi krishna mamidi</cp:lastModifiedBy>
  <cp:revision>63</cp:revision>
  <dcterms:created xsi:type="dcterms:W3CDTF">2020-01-20T04:01:00Z</dcterms:created>
  <dcterms:modified xsi:type="dcterms:W3CDTF">2020-02-05T09:05:32Z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