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FD08D-2321-4EB4-B7D9-B0B48D84B5B8}" v="117" dt="2022-05-11T16:38:30.74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36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 Balla" userId="fd09fac89071a38c" providerId="LiveId" clId="{17FFD08D-2321-4EB4-B7D9-B0B48D84B5B8}"/>
    <pc:docChg chg="undo custSel addSld delSld modSld sldOrd">
      <pc:chgData name="Harsha Balla" userId="fd09fac89071a38c" providerId="LiveId" clId="{17FFD08D-2321-4EB4-B7D9-B0B48D84B5B8}" dt="2022-05-11T16:38:30.743" v="345"/>
      <pc:docMkLst>
        <pc:docMk/>
      </pc:docMkLst>
      <pc:sldChg chg="modSp mod">
        <pc:chgData name="Harsha Balla" userId="fd09fac89071a38c" providerId="LiveId" clId="{17FFD08D-2321-4EB4-B7D9-B0B48D84B5B8}" dt="2022-05-11T16:38:30.743" v="345"/>
        <pc:sldMkLst>
          <pc:docMk/>
          <pc:sldMk cId="0" sldId="257"/>
        </pc:sldMkLst>
        <pc:spChg chg="mod">
          <ac:chgData name="Harsha Balla" userId="fd09fac89071a38c" providerId="LiveId" clId="{17FFD08D-2321-4EB4-B7D9-B0B48D84B5B8}" dt="2022-05-04T19:50:35.070" v="189" actId="20577"/>
          <ac:spMkLst>
            <pc:docMk/>
            <pc:sldMk cId="0" sldId="257"/>
            <ac:spMk id="4" creationId="{00000000-0000-0000-0000-000000000000}"/>
          </ac:spMkLst>
        </pc:spChg>
        <pc:graphicFrameChg chg="mod">
          <ac:chgData name="Harsha Balla" userId="fd09fac89071a38c" providerId="LiveId" clId="{17FFD08D-2321-4EB4-B7D9-B0B48D84B5B8}" dt="2022-05-11T16:38:30.743" v="345"/>
          <ac:graphicFrameMkLst>
            <pc:docMk/>
            <pc:sldMk cId="0" sldId="257"/>
            <ac:graphicFrameMk id="6" creationId="{135B7E75-5660-F3A1-5EE5-4B61B554B1A9}"/>
          </ac:graphicFrameMkLst>
        </pc:graphicFrameChg>
      </pc:sldChg>
      <pc:sldChg chg="ord">
        <pc:chgData name="Harsha Balla" userId="fd09fac89071a38c" providerId="LiveId" clId="{17FFD08D-2321-4EB4-B7D9-B0B48D84B5B8}" dt="2022-05-04T17:37:31" v="19"/>
        <pc:sldMkLst>
          <pc:docMk/>
          <pc:sldMk cId="0" sldId="261"/>
        </pc:sldMkLst>
      </pc:sldChg>
      <pc:sldChg chg="addSp modSp new mod setBg">
        <pc:chgData name="Harsha Balla" userId="fd09fac89071a38c" providerId="LiveId" clId="{17FFD08D-2321-4EB4-B7D9-B0B48D84B5B8}" dt="2022-05-11T15:47:05.637" v="243" actId="20577"/>
        <pc:sldMkLst>
          <pc:docMk/>
          <pc:sldMk cId="435424489" sldId="262"/>
        </pc:sldMkLst>
        <pc:spChg chg="mod">
          <ac:chgData name="Harsha Balla" userId="fd09fac89071a38c" providerId="LiveId" clId="{17FFD08D-2321-4EB4-B7D9-B0B48D84B5B8}" dt="2022-05-04T17:47:55.391" v="167" actId="26606"/>
          <ac:spMkLst>
            <pc:docMk/>
            <pc:sldMk cId="435424489" sldId="262"/>
            <ac:spMk id="2" creationId="{AF4C329E-A2B7-6609-A44B-3D53F9AC9BC2}"/>
          </ac:spMkLst>
        </pc:spChg>
        <pc:spChg chg="mod">
          <ac:chgData name="Harsha Balla" userId="fd09fac89071a38c" providerId="LiveId" clId="{17FFD08D-2321-4EB4-B7D9-B0B48D84B5B8}" dt="2022-05-11T15:47:05.637" v="243" actId="20577"/>
          <ac:spMkLst>
            <pc:docMk/>
            <pc:sldMk cId="435424489" sldId="262"/>
            <ac:spMk id="3" creationId="{7FE8D90D-1986-6360-4B89-11D1ACD27A55}"/>
          </ac:spMkLst>
        </pc:spChg>
        <pc:spChg chg="add">
          <ac:chgData name="Harsha Balla" userId="fd09fac89071a38c" providerId="LiveId" clId="{17FFD08D-2321-4EB4-B7D9-B0B48D84B5B8}" dt="2022-05-04T17:47:55.391" v="167" actId="26606"/>
          <ac:spMkLst>
            <pc:docMk/>
            <pc:sldMk cId="435424489" sldId="262"/>
            <ac:spMk id="10" creationId="{2550BE34-C2B8-49B8-8519-67A8CAD51AE9}"/>
          </ac:spMkLst>
        </pc:spChg>
        <pc:spChg chg="add">
          <ac:chgData name="Harsha Balla" userId="fd09fac89071a38c" providerId="LiveId" clId="{17FFD08D-2321-4EB4-B7D9-B0B48D84B5B8}" dt="2022-05-04T17:47:55.391" v="167" actId="26606"/>
          <ac:spMkLst>
            <pc:docMk/>
            <pc:sldMk cId="435424489" sldId="262"/>
            <ac:spMk id="12" creationId="{A7457DD9-5A45-400A-AB4B-4B4EDECA25F1}"/>
          </ac:spMkLst>
        </pc:spChg>
        <pc:spChg chg="add">
          <ac:chgData name="Harsha Balla" userId="fd09fac89071a38c" providerId="LiveId" clId="{17FFD08D-2321-4EB4-B7D9-B0B48D84B5B8}" dt="2022-05-04T17:47:55.391" v="167" actId="26606"/>
          <ac:spMkLst>
            <pc:docMk/>
            <pc:sldMk cId="435424489" sldId="262"/>
            <ac:spMk id="14" creationId="{441CF7D6-A660-431A-B0BB-140A0D5556B6}"/>
          </ac:spMkLst>
        </pc:spChg>
        <pc:spChg chg="add">
          <ac:chgData name="Harsha Balla" userId="fd09fac89071a38c" providerId="LiveId" clId="{17FFD08D-2321-4EB4-B7D9-B0B48D84B5B8}" dt="2022-05-04T17:47:55.391" v="167" actId="26606"/>
          <ac:spMkLst>
            <pc:docMk/>
            <pc:sldMk cId="435424489" sldId="262"/>
            <ac:spMk id="16" creationId="{0570A85B-3810-4F95-97B0-CBF4CCDB381C}"/>
          </ac:spMkLst>
        </pc:spChg>
        <pc:picChg chg="add mod">
          <ac:chgData name="Harsha Balla" userId="fd09fac89071a38c" providerId="LiveId" clId="{17FFD08D-2321-4EB4-B7D9-B0B48D84B5B8}" dt="2022-05-04T17:48:19.275" v="171" actId="14100"/>
          <ac:picMkLst>
            <pc:docMk/>
            <pc:sldMk cId="435424489" sldId="262"/>
            <ac:picMk id="5" creationId="{CE2EE614-CE04-B979-4F4A-2F5FEAA882B3}"/>
          </ac:picMkLst>
        </pc:picChg>
      </pc:sldChg>
      <pc:sldChg chg="new del">
        <pc:chgData name="Harsha Balla" userId="fd09fac89071a38c" providerId="LiveId" clId="{17FFD08D-2321-4EB4-B7D9-B0B48D84B5B8}" dt="2022-05-04T11:32:11.730" v="5" actId="47"/>
        <pc:sldMkLst>
          <pc:docMk/>
          <pc:sldMk cId="2861374770" sldId="26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0B0D0-C57B-4020-AB43-4D57364294E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51CB2C-4A71-4FCE-955D-77D5AF68BF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To train a model to predict Covid-19 positive or negative based on  symptoms.</a:t>
          </a:r>
        </a:p>
      </dgm:t>
    </dgm:pt>
    <dgm:pt modelId="{1407809F-D425-4F69-9A1B-5FC06AE9B06E}" type="parTrans" cxnId="{BA3CE4E2-E8E1-431E-B538-28FC0F2F37B0}">
      <dgm:prSet/>
      <dgm:spPr/>
      <dgm:t>
        <a:bodyPr/>
        <a:lstStyle/>
        <a:p>
          <a:endParaRPr lang="en-US" sz="2000"/>
        </a:p>
      </dgm:t>
    </dgm:pt>
    <dgm:pt modelId="{29C72512-7504-4F1E-947B-C14788D80A81}" type="sibTrans" cxnId="{BA3CE4E2-E8E1-431E-B538-28FC0F2F37B0}">
      <dgm:prSet/>
      <dgm:spPr/>
      <dgm:t>
        <a:bodyPr/>
        <a:lstStyle/>
        <a:p>
          <a:endParaRPr lang="en-US" sz="2000"/>
        </a:p>
      </dgm:t>
    </dgm:pt>
    <dgm:pt modelId="{AC60A413-F7F2-4D7D-BAFC-C921B49544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To minimize the chance of Positive person is  being classified as Negative (</a:t>
          </a:r>
          <a:r>
            <a:rPr lang="en-US" sz="2800" dirty="0" err="1"/>
            <a:t>i.e</a:t>
          </a:r>
          <a:r>
            <a:rPr lang="en-US" sz="2800"/>
            <a:t> minimizing False positive   &lt; 5 )..</a:t>
          </a:r>
          <a:endParaRPr lang="en-US" sz="2800" dirty="0"/>
        </a:p>
      </dgm:t>
    </dgm:pt>
    <dgm:pt modelId="{EA86E6E3-12B1-4F1F-98FF-D445A1FDC3DD}" type="parTrans" cxnId="{51E8C9D6-C5CE-4F4F-95EF-0547819BF483}">
      <dgm:prSet/>
      <dgm:spPr/>
      <dgm:t>
        <a:bodyPr/>
        <a:lstStyle/>
        <a:p>
          <a:endParaRPr lang="en-US" sz="2000"/>
        </a:p>
      </dgm:t>
    </dgm:pt>
    <dgm:pt modelId="{73DDD2F8-E878-4C1A-8D63-74F7E5FF4EEB}" type="sibTrans" cxnId="{51E8C9D6-C5CE-4F4F-95EF-0547819BF483}">
      <dgm:prSet/>
      <dgm:spPr/>
      <dgm:t>
        <a:bodyPr/>
        <a:lstStyle/>
        <a:p>
          <a:endParaRPr lang="en-US" sz="2000"/>
        </a:p>
      </dgm:t>
    </dgm:pt>
    <dgm:pt modelId="{1F01AA04-8D30-4981-B809-71018EF47B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Implementing machine learning model for classifying the records in the  dataset correctly, consistently and time efficiently.</a:t>
          </a:r>
        </a:p>
      </dgm:t>
    </dgm:pt>
    <dgm:pt modelId="{1733C18C-6F21-4A6B-A63B-6ED19F134459}" type="parTrans" cxnId="{C433D693-8353-4685-BAF5-B285E1626D8C}">
      <dgm:prSet/>
      <dgm:spPr/>
      <dgm:t>
        <a:bodyPr/>
        <a:lstStyle/>
        <a:p>
          <a:endParaRPr lang="en-US" sz="2000"/>
        </a:p>
      </dgm:t>
    </dgm:pt>
    <dgm:pt modelId="{1C4853D0-0C18-4305-9ACE-3035E5EF1641}" type="sibTrans" cxnId="{C433D693-8353-4685-BAF5-B285E1626D8C}">
      <dgm:prSet/>
      <dgm:spPr/>
      <dgm:t>
        <a:bodyPr/>
        <a:lstStyle/>
        <a:p>
          <a:endParaRPr lang="en-US" sz="2000"/>
        </a:p>
      </dgm:t>
    </dgm:pt>
    <dgm:pt modelId="{2EA0B887-0F81-40D4-AE8A-01B40B3C6D17}" type="pres">
      <dgm:prSet presAssocID="{B120B0D0-C57B-4020-AB43-4D57364294E5}" presName="root" presStyleCnt="0">
        <dgm:presLayoutVars>
          <dgm:dir/>
          <dgm:resizeHandles val="exact"/>
        </dgm:presLayoutVars>
      </dgm:prSet>
      <dgm:spPr/>
    </dgm:pt>
    <dgm:pt modelId="{B428FAC5-8B84-4811-9E8A-7D786A39B9C5}" type="pres">
      <dgm:prSet presAssocID="{6C51CB2C-4A71-4FCE-955D-77D5AF68BF91}" presName="compNode" presStyleCnt="0"/>
      <dgm:spPr/>
    </dgm:pt>
    <dgm:pt modelId="{F5DB1E9B-7C25-4D0B-8237-06FD7BDA171A}" type="pres">
      <dgm:prSet presAssocID="{6C51CB2C-4A71-4FCE-955D-77D5AF68BF91}" presName="bgRect" presStyleLbl="bgShp" presStyleIdx="0" presStyleCnt="3"/>
      <dgm:spPr/>
    </dgm:pt>
    <dgm:pt modelId="{F74EAC4C-6439-460F-97CB-F36A1E454489}" type="pres">
      <dgm:prSet presAssocID="{6C51CB2C-4A71-4FCE-955D-77D5AF68BF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9D47EFBF-E5EB-46ED-B043-358ADB4E1A6A}" type="pres">
      <dgm:prSet presAssocID="{6C51CB2C-4A71-4FCE-955D-77D5AF68BF91}" presName="spaceRect" presStyleCnt="0"/>
      <dgm:spPr/>
    </dgm:pt>
    <dgm:pt modelId="{22D5A18B-D70A-4441-84B3-C8D307E404D8}" type="pres">
      <dgm:prSet presAssocID="{6C51CB2C-4A71-4FCE-955D-77D5AF68BF91}" presName="parTx" presStyleLbl="revTx" presStyleIdx="0" presStyleCnt="3">
        <dgm:presLayoutVars>
          <dgm:chMax val="0"/>
          <dgm:chPref val="0"/>
        </dgm:presLayoutVars>
      </dgm:prSet>
      <dgm:spPr/>
    </dgm:pt>
    <dgm:pt modelId="{2566F91D-9056-4746-A1A4-3AB727B48D7C}" type="pres">
      <dgm:prSet presAssocID="{29C72512-7504-4F1E-947B-C14788D80A81}" presName="sibTrans" presStyleCnt="0"/>
      <dgm:spPr/>
    </dgm:pt>
    <dgm:pt modelId="{36683BD5-2B55-45F8-BBF2-534AA61CCF60}" type="pres">
      <dgm:prSet presAssocID="{AC60A413-F7F2-4D7D-BAFC-C921B49544C4}" presName="compNode" presStyleCnt="0"/>
      <dgm:spPr/>
    </dgm:pt>
    <dgm:pt modelId="{3B21D062-4CF1-488D-A7C9-DA413C28902E}" type="pres">
      <dgm:prSet presAssocID="{AC60A413-F7F2-4D7D-BAFC-C921B49544C4}" presName="bgRect" presStyleLbl="bgShp" presStyleIdx="1" presStyleCnt="3"/>
      <dgm:spPr/>
    </dgm:pt>
    <dgm:pt modelId="{9C959381-DD4B-4028-9D1E-F48B9C22EEA2}" type="pres">
      <dgm:prSet presAssocID="{AC60A413-F7F2-4D7D-BAFC-C921B49544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672F3CC-D4F3-4F32-918F-0390524F5843}" type="pres">
      <dgm:prSet presAssocID="{AC60A413-F7F2-4D7D-BAFC-C921B49544C4}" presName="spaceRect" presStyleCnt="0"/>
      <dgm:spPr/>
    </dgm:pt>
    <dgm:pt modelId="{C15B560C-0C34-424B-9996-2227197B299B}" type="pres">
      <dgm:prSet presAssocID="{AC60A413-F7F2-4D7D-BAFC-C921B49544C4}" presName="parTx" presStyleLbl="revTx" presStyleIdx="1" presStyleCnt="3">
        <dgm:presLayoutVars>
          <dgm:chMax val="0"/>
          <dgm:chPref val="0"/>
        </dgm:presLayoutVars>
      </dgm:prSet>
      <dgm:spPr/>
    </dgm:pt>
    <dgm:pt modelId="{01314505-E9AF-404A-9B56-01B53DD5776B}" type="pres">
      <dgm:prSet presAssocID="{73DDD2F8-E878-4C1A-8D63-74F7E5FF4EEB}" presName="sibTrans" presStyleCnt="0"/>
      <dgm:spPr/>
    </dgm:pt>
    <dgm:pt modelId="{ABA09AAC-C64D-4272-B6C8-7A5B8574185C}" type="pres">
      <dgm:prSet presAssocID="{1F01AA04-8D30-4981-B809-71018EF47BF8}" presName="compNode" presStyleCnt="0"/>
      <dgm:spPr/>
    </dgm:pt>
    <dgm:pt modelId="{778E8172-081B-4828-9395-2487972AA6D8}" type="pres">
      <dgm:prSet presAssocID="{1F01AA04-8D30-4981-B809-71018EF47BF8}" presName="bgRect" presStyleLbl="bgShp" presStyleIdx="2" presStyleCnt="3"/>
      <dgm:spPr/>
    </dgm:pt>
    <dgm:pt modelId="{793D054D-A24E-415C-9E9C-52B8E8F6DBC8}" type="pres">
      <dgm:prSet presAssocID="{1F01AA04-8D30-4981-B809-71018EF47B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A9B899F-3E26-41AD-88BB-D772415F1718}" type="pres">
      <dgm:prSet presAssocID="{1F01AA04-8D30-4981-B809-71018EF47BF8}" presName="spaceRect" presStyleCnt="0"/>
      <dgm:spPr/>
    </dgm:pt>
    <dgm:pt modelId="{9118CE7E-8638-4055-9341-8D3EB889C8A6}" type="pres">
      <dgm:prSet presAssocID="{1F01AA04-8D30-4981-B809-71018EF47BF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08DA06-27CC-4F08-AB59-E33C6CF311EB}" type="presOf" srcId="{AC60A413-F7F2-4D7D-BAFC-C921B49544C4}" destId="{C15B560C-0C34-424B-9996-2227197B299B}" srcOrd="0" destOrd="0" presId="urn:microsoft.com/office/officeart/2018/2/layout/IconVerticalSolidList"/>
    <dgm:cxn modelId="{C915502E-B6F2-43F0-815B-EAB08DC560A6}" type="presOf" srcId="{6C51CB2C-4A71-4FCE-955D-77D5AF68BF91}" destId="{22D5A18B-D70A-4441-84B3-C8D307E404D8}" srcOrd="0" destOrd="0" presId="urn:microsoft.com/office/officeart/2018/2/layout/IconVerticalSolidList"/>
    <dgm:cxn modelId="{6E6C7E4D-E8B3-44B3-A8BF-12077774E479}" type="presOf" srcId="{B120B0D0-C57B-4020-AB43-4D57364294E5}" destId="{2EA0B887-0F81-40D4-AE8A-01B40B3C6D17}" srcOrd="0" destOrd="0" presId="urn:microsoft.com/office/officeart/2018/2/layout/IconVerticalSolidList"/>
    <dgm:cxn modelId="{C433D693-8353-4685-BAF5-B285E1626D8C}" srcId="{B120B0D0-C57B-4020-AB43-4D57364294E5}" destId="{1F01AA04-8D30-4981-B809-71018EF47BF8}" srcOrd="2" destOrd="0" parTransId="{1733C18C-6F21-4A6B-A63B-6ED19F134459}" sibTransId="{1C4853D0-0C18-4305-9ACE-3035E5EF1641}"/>
    <dgm:cxn modelId="{51E8C9D6-C5CE-4F4F-95EF-0547819BF483}" srcId="{B120B0D0-C57B-4020-AB43-4D57364294E5}" destId="{AC60A413-F7F2-4D7D-BAFC-C921B49544C4}" srcOrd="1" destOrd="0" parTransId="{EA86E6E3-12B1-4F1F-98FF-D445A1FDC3DD}" sibTransId="{73DDD2F8-E878-4C1A-8D63-74F7E5FF4EEB}"/>
    <dgm:cxn modelId="{BA3CE4E2-E8E1-431E-B538-28FC0F2F37B0}" srcId="{B120B0D0-C57B-4020-AB43-4D57364294E5}" destId="{6C51CB2C-4A71-4FCE-955D-77D5AF68BF91}" srcOrd="0" destOrd="0" parTransId="{1407809F-D425-4F69-9A1B-5FC06AE9B06E}" sibTransId="{29C72512-7504-4F1E-947B-C14788D80A81}"/>
    <dgm:cxn modelId="{FCDB8BF7-190F-463E-8D47-EB1A453D7AF7}" type="presOf" srcId="{1F01AA04-8D30-4981-B809-71018EF47BF8}" destId="{9118CE7E-8638-4055-9341-8D3EB889C8A6}" srcOrd="0" destOrd="0" presId="urn:microsoft.com/office/officeart/2018/2/layout/IconVerticalSolidList"/>
    <dgm:cxn modelId="{A894601A-554E-4CCB-90E4-5506671065FC}" type="presParOf" srcId="{2EA0B887-0F81-40D4-AE8A-01B40B3C6D17}" destId="{B428FAC5-8B84-4811-9E8A-7D786A39B9C5}" srcOrd="0" destOrd="0" presId="urn:microsoft.com/office/officeart/2018/2/layout/IconVerticalSolidList"/>
    <dgm:cxn modelId="{76176E61-F557-4188-9566-7645D4EC85A0}" type="presParOf" srcId="{B428FAC5-8B84-4811-9E8A-7D786A39B9C5}" destId="{F5DB1E9B-7C25-4D0B-8237-06FD7BDA171A}" srcOrd="0" destOrd="0" presId="urn:microsoft.com/office/officeart/2018/2/layout/IconVerticalSolidList"/>
    <dgm:cxn modelId="{F83845F5-5238-42F5-BE25-1B6FF7FB3539}" type="presParOf" srcId="{B428FAC5-8B84-4811-9E8A-7D786A39B9C5}" destId="{F74EAC4C-6439-460F-97CB-F36A1E454489}" srcOrd="1" destOrd="0" presId="urn:microsoft.com/office/officeart/2018/2/layout/IconVerticalSolidList"/>
    <dgm:cxn modelId="{E1CA18A2-1666-48FE-B27C-0E524E5F5157}" type="presParOf" srcId="{B428FAC5-8B84-4811-9E8A-7D786A39B9C5}" destId="{9D47EFBF-E5EB-46ED-B043-358ADB4E1A6A}" srcOrd="2" destOrd="0" presId="urn:microsoft.com/office/officeart/2018/2/layout/IconVerticalSolidList"/>
    <dgm:cxn modelId="{D28C233E-22E4-44BA-8DC4-7D9C5B4E68C1}" type="presParOf" srcId="{B428FAC5-8B84-4811-9E8A-7D786A39B9C5}" destId="{22D5A18B-D70A-4441-84B3-C8D307E404D8}" srcOrd="3" destOrd="0" presId="urn:microsoft.com/office/officeart/2018/2/layout/IconVerticalSolidList"/>
    <dgm:cxn modelId="{4B6C0DA8-3D63-4966-BE33-FD463AFEE585}" type="presParOf" srcId="{2EA0B887-0F81-40D4-AE8A-01B40B3C6D17}" destId="{2566F91D-9056-4746-A1A4-3AB727B48D7C}" srcOrd="1" destOrd="0" presId="urn:microsoft.com/office/officeart/2018/2/layout/IconVerticalSolidList"/>
    <dgm:cxn modelId="{17687283-8673-4EF7-9BE2-7395EDA22834}" type="presParOf" srcId="{2EA0B887-0F81-40D4-AE8A-01B40B3C6D17}" destId="{36683BD5-2B55-45F8-BBF2-534AA61CCF60}" srcOrd="2" destOrd="0" presId="urn:microsoft.com/office/officeart/2018/2/layout/IconVerticalSolidList"/>
    <dgm:cxn modelId="{DDDC7504-4931-446D-B54D-FF059DE071CC}" type="presParOf" srcId="{36683BD5-2B55-45F8-BBF2-534AA61CCF60}" destId="{3B21D062-4CF1-488D-A7C9-DA413C28902E}" srcOrd="0" destOrd="0" presId="urn:microsoft.com/office/officeart/2018/2/layout/IconVerticalSolidList"/>
    <dgm:cxn modelId="{604EAD9B-B70E-493B-AED9-95D5F5260BD8}" type="presParOf" srcId="{36683BD5-2B55-45F8-BBF2-534AA61CCF60}" destId="{9C959381-DD4B-4028-9D1E-F48B9C22EEA2}" srcOrd="1" destOrd="0" presId="urn:microsoft.com/office/officeart/2018/2/layout/IconVerticalSolidList"/>
    <dgm:cxn modelId="{D86F0277-F7E6-4A6E-AC8A-B47845B566F1}" type="presParOf" srcId="{36683BD5-2B55-45F8-BBF2-534AA61CCF60}" destId="{0672F3CC-D4F3-4F32-918F-0390524F5843}" srcOrd="2" destOrd="0" presId="urn:microsoft.com/office/officeart/2018/2/layout/IconVerticalSolidList"/>
    <dgm:cxn modelId="{5C9C2A2B-9A02-410A-AE76-0CCA49F917BB}" type="presParOf" srcId="{36683BD5-2B55-45F8-BBF2-534AA61CCF60}" destId="{C15B560C-0C34-424B-9996-2227197B299B}" srcOrd="3" destOrd="0" presId="urn:microsoft.com/office/officeart/2018/2/layout/IconVerticalSolidList"/>
    <dgm:cxn modelId="{3041818F-2CC8-468E-B462-5CCCAB4EFABB}" type="presParOf" srcId="{2EA0B887-0F81-40D4-AE8A-01B40B3C6D17}" destId="{01314505-E9AF-404A-9B56-01B53DD5776B}" srcOrd="3" destOrd="0" presId="urn:microsoft.com/office/officeart/2018/2/layout/IconVerticalSolidList"/>
    <dgm:cxn modelId="{7A07AEBE-4011-4F05-900B-2DEBB9C817C7}" type="presParOf" srcId="{2EA0B887-0F81-40D4-AE8A-01B40B3C6D17}" destId="{ABA09AAC-C64D-4272-B6C8-7A5B8574185C}" srcOrd="4" destOrd="0" presId="urn:microsoft.com/office/officeart/2018/2/layout/IconVerticalSolidList"/>
    <dgm:cxn modelId="{8968A20F-3CFA-495D-A94D-6C41E198039C}" type="presParOf" srcId="{ABA09AAC-C64D-4272-B6C8-7A5B8574185C}" destId="{778E8172-081B-4828-9395-2487972AA6D8}" srcOrd="0" destOrd="0" presId="urn:microsoft.com/office/officeart/2018/2/layout/IconVerticalSolidList"/>
    <dgm:cxn modelId="{B9C9420F-DBAE-41FC-A9EC-D4559C6BECE5}" type="presParOf" srcId="{ABA09AAC-C64D-4272-B6C8-7A5B8574185C}" destId="{793D054D-A24E-415C-9E9C-52B8E8F6DBC8}" srcOrd="1" destOrd="0" presId="urn:microsoft.com/office/officeart/2018/2/layout/IconVerticalSolidList"/>
    <dgm:cxn modelId="{5E291149-B8A0-4D50-9FDD-7D442011955F}" type="presParOf" srcId="{ABA09AAC-C64D-4272-B6C8-7A5B8574185C}" destId="{9A9B899F-3E26-41AD-88BB-D772415F1718}" srcOrd="2" destOrd="0" presId="urn:microsoft.com/office/officeart/2018/2/layout/IconVerticalSolidList"/>
    <dgm:cxn modelId="{3C0A84B9-5DBF-421D-8ACC-518FA837B165}" type="presParOf" srcId="{ABA09AAC-C64D-4272-B6C8-7A5B8574185C}" destId="{9118CE7E-8638-4055-9341-8D3EB889C8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B1E9B-7C25-4D0B-8237-06FD7BDA171A}">
      <dsp:nvSpPr>
        <dsp:cNvPr id="0" name=""/>
        <dsp:cNvSpPr/>
      </dsp:nvSpPr>
      <dsp:spPr>
        <a:xfrm>
          <a:off x="0" y="492"/>
          <a:ext cx="18046304" cy="11522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EAC4C-6439-460F-97CB-F36A1E454489}">
      <dsp:nvSpPr>
        <dsp:cNvPr id="0" name=""/>
        <dsp:cNvSpPr/>
      </dsp:nvSpPr>
      <dsp:spPr>
        <a:xfrm>
          <a:off x="348543" y="259739"/>
          <a:ext cx="633716" cy="633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5A18B-D70A-4441-84B3-C8D307E404D8}">
      <dsp:nvSpPr>
        <dsp:cNvPr id="0" name=""/>
        <dsp:cNvSpPr/>
      </dsp:nvSpPr>
      <dsp:spPr>
        <a:xfrm>
          <a:off x="1330804" y="492"/>
          <a:ext cx="16715499" cy="1152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42" tIns="121942" rIns="121942" bIns="121942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 train a model to predict Covid-19 positive or negative based on  symptoms.</a:t>
          </a:r>
        </a:p>
      </dsp:txBody>
      <dsp:txXfrm>
        <a:off x="1330804" y="492"/>
        <a:ext cx="16715499" cy="1152211"/>
      </dsp:txXfrm>
    </dsp:sp>
    <dsp:sp modelId="{3B21D062-4CF1-488D-A7C9-DA413C28902E}">
      <dsp:nvSpPr>
        <dsp:cNvPr id="0" name=""/>
        <dsp:cNvSpPr/>
      </dsp:nvSpPr>
      <dsp:spPr>
        <a:xfrm>
          <a:off x="0" y="1440756"/>
          <a:ext cx="18046304" cy="11522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59381-DD4B-4028-9D1E-F48B9C22EEA2}">
      <dsp:nvSpPr>
        <dsp:cNvPr id="0" name=""/>
        <dsp:cNvSpPr/>
      </dsp:nvSpPr>
      <dsp:spPr>
        <a:xfrm>
          <a:off x="348543" y="1700004"/>
          <a:ext cx="633716" cy="633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B560C-0C34-424B-9996-2227197B299B}">
      <dsp:nvSpPr>
        <dsp:cNvPr id="0" name=""/>
        <dsp:cNvSpPr/>
      </dsp:nvSpPr>
      <dsp:spPr>
        <a:xfrm>
          <a:off x="1330804" y="1440756"/>
          <a:ext cx="16715499" cy="1152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42" tIns="121942" rIns="121942" bIns="121942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 minimize the chance of Positive person is  being classified as Negative (</a:t>
          </a:r>
          <a:r>
            <a:rPr lang="en-US" sz="2800" kern="1200" dirty="0" err="1"/>
            <a:t>i.e</a:t>
          </a:r>
          <a:r>
            <a:rPr lang="en-US" sz="2800" kern="1200"/>
            <a:t> minimizing False positive   &lt; 5 )..</a:t>
          </a:r>
          <a:endParaRPr lang="en-US" sz="2800" kern="1200" dirty="0"/>
        </a:p>
      </dsp:txBody>
      <dsp:txXfrm>
        <a:off x="1330804" y="1440756"/>
        <a:ext cx="16715499" cy="1152211"/>
      </dsp:txXfrm>
    </dsp:sp>
    <dsp:sp modelId="{778E8172-081B-4828-9395-2487972AA6D8}">
      <dsp:nvSpPr>
        <dsp:cNvPr id="0" name=""/>
        <dsp:cNvSpPr/>
      </dsp:nvSpPr>
      <dsp:spPr>
        <a:xfrm>
          <a:off x="0" y="2881021"/>
          <a:ext cx="18046304" cy="11522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D054D-A24E-415C-9E9C-52B8E8F6DBC8}">
      <dsp:nvSpPr>
        <dsp:cNvPr id="0" name=""/>
        <dsp:cNvSpPr/>
      </dsp:nvSpPr>
      <dsp:spPr>
        <a:xfrm>
          <a:off x="348543" y="3140268"/>
          <a:ext cx="633716" cy="633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8CE7E-8638-4055-9341-8D3EB889C8A6}">
      <dsp:nvSpPr>
        <dsp:cNvPr id="0" name=""/>
        <dsp:cNvSpPr/>
      </dsp:nvSpPr>
      <dsp:spPr>
        <a:xfrm>
          <a:off x="1330804" y="2881021"/>
          <a:ext cx="16715499" cy="1152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42" tIns="121942" rIns="121942" bIns="121942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Implementing machine learning model for classifying the records in the  dataset correctly, consistently and time efficiently.</a:t>
          </a:r>
        </a:p>
      </dsp:txBody>
      <dsp:txXfrm>
        <a:off x="1330804" y="2881021"/>
        <a:ext cx="16715499" cy="1152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2D3B4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2D3B4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2D3B4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2D3B4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6569" y="1001635"/>
            <a:ext cx="6750960" cy="792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2D3B4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9437" y="3125392"/>
            <a:ext cx="16505225" cy="6311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2D3B4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mdevskp/corona-virus-report" TargetMode="External"/><Relationship Id="rId2" Type="http://schemas.openxmlformats.org/officeDocument/2006/relationships/hyperlink" Target="https://data.gov.il/dataset/covid-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2323" y="0"/>
            <a:ext cx="5355858" cy="560755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937375" y="1054100"/>
            <a:ext cx="12114213" cy="2649538"/>
          </a:xfrm>
          <a:prstGeom prst="rect">
            <a:avLst/>
          </a:prstGeom>
        </p:spPr>
        <p:txBody>
          <a:bodyPr vert="horz" wrap="square" lIns="0" tIns="13335" rIns="0" bIns="0" rtlCol="0" anchor="t">
            <a:normAutofit/>
          </a:bodyPr>
          <a:lstStyle/>
          <a:p>
            <a:pPr marL="12700">
              <a:spcBef>
                <a:spcPts val="105"/>
              </a:spcBef>
            </a:pPr>
            <a:r>
              <a:rPr lang="en-US" sz="6000" b="1" spc="-114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Covid </a:t>
            </a:r>
            <a:r>
              <a:rPr lang="en-US" sz="6000" b="1" spc="-7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19 </a:t>
            </a:r>
            <a:r>
              <a:rPr lang="en-US" sz="6000" b="1" spc="-1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Detection </a:t>
            </a:r>
            <a:r>
              <a:rPr lang="en-US" sz="6000" b="1" spc="-1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Using</a:t>
            </a:r>
            <a:r>
              <a:rPr lang="en-US" sz="6000" b="1" spc="-8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   </a:t>
            </a:r>
            <a:r>
              <a:rPr lang="en-US" sz="6000" b="1" spc="-14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Symptoms</a:t>
            </a:r>
            <a:endParaRPr lang="en-US" sz="6000" dirty="0">
              <a:solidFill>
                <a:schemeClr val="tx2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275" y="6645275"/>
            <a:ext cx="12114213" cy="3836988"/>
          </a:xfrm>
          <a:prstGeom prst="rect">
            <a:avLst/>
          </a:prstGeom>
        </p:spPr>
        <p:txBody>
          <a:bodyPr vert="horz" wrap="square" lIns="0" tIns="17145" rIns="0" bIns="0" rtlCol="0" anchor="t">
            <a:normAutofit/>
          </a:bodyPr>
          <a:lstStyle/>
          <a:p>
            <a:pPr marL="12700">
              <a:lnSpc>
                <a:spcPts val="5295"/>
              </a:lnSpc>
              <a:spcBef>
                <a:spcPts val="135"/>
              </a:spcBef>
            </a:pPr>
            <a:r>
              <a:rPr lang="en-US" sz="2800" b="1" dirty="0">
                <a:latin typeface="Times New Roman"/>
                <a:cs typeface="Times New Roman"/>
              </a:rPr>
              <a:t>Presented </a:t>
            </a:r>
            <a:r>
              <a:rPr lang="en-US" sz="2800" b="1" spc="15" dirty="0">
                <a:latin typeface="Times New Roman"/>
                <a:cs typeface="Times New Roman"/>
              </a:rPr>
              <a:t>By:</a:t>
            </a:r>
            <a:endParaRPr lang="en-US" sz="2800" dirty="0">
              <a:latin typeface="Times New Roman"/>
              <a:cs typeface="Times New Roman"/>
            </a:endParaRPr>
          </a:p>
          <a:p>
            <a:pPr marL="12700">
              <a:lnSpc>
                <a:spcPts val="5195"/>
              </a:lnSpc>
            </a:pPr>
            <a:r>
              <a:rPr lang="en-US" sz="2800" b="1" spc="15" dirty="0" err="1">
                <a:latin typeface="Times New Roman"/>
                <a:cs typeface="Times New Roman"/>
              </a:rPr>
              <a:t>Harsha</a:t>
            </a:r>
            <a:r>
              <a:rPr lang="en-US" sz="2800" b="1" spc="-45" dirty="0" err="1">
                <a:latin typeface="Times New Roman"/>
                <a:cs typeface="Times New Roman"/>
              </a:rPr>
              <a:t>vardhan</a:t>
            </a:r>
            <a:r>
              <a:rPr lang="en-US" sz="2800" b="1" spc="-95" dirty="0">
                <a:latin typeface="Times New Roman"/>
                <a:cs typeface="Times New Roman"/>
              </a:rPr>
              <a:t> </a:t>
            </a:r>
            <a:r>
              <a:rPr lang="en-US" sz="2800" b="1" spc="15" dirty="0">
                <a:latin typeface="Times New Roman"/>
                <a:cs typeface="Times New Roman"/>
              </a:rPr>
              <a:t>Reddy Balla (00763407)</a:t>
            </a:r>
            <a:endParaRPr lang="en-US" sz="2800" dirty="0">
              <a:latin typeface="Times New Roman"/>
              <a:cs typeface="Times New Roman"/>
            </a:endParaRPr>
          </a:p>
          <a:p>
            <a:pPr marL="12700">
              <a:lnSpc>
                <a:spcPts val="5295"/>
              </a:lnSpc>
            </a:pPr>
            <a:r>
              <a:rPr lang="en-US" sz="2800" b="1" spc="10" dirty="0">
                <a:latin typeface="Times New Roman"/>
                <a:cs typeface="Times New Roman"/>
              </a:rPr>
              <a:t>Sujith </a:t>
            </a:r>
            <a:r>
              <a:rPr lang="en-US" sz="2800" b="1" spc="20" dirty="0">
                <a:latin typeface="Times New Roman"/>
                <a:cs typeface="Times New Roman"/>
              </a:rPr>
              <a:t>Kumar </a:t>
            </a:r>
            <a:r>
              <a:rPr lang="en-US" sz="2800" b="1" spc="10" dirty="0" err="1">
                <a:latin typeface="Times New Roman"/>
                <a:cs typeface="Times New Roman"/>
              </a:rPr>
              <a:t>Gajarla</a:t>
            </a:r>
            <a:r>
              <a:rPr lang="en-US" sz="2800" b="1" spc="-125" dirty="0">
                <a:latin typeface="Times New Roman"/>
                <a:cs typeface="Times New Roman"/>
              </a:rPr>
              <a:t> </a:t>
            </a:r>
            <a:r>
              <a:rPr lang="en-US" sz="2800" b="1" spc="15" dirty="0">
                <a:latin typeface="Times New Roman"/>
                <a:cs typeface="Times New Roman"/>
              </a:rPr>
              <a:t>(00766740)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156" y="282258"/>
            <a:ext cx="4683342" cy="3910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5200" kern="1200" spc="-1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</a:t>
            </a:r>
            <a:r>
              <a:rPr lang="en-US" sz="5200" kern="1200" spc="-56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17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</a:t>
            </a:r>
            <a:r>
              <a:rPr lang="en-US" sz="5200" kern="1200" spc="-9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9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</a:t>
            </a:r>
            <a:r>
              <a:rPr lang="en-US" sz="5200" kern="1200" spc="-39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15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(FINAL </a:t>
            </a:r>
            <a:r>
              <a:rPr lang="en-US" sz="5200" kern="1200" spc="-91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5200" kern="1200" spc="-18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</a:t>
            </a:r>
            <a:br>
              <a:rPr lang="en-US" sz="5200" kern="1200" spc="-18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spc="-18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PROPOSAL)</a:t>
            </a:r>
            <a:endParaRPr lang="en-US" sz="5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1326" y="574904"/>
            <a:ext cx="17821446" cy="4156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522721" y="4835769"/>
            <a:ext cx="4262755" cy="127727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4100" spc="15" dirty="0">
                <a:solidFill>
                  <a:srgbClr val="5E5E5E"/>
                </a:solidFill>
                <a:latin typeface="Arial"/>
                <a:cs typeface="Arial"/>
              </a:rPr>
              <a:t>GOAL</a:t>
            </a:r>
            <a:br>
              <a:rPr lang="en-US" sz="4100" spc="15" dirty="0">
                <a:solidFill>
                  <a:srgbClr val="5E5E5E"/>
                </a:solidFill>
                <a:latin typeface="Arial"/>
                <a:cs typeface="Arial"/>
              </a:rPr>
            </a:br>
            <a:endParaRPr sz="4100" dirty="0">
              <a:latin typeface="Arial"/>
              <a:cs typeface="Arial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35B7E75-5660-F3A1-5EE5-4B61B554B1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819446"/>
              </p:ext>
            </p:extLst>
          </p:nvPr>
        </p:nvGraphicFramePr>
        <p:xfrm>
          <a:off x="1378346" y="6040550"/>
          <a:ext cx="18046304" cy="4033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04100" cy="11309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20104096" cy="262325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0"/>
            <a:ext cx="13381800" cy="2623251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3381789" y="-1"/>
            <a:ext cx="6722306" cy="2623250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449" y="-1"/>
            <a:ext cx="19346644" cy="263428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709" y="485714"/>
            <a:ext cx="16318011" cy="1704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6600" kern="1200" spc="-19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</a:t>
            </a:r>
            <a:endParaRPr lang="en-US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1709" y="3822878"/>
            <a:ext cx="16034522" cy="6074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927100" marR="5080" indent="-571500">
              <a:lnSpc>
                <a:spcPct val="9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279400" algn="l"/>
              </a:tabLst>
            </a:pPr>
            <a:r>
              <a:rPr lang="en-US" sz="4000" spc="-125" dirty="0"/>
              <a:t>To </a:t>
            </a:r>
            <a:r>
              <a:rPr lang="en-US" sz="4000" dirty="0"/>
              <a:t>design the best model such that it can predict the </a:t>
            </a:r>
            <a:r>
              <a:rPr lang="en-US" sz="4000" spc="-15" dirty="0"/>
              <a:t>target </a:t>
            </a:r>
            <a:r>
              <a:rPr lang="en-US" sz="4000" dirty="0"/>
              <a:t>accurately </a:t>
            </a:r>
            <a:r>
              <a:rPr lang="en-US" sz="4000" spc="5" dirty="0"/>
              <a:t>by </a:t>
            </a:r>
            <a:r>
              <a:rPr lang="en-US" sz="4000" dirty="0"/>
              <a:t>comparing the  results of individual</a:t>
            </a:r>
            <a:r>
              <a:rPr lang="en-US" sz="4000" spc="-5" dirty="0"/>
              <a:t> </a:t>
            </a:r>
            <a:r>
              <a:rPr lang="en-US" sz="4000" dirty="0"/>
              <a:t>model.</a:t>
            </a:r>
          </a:p>
          <a:p>
            <a:pPr marL="926465" indent="-571500">
              <a:lnSpc>
                <a:spcPct val="90000"/>
              </a:lnSpc>
              <a:spcBef>
                <a:spcPts val="15"/>
              </a:spcBef>
              <a:buFont typeface="Wingdings" panose="05000000000000000000" pitchFamily="2" charset="2"/>
              <a:buChar char="Ø"/>
              <a:tabLst>
                <a:tab pos="279400" algn="l"/>
              </a:tabLst>
            </a:pPr>
            <a:r>
              <a:rPr lang="en-US" sz="4000" spc="-125" dirty="0"/>
              <a:t>To </a:t>
            </a:r>
            <a:r>
              <a:rPr lang="en-US" sz="4000" dirty="0"/>
              <a:t>implement various machine learning algorithms such</a:t>
            </a:r>
            <a:r>
              <a:rPr lang="en-US" sz="4000" spc="120" dirty="0"/>
              <a:t> </a:t>
            </a:r>
            <a:r>
              <a:rPr lang="en-US" sz="4000" dirty="0"/>
              <a:t>as</a:t>
            </a:r>
          </a:p>
          <a:p>
            <a:pPr marL="354965">
              <a:lnSpc>
                <a:spcPct val="90000"/>
              </a:lnSpc>
              <a:spcBef>
                <a:spcPts val="15"/>
              </a:spcBef>
              <a:tabLst>
                <a:tab pos="279400" algn="l"/>
              </a:tabLst>
            </a:pPr>
            <a:endParaRPr lang="en-US" sz="4000" dirty="0"/>
          </a:p>
          <a:p>
            <a:pPr marL="1303655" indent="-571500">
              <a:lnSpc>
                <a:spcPct val="90000"/>
              </a:lnSpc>
              <a:spcBef>
                <a:spcPts val="10"/>
              </a:spcBef>
              <a:buFont typeface="Courier New" panose="02070309020205020404" pitchFamily="49" charset="0"/>
              <a:buChar char="o"/>
            </a:pPr>
            <a:r>
              <a:rPr lang="en-US" sz="4000" dirty="0"/>
              <a:t> Support </a:t>
            </a:r>
            <a:r>
              <a:rPr lang="en-US" sz="4000" spc="-70" dirty="0"/>
              <a:t>Vector </a:t>
            </a:r>
            <a:r>
              <a:rPr lang="en-US" sz="4000" dirty="0"/>
              <a:t>Machines.</a:t>
            </a:r>
          </a:p>
          <a:p>
            <a:pPr marL="1303655" indent="-571500">
              <a:lnSpc>
                <a:spcPct val="90000"/>
              </a:lnSpc>
              <a:spcBef>
                <a:spcPts val="10"/>
              </a:spcBef>
              <a:buFont typeface="Courier New" panose="02070309020205020404" pitchFamily="49" charset="0"/>
              <a:buChar char="o"/>
            </a:pPr>
            <a:r>
              <a:rPr lang="en-US" sz="4000" dirty="0"/>
              <a:t> Decision</a:t>
            </a:r>
            <a:r>
              <a:rPr lang="en-US" sz="4000" spc="-70" dirty="0"/>
              <a:t> </a:t>
            </a:r>
            <a:r>
              <a:rPr lang="en-US" sz="4000" spc="-25" dirty="0"/>
              <a:t>Trees</a:t>
            </a:r>
            <a:endParaRPr lang="en-US" sz="4000" dirty="0"/>
          </a:p>
          <a:p>
            <a:pPr marL="1303655" indent="-571500">
              <a:lnSpc>
                <a:spcPct val="90000"/>
              </a:lnSpc>
              <a:spcBef>
                <a:spcPts val="15"/>
              </a:spcBef>
              <a:buFont typeface="Courier New" panose="02070309020205020404" pitchFamily="49" charset="0"/>
              <a:buChar char="o"/>
            </a:pPr>
            <a:r>
              <a:rPr lang="en-US" sz="4000" spc="-80" dirty="0"/>
              <a:t> Voting</a:t>
            </a:r>
            <a:r>
              <a:rPr lang="en-US" sz="4000" spc="-70" dirty="0"/>
              <a:t> </a:t>
            </a:r>
            <a:r>
              <a:rPr lang="en-US" sz="4000" spc="-20" dirty="0"/>
              <a:t>classifier</a:t>
            </a:r>
            <a:endParaRPr lang="en-US" sz="4000" dirty="0"/>
          </a:p>
          <a:p>
            <a:pPr marL="926465" indent="-571500">
              <a:lnSpc>
                <a:spcPct val="90000"/>
              </a:lnSpc>
              <a:spcBef>
                <a:spcPts val="10"/>
              </a:spcBef>
              <a:buFont typeface="Wingdings" panose="05000000000000000000" pitchFamily="2" charset="2"/>
              <a:buChar char="Ø"/>
              <a:tabLst>
                <a:tab pos="279400" algn="l"/>
              </a:tabLst>
            </a:pPr>
            <a:r>
              <a:rPr lang="en-US" sz="4000" spc="-125" dirty="0"/>
              <a:t>To </a:t>
            </a:r>
            <a:r>
              <a:rPr lang="en-US" sz="4000" dirty="0"/>
              <a:t>tune the hyperparameter and use voting classier for better</a:t>
            </a:r>
            <a:r>
              <a:rPr lang="en-US" sz="4000" spc="125" dirty="0"/>
              <a:t> </a:t>
            </a:r>
            <a:r>
              <a:rPr lang="en-US" sz="4000" spc="-25" dirty="0"/>
              <a:t>accuracy.</a:t>
            </a:r>
            <a:endParaRPr lang="en-US" sz="4000" dirty="0"/>
          </a:p>
          <a:p>
            <a:pPr marL="926465" indent="-571500">
              <a:lnSpc>
                <a:spcPct val="90000"/>
              </a:lnSpc>
              <a:spcBef>
                <a:spcPts val="15"/>
              </a:spcBef>
              <a:buFont typeface="Wingdings" panose="05000000000000000000" pitchFamily="2" charset="2"/>
              <a:buChar char="Ø"/>
              <a:tabLst>
                <a:tab pos="279400" algn="l"/>
              </a:tabLst>
            </a:pPr>
            <a:r>
              <a:rPr lang="en-US" sz="4000" dirty="0"/>
              <a:t>Then to classify the test dataset using best model found.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3146" y="6948071"/>
            <a:ext cx="822960" cy="908685"/>
          </a:xfrm>
          <a:custGeom>
            <a:avLst/>
            <a:gdLst/>
            <a:ahLst/>
            <a:cxnLst/>
            <a:rect l="l" t="t" r="r" b="b"/>
            <a:pathLst>
              <a:path w="822959" h="908684">
                <a:moveTo>
                  <a:pt x="19193" y="0"/>
                </a:moveTo>
                <a:lnTo>
                  <a:pt x="0" y="225078"/>
                </a:lnTo>
                <a:lnTo>
                  <a:pt x="0" y="703101"/>
                </a:lnTo>
                <a:lnTo>
                  <a:pt x="64634" y="804932"/>
                </a:lnTo>
                <a:lnTo>
                  <a:pt x="224747" y="882580"/>
                </a:lnTo>
                <a:lnTo>
                  <a:pt x="393569" y="908223"/>
                </a:lnTo>
                <a:lnTo>
                  <a:pt x="544798" y="892139"/>
                </a:lnTo>
                <a:lnTo>
                  <a:pt x="639936" y="875715"/>
                </a:lnTo>
                <a:lnTo>
                  <a:pt x="719237" y="848993"/>
                </a:lnTo>
                <a:lnTo>
                  <a:pt x="822959" y="802017"/>
                </a:lnTo>
                <a:lnTo>
                  <a:pt x="770151" y="642714"/>
                </a:lnTo>
                <a:lnTo>
                  <a:pt x="485770" y="370797"/>
                </a:lnTo>
                <a:lnTo>
                  <a:pt x="169041" y="113986"/>
                </a:lnTo>
                <a:lnTo>
                  <a:pt x="19193" y="0"/>
                </a:lnTo>
                <a:close/>
              </a:path>
            </a:pathLst>
          </a:custGeom>
          <a:solidFill>
            <a:srgbClr val="B870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21456" y="5806755"/>
            <a:ext cx="908685" cy="817244"/>
          </a:xfrm>
          <a:custGeom>
            <a:avLst/>
            <a:gdLst/>
            <a:ahLst/>
            <a:cxnLst/>
            <a:rect l="l" t="t" r="r" b="b"/>
            <a:pathLst>
              <a:path w="908684" h="817245">
                <a:moveTo>
                  <a:pt x="802383" y="0"/>
                </a:moveTo>
                <a:lnTo>
                  <a:pt x="642997" y="50481"/>
                </a:lnTo>
                <a:lnTo>
                  <a:pt x="370957" y="332656"/>
                </a:lnTo>
                <a:lnTo>
                  <a:pt x="114034" y="647737"/>
                </a:lnTo>
                <a:lnTo>
                  <a:pt x="0" y="796939"/>
                </a:lnTo>
                <a:lnTo>
                  <a:pt x="223783" y="816969"/>
                </a:lnTo>
                <a:lnTo>
                  <a:pt x="706151" y="816969"/>
                </a:lnTo>
                <a:lnTo>
                  <a:pt x="805307" y="753738"/>
                </a:lnTo>
                <a:lnTo>
                  <a:pt x="883009" y="592201"/>
                </a:lnTo>
                <a:lnTo>
                  <a:pt x="908663" y="424039"/>
                </a:lnTo>
                <a:lnTo>
                  <a:pt x="892572" y="275526"/>
                </a:lnTo>
                <a:lnTo>
                  <a:pt x="876138" y="181851"/>
                </a:lnTo>
                <a:lnTo>
                  <a:pt x="849396" y="103260"/>
                </a:lnTo>
                <a:lnTo>
                  <a:pt x="802383" y="0"/>
                </a:lnTo>
                <a:close/>
              </a:path>
            </a:pathLst>
          </a:custGeom>
          <a:solidFill>
            <a:srgbClr val="B870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8340" y="2472961"/>
            <a:ext cx="822960" cy="906780"/>
          </a:xfrm>
          <a:custGeom>
            <a:avLst/>
            <a:gdLst/>
            <a:ahLst/>
            <a:cxnLst/>
            <a:rect l="l" t="t" r="r" b="b"/>
            <a:pathLst>
              <a:path w="822959" h="906779">
                <a:moveTo>
                  <a:pt x="425693" y="0"/>
                </a:moveTo>
                <a:lnTo>
                  <a:pt x="276601" y="13998"/>
                </a:lnTo>
                <a:lnTo>
                  <a:pt x="182561" y="29369"/>
                </a:lnTo>
                <a:lnTo>
                  <a:pt x="103663" y="55749"/>
                </a:lnTo>
                <a:lnTo>
                  <a:pt x="0" y="102771"/>
                </a:lnTo>
                <a:lnTo>
                  <a:pt x="52811" y="262385"/>
                </a:lnTo>
                <a:lnTo>
                  <a:pt x="337192" y="534865"/>
                </a:lnTo>
                <a:lnTo>
                  <a:pt x="653918" y="792216"/>
                </a:lnTo>
                <a:lnTo>
                  <a:pt x="803766" y="906443"/>
                </a:lnTo>
                <a:lnTo>
                  <a:pt x="822806" y="682324"/>
                </a:lnTo>
                <a:lnTo>
                  <a:pt x="822806" y="202600"/>
                </a:lnTo>
                <a:lnTo>
                  <a:pt x="756776" y="99843"/>
                </a:lnTo>
                <a:lnTo>
                  <a:pt x="594557" y="22030"/>
                </a:lnTo>
                <a:lnTo>
                  <a:pt x="425693" y="0"/>
                </a:lnTo>
                <a:close/>
              </a:path>
            </a:pathLst>
          </a:custGeom>
          <a:solidFill>
            <a:srgbClr val="B8700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569711" y="1934087"/>
            <a:ext cx="6536055" cy="6495415"/>
            <a:chOff x="5569711" y="1934087"/>
            <a:chExt cx="6536055" cy="6495415"/>
          </a:xfrm>
        </p:grpSpPr>
        <p:sp>
          <p:nvSpPr>
            <p:cNvPr id="6" name="object 6"/>
            <p:cNvSpPr/>
            <p:nvPr/>
          </p:nvSpPr>
          <p:spPr>
            <a:xfrm>
              <a:off x="6144347" y="3701203"/>
              <a:ext cx="907415" cy="822960"/>
            </a:xfrm>
            <a:custGeom>
              <a:avLst/>
              <a:gdLst/>
              <a:ahLst/>
              <a:cxnLst/>
              <a:rect l="l" t="t" r="r" b="b"/>
              <a:pathLst>
                <a:path w="907415" h="822960">
                  <a:moveTo>
                    <a:pt x="681198" y="0"/>
                  </a:moveTo>
                  <a:lnTo>
                    <a:pt x="201988" y="0"/>
                  </a:lnTo>
                  <a:lnTo>
                    <a:pt x="99895" y="64609"/>
                  </a:lnTo>
                  <a:lnTo>
                    <a:pt x="22041" y="224655"/>
                  </a:lnTo>
                  <a:lnTo>
                    <a:pt x="0" y="393394"/>
                  </a:lnTo>
                  <a:lnTo>
                    <a:pt x="14004" y="544555"/>
                  </a:lnTo>
                  <a:lnTo>
                    <a:pt x="29383" y="639651"/>
                  </a:lnTo>
                  <a:lnTo>
                    <a:pt x="55777" y="718918"/>
                  </a:lnTo>
                  <a:lnTo>
                    <a:pt x="102824" y="822595"/>
                  </a:lnTo>
                  <a:lnTo>
                    <a:pt x="262511" y="769808"/>
                  </a:lnTo>
                  <a:lnTo>
                    <a:pt x="535111" y="485553"/>
                  </a:lnTo>
                  <a:lnTo>
                    <a:pt x="792575" y="168967"/>
                  </a:lnTo>
                  <a:lnTo>
                    <a:pt x="906851" y="19185"/>
                  </a:lnTo>
                  <a:lnTo>
                    <a:pt x="681198" y="0"/>
                  </a:lnTo>
                  <a:close/>
                </a:path>
              </a:pathLst>
            </a:custGeom>
            <a:solidFill>
              <a:srgbClr val="B870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9711" y="1934087"/>
              <a:ext cx="6536055" cy="6495415"/>
            </a:xfrm>
            <a:custGeom>
              <a:avLst/>
              <a:gdLst/>
              <a:ahLst/>
              <a:cxnLst/>
              <a:rect l="l" t="t" r="r" b="b"/>
              <a:pathLst>
                <a:path w="6536055" h="6495415">
                  <a:moveTo>
                    <a:pt x="3363848" y="0"/>
                  </a:moveTo>
                  <a:lnTo>
                    <a:pt x="3172953" y="0"/>
                  </a:lnTo>
                  <a:lnTo>
                    <a:pt x="36986" y="3135653"/>
                  </a:lnTo>
                  <a:lnTo>
                    <a:pt x="12328" y="3169869"/>
                  </a:lnTo>
                  <a:lnTo>
                    <a:pt x="0" y="3209031"/>
                  </a:lnTo>
                  <a:lnTo>
                    <a:pt x="0" y="3250131"/>
                  </a:lnTo>
                  <a:lnTo>
                    <a:pt x="12328" y="3290163"/>
                  </a:lnTo>
                  <a:lnTo>
                    <a:pt x="36986" y="3326118"/>
                  </a:lnTo>
                  <a:lnTo>
                    <a:pt x="3172953" y="6458148"/>
                  </a:lnTo>
                  <a:lnTo>
                    <a:pt x="3207250" y="6482741"/>
                  </a:lnTo>
                  <a:lnTo>
                    <a:pt x="3246493" y="6495037"/>
                  </a:lnTo>
                  <a:lnTo>
                    <a:pt x="3287677" y="6495037"/>
                  </a:lnTo>
                  <a:lnTo>
                    <a:pt x="3327797" y="6482741"/>
                  </a:lnTo>
                  <a:lnTo>
                    <a:pt x="3363848" y="6458148"/>
                  </a:lnTo>
                  <a:lnTo>
                    <a:pt x="6496203" y="3326118"/>
                  </a:lnTo>
                  <a:lnTo>
                    <a:pt x="6522590" y="3290163"/>
                  </a:lnTo>
                  <a:lnTo>
                    <a:pt x="6535783" y="3250131"/>
                  </a:lnTo>
                  <a:lnTo>
                    <a:pt x="6535783" y="3209031"/>
                  </a:lnTo>
                  <a:lnTo>
                    <a:pt x="6522590" y="3169869"/>
                  </a:lnTo>
                  <a:lnTo>
                    <a:pt x="6496203" y="3135653"/>
                  </a:lnTo>
                  <a:lnTo>
                    <a:pt x="3363848" y="0"/>
                  </a:lnTo>
                  <a:close/>
                </a:path>
              </a:pathLst>
            </a:custGeom>
            <a:solidFill>
              <a:srgbClr val="7629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46255" y="2073268"/>
              <a:ext cx="6237605" cy="6179185"/>
            </a:xfrm>
            <a:custGeom>
              <a:avLst/>
              <a:gdLst/>
              <a:ahLst/>
              <a:cxnLst/>
              <a:rect l="l" t="t" r="r" b="b"/>
              <a:pathLst>
                <a:path w="6237605" h="6179184">
                  <a:moveTo>
                    <a:pt x="2061832" y="3356140"/>
                  </a:moveTo>
                  <a:lnTo>
                    <a:pt x="1001623" y="2296452"/>
                  </a:lnTo>
                  <a:lnTo>
                    <a:pt x="0" y="3293846"/>
                  </a:lnTo>
                  <a:lnTo>
                    <a:pt x="348513" y="3293846"/>
                  </a:lnTo>
                  <a:lnTo>
                    <a:pt x="348513" y="4232580"/>
                  </a:lnTo>
                  <a:lnTo>
                    <a:pt x="345579" y="4282605"/>
                  </a:lnTo>
                  <a:lnTo>
                    <a:pt x="352628" y="4316463"/>
                  </a:lnTo>
                  <a:lnTo>
                    <a:pt x="376872" y="4349610"/>
                  </a:lnTo>
                  <a:lnTo>
                    <a:pt x="425538" y="4397527"/>
                  </a:lnTo>
                  <a:lnTo>
                    <a:pt x="1768309" y="5739727"/>
                  </a:lnTo>
                  <a:lnTo>
                    <a:pt x="1817687" y="5789892"/>
                  </a:lnTo>
                  <a:lnTo>
                    <a:pt x="1851063" y="5806491"/>
                  </a:lnTo>
                  <a:lnTo>
                    <a:pt x="1925840" y="5806491"/>
                  </a:lnTo>
                  <a:lnTo>
                    <a:pt x="1990813" y="5791009"/>
                  </a:lnTo>
                  <a:lnTo>
                    <a:pt x="2021459" y="5783707"/>
                  </a:lnTo>
                  <a:lnTo>
                    <a:pt x="1954580" y="5791009"/>
                  </a:lnTo>
                  <a:lnTo>
                    <a:pt x="1912810" y="5786945"/>
                  </a:lnTo>
                  <a:lnTo>
                    <a:pt x="1878584" y="5765698"/>
                  </a:lnTo>
                  <a:lnTo>
                    <a:pt x="1834362" y="5721413"/>
                  </a:lnTo>
                  <a:lnTo>
                    <a:pt x="1803196" y="5687187"/>
                  </a:lnTo>
                  <a:lnTo>
                    <a:pt x="1775942" y="5648033"/>
                  </a:lnTo>
                  <a:lnTo>
                    <a:pt x="1752917" y="5604853"/>
                  </a:lnTo>
                  <a:lnTo>
                    <a:pt x="1734451" y="5558523"/>
                  </a:lnTo>
                  <a:lnTo>
                    <a:pt x="1720862" y="5509946"/>
                  </a:lnTo>
                  <a:lnTo>
                    <a:pt x="1712480" y="5460022"/>
                  </a:lnTo>
                  <a:lnTo>
                    <a:pt x="1709610" y="5409654"/>
                  </a:lnTo>
                  <a:lnTo>
                    <a:pt x="1708073" y="5039271"/>
                  </a:lnTo>
                  <a:lnTo>
                    <a:pt x="1708238" y="4397527"/>
                  </a:lnTo>
                  <a:lnTo>
                    <a:pt x="1708315" y="4282605"/>
                  </a:lnTo>
                  <a:lnTo>
                    <a:pt x="1709102" y="3660495"/>
                  </a:lnTo>
                  <a:lnTo>
                    <a:pt x="1709610" y="3356140"/>
                  </a:lnTo>
                  <a:lnTo>
                    <a:pt x="2061832" y="3356140"/>
                  </a:lnTo>
                  <a:close/>
                </a:path>
                <a:path w="6237605" h="6179184">
                  <a:moveTo>
                    <a:pt x="3888016" y="1001166"/>
                  </a:moveTo>
                  <a:lnTo>
                    <a:pt x="3237382" y="348348"/>
                  </a:lnTo>
                  <a:lnTo>
                    <a:pt x="2890202" y="0"/>
                  </a:lnTo>
                  <a:lnTo>
                    <a:pt x="2890202" y="348348"/>
                  </a:lnTo>
                  <a:lnTo>
                    <a:pt x="1947481" y="348348"/>
                  </a:lnTo>
                  <a:lnTo>
                    <a:pt x="1899513" y="345427"/>
                  </a:lnTo>
                  <a:lnTo>
                    <a:pt x="1866709" y="352475"/>
                  </a:lnTo>
                  <a:lnTo>
                    <a:pt x="1833943" y="376707"/>
                  </a:lnTo>
                  <a:lnTo>
                    <a:pt x="1786064" y="425348"/>
                  </a:lnTo>
                  <a:lnTo>
                    <a:pt x="439712" y="1767522"/>
                  </a:lnTo>
                  <a:lnTo>
                    <a:pt x="391604" y="1816874"/>
                  </a:lnTo>
                  <a:lnTo>
                    <a:pt x="376123" y="1849602"/>
                  </a:lnTo>
                  <a:lnTo>
                    <a:pt x="376123" y="1923580"/>
                  </a:lnTo>
                  <a:lnTo>
                    <a:pt x="399313" y="2020544"/>
                  </a:lnTo>
                  <a:lnTo>
                    <a:pt x="391947" y="1953653"/>
                  </a:lnTo>
                  <a:lnTo>
                    <a:pt x="395605" y="1911502"/>
                  </a:lnTo>
                  <a:lnTo>
                    <a:pt x="415798" y="1876209"/>
                  </a:lnTo>
                  <a:lnTo>
                    <a:pt x="458025" y="1829917"/>
                  </a:lnTo>
                  <a:lnTo>
                    <a:pt x="493395" y="1800098"/>
                  </a:lnTo>
                  <a:lnTo>
                    <a:pt x="533006" y="1773745"/>
                  </a:lnTo>
                  <a:lnTo>
                    <a:pt x="576148" y="1751177"/>
                  </a:lnTo>
                  <a:lnTo>
                    <a:pt x="622109" y="1732711"/>
                  </a:lnTo>
                  <a:lnTo>
                    <a:pt x="670204" y="1718691"/>
                  </a:lnTo>
                  <a:lnTo>
                    <a:pt x="719709" y="1709420"/>
                  </a:lnTo>
                  <a:lnTo>
                    <a:pt x="769912" y="1705216"/>
                  </a:lnTo>
                  <a:lnTo>
                    <a:pt x="2827883" y="1705216"/>
                  </a:lnTo>
                  <a:lnTo>
                    <a:pt x="2827883" y="2060917"/>
                  </a:lnTo>
                  <a:lnTo>
                    <a:pt x="3183712" y="1705216"/>
                  </a:lnTo>
                  <a:lnTo>
                    <a:pt x="3888016" y="1001166"/>
                  </a:lnTo>
                  <a:close/>
                </a:path>
                <a:path w="6237605" h="6179184">
                  <a:moveTo>
                    <a:pt x="5805513" y="4255922"/>
                  </a:moveTo>
                  <a:lnTo>
                    <a:pt x="5782703" y="4160240"/>
                  </a:lnTo>
                  <a:lnTo>
                    <a:pt x="5790044" y="4229176"/>
                  </a:lnTo>
                  <a:lnTo>
                    <a:pt x="5786005" y="4271988"/>
                  </a:lnTo>
                  <a:lnTo>
                    <a:pt x="5764771" y="4306570"/>
                  </a:lnTo>
                  <a:lnTo>
                    <a:pt x="5720512" y="4350766"/>
                  </a:lnTo>
                  <a:lnTo>
                    <a:pt x="5686476" y="4380547"/>
                  </a:lnTo>
                  <a:lnTo>
                    <a:pt x="5647766" y="4406874"/>
                  </a:lnTo>
                  <a:lnTo>
                    <a:pt x="5605081" y="4429417"/>
                  </a:lnTo>
                  <a:lnTo>
                    <a:pt x="5559120" y="4447857"/>
                  </a:lnTo>
                  <a:lnTo>
                    <a:pt x="5510606" y="4461878"/>
                  </a:lnTo>
                  <a:lnTo>
                    <a:pt x="5460225" y="4471136"/>
                  </a:lnTo>
                  <a:lnTo>
                    <a:pt x="5408688" y="4475340"/>
                  </a:lnTo>
                  <a:lnTo>
                    <a:pt x="5038331" y="4476902"/>
                  </a:lnTo>
                  <a:lnTo>
                    <a:pt x="3355327" y="4475340"/>
                  </a:lnTo>
                  <a:lnTo>
                    <a:pt x="3355327" y="4123601"/>
                  </a:lnTo>
                  <a:lnTo>
                    <a:pt x="2295677" y="5182501"/>
                  </a:lnTo>
                  <a:lnTo>
                    <a:pt x="3293033" y="6179159"/>
                  </a:lnTo>
                  <a:lnTo>
                    <a:pt x="3293033" y="5831052"/>
                  </a:lnTo>
                  <a:lnTo>
                    <a:pt x="4231703" y="5831052"/>
                  </a:lnTo>
                  <a:lnTo>
                    <a:pt x="4281729" y="5834024"/>
                  </a:lnTo>
                  <a:lnTo>
                    <a:pt x="4296905" y="5831052"/>
                  </a:lnTo>
                  <a:lnTo>
                    <a:pt x="4315587" y="5827395"/>
                  </a:lnTo>
                  <a:lnTo>
                    <a:pt x="4348734" y="5804255"/>
                  </a:lnTo>
                  <a:lnTo>
                    <a:pt x="4396651" y="5757773"/>
                  </a:lnTo>
                  <a:lnTo>
                    <a:pt x="5678500" y="4476902"/>
                  </a:lnTo>
                  <a:lnTo>
                    <a:pt x="5738723" y="4416704"/>
                  </a:lnTo>
                  <a:lnTo>
                    <a:pt x="5788888" y="4365333"/>
                  </a:lnTo>
                  <a:lnTo>
                    <a:pt x="5805513" y="4331119"/>
                  </a:lnTo>
                  <a:lnTo>
                    <a:pt x="5805513" y="4255922"/>
                  </a:lnTo>
                  <a:close/>
                </a:path>
                <a:path w="6237605" h="6179184">
                  <a:moveTo>
                    <a:pt x="6237249" y="2903156"/>
                  </a:moveTo>
                  <a:lnTo>
                    <a:pt x="5888672" y="2903156"/>
                  </a:lnTo>
                  <a:lnTo>
                    <a:pt x="5888672" y="1964436"/>
                  </a:lnTo>
                  <a:lnTo>
                    <a:pt x="5891644" y="1914410"/>
                  </a:lnTo>
                  <a:lnTo>
                    <a:pt x="5884989" y="1880539"/>
                  </a:lnTo>
                  <a:lnTo>
                    <a:pt x="5861824" y="1847392"/>
                  </a:lnTo>
                  <a:lnTo>
                    <a:pt x="5815266" y="1799475"/>
                  </a:lnTo>
                  <a:lnTo>
                    <a:pt x="4472495" y="457276"/>
                  </a:lnTo>
                  <a:lnTo>
                    <a:pt x="4421048" y="407111"/>
                  </a:lnTo>
                  <a:lnTo>
                    <a:pt x="4386859" y="390525"/>
                  </a:lnTo>
                  <a:lnTo>
                    <a:pt x="4311358" y="390525"/>
                  </a:lnTo>
                  <a:lnTo>
                    <a:pt x="4215689" y="413296"/>
                  </a:lnTo>
                  <a:lnTo>
                    <a:pt x="4284700" y="405993"/>
                  </a:lnTo>
                  <a:lnTo>
                    <a:pt x="4327588" y="410057"/>
                  </a:lnTo>
                  <a:lnTo>
                    <a:pt x="4362208" y="431304"/>
                  </a:lnTo>
                  <a:lnTo>
                    <a:pt x="4406455" y="475589"/>
                  </a:lnTo>
                  <a:lnTo>
                    <a:pt x="4436275" y="509625"/>
                  </a:lnTo>
                  <a:lnTo>
                    <a:pt x="4462640" y="548335"/>
                  </a:lnTo>
                  <a:lnTo>
                    <a:pt x="4485208" y="591019"/>
                  </a:lnTo>
                  <a:lnTo>
                    <a:pt x="4503674" y="636968"/>
                  </a:lnTo>
                  <a:lnTo>
                    <a:pt x="4517707" y="685482"/>
                  </a:lnTo>
                  <a:lnTo>
                    <a:pt x="4526991" y="735838"/>
                  </a:lnTo>
                  <a:lnTo>
                    <a:pt x="4531182" y="787349"/>
                  </a:lnTo>
                  <a:lnTo>
                    <a:pt x="4532757" y="1157732"/>
                  </a:lnTo>
                  <a:lnTo>
                    <a:pt x="4532655" y="1555686"/>
                  </a:lnTo>
                  <a:lnTo>
                    <a:pt x="4532554" y="1880539"/>
                  </a:lnTo>
                  <a:lnTo>
                    <a:pt x="4531703" y="2536520"/>
                  </a:lnTo>
                  <a:lnTo>
                    <a:pt x="4531182" y="2840875"/>
                  </a:lnTo>
                  <a:lnTo>
                    <a:pt x="4178998" y="2840875"/>
                  </a:lnTo>
                  <a:lnTo>
                    <a:pt x="5239270" y="3900563"/>
                  </a:lnTo>
                  <a:lnTo>
                    <a:pt x="6237249" y="2903156"/>
                  </a:lnTo>
                  <a:close/>
                </a:path>
              </a:pathLst>
            </a:custGeom>
            <a:solidFill>
              <a:srgbClr val="F094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523930" y="2786419"/>
            <a:ext cx="21399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endParaRPr sz="33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25815" y="4464682"/>
            <a:ext cx="28130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Comic Sans MS"/>
                <a:cs typeface="Comic Sans MS"/>
              </a:rPr>
              <a:t>2</a:t>
            </a:r>
            <a:endParaRPr sz="33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0886" y="5374319"/>
            <a:ext cx="2555240" cy="2038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FFFFFF"/>
                </a:solidFill>
                <a:latin typeface="Comic Sans MS"/>
                <a:cs typeface="Comic Sans MS"/>
              </a:rPr>
              <a:t>4</a:t>
            </a:r>
            <a:endParaRPr sz="33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565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3300" spc="-5" dirty="0">
                <a:solidFill>
                  <a:srgbClr val="FFFFFF"/>
                </a:solidFill>
                <a:latin typeface="Comic Sans MS"/>
                <a:cs typeface="Comic Sans MS"/>
              </a:rPr>
              <a:t>3</a:t>
            </a:r>
            <a:endParaRPr sz="33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0306" y="1458113"/>
            <a:ext cx="2841625" cy="15125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977265">
              <a:lnSpc>
                <a:spcPts val="3879"/>
              </a:lnSpc>
              <a:spcBef>
                <a:spcPts val="290"/>
              </a:spcBef>
            </a:pPr>
            <a:r>
              <a:rPr sz="3300" b="1" spc="-5" dirty="0">
                <a:latin typeface="Times New Roman"/>
                <a:cs typeface="Times New Roman"/>
              </a:rPr>
              <a:t>Data  Acquisition</a:t>
            </a:r>
            <a:r>
              <a:rPr sz="3300" b="1" spc="-65" dirty="0">
                <a:latin typeface="Times New Roman"/>
                <a:cs typeface="Times New Roman"/>
              </a:rPr>
              <a:t> </a:t>
            </a:r>
            <a:r>
              <a:rPr sz="3300" b="1" spc="5" dirty="0">
                <a:latin typeface="Times New Roman"/>
                <a:cs typeface="Times New Roman"/>
              </a:rPr>
              <a:t>(</a:t>
            </a:r>
            <a:r>
              <a:rPr sz="2450" spc="5" dirty="0">
                <a:latin typeface="Times New Roman"/>
                <a:cs typeface="Times New Roman"/>
              </a:rPr>
              <a:t>web</a:t>
            </a:r>
            <a:endParaRPr sz="2450">
              <a:latin typeface="Times New Roman"/>
              <a:cs typeface="Times New Roman"/>
            </a:endParaRPr>
          </a:p>
          <a:p>
            <a:pPr marL="940435">
              <a:lnSpc>
                <a:spcPts val="3754"/>
              </a:lnSpc>
            </a:pPr>
            <a:r>
              <a:rPr sz="2450" spc="5" dirty="0">
                <a:latin typeface="Times New Roman"/>
                <a:cs typeface="Times New Roman"/>
              </a:rPr>
              <a:t>source</a:t>
            </a:r>
            <a:r>
              <a:rPr sz="3300" b="1" spc="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930855" y="1458113"/>
            <a:ext cx="348869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5" dirty="0">
                <a:solidFill>
                  <a:srgbClr val="000000"/>
                </a:solidFill>
              </a:rPr>
              <a:t>Data</a:t>
            </a:r>
            <a:r>
              <a:rPr sz="3300" spc="-50" dirty="0">
                <a:solidFill>
                  <a:srgbClr val="000000"/>
                </a:solidFill>
              </a:rPr>
              <a:t> </a:t>
            </a:r>
            <a:r>
              <a:rPr sz="3300" spc="-15" dirty="0">
                <a:solidFill>
                  <a:srgbClr val="000000"/>
                </a:solidFill>
              </a:rPr>
              <a:t>Preprocessing</a:t>
            </a:r>
            <a:endParaRPr sz="3300"/>
          </a:p>
        </p:txBody>
      </p:sp>
      <p:sp>
        <p:nvSpPr>
          <p:cNvPr id="14" name="object 14"/>
          <p:cNvSpPr txBox="1"/>
          <p:nvPr/>
        </p:nvSpPr>
        <p:spPr>
          <a:xfrm>
            <a:off x="13516522" y="1950245"/>
            <a:ext cx="4316730" cy="102044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871855" marR="5080" indent="-859790">
              <a:lnSpc>
                <a:spcPts val="3879"/>
              </a:lnSpc>
              <a:spcBef>
                <a:spcPts val="290"/>
              </a:spcBef>
            </a:pPr>
            <a:r>
              <a:rPr sz="3300" b="1" spc="5" dirty="0">
                <a:latin typeface="Times New Roman"/>
                <a:cs typeface="Times New Roman"/>
              </a:rPr>
              <a:t>(</a:t>
            </a:r>
            <a:r>
              <a:rPr sz="2450" spc="5" dirty="0">
                <a:latin typeface="Times New Roman"/>
                <a:cs typeface="Times New Roman"/>
              </a:rPr>
              <a:t>Data cleaning, normalisation and  feature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engineering</a:t>
            </a:r>
            <a:r>
              <a:rPr sz="3300" b="1" spc="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7040" y="7685086"/>
            <a:ext cx="3627754" cy="15125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-635" algn="ctr">
              <a:lnSpc>
                <a:spcPts val="3879"/>
              </a:lnSpc>
              <a:spcBef>
                <a:spcPts val="290"/>
              </a:spcBef>
            </a:pPr>
            <a:r>
              <a:rPr sz="3300" b="1" spc="-55" dirty="0">
                <a:latin typeface="Times New Roman"/>
                <a:cs typeface="Times New Roman"/>
              </a:rPr>
              <a:t>Target </a:t>
            </a:r>
            <a:r>
              <a:rPr sz="3300" b="1" spc="-10" dirty="0">
                <a:latin typeface="Times New Roman"/>
                <a:cs typeface="Times New Roman"/>
              </a:rPr>
              <a:t>Prediction  </a:t>
            </a:r>
            <a:r>
              <a:rPr sz="3300" b="1" spc="5" dirty="0">
                <a:latin typeface="Times New Roman"/>
                <a:cs typeface="Times New Roman"/>
              </a:rPr>
              <a:t>(</a:t>
            </a:r>
            <a:r>
              <a:rPr sz="2450" spc="5" dirty="0">
                <a:latin typeface="Times New Roman"/>
                <a:cs typeface="Times New Roman"/>
              </a:rPr>
              <a:t>Model testing and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accuracy  prediction</a:t>
            </a:r>
            <a:r>
              <a:rPr sz="3300" b="1" spc="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13909" y="7685086"/>
            <a:ext cx="4422775" cy="15125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970915">
              <a:lnSpc>
                <a:spcPts val="3879"/>
              </a:lnSpc>
              <a:spcBef>
                <a:spcPts val="290"/>
              </a:spcBef>
            </a:pPr>
            <a:r>
              <a:rPr sz="3300" b="1" spc="-5" dirty="0">
                <a:latin typeface="Times New Roman"/>
                <a:cs typeface="Times New Roman"/>
              </a:rPr>
              <a:t>Model Fitting  </a:t>
            </a:r>
            <a:r>
              <a:rPr sz="3300" b="1" spc="5" dirty="0">
                <a:latin typeface="Times New Roman"/>
                <a:cs typeface="Times New Roman"/>
              </a:rPr>
              <a:t>(</a:t>
            </a:r>
            <a:r>
              <a:rPr sz="2450" spc="5" dirty="0">
                <a:latin typeface="Times New Roman"/>
                <a:cs typeface="Times New Roman"/>
              </a:rPr>
              <a:t>Dataset splitting, </a:t>
            </a:r>
            <a:r>
              <a:rPr sz="2450" spc="10" dirty="0">
                <a:latin typeface="Times New Roman"/>
                <a:cs typeface="Times New Roman"/>
              </a:rPr>
              <a:t>Cross</a:t>
            </a:r>
            <a:r>
              <a:rPr sz="2450" spc="-60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validation</a:t>
            </a:r>
            <a:endParaRPr sz="2450">
              <a:latin typeface="Times New Roman"/>
              <a:cs typeface="Times New Roman"/>
            </a:endParaRPr>
          </a:p>
          <a:p>
            <a:pPr marL="885190">
              <a:lnSpc>
                <a:spcPts val="3754"/>
              </a:lnSpc>
            </a:pPr>
            <a:r>
              <a:rPr sz="2450" spc="5" dirty="0">
                <a:latin typeface="Times New Roman"/>
                <a:cs typeface="Times New Roman"/>
              </a:rPr>
              <a:t>and </a:t>
            </a:r>
            <a:r>
              <a:rPr sz="2450" spc="10" dirty="0">
                <a:latin typeface="Times New Roman"/>
                <a:cs typeface="Times New Roman"/>
              </a:rPr>
              <a:t>Model </a:t>
            </a:r>
            <a:r>
              <a:rPr sz="2450" spc="5" dirty="0">
                <a:latin typeface="Times New Roman"/>
                <a:cs typeface="Times New Roman"/>
              </a:rPr>
              <a:t>training</a:t>
            </a:r>
            <a:r>
              <a:rPr sz="2450" spc="190" dirty="0">
                <a:latin typeface="Times New Roman"/>
                <a:cs typeface="Times New Roman"/>
              </a:rPr>
              <a:t> </a:t>
            </a:r>
            <a:r>
              <a:rPr sz="3300" b="1" spc="-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88877" y="1951361"/>
            <a:ext cx="10926445" cy="5703570"/>
            <a:chOff x="3388877" y="1951361"/>
            <a:chExt cx="10926445" cy="5703570"/>
          </a:xfrm>
        </p:grpSpPr>
        <p:sp>
          <p:nvSpPr>
            <p:cNvPr id="18" name="object 18"/>
            <p:cNvSpPr/>
            <p:nvPr/>
          </p:nvSpPr>
          <p:spPr>
            <a:xfrm>
              <a:off x="6574791" y="1955505"/>
              <a:ext cx="680085" cy="886460"/>
            </a:xfrm>
            <a:custGeom>
              <a:avLst/>
              <a:gdLst/>
              <a:ahLst/>
              <a:cxnLst/>
              <a:rect l="l" t="t" r="r" b="b"/>
              <a:pathLst>
                <a:path w="680084" h="886460">
                  <a:moveTo>
                    <a:pt x="16676" y="0"/>
                  </a:moveTo>
                  <a:lnTo>
                    <a:pt x="680089" y="873393"/>
                  </a:lnTo>
                  <a:lnTo>
                    <a:pt x="663413" y="886060"/>
                  </a:lnTo>
                  <a:lnTo>
                    <a:pt x="0" y="12667"/>
                  </a:lnTo>
                  <a:lnTo>
                    <a:pt x="166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25602" y="1961832"/>
              <a:ext cx="2458085" cy="0"/>
            </a:xfrm>
            <a:custGeom>
              <a:avLst/>
              <a:gdLst/>
              <a:ahLst/>
              <a:cxnLst/>
              <a:rect l="l" t="t" r="r" b="b"/>
              <a:pathLst>
                <a:path w="2458084">
                  <a:moveTo>
                    <a:pt x="2457537" y="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634828" y="6768751"/>
              <a:ext cx="680085" cy="886460"/>
            </a:xfrm>
            <a:custGeom>
              <a:avLst/>
              <a:gdLst/>
              <a:ahLst/>
              <a:cxnLst/>
              <a:rect l="l" t="t" r="r" b="b"/>
              <a:pathLst>
                <a:path w="680084" h="886459">
                  <a:moveTo>
                    <a:pt x="16676" y="0"/>
                  </a:moveTo>
                  <a:lnTo>
                    <a:pt x="680089" y="873393"/>
                  </a:lnTo>
                  <a:lnTo>
                    <a:pt x="663413" y="886060"/>
                  </a:lnTo>
                  <a:lnTo>
                    <a:pt x="0" y="12667"/>
                  </a:lnTo>
                  <a:lnTo>
                    <a:pt x="166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85711" y="6775088"/>
              <a:ext cx="2458085" cy="0"/>
            </a:xfrm>
            <a:custGeom>
              <a:avLst/>
              <a:gdLst/>
              <a:ahLst/>
              <a:cxnLst/>
              <a:rect l="l" t="t" r="r" b="b"/>
              <a:pathLst>
                <a:path w="2458084">
                  <a:moveTo>
                    <a:pt x="2457537" y="3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32597" y="1955505"/>
              <a:ext cx="680085" cy="886460"/>
            </a:xfrm>
            <a:custGeom>
              <a:avLst/>
              <a:gdLst/>
              <a:ahLst/>
              <a:cxnLst/>
              <a:rect l="l" t="t" r="r" b="b"/>
              <a:pathLst>
                <a:path w="680084" h="886460">
                  <a:moveTo>
                    <a:pt x="663413" y="0"/>
                  </a:moveTo>
                  <a:lnTo>
                    <a:pt x="0" y="873393"/>
                  </a:lnTo>
                  <a:lnTo>
                    <a:pt x="16676" y="886060"/>
                  </a:lnTo>
                  <a:lnTo>
                    <a:pt x="680089" y="12667"/>
                  </a:lnTo>
                  <a:lnTo>
                    <a:pt x="663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04371" y="1961832"/>
              <a:ext cx="2458085" cy="0"/>
            </a:xfrm>
            <a:custGeom>
              <a:avLst/>
              <a:gdLst/>
              <a:ahLst/>
              <a:cxnLst/>
              <a:rect l="l" t="t" r="r" b="b"/>
              <a:pathLst>
                <a:path w="2458084">
                  <a:moveTo>
                    <a:pt x="0" y="3"/>
                  </a:moveTo>
                  <a:lnTo>
                    <a:pt x="245753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88877" y="6768751"/>
              <a:ext cx="680085" cy="886460"/>
            </a:xfrm>
            <a:custGeom>
              <a:avLst/>
              <a:gdLst/>
              <a:ahLst/>
              <a:cxnLst/>
              <a:rect l="l" t="t" r="r" b="b"/>
              <a:pathLst>
                <a:path w="680085" h="886459">
                  <a:moveTo>
                    <a:pt x="663413" y="0"/>
                  </a:moveTo>
                  <a:lnTo>
                    <a:pt x="0" y="873393"/>
                  </a:lnTo>
                  <a:lnTo>
                    <a:pt x="16676" y="886060"/>
                  </a:lnTo>
                  <a:lnTo>
                    <a:pt x="680089" y="12667"/>
                  </a:lnTo>
                  <a:lnTo>
                    <a:pt x="663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60630" y="6775088"/>
              <a:ext cx="2458085" cy="0"/>
            </a:xfrm>
            <a:custGeom>
              <a:avLst/>
              <a:gdLst/>
              <a:ahLst/>
              <a:cxnLst/>
              <a:rect l="l" t="t" r="r" b="b"/>
              <a:pathLst>
                <a:path w="2458084">
                  <a:moveTo>
                    <a:pt x="0" y="3"/>
                  </a:moveTo>
                  <a:lnTo>
                    <a:pt x="245753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6273505" y="9744652"/>
            <a:ext cx="314833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b="1" spc="10" dirty="0">
                <a:latin typeface="Times New Roman"/>
                <a:cs typeface="Times New Roman"/>
              </a:rPr>
              <a:t>App</a:t>
            </a:r>
            <a:r>
              <a:rPr sz="5750" b="1" spc="-100" dirty="0">
                <a:latin typeface="Times New Roman"/>
                <a:cs typeface="Times New Roman"/>
              </a:rPr>
              <a:t>r</a:t>
            </a:r>
            <a:r>
              <a:rPr sz="5750" b="1" spc="10" dirty="0">
                <a:latin typeface="Times New Roman"/>
                <a:cs typeface="Times New Roman"/>
              </a:rPr>
              <a:t>oa</a:t>
            </a:r>
            <a:r>
              <a:rPr sz="5750" b="1" dirty="0">
                <a:latin typeface="Times New Roman"/>
                <a:cs typeface="Times New Roman"/>
              </a:rPr>
              <a:t>c</a:t>
            </a:r>
            <a:r>
              <a:rPr sz="5750" b="1" spc="10" dirty="0">
                <a:latin typeface="Times New Roman"/>
                <a:cs typeface="Times New Roman"/>
              </a:rPr>
              <a:t>h</a:t>
            </a:r>
            <a:endParaRPr sz="5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0100" y="9986285"/>
            <a:ext cx="606996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76705" algn="l"/>
              </a:tabLst>
            </a:pPr>
            <a:r>
              <a:rPr sz="2950" b="1" dirty="0">
                <a:latin typeface="Times New Roman"/>
                <a:cs typeface="Times New Roman"/>
              </a:rPr>
              <a:t>TOOLS</a:t>
            </a:r>
            <a:r>
              <a:rPr sz="2950" dirty="0">
                <a:latin typeface="Times New Roman"/>
                <a:cs typeface="Times New Roman"/>
              </a:rPr>
              <a:t>:	</a:t>
            </a:r>
            <a:r>
              <a:rPr sz="2950" spc="5" dirty="0">
                <a:latin typeface="Times New Roman"/>
                <a:cs typeface="Times New Roman"/>
              </a:rPr>
              <a:t>Anaconda (Jupyter</a:t>
            </a:r>
            <a:r>
              <a:rPr sz="2950" spc="-50" dirty="0">
                <a:latin typeface="Times New Roman"/>
                <a:cs typeface="Times New Roman"/>
              </a:rPr>
              <a:t> </a:t>
            </a:r>
            <a:r>
              <a:rPr sz="2950" spc="5" dirty="0">
                <a:latin typeface="Times New Roman"/>
                <a:cs typeface="Times New Roman"/>
              </a:rPr>
              <a:t>notebook)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04100" cy="11309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208" y="602118"/>
            <a:ext cx="18414655" cy="3445438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C329E-A2B7-6609-A44B-3D53F9AC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40" y="967712"/>
            <a:ext cx="5870707" cy="2714244"/>
          </a:xfrm>
        </p:spPr>
        <p:txBody>
          <a:bodyPr>
            <a:normAutofit/>
          </a:bodyPr>
          <a:lstStyle/>
          <a:p>
            <a:r>
              <a:rPr lang="en-US" sz="5200"/>
              <a:t>DATASET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662" y="1744289"/>
            <a:ext cx="211093" cy="1161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338" y="2309757"/>
            <a:ext cx="2412661" cy="3015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8D90D-1986-6360-4B89-11D1ACD27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3846" y="967712"/>
            <a:ext cx="9898097" cy="27142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000" dirty="0">
                <a:hlinkClick r:id="rId2"/>
              </a:rPr>
              <a:t>https://data.gov.il/dataset/covid-19</a:t>
            </a:r>
            <a:r>
              <a:rPr lang="en-US" sz="3000" dirty="0"/>
              <a:t>  </a:t>
            </a:r>
            <a:r>
              <a:rPr lang="en-US" sz="3000"/>
              <a:t>(English) </a:t>
            </a:r>
            <a:r>
              <a:rPr lang="en-US" sz="3000" dirty="0"/>
              <a:t>– Dataset Taken From</a:t>
            </a:r>
          </a:p>
          <a:p>
            <a:pPr>
              <a:spcAft>
                <a:spcPts val="600"/>
              </a:spcAft>
            </a:pPr>
            <a:r>
              <a:rPr lang="en-US" sz="3000" dirty="0">
                <a:hlinkClick r:id="rId3"/>
              </a:rPr>
              <a:t>https://www.kaggle.com/datasets/imdevskp/corona-virus-report</a:t>
            </a:r>
            <a:r>
              <a:rPr lang="en-US" sz="3000" dirty="0"/>
              <a:t> - For </a:t>
            </a:r>
            <a:r>
              <a:rPr lang="en-US" sz="3000" dirty="0" err="1"/>
              <a:t>Futhur</a:t>
            </a:r>
            <a:r>
              <a:rPr lang="en-US" sz="3000" dirty="0"/>
              <a:t> Research.</a:t>
            </a:r>
          </a:p>
          <a:p>
            <a:pPr>
              <a:spcAft>
                <a:spcPts val="600"/>
              </a:spcAft>
            </a:pPr>
            <a:endParaRPr lang="en-US" sz="3000" dirty="0"/>
          </a:p>
          <a:p>
            <a:pPr>
              <a:spcAft>
                <a:spcPts val="600"/>
              </a:spcAft>
            </a:pPr>
            <a:endParaRPr lang="en-US" sz="3000" dirty="0"/>
          </a:p>
          <a:p>
            <a:pPr>
              <a:spcAft>
                <a:spcPts val="600"/>
              </a:spcAft>
            </a:pPr>
            <a:endParaRPr lang="en-US" sz="30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E2EE614-CE04-B979-4F4A-2F5FEAA88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50" y="2606675"/>
            <a:ext cx="15059504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2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04100" cy="11309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3282" y="1054543"/>
            <a:ext cx="11309350" cy="920026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48748" y="652047"/>
            <a:ext cx="10465369" cy="91947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20959" y="4649008"/>
            <a:ext cx="4125949" cy="9194724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701207" y="1406617"/>
            <a:ext cx="11309352" cy="849611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349840" y="1861225"/>
            <a:ext cx="7121202" cy="7120702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692" y="967767"/>
            <a:ext cx="6975259" cy="5586233"/>
          </a:xfrm>
          <a:prstGeom prst="rect">
            <a:avLst/>
          </a:prstGeom>
        </p:spPr>
        <p:txBody>
          <a:bodyPr vert="horz" lIns="0" tIns="16510" rIns="0" bIns="0" rtlCol="0" anchor="b">
            <a:normAutofit/>
          </a:bodyPr>
          <a:lstStyle/>
          <a:p>
            <a:pPr marL="12700" algn="r">
              <a:spcBef>
                <a:spcPts val="130"/>
              </a:spcBef>
            </a:pPr>
            <a:r>
              <a:rPr lang="en-US" sz="6600" spc="10">
                <a:solidFill>
                  <a:srgbClr val="FFFFFF"/>
                </a:solidFill>
              </a:rPr>
              <a:t>Evaluation</a:t>
            </a:r>
            <a:r>
              <a:rPr lang="en-US" sz="6600" spc="-30">
                <a:solidFill>
                  <a:srgbClr val="FFFFFF"/>
                </a:solidFill>
              </a:rPr>
              <a:t> </a:t>
            </a:r>
            <a:r>
              <a:rPr lang="en-US" sz="6600" spc="1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723436" y="1071040"/>
            <a:ext cx="8017973" cy="9145842"/>
          </a:xfrm>
          <a:prstGeom prst="rect">
            <a:avLst/>
          </a:prstGeom>
        </p:spPr>
        <p:txBody>
          <a:bodyPr vert="horz" lIns="0" tIns="50165" rIns="0" bIns="0" rtlCol="0" anchor="ctr">
            <a:normAutofit/>
          </a:bodyPr>
          <a:lstStyle/>
          <a:p>
            <a:pPr marL="636270" marR="5080" indent="-457200">
              <a:spcBef>
                <a:spcPts val="395"/>
              </a:spcBef>
              <a:buSzPct val="12317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5" dirty="0"/>
              <a:t>Confusion Matrix : for finding False Positive, </a:t>
            </a:r>
            <a:r>
              <a:rPr lang="en-US" sz="3600" spc="-30" dirty="0"/>
              <a:t>True </a:t>
            </a:r>
            <a:r>
              <a:rPr lang="en-US" sz="3600" spc="5" dirty="0"/>
              <a:t>Positive, false Negative,  </a:t>
            </a:r>
            <a:r>
              <a:rPr lang="en-US" sz="3600" spc="-30" dirty="0"/>
              <a:t>True</a:t>
            </a:r>
            <a:r>
              <a:rPr lang="en-US" sz="3600" spc="-5" dirty="0"/>
              <a:t> </a:t>
            </a:r>
            <a:r>
              <a:rPr lang="en-US" sz="3600" spc="5" dirty="0"/>
              <a:t>Negative</a:t>
            </a:r>
            <a:endParaRPr lang="en-US" sz="3600" dirty="0"/>
          </a:p>
          <a:p>
            <a:pPr marL="636270" indent="-457200">
              <a:buSzPct val="12317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5" dirty="0"/>
              <a:t>F1-score</a:t>
            </a:r>
            <a:endParaRPr lang="en-US" sz="3600" dirty="0"/>
          </a:p>
          <a:p>
            <a:pPr marL="636270" indent="-457200">
              <a:buSzPct val="12317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5" dirty="0"/>
              <a:t>Accuracy(&gt;95)</a:t>
            </a:r>
            <a:endParaRPr lang="en-US" sz="3600" dirty="0"/>
          </a:p>
          <a:p>
            <a:pPr marL="636270" indent="-457200">
              <a:buSzPct val="12317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-30" dirty="0"/>
              <a:t>Time</a:t>
            </a:r>
            <a:r>
              <a:rPr lang="en-US" sz="3600" dirty="0"/>
              <a:t> </a:t>
            </a:r>
            <a:r>
              <a:rPr lang="en-US" sz="3600" spc="5" dirty="0"/>
              <a:t>Complexity</a:t>
            </a:r>
            <a:endParaRPr lang="en-US" sz="3600" dirty="0"/>
          </a:p>
          <a:p>
            <a:pPr marL="636270" indent="-457200">
              <a:buSzPct val="12317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5" dirty="0"/>
              <a:t>Correctness</a:t>
            </a:r>
            <a:endParaRPr lang="en-US" sz="3600" dirty="0">
              <a:latin typeface="+mn-lt"/>
              <a:cs typeface="+mn-cs"/>
            </a:endParaRPr>
          </a:p>
          <a:p>
            <a:pPr marL="636270" indent="-457200">
              <a:buSzPct val="12317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5" dirty="0">
                <a:latin typeface="Times New Roman"/>
                <a:cs typeface="Times New Roman"/>
              </a:rPr>
              <a:t>Feature importance: </a:t>
            </a:r>
            <a:r>
              <a:rPr lang="en-US" sz="3600" spc="-130" dirty="0">
                <a:latin typeface="Times New Roman"/>
                <a:cs typeface="Times New Roman"/>
              </a:rPr>
              <a:t>You </a:t>
            </a:r>
            <a:r>
              <a:rPr lang="en-US" sz="3600" spc="5" dirty="0">
                <a:latin typeface="Times New Roman"/>
                <a:cs typeface="Times New Roman"/>
              </a:rPr>
              <a:t>can measure the role of each feature in </a:t>
            </a:r>
            <a:r>
              <a:rPr lang="en-US" sz="3600" spc="10" dirty="0">
                <a:latin typeface="Times New Roman"/>
                <a:cs typeface="Times New Roman"/>
              </a:rPr>
              <a:t>your</a:t>
            </a:r>
            <a:r>
              <a:rPr lang="en-US" sz="3600" spc="-10" dirty="0">
                <a:latin typeface="Times New Roman"/>
                <a:cs typeface="Times New Roman"/>
              </a:rPr>
              <a:t> </a:t>
            </a:r>
            <a:r>
              <a:rPr lang="en-US" sz="3600" spc="5" dirty="0">
                <a:latin typeface="Times New Roman"/>
                <a:cs typeface="Times New Roman"/>
              </a:rPr>
              <a:t>final </a:t>
            </a:r>
            <a:r>
              <a:rPr lang="en-US" sz="3600" spc="5" dirty="0"/>
              <a:t>model using either built-in or external feature importance</a:t>
            </a:r>
            <a:r>
              <a:rPr lang="en-US" sz="3600" dirty="0"/>
              <a:t> </a:t>
            </a:r>
            <a:r>
              <a:rPr lang="en-US" sz="3600" spc="5" dirty="0"/>
              <a:t>algorithms.</a:t>
            </a:r>
          </a:p>
          <a:p>
            <a:pPr marL="636270" indent="-457200">
              <a:buSzPct val="123170"/>
              <a:buFont typeface="Wingdings" panose="05000000000000000000" pitchFamily="2" charset="2"/>
              <a:buChar char="§"/>
              <a:tabLst>
                <a:tab pos="598805" algn="l"/>
              </a:tabLst>
            </a:pPr>
            <a:r>
              <a:rPr lang="en-US" sz="3600" spc="5" dirty="0">
                <a:latin typeface="Times New Roman"/>
                <a:cs typeface="Times New Roman"/>
              </a:rPr>
              <a:t>Decision boundary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spc="5" dirty="0">
                <a:latin typeface="Times New Roman"/>
                <a:cs typeface="Times New Roman"/>
              </a:rPr>
              <a:t>visualization</a:t>
            </a:r>
            <a:endParaRPr lang="en-US"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04100" cy="11309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099073" cy="113093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325567" y="2325563"/>
            <a:ext cx="11309350" cy="665822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325568" y="2342280"/>
            <a:ext cx="11309348" cy="66582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266128" y="5917252"/>
            <a:ext cx="4125949" cy="665823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827343" y="1599136"/>
            <a:ext cx="6431525" cy="6891412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325581" y="2308843"/>
            <a:ext cx="11309355" cy="665822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9605" y="967767"/>
            <a:ext cx="5278919" cy="55862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 rtl="0">
              <a:lnSpc>
                <a:spcPct val="90000"/>
              </a:lnSpc>
              <a:spcBef>
                <a:spcPct val="0"/>
              </a:spcBef>
            </a:pPr>
            <a:r>
              <a:rPr lang="en-US" sz="66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Deliverables</a:t>
            </a:r>
            <a:endParaRPr lang="en-US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31916" y="1071040"/>
            <a:ext cx="10809494" cy="9145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85495" indent="-457200">
              <a:lnSpc>
                <a:spcPct val="90000"/>
              </a:lnSpc>
              <a:spcBef>
                <a:spcPts val="120"/>
              </a:spcBef>
              <a:buSzPct val="123170"/>
              <a:buFont typeface="Wingdings" panose="05000000000000000000" pitchFamily="2" charset="2"/>
              <a:buChar char="§"/>
              <a:tabLst>
                <a:tab pos="556895" algn="l"/>
                <a:tab pos="557530" algn="l"/>
              </a:tabLst>
            </a:pPr>
            <a:r>
              <a:rPr lang="en-US" sz="3600" spc="15" dirty="0"/>
              <a:t>A </a:t>
            </a:r>
            <a:r>
              <a:rPr lang="en-US" sz="3600" b="1" spc="10" dirty="0"/>
              <a:t>user </a:t>
            </a:r>
            <a:r>
              <a:rPr lang="en-US" sz="3600" b="1" spc="5" dirty="0"/>
              <a:t>documentation </a:t>
            </a:r>
            <a:r>
              <a:rPr lang="en-US" sz="3600" spc="5" dirty="0"/>
              <a:t>manual with </a:t>
            </a:r>
            <a:r>
              <a:rPr lang="en-US" sz="3600" dirty="0"/>
              <a:t>details </a:t>
            </a:r>
            <a:r>
              <a:rPr lang="en-US" sz="3600" spc="5" dirty="0"/>
              <a:t>of the working</a:t>
            </a:r>
            <a:r>
              <a:rPr lang="en-US" sz="3600" spc="-220" dirty="0"/>
              <a:t> </a:t>
            </a:r>
            <a:r>
              <a:rPr lang="en-US" sz="3600" spc="5" dirty="0"/>
              <a:t>model.</a:t>
            </a:r>
            <a:endParaRPr lang="en-US" sz="3600" dirty="0"/>
          </a:p>
          <a:p>
            <a:pPr marL="785495" marR="5080" indent="-457200">
              <a:lnSpc>
                <a:spcPct val="90000"/>
              </a:lnSpc>
              <a:buSzPct val="123170"/>
              <a:buFont typeface="Wingdings" panose="05000000000000000000" pitchFamily="2" charset="2"/>
              <a:buChar char="§"/>
              <a:tabLst>
                <a:tab pos="556895" algn="l"/>
                <a:tab pos="557530" algn="l"/>
              </a:tabLst>
            </a:pPr>
            <a:r>
              <a:rPr lang="en-US" sz="3600" spc="15" dirty="0"/>
              <a:t>A </a:t>
            </a:r>
            <a:r>
              <a:rPr lang="en-US" sz="3600" b="1" spc="10" dirty="0"/>
              <a:t>Python </a:t>
            </a:r>
            <a:r>
              <a:rPr lang="en-US" sz="3600" b="1" spc="5" dirty="0"/>
              <a:t>file </a:t>
            </a:r>
            <a:r>
              <a:rPr lang="en-US" sz="3600" spc="5" dirty="0"/>
              <a:t>containing machine learning algorithms developed for</a:t>
            </a:r>
            <a:r>
              <a:rPr lang="en-US" sz="3600" spc="-245" dirty="0"/>
              <a:t> </a:t>
            </a:r>
            <a:r>
              <a:rPr lang="en-US" sz="3600" spc="5" dirty="0"/>
              <a:t>classification  using the Python programming</a:t>
            </a:r>
            <a:r>
              <a:rPr lang="en-US" sz="3600" dirty="0"/>
              <a:t> </a:t>
            </a:r>
            <a:r>
              <a:rPr lang="en-US" sz="3600" spc="5" dirty="0"/>
              <a:t>language.</a:t>
            </a:r>
            <a:endParaRPr lang="en-US" sz="3600" dirty="0"/>
          </a:p>
          <a:p>
            <a:pPr marL="785495" indent="-457200">
              <a:lnSpc>
                <a:spcPct val="90000"/>
              </a:lnSpc>
              <a:spcBef>
                <a:spcPts val="785"/>
              </a:spcBef>
              <a:buSzPct val="123170"/>
              <a:buFont typeface="Wingdings" panose="05000000000000000000" pitchFamily="2" charset="2"/>
              <a:buChar char="§"/>
              <a:tabLst>
                <a:tab pos="556895" algn="l"/>
                <a:tab pos="557530" algn="l"/>
              </a:tabLst>
            </a:pPr>
            <a:r>
              <a:rPr lang="en-US" sz="3600" b="1" spc="5" dirty="0"/>
              <a:t>GitHub </a:t>
            </a:r>
            <a:r>
              <a:rPr lang="en-US" sz="3600" spc="5" dirty="0"/>
              <a:t>repository </a:t>
            </a:r>
            <a:r>
              <a:rPr lang="en-US" sz="3600" b="1" spc="5" dirty="0"/>
              <a:t>link </a:t>
            </a:r>
            <a:r>
              <a:rPr lang="en-US" sz="3600" spc="5" dirty="0"/>
              <a:t>for project code and related</a:t>
            </a:r>
            <a:r>
              <a:rPr lang="en-US" sz="3600" dirty="0"/>
              <a:t> files.</a:t>
            </a:r>
          </a:p>
          <a:p>
            <a:pPr marL="785495" indent="-457200">
              <a:lnSpc>
                <a:spcPct val="90000"/>
              </a:lnSpc>
              <a:spcBef>
                <a:spcPts val="785"/>
              </a:spcBef>
              <a:buSzPct val="123170"/>
              <a:buFont typeface="Wingdings" panose="05000000000000000000" pitchFamily="2" charset="2"/>
              <a:buChar char="§"/>
              <a:tabLst>
                <a:tab pos="556895" algn="l"/>
                <a:tab pos="557530" algn="l"/>
              </a:tabLst>
            </a:pPr>
            <a:r>
              <a:rPr lang="en-US" sz="3600" spc="15" dirty="0"/>
              <a:t>A </a:t>
            </a:r>
            <a:r>
              <a:rPr lang="en-US" sz="3600" b="1" spc="-110" dirty="0"/>
              <a:t>YouTube </a:t>
            </a:r>
            <a:r>
              <a:rPr lang="en-US" sz="3600" spc="5" dirty="0"/>
              <a:t>video </a:t>
            </a:r>
            <a:r>
              <a:rPr lang="en-US" sz="3600" spc="10" dirty="0"/>
              <a:t>showing </a:t>
            </a:r>
            <a:r>
              <a:rPr lang="en-US" sz="3600" spc="5" dirty="0"/>
              <a:t>the project implementation and</a:t>
            </a:r>
            <a:r>
              <a:rPr lang="en-US" sz="3600" spc="-140" dirty="0"/>
              <a:t> </a:t>
            </a:r>
            <a:r>
              <a:rPr lang="en-US" sz="3600" spc="5" dirty="0"/>
              <a:t>slides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506</TotalTime>
  <Words>337</Words>
  <Application>Microsoft Office PowerPoint</Application>
  <PresentationFormat>Custom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Comic Sans MS</vt:lpstr>
      <vt:lpstr>Courier New</vt:lpstr>
      <vt:lpstr>Times New Roman</vt:lpstr>
      <vt:lpstr>Wingdings</vt:lpstr>
      <vt:lpstr>Office Theme</vt:lpstr>
      <vt:lpstr>INTRO TO  AI (FINAL   PROJECT PROPOSAL)</vt:lpstr>
      <vt:lpstr>GOAL </vt:lpstr>
      <vt:lpstr>OBJECTIVE</vt:lpstr>
      <vt:lpstr>Data Preprocessing</vt:lpstr>
      <vt:lpstr>DATASET </vt:lpstr>
      <vt:lpstr>Evaluation Methodology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detection</dc:title>
  <cp:lastModifiedBy>Harsha Balla</cp:lastModifiedBy>
  <cp:revision>4</cp:revision>
  <dcterms:created xsi:type="dcterms:W3CDTF">2022-04-13T01:03:02Z</dcterms:created>
  <dcterms:modified xsi:type="dcterms:W3CDTF">2022-05-11T16:38:32Z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2022-04-13T00:00:00Z</vt:filetime>
  </property>
  <property fmtid="{D5CDD505-2E9C-101B-9397-08002B2CF9AE}" pid="3" name="Creator">
    <vt:lpwstr>Keynote</vt:lpwstr>
  </property>
  <property fmtid="{D5CDD505-2E9C-101B-9397-08002B2CF9AE}" pid="4" name="LastSaved">
    <vt:filetime>2022-04-13T00:00:00Z</vt:filetime>
  </property>
</Properties>
</file>