
<file path=[Content_Types].xml><?xml version="1.0" encoding="utf-8"?>
<Types xmlns="http://schemas.openxmlformats.org/package/2006/content-types">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A51D73-4776-4904-BF8A-D758135854C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386362976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1D73-4776-4904-BF8A-D758135854C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361918681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1D73-4776-4904-BF8A-D758135854C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180695654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1D73-4776-4904-BF8A-D758135854C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108412229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1D73-4776-4904-BF8A-D758135854C0}" type="datetimeFigureOut">
              <a:rPr lang="en-US" smtClean="0"/>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1153531550"/>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1D73-4776-4904-BF8A-D758135854C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40275978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1D73-4776-4904-BF8A-D758135854C0}" type="datetimeFigureOut">
              <a:rPr lang="en-US" smtClean="0"/>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422326940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1D73-4776-4904-BF8A-D758135854C0}" type="datetimeFigureOut">
              <a:rPr lang="en-US" smtClean="0"/>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378519391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1D73-4776-4904-BF8A-D758135854C0}" type="datetimeFigureOut">
              <a:rPr lang="en-US" smtClean="0"/>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41577727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1D73-4776-4904-BF8A-D758135854C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420586520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1D73-4776-4904-BF8A-D758135854C0}" type="datetimeFigureOut">
              <a:rPr lang="en-US" smtClean="0"/>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5AAA2-CC8E-4F1E-9E2D-813291243CE8}" type="slidenum">
              <a:rPr lang="en-US" smtClean="0"/>
              <a:t>‹#›</a:t>
            </a:fld>
            <a:endParaRPr lang="en-US"/>
          </a:p>
        </p:txBody>
      </p:sp>
    </p:spTree>
    <p:extLst>
      <p:ext uri="{BB962C8B-B14F-4D97-AF65-F5344CB8AC3E}">
        <p14:creationId xmlns:p14="http://schemas.microsoft.com/office/powerpoint/2010/main" val="484975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1D73-4776-4904-BF8A-D758135854C0}" type="datetimeFigureOut">
              <a:rPr lang="en-US" smtClean="0"/>
              <a:t>9/30/2015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5AAA2-CC8E-4F1E-9E2D-813291243CE8}" type="slidenum">
              <a:rPr lang="en-US" smtClean="0"/>
              <a:t>‹#›</a:t>
            </a:fld>
            <a:endParaRPr lang="en-US"/>
          </a:p>
        </p:txBody>
      </p:sp>
    </p:spTree>
    <p:extLst>
      <p:ext uri="{BB962C8B-B14F-4D97-AF65-F5344CB8AC3E}">
        <p14:creationId xmlns:p14="http://schemas.microsoft.com/office/powerpoint/2010/main" val="355372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2" Type="http://schemas.openxmlformats.org/officeDocument/2006/relationships/hyperlink" Target="http://iditdahtext.com/iDitDahTex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smtClean="0">
                <a:solidFill>
                  <a:schemeClr val="accent6"/>
                </a:solidFill>
                <a:latin typeface="Lucida Calligraphy" panose="03010101010101010101" pitchFamily="66" charset="0"/>
              </a:rPr>
              <a:t>MORSE CODE</a:t>
            </a:r>
            <a:endParaRPr lang="en-US" b="1" i="1" dirty="0">
              <a:solidFill>
                <a:schemeClr val="accent6"/>
              </a:solidFill>
              <a:latin typeface="Lucida Calligraphy" panose="03010101010101010101" pitchFamily="66" charset="0"/>
            </a:endParaRPr>
          </a:p>
        </p:txBody>
      </p:sp>
      <p:sp>
        <p:nvSpPr>
          <p:cNvPr id="3" name="Subtitle 2"/>
          <p:cNvSpPr>
            <a:spLocks noGrp="1"/>
          </p:cNvSpPr>
          <p:nvPr>
            <p:ph idx="1"/>
          </p:nvPr>
        </p:nvSpPr>
        <p:spPr>
          <a:xfrm>
            <a:off x="279134" y="1796750"/>
            <a:ext cx="11685068" cy="3939907"/>
          </a:xfrm>
        </p:spPr>
        <p:txBody>
          <a:bodyPr>
            <a:normAutofit/>
          </a:bodyPr>
          <a:lstStyle/>
          <a:p>
            <a:r>
              <a:rPr lang="en-US" sz="2400" dirty="0" smtClean="0"/>
              <a:t>An </a:t>
            </a:r>
            <a:r>
              <a:rPr lang="en-US" sz="2400" dirty="0"/>
              <a:t>alphabet or code in which letters are represented by combinations of long and short light or sound signals.</a:t>
            </a:r>
          </a:p>
          <a:p>
            <a:r>
              <a:rPr lang="en-US" sz="2400" dirty="0"/>
              <a:t>"it transmits a signal of continuous dashes in </a:t>
            </a:r>
            <a:r>
              <a:rPr lang="en-US" sz="2400" dirty="0" smtClean="0"/>
              <a:t>Morse” </a:t>
            </a:r>
          </a:p>
          <a:p>
            <a:r>
              <a:rPr lang="en-US" sz="2400" b="1" dirty="0"/>
              <a:t>Morse code</a:t>
            </a:r>
            <a:r>
              <a:rPr lang="en-US" sz="2400" dirty="0"/>
              <a:t> is a method of transmitting text information as a series of on-off tones, lights, or clicks that can be directly understood by a skilled listener or observer without special equipment.</a:t>
            </a:r>
            <a:endParaRPr lang="en-US" sz="2400" b="1" dirty="0" smtClean="0"/>
          </a:p>
          <a:p>
            <a:endParaRPr lang="en-US" dirty="0"/>
          </a:p>
        </p:txBody>
      </p:sp>
    </p:spTree>
    <p:extLst>
      <p:ext uri="{BB962C8B-B14F-4D97-AF65-F5344CB8AC3E}">
        <p14:creationId xmlns:p14="http://schemas.microsoft.com/office/powerpoint/2010/main" val="420385444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07" y="259247"/>
            <a:ext cx="10515600" cy="857283"/>
          </a:xfrm>
        </p:spPr>
        <p:txBody>
          <a:bodyPr>
            <a:normAutofit fontScale="90000"/>
          </a:bodyPr>
          <a:lstStyle/>
          <a:p>
            <a:r>
              <a:rPr lang="en-US" dirty="0" smtClean="0"/>
              <a:t>		</a:t>
            </a:r>
            <a:r>
              <a:rPr lang="en-US" sz="4900" b="1" i="1" dirty="0" smtClean="0">
                <a:solidFill>
                  <a:schemeClr val="accent6"/>
                </a:solidFill>
                <a:latin typeface="Lucida Calligraphy" panose="03010101010101010101" pitchFamily="66" charset="0"/>
              </a:rPr>
              <a:t>International </a:t>
            </a:r>
            <a:r>
              <a:rPr lang="en-US" sz="4900" b="1" i="1" dirty="0">
                <a:solidFill>
                  <a:schemeClr val="accent6"/>
                </a:solidFill>
                <a:latin typeface="Lucida Calligraphy" panose="03010101010101010101" pitchFamily="66" charset="0"/>
              </a:rPr>
              <a:t>Morse Code</a:t>
            </a:r>
            <a:br>
              <a:rPr lang="en-US" sz="4900" b="1" i="1" dirty="0">
                <a:solidFill>
                  <a:schemeClr val="accent6"/>
                </a:solidFill>
                <a:latin typeface="Lucida Calligraphy" panose="03010101010101010101" pitchFamily="66" charset="0"/>
              </a:rPr>
            </a:br>
            <a:endParaRPr lang="en-US" sz="4900" b="1" i="1" dirty="0">
              <a:solidFill>
                <a:schemeClr val="accent6"/>
              </a:solidFill>
              <a:latin typeface="Lucida Calligraphy" panose="03010101010101010101" pitchFamily="66" charset="0"/>
            </a:endParaRPr>
          </a:p>
        </p:txBody>
      </p:sp>
      <p:pic>
        <p:nvPicPr>
          <p:cNvPr id="8" name="Content Placeholder 7" descr="International Morse Code - Google Chrome"/>
          <p:cNvPicPr>
            <a:picLocks noGrp="1" noChangeAspect="1"/>
          </p:cNvPicPr>
          <p:nvPr>
            <p:ph idx="1"/>
          </p:nvPr>
        </p:nvPicPr>
        <p:blipFill rotWithShape="1">
          <a:blip r:embed="rId3">
            <a:extLst>
              <a:ext uri="{28A0092B-C50C-407E-A947-70E740481C1C}">
                <a14:useLocalDpi xmlns:a14="http://schemas.microsoft.com/office/drawing/2010/main" val="0"/>
              </a:ext>
            </a:extLst>
          </a:blip>
          <a:srcRect l="11834" t="17548" r="47895" b="8128"/>
          <a:stretch/>
        </p:blipFill>
        <p:spPr>
          <a:xfrm>
            <a:off x="269507" y="1222408"/>
            <a:ext cx="4292868" cy="4267467"/>
          </a:xfrm>
        </p:spPr>
      </p:pic>
      <p:pic>
        <p:nvPicPr>
          <p:cNvPr id="9" name="Picture 8" descr="International Morse Code - Google Chrome"/>
          <p:cNvPicPr>
            <a:picLocks noChangeAspect="1"/>
          </p:cNvPicPr>
          <p:nvPr/>
        </p:nvPicPr>
        <p:blipFill rotWithShape="1">
          <a:blip r:embed="rId4">
            <a:extLst>
              <a:ext uri="{28A0092B-C50C-407E-A947-70E740481C1C}">
                <a14:useLocalDpi xmlns:a14="http://schemas.microsoft.com/office/drawing/2010/main" val="0"/>
              </a:ext>
            </a:extLst>
          </a:blip>
          <a:srcRect l="11763" t="23287" r="42527" b="7384"/>
          <a:stretch/>
        </p:blipFill>
        <p:spPr>
          <a:xfrm>
            <a:off x="4649002" y="1222408"/>
            <a:ext cx="5573028" cy="455275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701285833"/>
              </p:ext>
            </p:extLst>
          </p:nvPr>
        </p:nvGraphicFramePr>
        <p:xfrm>
          <a:off x="269507" y="5775158"/>
          <a:ext cx="3232150" cy="536575"/>
        </p:xfrm>
        <a:graphic>
          <a:graphicData uri="http://schemas.openxmlformats.org/presentationml/2006/ole">
            <mc:AlternateContent xmlns:mc="http://schemas.openxmlformats.org/markup-compatibility/2006">
              <mc:Choice xmlns:v="urn:schemas-microsoft-com:vml" Requires="v">
                <p:oleObj spid="_x0000_s3086" name="Packager Shell Object" showAsIcon="1" r:id="rId5" imgW="3231360" imgH="536760" progId="Package">
                  <p:embed/>
                </p:oleObj>
              </mc:Choice>
              <mc:Fallback>
                <p:oleObj name="Packager Shell Object" showAsIcon="1" r:id="rId5" imgW="3231360" imgH="536760" progId="Package">
                  <p:embed/>
                  <p:pic>
                    <p:nvPicPr>
                      <p:cNvPr id="0" name=""/>
                      <p:cNvPicPr/>
                      <p:nvPr/>
                    </p:nvPicPr>
                    <p:blipFill>
                      <a:blip r:embed="rId6"/>
                      <a:stretch>
                        <a:fillRect/>
                      </a:stretch>
                    </p:blipFill>
                    <p:spPr>
                      <a:xfrm>
                        <a:off x="269507" y="5775158"/>
                        <a:ext cx="3232150" cy="536575"/>
                      </a:xfrm>
                      <a:prstGeom prst="rect">
                        <a:avLst/>
                      </a:prstGeom>
                    </p:spPr>
                  </p:pic>
                </p:oleObj>
              </mc:Fallback>
            </mc:AlternateContent>
          </a:graphicData>
        </a:graphic>
      </p:graphicFrame>
    </p:spTree>
    <p:extLst>
      <p:ext uri="{BB962C8B-B14F-4D97-AF65-F5344CB8AC3E}">
        <p14:creationId xmlns:p14="http://schemas.microsoft.com/office/powerpoint/2010/main" val="376815364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205" y="-154638"/>
            <a:ext cx="10515600" cy="1030537"/>
          </a:xfrm>
        </p:spPr>
        <p:txBody>
          <a:bodyPr/>
          <a:lstStyle/>
          <a:p>
            <a:r>
              <a:rPr lang="en-US" dirty="0" smtClean="0"/>
              <a:t>			</a:t>
            </a:r>
            <a:r>
              <a:rPr lang="en-US" sz="3600" b="1" i="1" dirty="0" smtClean="0">
                <a:solidFill>
                  <a:schemeClr val="accent6"/>
                </a:solidFill>
                <a:latin typeface="Lucida Calligraphy" panose="03010101010101010101" pitchFamily="66" charset="0"/>
              </a:rPr>
              <a:t>MOTIVATION</a:t>
            </a:r>
            <a:endParaRPr lang="en-US" sz="3600" b="1" i="1" dirty="0">
              <a:solidFill>
                <a:schemeClr val="accent6"/>
              </a:solidFill>
              <a:latin typeface="Lucida Calligraphy" panose="03010101010101010101" pitchFamily="66" charset="0"/>
            </a:endParaRPr>
          </a:p>
        </p:txBody>
      </p:sp>
      <p:sp>
        <p:nvSpPr>
          <p:cNvPr id="3" name="Content Placeholder 2"/>
          <p:cNvSpPr>
            <a:spLocks noGrp="1"/>
          </p:cNvSpPr>
          <p:nvPr>
            <p:ph idx="1"/>
          </p:nvPr>
        </p:nvSpPr>
        <p:spPr>
          <a:xfrm>
            <a:off x="838200" y="712269"/>
            <a:ext cx="10515600" cy="5464694"/>
          </a:xfrm>
        </p:spPr>
        <p:txBody>
          <a:bodyPr>
            <a:normAutofit fontScale="47500" lnSpcReduction="20000"/>
          </a:bodyPr>
          <a:lstStyle/>
          <a:p>
            <a:r>
              <a:rPr lang="en-US" dirty="0"/>
              <a:t/>
            </a:r>
            <a:br>
              <a:rPr lang="en-US" dirty="0"/>
            </a:br>
            <a:r>
              <a:rPr lang="en-US" b="1" u="sng" dirty="0"/>
              <a:t>HOW IS MORSE CODE USED TODAY?</a:t>
            </a:r>
            <a:endParaRPr lang="en-US" dirty="0"/>
          </a:p>
          <a:p>
            <a:r>
              <a:rPr lang="en-US" b="1" dirty="0"/>
              <a:t>Morse code was once widely used World over by almost everyone needing distant communication.  Military, overseas shipping and the railroad relied on Morse code to provide reliable messages via wires. After the invention of radio during the first years of the 1900s, communication became more widespread and predictable.  Industries relied on it to send simple and rapid messages to their distant clients and employees. </a:t>
            </a:r>
            <a:endParaRPr lang="en-US" dirty="0"/>
          </a:p>
          <a:p>
            <a:r>
              <a:rPr lang="en-US" b="1" dirty="0"/>
              <a:t>Communication today relies upon satellites, a complex grid and advanced technology to speed messages rapidly World-wide. The internet has increased information flow and ease of contact in almost unimaginable ways.  However, old technology has a way of creeping back, since it is simple, relatively inexpensive and does not depend on the fragile grid systems of modern technology.  Morse code operators stand ready to help in dire emergencies, grid failures, or war!</a:t>
            </a:r>
            <a:endParaRPr lang="en-US" dirty="0"/>
          </a:p>
          <a:p>
            <a:r>
              <a:rPr lang="en-US" b="1" dirty="0"/>
              <a:t>At Code Quick, we have always used an analogy to the old farm "out house."  The technology might not be up to date, but it is certainly comforting to know there is one to fall back on if advanced plumbing fails.</a:t>
            </a:r>
            <a:endParaRPr lang="en-US" dirty="0"/>
          </a:p>
          <a:p>
            <a:r>
              <a:rPr lang="en-US" b="1" dirty="0"/>
              <a:t>Consider the following:</a:t>
            </a:r>
            <a:endParaRPr lang="en-US" dirty="0"/>
          </a:p>
          <a:p>
            <a:r>
              <a:rPr lang="en-US" b="1" dirty="0"/>
              <a:t>Amateur radio operators use Morse code extensively for contests, during which rapid connections are imperative. Morse code know as continuous wave transmissions or CW, requires a small footprint and therefore is readable when pileups occur on radio bands. The larger the amount of data to be transferred, the larger the amount of bandwidth required. Radios can be constructed cheaply without modulation and run much less power than with more sophisticated equipment.</a:t>
            </a:r>
            <a:endParaRPr lang="en-US" dirty="0"/>
          </a:p>
          <a:p>
            <a:r>
              <a:rPr lang="en-US" b="1" dirty="0"/>
              <a:t>Navigation beacons help airline pilots find and maintain proper headings even today. </a:t>
            </a:r>
            <a:endParaRPr lang="en-US" dirty="0"/>
          </a:p>
          <a:p>
            <a:r>
              <a:rPr lang="en-US" b="1" dirty="0"/>
              <a:t>Flashing light Morse even from a flashlight may be read several miles away for a lost sailor or hunter. Countless snowstorm rescues have been recorded by stranded drivers flashing an SOS signal on a flashing light.  Mirrors accomplish the same thing during the day. The user directs a mirrored sun reflection and then blocks it with his other hand or piece of cardboard flashing out the Morse code signal.</a:t>
            </a:r>
            <a:endParaRPr lang="en-US" dirty="0"/>
          </a:p>
          <a:p>
            <a:r>
              <a:rPr lang="en-US" b="1" dirty="0"/>
              <a:t>Medical uses allow the severely handicapped person to tap or blink out a message that can now be ready by computers, giving new hope and meaning to life for sufferers.</a:t>
            </a:r>
            <a:endParaRPr lang="en-US" dirty="0"/>
          </a:p>
          <a:p>
            <a:r>
              <a:rPr lang="en-US" b="1" dirty="0"/>
              <a:t>A new method for using Morse code involves cell phones and text messages entered from an iambic </a:t>
            </a:r>
            <a:r>
              <a:rPr lang="en-US" b="1" dirty="0" err="1"/>
              <a:t>keyer</a:t>
            </a:r>
            <a:r>
              <a:rPr lang="en-US" b="1" dirty="0"/>
              <a:t> on the cell phone face.  It seems that experienced Morse code operators can enter the text much faster than a QUERTY keyboard operator and can do it without looking at the keyboard.  </a:t>
            </a:r>
            <a:r>
              <a:rPr lang="en-US" b="1" dirty="0">
                <a:hlinkClick r:id="rId2"/>
              </a:rPr>
              <a:t>See Here</a:t>
            </a:r>
            <a:endParaRPr lang="en-US" dirty="0"/>
          </a:p>
          <a:p>
            <a:r>
              <a:rPr lang="en-US" b="1" dirty="0"/>
              <a:t>Who knows how brilliant minds will conceive of ways to use this simple technology in the future.  In the mean time, knowing code might just allow you to survive, especially in times of catastrophe or national emergency.</a:t>
            </a:r>
            <a:endParaRPr lang="en-US" dirty="0"/>
          </a:p>
        </p:txBody>
      </p:sp>
    </p:spTree>
    <p:extLst>
      <p:ext uri="{BB962C8B-B14F-4D97-AF65-F5344CB8AC3E}">
        <p14:creationId xmlns:p14="http://schemas.microsoft.com/office/powerpoint/2010/main" val="103671865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smtClean="0">
                <a:solidFill>
                  <a:schemeClr val="accent6"/>
                </a:solidFill>
                <a:latin typeface="Lucida Calligraphy" panose="03010101010101010101" pitchFamily="66" charset="0"/>
              </a:rPr>
              <a:t>LITERATURE SURVEY</a:t>
            </a:r>
            <a:endParaRPr lang="en-US" dirty="0">
              <a:solidFill>
                <a:schemeClr val="accent6"/>
              </a:solidFill>
              <a:latin typeface="Lucida Calligraphy" panose="03010101010101010101" pitchFamily="66" charset="0"/>
            </a:endParaRP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68050956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70971" cy="549275"/>
          </a:xfrm>
        </p:spPr>
        <p:txBody>
          <a:bodyPr>
            <a:normAutofit fontScale="90000"/>
          </a:bodyPr>
          <a:lstStyle/>
          <a:p>
            <a:r>
              <a:rPr lang="en-US" dirty="0"/>
              <a:t>	</a:t>
            </a:r>
            <a:r>
              <a:rPr lang="en-US" dirty="0" smtClean="0"/>
              <a:t>		</a:t>
            </a:r>
            <a:r>
              <a:rPr lang="en-US" b="1" i="1" dirty="0" smtClean="0">
                <a:solidFill>
                  <a:schemeClr val="accent6"/>
                </a:solidFill>
                <a:latin typeface="Lucida Calligraphy" panose="03010101010101010101" pitchFamily="66" charset="0"/>
              </a:rPr>
              <a:t>APPROCH</a:t>
            </a:r>
            <a:endParaRPr lang="en-US" b="1" i="1" dirty="0">
              <a:solidFill>
                <a:schemeClr val="accent6"/>
              </a:solidFill>
              <a:latin typeface="Lucida Calligraphy" panose="03010101010101010101" pitchFamily="66" charset="0"/>
            </a:endParaRPr>
          </a:p>
        </p:txBody>
      </p:sp>
      <p:sp>
        <p:nvSpPr>
          <p:cNvPr id="3" name="Content Placeholder 2"/>
          <p:cNvSpPr>
            <a:spLocks noGrp="1"/>
          </p:cNvSpPr>
          <p:nvPr>
            <p:ph idx="1"/>
          </p:nvPr>
        </p:nvSpPr>
        <p:spPr>
          <a:xfrm>
            <a:off x="565885" y="1212783"/>
            <a:ext cx="10515600" cy="4351338"/>
          </a:xfrm>
        </p:spPr>
        <p:txBody>
          <a:bodyPr/>
          <a:lstStyle/>
          <a:p>
            <a:r>
              <a:rPr lang="en-US" dirty="0" smtClean="0"/>
              <a:t>We are recording the English sentences and we are converting it to Morse Code which change over  a period of time.</a:t>
            </a:r>
          </a:p>
          <a:p>
            <a:r>
              <a:rPr lang="en-US" dirty="0" smtClean="0"/>
              <a:t>We are recording the sentences using the “Sphinx” which is a speech recognizer in Java. </a:t>
            </a:r>
          </a:p>
          <a:p>
            <a:r>
              <a:rPr lang="en-US" dirty="0" smtClean="0"/>
              <a:t>We are taking the recognized speech and we are splitting each character and we are converting it into Morse Code. </a:t>
            </a:r>
            <a:endParaRPr lang="en-US" dirty="0"/>
          </a:p>
        </p:txBody>
      </p:sp>
    </p:spTree>
    <p:extLst>
      <p:ext uri="{BB962C8B-B14F-4D97-AF65-F5344CB8AC3E}">
        <p14:creationId xmlns:p14="http://schemas.microsoft.com/office/powerpoint/2010/main" val="344406197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94</Words>
  <Application>Microsoft Office PowerPoint</Application>
  <PresentationFormat>Widescreen</PresentationFormat>
  <Paragraphs>22</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Calibri Light</vt:lpstr>
      <vt:lpstr>Lucida Calligraphy</vt:lpstr>
      <vt:lpstr>Office Theme</vt:lpstr>
      <vt:lpstr>Packager Shell Object</vt:lpstr>
      <vt:lpstr>   MORSE CODE</vt:lpstr>
      <vt:lpstr>  International Morse Code </vt:lpstr>
      <vt:lpstr>   MOTIVATION</vt:lpstr>
      <vt:lpstr>  LITERATURE SURVEY</vt:lpstr>
      <vt:lpstr>   APPROCH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MORSE CODE</dc:title>
  <dc:creator>DHEERAJ KAKADE</dc:creator>
  <cp:lastModifiedBy>DHEERAJ RK</cp:lastModifiedBy>
  <cp:revision>24</cp:revision>
  <dcterms:created xsi:type="dcterms:W3CDTF">2015-09-26T12:22:46Z</dcterms:created>
  <dcterms:modified xsi:type="dcterms:W3CDTF">2015-09-30T09:31:43Z</dcterms:modified>
</cp:coreProperties>
</file>