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9" r:id="rId4"/>
    <p:sldId id="262" r:id="rId5"/>
    <p:sldId id="265" r:id="rId6"/>
    <p:sldId id="263" r:id="rId7"/>
    <p:sldId id="266" r:id="rId8"/>
    <p:sldId id="267" r:id="rId9"/>
    <p:sldId id="268" r:id="rId10"/>
    <p:sldId id="269" r:id="rId11"/>
    <p:sldId id="272"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2" d="100"/>
          <a:sy n="52" d="100"/>
        </p:scale>
        <p:origin x="85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4/21/2022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4/21/2022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4/21/2022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4/21/2022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7.jpg"/><Relationship Id="rId5" Type="http://schemas.microsoft.com/office/2007/relationships/hdphoto" Target="../media/hdphoto1.wdp"/><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2.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22.sv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21.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B7820-2462-41C8-90C9-A03AD53673BA}"/>
              </a:ext>
            </a:extLst>
          </p:cNvPr>
          <p:cNvSpPr>
            <a:spLocks noGrp="1"/>
          </p:cNvSpPr>
          <p:nvPr>
            <p:ph type="ctrTitle"/>
          </p:nvPr>
        </p:nvSpPr>
        <p:spPr>
          <a:xfrm>
            <a:off x="971662" y="872930"/>
            <a:ext cx="9966960" cy="2704771"/>
          </a:xfrm>
        </p:spPr>
        <p:txBody>
          <a:bodyPr/>
          <a:lstStyle/>
          <a:p>
            <a:r>
              <a:rPr lang="en-IN" sz="5400" dirty="0"/>
              <a:t>Perspective of data science Project</a:t>
            </a:r>
          </a:p>
        </p:txBody>
      </p:sp>
      <p:sp>
        <p:nvSpPr>
          <p:cNvPr id="3" name="Subtitle 2">
            <a:extLst>
              <a:ext uri="{FF2B5EF4-FFF2-40B4-BE49-F238E27FC236}">
                <a16:creationId xmlns:a16="http://schemas.microsoft.com/office/drawing/2014/main" id="{D92F44A4-8E00-4AE5-97C1-391AEF967D31}"/>
              </a:ext>
            </a:extLst>
          </p:cNvPr>
          <p:cNvSpPr>
            <a:spLocks noGrp="1"/>
          </p:cNvSpPr>
          <p:nvPr>
            <p:ph type="subTitle" idx="1"/>
          </p:nvPr>
        </p:nvSpPr>
        <p:spPr>
          <a:xfrm>
            <a:off x="830150" y="4309221"/>
            <a:ext cx="7891272" cy="2468880"/>
          </a:xfrm>
        </p:spPr>
        <p:txBody>
          <a:bodyPr>
            <a:normAutofit fontScale="92500" lnSpcReduction="20000"/>
          </a:bodyPr>
          <a:lstStyle/>
          <a:p>
            <a:endParaRPr lang="en-IN" sz="1800" dirty="0"/>
          </a:p>
          <a:p>
            <a:r>
              <a:rPr lang="en-IN" sz="1900" dirty="0"/>
              <a:t>Team Flash[Group-12]</a:t>
            </a:r>
          </a:p>
          <a:p>
            <a:pPr marL="342900" indent="-342900">
              <a:buFont typeface="Arial" panose="020B0604020202020204" pitchFamily="34" charset="0"/>
              <a:buChar char="•"/>
            </a:pPr>
            <a:r>
              <a:rPr lang="en-IN" sz="1900" dirty="0"/>
              <a:t>Dileep P</a:t>
            </a:r>
          </a:p>
          <a:p>
            <a:pPr marL="342900" indent="-342900">
              <a:buFont typeface="Arial" panose="020B0604020202020204" pitchFamily="34" charset="0"/>
              <a:buChar char="•"/>
            </a:pPr>
            <a:r>
              <a:rPr lang="en-IN" sz="1900" dirty="0"/>
              <a:t>Abhishek Y</a:t>
            </a:r>
          </a:p>
          <a:p>
            <a:pPr marL="342900" indent="-342900">
              <a:buFont typeface="Arial" panose="020B0604020202020204" pitchFamily="34" charset="0"/>
              <a:buChar char="•"/>
            </a:pPr>
            <a:r>
              <a:rPr lang="en-IN" sz="1900" dirty="0"/>
              <a:t>Rajesh Y</a:t>
            </a:r>
          </a:p>
          <a:p>
            <a:pPr marL="342900" indent="-342900">
              <a:buFont typeface="Arial" panose="020B0604020202020204" pitchFamily="34" charset="0"/>
              <a:buChar char="•"/>
            </a:pPr>
            <a:r>
              <a:rPr lang="en-IN" sz="1900" dirty="0"/>
              <a:t>Vineeth I</a:t>
            </a:r>
          </a:p>
          <a:p>
            <a:pPr marL="342900" indent="-342900">
              <a:buFont typeface="Arial" panose="020B0604020202020204" pitchFamily="34" charset="0"/>
              <a:buChar char="•"/>
            </a:pPr>
            <a:r>
              <a:rPr lang="en-IN" sz="1900" dirty="0"/>
              <a:t>Suraj G</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a:p>
            <a:endParaRPr lang="en-IN" dirty="0"/>
          </a:p>
          <a:p>
            <a:endParaRPr lang="en-IN" dirty="0"/>
          </a:p>
        </p:txBody>
      </p:sp>
    </p:spTree>
    <p:extLst>
      <p:ext uri="{BB962C8B-B14F-4D97-AF65-F5344CB8AC3E}">
        <p14:creationId xmlns:p14="http://schemas.microsoft.com/office/powerpoint/2010/main" val="2302543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useBgFill="1">
        <p:nvSpPr>
          <p:cNvPr id="9" name="Rectangle 9">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537759-3295-4257-B8FD-1761619C41D4}"/>
              </a:ext>
            </a:extLst>
          </p:cNvPr>
          <p:cNvSpPr>
            <a:spLocks noGrp="1"/>
          </p:cNvSpPr>
          <p:nvPr>
            <p:ph type="title"/>
          </p:nvPr>
        </p:nvSpPr>
        <p:spPr>
          <a:xfrm>
            <a:off x="6772714" y="352664"/>
            <a:ext cx="4741963" cy="1932813"/>
          </a:xfrm>
        </p:spPr>
        <p:txBody>
          <a:bodyPr>
            <a:normAutofit/>
          </a:bodyPr>
          <a:lstStyle/>
          <a:p>
            <a:r>
              <a:rPr lang="en-IN" sz="4800" dirty="0">
                <a:solidFill>
                  <a:schemeClr val="bg1"/>
                </a:solidFill>
              </a:rPr>
              <a:t>AUC &amp; ROC </a:t>
            </a:r>
          </a:p>
        </p:txBody>
      </p:sp>
      <p:sp>
        <p:nvSpPr>
          <p:cNvPr id="11" name="Freeform: Shape 11">
            <a:extLst>
              <a:ext uri="{FF2B5EF4-FFF2-40B4-BE49-F238E27FC236}">
                <a16:creationId xmlns:a16="http://schemas.microsoft.com/office/drawing/2014/main" id="{E5821A2D-F010-4C2B-8819-23281D9C7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06460917-D4CB-4850-ABBA-C6A56AAE491B}"/>
              </a:ext>
            </a:extLst>
          </p:cNvPr>
          <p:cNvPicPr>
            <a:picLocks noChangeAspect="1"/>
          </p:cNvPicPr>
          <p:nvPr/>
        </p:nvPicPr>
        <p:blipFill>
          <a:blip r:embed="rId3"/>
          <a:stretch>
            <a:fillRect/>
          </a:stretch>
        </p:blipFill>
        <p:spPr>
          <a:xfrm>
            <a:off x="114300" y="766255"/>
            <a:ext cx="4059494" cy="1827328"/>
          </a:xfrm>
          <a:prstGeom prst="rect">
            <a:avLst/>
          </a:prstGeom>
        </p:spPr>
      </p:pic>
      <p:sp>
        <p:nvSpPr>
          <p:cNvPr id="3" name="Content Placeholder 2">
            <a:extLst>
              <a:ext uri="{FF2B5EF4-FFF2-40B4-BE49-F238E27FC236}">
                <a16:creationId xmlns:a16="http://schemas.microsoft.com/office/drawing/2014/main" id="{20B14AD3-1EB9-4FA9-8F44-2561F67B4D7C}"/>
              </a:ext>
            </a:extLst>
          </p:cNvPr>
          <p:cNvSpPr>
            <a:spLocks noGrp="1"/>
          </p:cNvSpPr>
          <p:nvPr>
            <p:ph idx="1"/>
          </p:nvPr>
        </p:nvSpPr>
        <p:spPr>
          <a:xfrm>
            <a:off x="6548284" y="1651820"/>
            <a:ext cx="4966392" cy="4548670"/>
          </a:xfrm>
        </p:spPr>
        <p:txBody>
          <a:bodyPr>
            <a:normAutofit lnSpcReduction="10000"/>
          </a:bodyPr>
          <a:lstStyle/>
          <a:p>
            <a:r>
              <a:rPr lang="en-US" dirty="0"/>
              <a:t>AUC score measures the total area underneath the roc curve.</a:t>
            </a:r>
          </a:p>
          <a:p>
            <a:r>
              <a:rPr lang="en-US" dirty="0"/>
              <a:t>AUC:0.5&lt;AUC&lt;1, there is a high chance that the classifier will be able to distinguish the positive class values from the negative class values.</a:t>
            </a:r>
          </a:p>
          <a:p>
            <a:r>
              <a:rPr lang="en-US" dirty="0"/>
              <a:t>ROC stands for Receiver Operating Characteristics. It is a graph of True Positive Rate (TPR) vs False Positive Rate(FPR) (separates the ‘signal’ from the ‘noise’).</a:t>
            </a:r>
            <a:br>
              <a:rPr lang="en-US" dirty="0"/>
            </a:br>
            <a:r>
              <a:rPr lang="en-US" dirty="0"/>
              <a:t>1. TPR means recall.</a:t>
            </a:r>
            <a:br>
              <a:rPr lang="en-US" dirty="0"/>
            </a:br>
            <a:r>
              <a:rPr lang="en-US" dirty="0"/>
              <a:t>2. FPR is the ratio of Negative classes inaccurately being classified as </a:t>
            </a:r>
            <a:r>
              <a:rPr lang="en-US" dirty="0" err="1"/>
              <a:t>positive.TPR</a:t>
            </a:r>
            <a:r>
              <a:rPr lang="en-US" dirty="0"/>
              <a:t>=TP/(TP+FN)</a:t>
            </a:r>
            <a:br>
              <a:rPr lang="en-US" dirty="0"/>
            </a:br>
            <a:r>
              <a:rPr lang="en-US" dirty="0"/>
              <a:t>FPR = FP/(FP+TN)</a:t>
            </a:r>
            <a:endParaRPr lang="en-IN" dirty="0"/>
          </a:p>
        </p:txBody>
      </p:sp>
      <p:grpSp>
        <p:nvGrpSpPr>
          <p:cNvPr id="13" name="Group 13">
            <a:extLst>
              <a:ext uri="{FF2B5EF4-FFF2-40B4-BE49-F238E27FC236}">
                <a16:creationId xmlns:a16="http://schemas.microsoft.com/office/drawing/2014/main" id="{D68B9961-F007-40D1-AF51-61B6DE5106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E9FDF494-C7FB-47DF-BD39-1F65FA550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7" name="Oval 15">
              <a:extLst>
                <a:ext uri="{FF2B5EF4-FFF2-40B4-BE49-F238E27FC236}">
                  <a16:creationId xmlns:a16="http://schemas.microsoft.com/office/drawing/2014/main" id="{3A822E1C-4C1A-4BEE-B19C-0FFB2D5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pic>
        <p:nvPicPr>
          <p:cNvPr id="6" name="Picture 5" descr="Chart&#10;&#10;Description automatically generated">
            <a:extLst>
              <a:ext uri="{FF2B5EF4-FFF2-40B4-BE49-F238E27FC236}">
                <a16:creationId xmlns:a16="http://schemas.microsoft.com/office/drawing/2014/main" id="{7EC0A3EF-27DD-4380-A0BF-5A7D5929398F}"/>
              </a:ext>
            </a:extLst>
          </p:cNvPr>
          <p:cNvPicPr>
            <a:picLocks noChangeAspect="1"/>
          </p:cNvPicPr>
          <p:nvPr/>
        </p:nvPicPr>
        <p:blipFill>
          <a:blip r:embed="rId6"/>
          <a:stretch>
            <a:fillRect/>
          </a:stretch>
        </p:blipFill>
        <p:spPr>
          <a:xfrm>
            <a:off x="114300" y="3359834"/>
            <a:ext cx="5412658" cy="3105974"/>
          </a:xfrm>
          <a:prstGeom prst="rect">
            <a:avLst/>
          </a:prstGeom>
        </p:spPr>
      </p:pic>
      <p:sp>
        <p:nvSpPr>
          <p:cNvPr id="7" name="TextBox 6">
            <a:extLst>
              <a:ext uri="{FF2B5EF4-FFF2-40B4-BE49-F238E27FC236}">
                <a16:creationId xmlns:a16="http://schemas.microsoft.com/office/drawing/2014/main" id="{DC218B46-2A1F-46B3-9BBB-E0B71A133AB6}"/>
              </a:ext>
            </a:extLst>
          </p:cNvPr>
          <p:cNvSpPr txBox="1"/>
          <p:nvPr/>
        </p:nvSpPr>
        <p:spPr>
          <a:xfrm>
            <a:off x="791317" y="193087"/>
            <a:ext cx="2466668" cy="646331"/>
          </a:xfrm>
          <a:prstGeom prst="rect">
            <a:avLst/>
          </a:prstGeom>
          <a:noFill/>
        </p:spPr>
        <p:txBody>
          <a:bodyPr wrap="square" rtlCol="0">
            <a:spAutoFit/>
          </a:bodyPr>
          <a:lstStyle/>
          <a:p>
            <a:r>
              <a:rPr lang="en-IN" dirty="0">
                <a:solidFill>
                  <a:schemeClr val="bg1"/>
                </a:solidFill>
              </a:rPr>
              <a:t>AUC(AREA UNDER COVER)</a:t>
            </a:r>
          </a:p>
        </p:txBody>
      </p:sp>
      <p:sp>
        <p:nvSpPr>
          <p:cNvPr id="8" name="TextBox 7">
            <a:extLst>
              <a:ext uri="{FF2B5EF4-FFF2-40B4-BE49-F238E27FC236}">
                <a16:creationId xmlns:a16="http://schemas.microsoft.com/office/drawing/2014/main" id="{B36719C5-2532-4CA9-B6CD-A0AA46FAA270}"/>
              </a:ext>
            </a:extLst>
          </p:cNvPr>
          <p:cNvSpPr txBox="1"/>
          <p:nvPr/>
        </p:nvSpPr>
        <p:spPr>
          <a:xfrm>
            <a:off x="114299" y="2713501"/>
            <a:ext cx="4206977" cy="646331"/>
          </a:xfrm>
          <a:prstGeom prst="rect">
            <a:avLst/>
          </a:prstGeom>
          <a:noFill/>
        </p:spPr>
        <p:txBody>
          <a:bodyPr wrap="square" rtlCol="0">
            <a:spAutoFit/>
          </a:bodyPr>
          <a:lstStyle/>
          <a:p>
            <a:r>
              <a:rPr lang="en-IN" dirty="0">
                <a:solidFill>
                  <a:schemeClr val="bg1"/>
                </a:solidFill>
              </a:rPr>
              <a:t>ROC(RECEVER OPERATING CHARACTERSTIC)</a:t>
            </a:r>
          </a:p>
        </p:txBody>
      </p:sp>
    </p:spTree>
    <p:extLst>
      <p:ext uri="{BB962C8B-B14F-4D97-AF65-F5344CB8AC3E}">
        <p14:creationId xmlns:p14="http://schemas.microsoft.com/office/powerpoint/2010/main" val="19316402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D851-EAF1-4DC0-B7BC-C9CAA37CBAC2}"/>
              </a:ext>
            </a:extLst>
          </p:cNvPr>
          <p:cNvSpPr>
            <a:spLocks noGrp="1"/>
          </p:cNvSpPr>
          <p:nvPr>
            <p:ph type="title"/>
          </p:nvPr>
        </p:nvSpPr>
        <p:spPr/>
        <p:txBody>
          <a:bodyPr/>
          <a:lstStyle/>
          <a:p>
            <a:r>
              <a:rPr lang="en-IN" dirty="0"/>
              <a:t>Measuring model performance</a:t>
            </a:r>
            <a:br>
              <a:rPr lang="en-IN" dirty="0"/>
            </a:br>
            <a:endParaRPr lang="en-IN" dirty="0"/>
          </a:p>
        </p:txBody>
      </p:sp>
      <p:pic>
        <p:nvPicPr>
          <p:cNvPr id="5" name="Content Placeholder 4" descr="Table&#10;&#10;Description automatically generated">
            <a:extLst>
              <a:ext uri="{FF2B5EF4-FFF2-40B4-BE49-F238E27FC236}">
                <a16:creationId xmlns:a16="http://schemas.microsoft.com/office/drawing/2014/main" id="{00C3AB3E-28E3-4FAB-9395-FB319D8C2217}"/>
              </a:ext>
            </a:extLst>
          </p:cNvPr>
          <p:cNvPicPr>
            <a:picLocks noGrp="1" noChangeAspect="1"/>
          </p:cNvPicPr>
          <p:nvPr>
            <p:ph idx="1"/>
          </p:nvPr>
        </p:nvPicPr>
        <p:blipFill>
          <a:blip r:embed="rId2"/>
          <a:stretch>
            <a:fillRect/>
          </a:stretch>
        </p:blipFill>
        <p:spPr>
          <a:xfrm>
            <a:off x="754892" y="2093976"/>
            <a:ext cx="5341108" cy="3656584"/>
          </a:xfrm>
        </p:spPr>
      </p:pic>
    </p:spTree>
    <p:extLst>
      <p:ext uri="{BB962C8B-B14F-4D97-AF65-F5344CB8AC3E}">
        <p14:creationId xmlns:p14="http://schemas.microsoft.com/office/powerpoint/2010/main" val="3971368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54">
            <a:extLst>
              <a:ext uri="{FF2B5EF4-FFF2-40B4-BE49-F238E27FC236}">
                <a16:creationId xmlns:a16="http://schemas.microsoft.com/office/drawing/2014/main" id="{4DA90C30-B990-4CCA-B584-40F864DA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0FA28-9DC7-4B13-BC9F-624D09E0E2FB}"/>
              </a:ext>
            </a:extLst>
          </p:cNvPr>
          <p:cNvSpPr>
            <a:spLocks noGrp="1"/>
          </p:cNvSpPr>
          <p:nvPr>
            <p:ph type="title"/>
          </p:nvPr>
        </p:nvSpPr>
        <p:spPr>
          <a:xfrm>
            <a:off x="382280" y="484632"/>
            <a:ext cx="6743844" cy="1609344"/>
          </a:xfrm>
        </p:spPr>
        <p:txBody>
          <a:bodyPr>
            <a:normAutofit/>
          </a:bodyPr>
          <a:lstStyle/>
          <a:p>
            <a:r>
              <a:rPr lang="en-IN" sz="4800" dirty="0"/>
              <a:t>Testing the Model</a:t>
            </a:r>
          </a:p>
        </p:txBody>
      </p:sp>
      <p:sp>
        <p:nvSpPr>
          <p:cNvPr id="52" name="Content Placeholder 51">
            <a:extLst>
              <a:ext uri="{FF2B5EF4-FFF2-40B4-BE49-F238E27FC236}">
                <a16:creationId xmlns:a16="http://schemas.microsoft.com/office/drawing/2014/main" id="{3047C1A5-D2E2-1A03-5863-E9DEC685ED19}"/>
              </a:ext>
            </a:extLst>
          </p:cNvPr>
          <p:cNvSpPr>
            <a:spLocks noGrp="1"/>
          </p:cNvSpPr>
          <p:nvPr>
            <p:ph idx="1"/>
          </p:nvPr>
        </p:nvSpPr>
        <p:spPr>
          <a:xfrm>
            <a:off x="382279" y="2121408"/>
            <a:ext cx="6743845" cy="4050792"/>
          </a:xfrm>
        </p:spPr>
        <p:txBody>
          <a:bodyPr>
            <a:normAutofit/>
          </a:bodyPr>
          <a:lstStyle/>
          <a:p>
            <a:r>
              <a:rPr lang="en-US" sz="1800" dirty="0"/>
              <a:t>Here we are testing the model by passing the Features into the model as shown in the snippet</a:t>
            </a:r>
          </a:p>
          <a:p>
            <a:r>
              <a:rPr lang="en-US" sz="1800" dirty="0"/>
              <a:t>We are passing Age, Height, Weight and Number of shopping trips per month as params to the model and the model predicts the Gender based on the input values.</a:t>
            </a:r>
          </a:p>
          <a:p>
            <a:endParaRPr lang="en-US" sz="1800" dirty="0"/>
          </a:p>
        </p:txBody>
      </p:sp>
      <p:pic>
        <p:nvPicPr>
          <p:cNvPr id="5" name="Content Placeholder 4">
            <a:extLst>
              <a:ext uri="{FF2B5EF4-FFF2-40B4-BE49-F238E27FC236}">
                <a16:creationId xmlns:a16="http://schemas.microsoft.com/office/drawing/2014/main" id="{BB252AD7-AD5C-417A-A6B9-9D6863EAECF7}"/>
              </a:ext>
            </a:extLst>
          </p:cNvPr>
          <p:cNvPicPr>
            <a:picLocks noChangeAspect="1"/>
          </p:cNvPicPr>
          <p:nvPr/>
        </p:nvPicPr>
        <p:blipFill>
          <a:blip r:embed="rId4"/>
          <a:stretch>
            <a:fillRect/>
          </a:stretch>
        </p:blipFill>
        <p:spPr>
          <a:xfrm>
            <a:off x="7803740" y="664083"/>
            <a:ext cx="4248150" cy="2914650"/>
          </a:xfrm>
          <a:prstGeom prst="rect">
            <a:avLst/>
          </a:prstGeom>
        </p:spPr>
      </p:pic>
      <p:grpSp>
        <p:nvGrpSpPr>
          <p:cNvPr id="68" name="Group 56">
            <a:extLst>
              <a:ext uri="{FF2B5EF4-FFF2-40B4-BE49-F238E27FC236}">
                <a16:creationId xmlns:a16="http://schemas.microsoft.com/office/drawing/2014/main" id="{D060B936-2771-48DC-842C-14EE9318E3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58" name="Oval 57">
              <a:extLst>
                <a:ext uri="{FF2B5EF4-FFF2-40B4-BE49-F238E27FC236}">
                  <a16:creationId xmlns:a16="http://schemas.microsoft.com/office/drawing/2014/main" id="{DB4EC8B4-4BB2-45C2-A68A-28E36AC10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9" name="Oval 58">
              <a:extLst>
                <a:ext uri="{FF2B5EF4-FFF2-40B4-BE49-F238E27FC236}">
                  <a16:creationId xmlns:a16="http://schemas.microsoft.com/office/drawing/2014/main" id="{1431D296-F8F1-41C3-A211-E83E243C5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4" name="Picture 3" descr="Graphical user interface&#10;&#10;Description automatically generated">
            <a:extLst>
              <a:ext uri="{FF2B5EF4-FFF2-40B4-BE49-F238E27FC236}">
                <a16:creationId xmlns:a16="http://schemas.microsoft.com/office/drawing/2014/main" id="{403C804A-73B0-4699-AA72-4C6BEC3EF1F5}"/>
              </a:ext>
            </a:extLst>
          </p:cNvPr>
          <p:cNvPicPr>
            <a:picLocks noChangeAspect="1"/>
          </p:cNvPicPr>
          <p:nvPr/>
        </p:nvPicPr>
        <p:blipFill>
          <a:blip r:embed="rId6"/>
          <a:stretch>
            <a:fillRect/>
          </a:stretch>
        </p:blipFill>
        <p:spPr>
          <a:xfrm>
            <a:off x="382279" y="3936803"/>
            <a:ext cx="5102627" cy="2750383"/>
          </a:xfrm>
          <a:prstGeom prst="rect">
            <a:avLst/>
          </a:prstGeom>
        </p:spPr>
      </p:pic>
    </p:spTree>
    <p:extLst>
      <p:ext uri="{BB962C8B-B14F-4D97-AF65-F5344CB8AC3E}">
        <p14:creationId xmlns:p14="http://schemas.microsoft.com/office/powerpoint/2010/main" val="3317483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7" name="Oval 36">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8" name="Oval 37">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0" name="Rectangle 39">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Rectangle 41">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0A47C3-6F8B-43B0-8FD4-9F6DB6DA6451}"/>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6000">
                <a:blipFill dpi="0" rotWithShape="1">
                  <a:blip r:embed="rId4"/>
                  <a:srcRect/>
                  <a:tile tx="6350" ty="-127000" sx="65000" sy="64000" flip="none" algn="tl"/>
                </a:blipFill>
              </a:rPr>
              <a:t>Thank you</a:t>
            </a:r>
          </a:p>
        </p:txBody>
      </p:sp>
      <p:sp>
        <p:nvSpPr>
          <p:cNvPr id="46" name="Rectangle 45">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49" name="Oval 48">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0" name="Oval 49">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27" name="Graphic 26" descr="Smiling Face with No Fill">
            <a:extLst>
              <a:ext uri="{FF2B5EF4-FFF2-40B4-BE49-F238E27FC236}">
                <a16:creationId xmlns:a16="http://schemas.microsoft.com/office/drawing/2014/main" id="{F1857E2D-F2A0-7C29-9444-260F21F7781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30934" y="1388911"/>
            <a:ext cx="4011543" cy="4011543"/>
          </a:xfrm>
          <a:prstGeom prst="rect">
            <a:avLst/>
          </a:prstGeom>
        </p:spPr>
      </p:pic>
    </p:spTree>
    <p:extLst>
      <p:ext uri="{BB962C8B-B14F-4D97-AF65-F5344CB8AC3E}">
        <p14:creationId xmlns:p14="http://schemas.microsoft.com/office/powerpoint/2010/main" val="10650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680CDCA-AFDC-4D99-8A6D-A94B917E9005}"/>
              </a:ext>
            </a:extLst>
          </p:cNvPr>
          <p:cNvSpPr>
            <a:spLocks noGrp="1"/>
          </p:cNvSpPr>
          <p:nvPr>
            <p:ph type="title"/>
          </p:nvPr>
        </p:nvSpPr>
        <p:spPr>
          <a:xfrm>
            <a:off x="1069848" y="484632"/>
            <a:ext cx="10058400" cy="1609344"/>
          </a:xfrm>
        </p:spPr>
        <p:txBody>
          <a:bodyPr>
            <a:normAutofit/>
          </a:bodyPr>
          <a:lstStyle/>
          <a:p>
            <a:r>
              <a:rPr lang="en-IN" sz="4800" dirty="0"/>
              <a:t>Agenda</a:t>
            </a:r>
          </a:p>
        </p:txBody>
      </p:sp>
      <p:sp>
        <p:nvSpPr>
          <p:cNvPr id="3" name="Content Placeholder 2">
            <a:extLst>
              <a:ext uri="{FF2B5EF4-FFF2-40B4-BE49-F238E27FC236}">
                <a16:creationId xmlns:a16="http://schemas.microsoft.com/office/drawing/2014/main" id="{9D1EE115-BECD-4208-8F0D-8FE0F8C043E3}"/>
              </a:ext>
            </a:extLst>
          </p:cNvPr>
          <p:cNvSpPr>
            <a:spLocks noGrp="1"/>
          </p:cNvSpPr>
          <p:nvPr>
            <p:ph idx="1"/>
          </p:nvPr>
        </p:nvSpPr>
        <p:spPr>
          <a:xfrm>
            <a:off x="1069848" y="2320412"/>
            <a:ext cx="10058400" cy="3851787"/>
          </a:xfrm>
        </p:spPr>
        <p:txBody>
          <a:bodyPr>
            <a:normAutofit/>
          </a:bodyPr>
          <a:lstStyle/>
          <a:p>
            <a:r>
              <a:rPr lang="en-IN" dirty="0"/>
              <a:t>Problem Statement</a:t>
            </a:r>
          </a:p>
          <a:p>
            <a:r>
              <a:rPr lang="en-IN" dirty="0"/>
              <a:t>Data Cleaning</a:t>
            </a:r>
          </a:p>
          <a:p>
            <a:r>
              <a:rPr lang="en-IN" dirty="0"/>
              <a:t>EDA</a:t>
            </a:r>
          </a:p>
          <a:p>
            <a:r>
              <a:rPr lang="en-IN" dirty="0"/>
              <a:t>Feature selection</a:t>
            </a:r>
          </a:p>
          <a:p>
            <a:r>
              <a:rPr lang="en-IN" dirty="0"/>
              <a:t>Model Development</a:t>
            </a:r>
          </a:p>
          <a:p>
            <a:r>
              <a:rPr lang="en-IN" dirty="0"/>
              <a:t>AUC &amp; ROC </a:t>
            </a:r>
          </a:p>
          <a:p>
            <a:r>
              <a:rPr lang="en-IN" dirty="0"/>
              <a:t>Measuring model performance</a:t>
            </a:r>
          </a:p>
          <a:p>
            <a:r>
              <a:rPr lang="en-IN" dirty="0"/>
              <a:t>Testing the Model</a:t>
            </a:r>
          </a:p>
          <a:p>
            <a:endParaRPr lang="en-IN"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126192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 name="Group 75">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77" name="Oval 76">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78" name="Oval 77">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80" name="Rectangle 79">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4" name="Rectangle 83">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Rectangle 85">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BE31ADB-BB94-4B5E-B5EE-3B1E66D0DD1D}"/>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sz="4800" dirty="0"/>
              <a:t>Problem Statement</a:t>
            </a:r>
          </a:p>
        </p:txBody>
      </p:sp>
      <p:pic>
        <p:nvPicPr>
          <p:cNvPr id="11" name="Content Placeholder 10">
            <a:extLst>
              <a:ext uri="{FF2B5EF4-FFF2-40B4-BE49-F238E27FC236}">
                <a16:creationId xmlns:a16="http://schemas.microsoft.com/office/drawing/2014/main" id="{FBF57DE4-BB23-4307-AC99-BE0884C80D38}"/>
              </a:ext>
            </a:extLst>
          </p:cNvPr>
          <p:cNvPicPr>
            <a:picLocks noGrp="1" noChangeAspect="1"/>
          </p:cNvPicPr>
          <p:nvPr>
            <p:ph sz="half" idx="1"/>
          </p:nvPr>
        </p:nvPicPr>
        <p:blipFill rotWithShape="1">
          <a:blip r:embed="rId6"/>
          <a:srcRect l="5147" r="8244" b="3"/>
          <a:stretch/>
        </p:blipFill>
        <p:spPr>
          <a:xfrm>
            <a:off x="1007195" y="2265037"/>
            <a:ext cx="5155479" cy="3907158"/>
          </a:xfrm>
          <a:prstGeom prst="rect">
            <a:avLst/>
          </a:prstGeom>
        </p:spPr>
      </p:pic>
      <p:sp>
        <p:nvSpPr>
          <p:cNvPr id="4" name="Content Placeholder 3">
            <a:extLst>
              <a:ext uri="{FF2B5EF4-FFF2-40B4-BE49-F238E27FC236}">
                <a16:creationId xmlns:a16="http://schemas.microsoft.com/office/drawing/2014/main" id="{316AAFA2-A8FB-42F6-AB82-2A278B4517D3}"/>
              </a:ext>
            </a:extLst>
          </p:cNvPr>
          <p:cNvSpPr>
            <a:spLocks noGrp="1"/>
          </p:cNvSpPr>
          <p:nvPr>
            <p:ph sz="half" idx="2"/>
          </p:nvPr>
        </p:nvSpPr>
        <p:spPr>
          <a:xfrm>
            <a:off x="6496216" y="2320412"/>
            <a:ext cx="4632031" cy="3851787"/>
          </a:xfrm>
        </p:spPr>
        <p:txBody>
          <a:bodyPr vert="horz" lIns="91440" tIns="45720" rIns="91440" bIns="45720" rtlCol="0" anchor="ctr">
            <a:normAutofit/>
          </a:bodyPr>
          <a:lstStyle/>
          <a:p>
            <a:r>
              <a:rPr lang="en-US" dirty="0"/>
              <a:t>In this project we have decided to implement a classification model on the given data set to predict the gender of the person using selected features.</a:t>
            </a:r>
          </a:p>
          <a:p>
            <a:r>
              <a:rPr lang="en-US" dirty="0"/>
              <a:t>Features we have chosen</a:t>
            </a:r>
          </a:p>
          <a:p>
            <a:pPr lvl="1"/>
            <a:r>
              <a:rPr lang="en-US" dirty="0"/>
              <a:t> Height</a:t>
            </a:r>
          </a:p>
          <a:p>
            <a:pPr lvl="1"/>
            <a:r>
              <a:rPr lang="en-US" dirty="0"/>
              <a:t> Weight</a:t>
            </a:r>
          </a:p>
          <a:p>
            <a:pPr lvl="1"/>
            <a:r>
              <a:rPr lang="en-US" dirty="0"/>
              <a:t> Age</a:t>
            </a:r>
          </a:p>
          <a:p>
            <a:pPr lvl="1"/>
            <a:r>
              <a:rPr lang="en-US" dirty="0"/>
              <a:t> Marital status</a:t>
            </a:r>
          </a:p>
          <a:p>
            <a:pPr lvl="1"/>
            <a:r>
              <a:rPr lang="en-US" dirty="0"/>
              <a:t> Number of shopping trips a month           </a:t>
            </a:r>
          </a:p>
        </p:txBody>
      </p:sp>
      <p:sp>
        <p:nvSpPr>
          <p:cNvPr id="88" name="Oval 87">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0" name="Oval 89">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478151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721291-260F-4D26-8436-5B0D8E6AD5B2}"/>
              </a:ext>
            </a:extLst>
          </p:cNvPr>
          <p:cNvSpPr>
            <a:spLocks noGrp="1"/>
          </p:cNvSpPr>
          <p:nvPr>
            <p:ph type="title"/>
          </p:nvPr>
        </p:nvSpPr>
        <p:spPr>
          <a:xfrm>
            <a:off x="382280" y="50778"/>
            <a:ext cx="6743844" cy="1609344"/>
          </a:xfrm>
        </p:spPr>
        <p:txBody>
          <a:bodyPr>
            <a:normAutofit/>
          </a:bodyPr>
          <a:lstStyle/>
          <a:p>
            <a:r>
              <a:rPr lang="en-IN" sz="4800" dirty="0"/>
              <a:t>Data cleaning</a:t>
            </a:r>
          </a:p>
        </p:txBody>
      </p:sp>
      <p:sp>
        <p:nvSpPr>
          <p:cNvPr id="3" name="Content Placeholder 2">
            <a:extLst>
              <a:ext uri="{FF2B5EF4-FFF2-40B4-BE49-F238E27FC236}">
                <a16:creationId xmlns:a16="http://schemas.microsoft.com/office/drawing/2014/main" id="{6F5FA352-D5BE-46D9-A72B-8CF8A2C00376}"/>
              </a:ext>
            </a:extLst>
          </p:cNvPr>
          <p:cNvSpPr>
            <a:spLocks noGrp="1"/>
          </p:cNvSpPr>
          <p:nvPr>
            <p:ph idx="1"/>
          </p:nvPr>
        </p:nvSpPr>
        <p:spPr>
          <a:xfrm>
            <a:off x="0" y="1660123"/>
            <a:ext cx="7350711" cy="5095783"/>
          </a:xfrm>
        </p:spPr>
        <p:txBody>
          <a:bodyPr>
            <a:normAutofit/>
          </a:bodyPr>
          <a:lstStyle/>
          <a:p>
            <a:r>
              <a:rPr lang="en-US" b="0" i="0" dirty="0">
                <a:solidFill>
                  <a:srgbClr val="292929"/>
                </a:solidFill>
                <a:effectLst/>
              </a:rPr>
              <a:t>Data Cleaning is the process of identifying the incorrect, incomplete, inaccurate, irrelevant or missing part of the data and then modifying, replacing or deleting them according to the necessity.</a:t>
            </a:r>
          </a:p>
          <a:p>
            <a:r>
              <a:rPr lang="en-US" dirty="0">
                <a:solidFill>
                  <a:srgbClr val="292929"/>
                </a:solidFill>
              </a:rPr>
              <a:t>We performed Data cleaning by removing all the null values,  created dummies for Gender and marital status.</a:t>
            </a:r>
          </a:p>
          <a:p>
            <a:r>
              <a:rPr lang="en-US" dirty="0">
                <a:solidFill>
                  <a:srgbClr val="292929"/>
                </a:solidFill>
              </a:rPr>
              <a:t>We have formatted the selected features into the respective units and type conversions.</a:t>
            </a:r>
          </a:p>
          <a:p>
            <a:endParaRPr lang="en-IN" sz="1800" dirty="0"/>
          </a:p>
        </p:txBody>
      </p:sp>
      <p:pic>
        <p:nvPicPr>
          <p:cNvPr id="5" name="Picture 4" descr="Hand spraying sanitiser">
            <a:extLst>
              <a:ext uri="{FF2B5EF4-FFF2-40B4-BE49-F238E27FC236}">
                <a16:creationId xmlns:a16="http://schemas.microsoft.com/office/drawing/2014/main" id="{6E14ED09-3717-EA0C-015F-19D2B107364E}"/>
              </a:ext>
            </a:extLst>
          </p:cNvPr>
          <p:cNvPicPr>
            <a:picLocks noChangeAspect="1"/>
          </p:cNvPicPr>
          <p:nvPr/>
        </p:nvPicPr>
        <p:blipFill rotWithShape="1">
          <a:blip r:embed="rId4"/>
          <a:srcRect l="14346" r="40426" b="-1"/>
          <a:stretch/>
        </p:blipFill>
        <p:spPr>
          <a:xfrm>
            <a:off x="7545274" y="10"/>
            <a:ext cx="4646726" cy="6857990"/>
          </a:xfrm>
          <a:prstGeom prst="rect">
            <a:avLst/>
          </a:prstGeom>
        </p:spPr>
      </p:pic>
      <p:grpSp>
        <p:nvGrpSpPr>
          <p:cNvPr id="11" name="Group 10">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8" name="Picture 17">
            <a:extLst>
              <a:ext uri="{FF2B5EF4-FFF2-40B4-BE49-F238E27FC236}">
                <a16:creationId xmlns:a16="http://schemas.microsoft.com/office/drawing/2014/main" id="{8CCB9408-184F-43E1-9F40-86A8F80F87E4}"/>
              </a:ext>
            </a:extLst>
          </p:cNvPr>
          <p:cNvPicPr>
            <a:picLocks noChangeAspect="1"/>
          </p:cNvPicPr>
          <p:nvPr/>
        </p:nvPicPr>
        <p:blipFill>
          <a:blip r:embed="rId6"/>
          <a:stretch>
            <a:fillRect/>
          </a:stretch>
        </p:blipFill>
        <p:spPr>
          <a:xfrm>
            <a:off x="186431" y="4545367"/>
            <a:ext cx="3089405" cy="1729166"/>
          </a:xfrm>
          <a:prstGeom prst="rect">
            <a:avLst/>
          </a:prstGeom>
        </p:spPr>
      </p:pic>
      <p:sp>
        <p:nvSpPr>
          <p:cNvPr id="20" name="Arrow: Right 19">
            <a:extLst>
              <a:ext uri="{FF2B5EF4-FFF2-40B4-BE49-F238E27FC236}">
                <a16:creationId xmlns:a16="http://schemas.microsoft.com/office/drawing/2014/main" id="{A443B711-7C79-4FAA-822C-AE23D9ECE211}"/>
              </a:ext>
            </a:extLst>
          </p:cNvPr>
          <p:cNvSpPr/>
          <p:nvPr/>
        </p:nvSpPr>
        <p:spPr>
          <a:xfrm>
            <a:off x="3388217" y="5276600"/>
            <a:ext cx="485775"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1">
            <a:extLst>
              <a:ext uri="{FF2B5EF4-FFF2-40B4-BE49-F238E27FC236}">
                <a16:creationId xmlns:a16="http://schemas.microsoft.com/office/drawing/2014/main" id="{FD4C161E-98DB-4E5C-A28C-A343F268C3A7}"/>
              </a:ext>
            </a:extLst>
          </p:cNvPr>
          <p:cNvPicPr>
            <a:picLocks noChangeAspect="1"/>
          </p:cNvPicPr>
          <p:nvPr/>
        </p:nvPicPr>
        <p:blipFill>
          <a:blip r:embed="rId7"/>
          <a:stretch>
            <a:fillRect/>
          </a:stretch>
        </p:blipFill>
        <p:spPr>
          <a:xfrm>
            <a:off x="3971916" y="4545367"/>
            <a:ext cx="3278797" cy="1729167"/>
          </a:xfrm>
          <a:prstGeom prst="rect">
            <a:avLst/>
          </a:prstGeom>
        </p:spPr>
      </p:pic>
    </p:spTree>
    <p:extLst>
      <p:ext uri="{BB962C8B-B14F-4D97-AF65-F5344CB8AC3E}">
        <p14:creationId xmlns:p14="http://schemas.microsoft.com/office/powerpoint/2010/main" val="1750091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6E51-1240-4859-9096-2E8945D500AD}"/>
              </a:ext>
            </a:extLst>
          </p:cNvPr>
          <p:cNvSpPr>
            <a:spLocks noGrp="1"/>
          </p:cNvSpPr>
          <p:nvPr>
            <p:ph type="title"/>
          </p:nvPr>
        </p:nvSpPr>
        <p:spPr/>
        <p:txBody>
          <a:bodyPr>
            <a:normAutofit/>
          </a:bodyPr>
          <a:lstStyle/>
          <a:p>
            <a:r>
              <a:rPr lang="en-IN" sz="4800" dirty="0"/>
              <a:t>Data cleaning</a:t>
            </a:r>
          </a:p>
        </p:txBody>
      </p:sp>
      <p:pic>
        <p:nvPicPr>
          <p:cNvPr id="5" name="Content Placeholder 30">
            <a:extLst>
              <a:ext uri="{FF2B5EF4-FFF2-40B4-BE49-F238E27FC236}">
                <a16:creationId xmlns:a16="http://schemas.microsoft.com/office/drawing/2014/main" id="{06D68BAA-C4C8-4925-967D-69D81681C901}"/>
              </a:ext>
            </a:extLst>
          </p:cNvPr>
          <p:cNvPicPr>
            <a:picLocks noGrp="1" noChangeAspect="1"/>
          </p:cNvPicPr>
          <p:nvPr>
            <p:ph sz="half" idx="1"/>
          </p:nvPr>
        </p:nvPicPr>
        <p:blipFill>
          <a:blip r:embed="rId2"/>
          <a:stretch>
            <a:fillRect/>
          </a:stretch>
        </p:blipFill>
        <p:spPr>
          <a:xfrm>
            <a:off x="980133" y="2325950"/>
            <a:ext cx="4754880" cy="2750875"/>
          </a:xfrm>
          <a:prstGeom prst="rect">
            <a:avLst/>
          </a:prstGeom>
        </p:spPr>
      </p:pic>
      <p:sp>
        <p:nvSpPr>
          <p:cNvPr id="6" name="Arrow: Right 5">
            <a:extLst>
              <a:ext uri="{FF2B5EF4-FFF2-40B4-BE49-F238E27FC236}">
                <a16:creationId xmlns:a16="http://schemas.microsoft.com/office/drawing/2014/main" id="{6CF0163D-EC1D-451B-88E1-E1AC6604D7AE}"/>
              </a:ext>
            </a:extLst>
          </p:cNvPr>
          <p:cNvSpPr/>
          <p:nvPr/>
        </p:nvSpPr>
        <p:spPr>
          <a:xfrm>
            <a:off x="5868140" y="3286125"/>
            <a:ext cx="496084"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Content Placeholder 8">
            <a:extLst>
              <a:ext uri="{FF2B5EF4-FFF2-40B4-BE49-F238E27FC236}">
                <a16:creationId xmlns:a16="http://schemas.microsoft.com/office/drawing/2014/main" id="{7A9FCFD4-5717-4E86-B93D-0EDC7032B2D4}"/>
              </a:ext>
            </a:extLst>
          </p:cNvPr>
          <p:cNvPicPr>
            <a:picLocks noGrp="1" noChangeAspect="1"/>
          </p:cNvPicPr>
          <p:nvPr>
            <p:ph sz="half" idx="2"/>
          </p:nvPr>
        </p:nvPicPr>
        <p:blipFill>
          <a:blip r:embed="rId3"/>
          <a:stretch>
            <a:fillRect/>
          </a:stretch>
        </p:blipFill>
        <p:spPr>
          <a:xfrm>
            <a:off x="6456989" y="2325950"/>
            <a:ext cx="4664075" cy="2681056"/>
          </a:xfrm>
          <a:prstGeom prst="rect">
            <a:avLst/>
          </a:prstGeom>
        </p:spPr>
      </p:pic>
    </p:spTree>
    <p:extLst>
      <p:ext uri="{BB962C8B-B14F-4D97-AF65-F5344CB8AC3E}">
        <p14:creationId xmlns:p14="http://schemas.microsoft.com/office/powerpoint/2010/main" val="2102466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2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AD1440D-5712-44FB-B03E-1E5784A1A6FF}"/>
              </a:ext>
            </a:extLst>
          </p:cNvPr>
          <p:cNvSpPr>
            <a:spLocks noGrp="1"/>
          </p:cNvSpPr>
          <p:nvPr>
            <p:ph type="title"/>
          </p:nvPr>
        </p:nvSpPr>
        <p:spPr>
          <a:xfrm>
            <a:off x="1069848" y="484632"/>
            <a:ext cx="10058400" cy="1609344"/>
          </a:xfrm>
        </p:spPr>
        <p:txBody>
          <a:bodyPr>
            <a:normAutofit/>
          </a:bodyPr>
          <a:lstStyle/>
          <a:p>
            <a:r>
              <a:rPr lang="en-IN" sz="4800" dirty="0"/>
              <a:t>Exploratory data analysis</a:t>
            </a:r>
          </a:p>
        </p:txBody>
      </p:sp>
      <p:pic>
        <p:nvPicPr>
          <p:cNvPr id="6" name="Picture 5">
            <a:extLst>
              <a:ext uri="{FF2B5EF4-FFF2-40B4-BE49-F238E27FC236}">
                <a16:creationId xmlns:a16="http://schemas.microsoft.com/office/drawing/2014/main" id="{7FA4178C-B0FA-464B-AD8D-BE0318A8F239}"/>
              </a:ext>
            </a:extLst>
          </p:cNvPr>
          <p:cNvPicPr>
            <a:picLocks noChangeAspect="1"/>
          </p:cNvPicPr>
          <p:nvPr/>
        </p:nvPicPr>
        <p:blipFill rotWithShape="1">
          <a:blip r:embed="rId4"/>
          <a:srcRect b="3422"/>
          <a:stretch/>
        </p:blipFill>
        <p:spPr>
          <a:xfrm>
            <a:off x="1007200" y="2265041"/>
            <a:ext cx="5412650" cy="4128840"/>
          </a:xfrm>
          <a:prstGeom prst="rect">
            <a:avLst/>
          </a:prstGeom>
        </p:spPr>
      </p:pic>
      <p:sp>
        <p:nvSpPr>
          <p:cNvPr id="3" name="Content Placeholder 2">
            <a:extLst>
              <a:ext uri="{FF2B5EF4-FFF2-40B4-BE49-F238E27FC236}">
                <a16:creationId xmlns:a16="http://schemas.microsoft.com/office/drawing/2014/main" id="{70099DD6-F3A7-4F88-955F-F50B235D1841}"/>
              </a:ext>
            </a:extLst>
          </p:cNvPr>
          <p:cNvSpPr>
            <a:spLocks noGrp="1"/>
          </p:cNvSpPr>
          <p:nvPr>
            <p:ph idx="1"/>
          </p:nvPr>
        </p:nvSpPr>
        <p:spPr>
          <a:xfrm>
            <a:off x="6496216" y="2320412"/>
            <a:ext cx="4632031" cy="3851787"/>
          </a:xfrm>
        </p:spPr>
        <p:txBody>
          <a:bodyPr anchor="ctr">
            <a:normAutofit/>
          </a:bodyPr>
          <a:lstStyle/>
          <a:p>
            <a:r>
              <a:rPr lang="en-US" dirty="0"/>
              <a:t>Exploratory Data Analysis is an approach to discover trends, patterns, or to check assumptions with the help of statistical summary and graphical representations.</a:t>
            </a:r>
          </a:p>
          <a:p>
            <a:endParaRPr lang="en-US" dirty="0"/>
          </a:p>
          <a:p>
            <a:endParaRPr lang="en-IN" dirty="0"/>
          </a:p>
        </p:txBody>
      </p:sp>
      <p:sp>
        <p:nvSpPr>
          <p:cNvPr id="34" name="Oval 33">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6" name="Oval 35">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075440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89B095-04CE-48A7-B4F6-644744C17FE0}"/>
              </a:ext>
            </a:extLst>
          </p:cNvPr>
          <p:cNvSpPr>
            <a:spLocks noGrp="1"/>
          </p:cNvSpPr>
          <p:nvPr>
            <p:ph type="title"/>
          </p:nvPr>
        </p:nvSpPr>
        <p:spPr>
          <a:xfrm>
            <a:off x="1069848" y="484632"/>
            <a:ext cx="10058400" cy="1609344"/>
          </a:xfrm>
        </p:spPr>
        <p:txBody>
          <a:bodyPr>
            <a:normAutofit/>
          </a:bodyPr>
          <a:lstStyle/>
          <a:p>
            <a:r>
              <a:rPr lang="en-IN" sz="4800" dirty="0"/>
              <a:t>Exploratory data analysis</a:t>
            </a:r>
          </a:p>
        </p:txBody>
      </p:sp>
      <p:pic>
        <p:nvPicPr>
          <p:cNvPr id="6" name="Content Placeholder 5">
            <a:extLst>
              <a:ext uri="{FF2B5EF4-FFF2-40B4-BE49-F238E27FC236}">
                <a16:creationId xmlns:a16="http://schemas.microsoft.com/office/drawing/2014/main" id="{C1DBE9DF-50FE-4463-94DC-2A7E0D0FFC21}"/>
              </a:ext>
            </a:extLst>
          </p:cNvPr>
          <p:cNvPicPr>
            <a:picLocks noGrp="1" noChangeAspect="1"/>
          </p:cNvPicPr>
          <p:nvPr>
            <p:ph idx="1"/>
          </p:nvPr>
        </p:nvPicPr>
        <p:blipFill>
          <a:blip r:embed="rId4"/>
          <a:stretch>
            <a:fillRect/>
          </a:stretch>
        </p:blipFill>
        <p:spPr>
          <a:xfrm>
            <a:off x="984504" y="2448256"/>
            <a:ext cx="5067300" cy="3781425"/>
          </a:xfrm>
        </p:spPr>
      </p:pic>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7" name="Picture 16">
            <a:extLst>
              <a:ext uri="{FF2B5EF4-FFF2-40B4-BE49-F238E27FC236}">
                <a16:creationId xmlns:a16="http://schemas.microsoft.com/office/drawing/2014/main" id="{0E6EE556-E27A-408A-9747-EBDD4DE940A6}"/>
              </a:ext>
            </a:extLst>
          </p:cNvPr>
          <p:cNvPicPr>
            <a:picLocks noChangeAspect="1"/>
          </p:cNvPicPr>
          <p:nvPr/>
        </p:nvPicPr>
        <p:blipFill>
          <a:blip r:embed="rId6"/>
          <a:stretch>
            <a:fillRect/>
          </a:stretch>
        </p:blipFill>
        <p:spPr>
          <a:xfrm>
            <a:off x="6207933" y="2448255"/>
            <a:ext cx="5705475" cy="3752234"/>
          </a:xfrm>
          <a:prstGeom prst="rect">
            <a:avLst/>
          </a:prstGeom>
        </p:spPr>
      </p:pic>
    </p:spTree>
    <p:extLst>
      <p:ext uri="{BB962C8B-B14F-4D97-AF65-F5344CB8AC3E}">
        <p14:creationId xmlns:p14="http://schemas.microsoft.com/office/powerpoint/2010/main" val="719963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5AA121-916E-42E1-9BE1-02847301F625}"/>
              </a:ext>
            </a:extLst>
          </p:cNvPr>
          <p:cNvSpPr>
            <a:spLocks noGrp="1"/>
          </p:cNvSpPr>
          <p:nvPr>
            <p:ph type="title"/>
          </p:nvPr>
        </p:nvSpPr>
        <p:spPr>
          <a:xfrm>
            <a:off x="8156350" y="484632"/>
            <a:ext cx="3544035" cy="1609344"/>
          </a:xfrm>
          <a:ln>
            <a:noFill/>
          </a:ln>
        </p:spPr>
        <p:txBody>
          <a:bodyPr>
            <a:normAutofit/>
          </a:bodyPr>
          <a:lstStyle/>
          <a:p>
            <a:r>
              <a:rPr lang="en-IN" sz="4800" dirty="0"/>
              <a:t>Feature selection</a:t>
            </a:r>
          </a:p>
        </p:txBody>
      </p:sp>
      <p:pic>
        <p:nvPicPr>
          <p:cNvPr id="5" name="Picture 4">
            <a:extLst>
              <a:ext uri="{FF2B5EF4-FFF2-40B4-BE49-F238E27FC236}">
                <a16:creationId xmlns:a16="http://schemas.microsoft.com/office/drawing/2014/main" id="{4B4093C7-7474-4F71-92FB-DB3393D87040}"/>
              </a:ext>
            </a:extLst>
          </p:cNvPr>
          <p:cNvPicPr>
            <a:picLocks noChangeAspect="1"/>
          </p:cNvPicPr>
          <p:nvPr/>
        </p:nvPicPr>
        <p:blipFill>
          <a:blip r:embed="rId4"/>
          <a:stretch>
            <a:fillRect/>
          </a:stretch>
        </p:blipFill>
        <p:spPr>
          <a:xfrm>
            <a:off x="633999" y="2462010"/>
            <a:ext cx="6882269" cy="1944240"/>
          </a:xfrm>
          <a:prstGeom prst="rect">
            <a:avLst/>
          </a:prstGeom>
        </p:spPr>
      </p:pic>
      <p:sp>
        <p:nvSpPr>
          <p:cNvPr id="3" name="Content Placeholder 2">
            <a:extLst>
              <a:ext uri="{FF2B5EF4-FFF2-40B4-BE49-F238E27FC236}">
                <a16:creationId xmlns:a16="http://schemas.microsoft.com/office/drawing/2014/main" id="{21397108-CBE0-40C0-B591-3556A3F6945F}"/>
              </a:ext>
            </a:extLst>
          </p:cNvPr>
          <p:cNvSpPr>
            <a:spLocks noGrp="1"/>
          </p:cNvSpPr>
          <p:nvPr>
            <p:ph idx="1"/>
          </p:nvPr>
        </p:nvSpPr>
        <p:spPr>
          <a:xfrm>
            <a:off x="8156351" y="2121408"/>
            <a:ext cx="3544034" cy="4050792"/>
          </a:xfrm>
        </p:spPr>
        <p:txBody>
          <a:bodyPr>
            <a:normAutofit/>
          </a:bodyPr>
          <a:lstStyle/>
          <a:p>
            <a:r>
              <a:rPr lang="en-IN" dirty="0"/>
              <a:t>We have used LASSO Regularization(L1) from the available feature selection techniques.</a:t>
            </a:r>
          </a:p>
          <a:p>
            <a:r>
              <a:rPr lang="en-IN" dirty="0"/>
              <a:t>After performing the LASSO out of 5 features it deducted one and settled with four features.</a:t>
            </a:r>
          </a:p>
        </p:txBody>
      </p:sp>
      <p:grpSp>
        <p:nvGrpSpPr>
          <p:cNvPr id="12" name="Group 11">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792083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93FF38B-C878-4C88-B0CB-D391562FF88B}"/>
              </a:ext>
            </a:extLst>
          </p:cNvPr>
          <p:cNvSpPr>
            <a:spLocks noGrp="1"/>
          </p:cNvSpPr>
          <p:nvPr>
            <p:ph type="title"/>
          </p:nvPr>
        </p:nvSpPr>
        <p:spPr>
          <a:xfrm>
            <a:off x="1069848" y="484632"/>
            <a:ext cx="10058400" cy="1609344"/>
          </a:xfrm>
        </p:spPr>
        <p:txBody>
          <a:bodyPr>
            <a:normAutofit/>
          </a:bodyPr>
          <a:lstStyle/>
          <a:p>
            <a:r>
              <a:rPr lang="en-IN" sz="4800" dirty="0"/>
              <a:t>Model development</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CF8AC077-2A4E-4FE1-9579-DB23533A22C4}"/>
              </a:ext>
            </a:extLst>
          </p:cNvPr>
          <p:cNvPicPr>
            <a:picLocks noChangeAspect="1"/>
          </p:cNvPicPr>
          <p:nvPr/>
        </p:nvPicPr>
        <p:blipFill rotWithShape="1">
          <a:blip r:embed="rId4"/>
          <a:srcRect r="18922" b="-3"/>
          <a:stretch/>
        </p:blipFill>
        <p:spPr>
          <a:xfrm>
            <a:off x="1007196" y="2265037"/>
            <a:ext cx="5088800" cy="3907158"/>
          </a:xfrm>
          <a:prstGeom prst="rect">
            <a:avLst/>
          </a:prstGeom>
        </p:spPr>
      </p:pic>
      <p:sp>
        <p:nvSpPr>
          <p:cNvPr id="19" name="Content Placeholder 8">
            <a:extLst>
              <a:ext uri="{FF2B5EF4-FFF2-40B4-BE49-F238E27FC236}">
                <a16:creationId xmlns:a16="http://schemas.microsoft.com/office/drawing/2014/main" id="{06B647A7-F7C3-F3DD-8A85-5E7D0B7B4CC3}"/>
              </a:ext>
            </a:extLst>
          </p:cNvPr>
          <p:cNvSpPr>
            <a:spLocks noGrp="1"/>
          </p:cNvSpPr>
          <p:nvPr>
            <p:ph idx="1"/>
          </p:nvPr>
        </p:nvSpPr>
        <p:spPr>
          <a:xfrm>
            <a:off x="6496216" y="2320412"/>
            <a:ext cx="4632031" cy="3851787"/>
          </a:xfrm>
        </p:spPr>
        <p:txBody>
          <a:bodyPr anchor="ctr">
            <a:normAutofit/>
          </a:bodyPr>
          <a:lstStyle/>
          <a:p>
            <a:r>
              <a:rPr lang="en-US" dirty="0"/>
              <a:t>Logistic regression is a calculation used to predict a binary outcome: either something happens or does not.</a:t>
            </a:r>
          </a:p>
          <a:p>
            <a:r>
              <a:rPr lang="en-US" dirty="0"/>
              <a:t>Independent variables are analyzed to determine the binary outcome with the results falling into one of two categories. The independent variables can be categorical or numeric, but the dependent variable is always categorical.</a:t>
            </a:r>
          </a:p>
        </p:txBody>
      </p:sp>
      <p:sp>
        <p:nvSpPr>
          <p:cNvPr id="32" name="Oval 3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4" name="Oval 3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9001810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329</TotalTime>
  <Words>474</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Rockwell</vt:lpstr>
      <vt:lpstr>Rockwell Condensed</vt:lpstr>
      <vt:lpstr>Rockwell Extra Bold</vt:lpstr>
      <vt:lpstr>Wingdings</vt:lpstr>
      <vt:lpstr>Wood Type</vt:lpstr>
      <vt:lpstr>Perspective of data science Project</vt:lpstr>
      <vt:lpstr>Agenda</vt:lpstr>
      <vt:lpstr>Problem Statement</vt:lpstr>
      <vt:lpstr>Data cleaning</vt:lpstr>
      <vt:lpstr>Data cleaning</vt:lpstr>
      <vt:lpstr>Exploratory data analysis</vt:lpstr>
      <vt:lpstr>Exploratory data analysis</vt:lpstr>
      <vt:lpstr>Feature selection</vt:lpstr>
      <vt:lpstr>Model development</vt:lpstr>
      <vt:lpstr>AUC &amp; ROC </vt:lpstr>
      <vt:lpstr>Measuring model performance </vt:lpstr>
      <vt:lpstr>Testing the Model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Perspective of data science Project</dc:title>
  <dc:creator>Yalamarthi, Rajesh</dc:creator>
  <cp:lastModifiedBy>Yemineni, Abhishek Babu</cp:lastModifiedBy>
  <cp:revision>7</cp:revision>
  <dcterms:created xsi:type="dcterms:W3CDTF">2022-04-20T22:04:08Z</dcterms:created>
  <dcterms:modified xsi:type="dcterms:W3CDTF">2022-04-21T12:34:30Z</dcterms:modified>
</cp:coreProperties>
</file>