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2790" cy="3911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8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133350" y="0"/>
                </a:moveTo>
                <a:lnTo>
                  <a:pt x="0" y="0"/>
                </a:lnTo>
                <a:lnTo>
                  <a:pt x="0" y="1084364"/>
                </a:lnTo>
                <a:lnTo>
                  <a:pt x="133350" y="1084364"/>
                </a:lnTo>
                <a:lnTo>
                  <a:pt x="133350" y="0"/>
                </a:lnTo>
                <a:close/>
              </a:path>
              <a:path w="6967855" h="3911600">
                <a:moveTo>
                  <a:pt x="6967677" y="0"/>
                </a:moveTo>
                <a:lnTo>
                  <a:pt x="6837286" y="0"/>
                </a:lnTo>
                <a:lnTo>
                  <a:pt x="6837286" y="538010"/>
                </a:lnTo>
                <a:lnTo>
                  <a:pt x="6967677" y="538010"/>
                </a:lnTo>
                <a:lnTo>
                  <a:pt x="6967677" y="0"/>
                </a:lnTo>
                <a:close/>
              </a:path>
              <a:path w="6967855" h="3911600">
                <a:moveTo>
                  <a:pt x="6967690" y="3779151"/>
                </a:moveTo>
                <a:lnTo>
                  <a:pt x="0" y="3779151"/>
                </a:lnTo>
                <a:lnTo>
                  <a:pt x="0" y="3911193"/>
                </a:lnTo>
                <a:lnTo>
                  <a:pt x="6967690" y="3911193"/>
                </a:lnTo>
                <a:lnTo>
                  <a:pt x="6967690" y="3779151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791" y="778696"/>
            <a:ext cx="6401067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32" y="904049"/>
            <a:ext cx="6280785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arshaa7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9" y="2639536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3"/>
                </a:moveTo>
                <a:lnTo>
                  <a:pt x="0" y="1273523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3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1" y="0"/>
                </a:lnTo>
                <a:lnTo>
                  <a:pt x="5040001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7716"/>
            <a:ext cx="3481547" cy="282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5138" y="846648"/>
            <a:ext cx="3143250" cy="1313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484"/>
              </a:spcBef>
            </a:pPr>
            <a:r>
              <a:rPr sz="1950" spc="85" dirty="0"/>
              <a:t>REVOLUTIONIZING  </a:t>
            </a:r>
            <a:r>
              <a:rPr sz="1950" spc="-10" dirty="0"/>
              <a:t>AERIAL </a:t>
            </a:r>
            <a:r>
              <a:rPr sz="1950" spc="25" dirty="0"/>
              <a:t>INTELLIGENCE:  </a:t>
            </a:r>
            <a:r>
              <a:rPr sz="1950" spc="35" dirty="0"/>
              <a:t>THE </a:t>
            </a:r>
            <a:r>
              <a:rPr sz="1950" spc="5" dirty="0"/>
              <a:t>POWER </a:t>
            </a:r>
            <a:r>
              <a:rPr sz="1950" spc="95" dirty="0"/>
              <a:t>AND  </a:t>
            </a:r>
            <a:r>
              <a:rPr sz="1950" spc="25" dirty="0"/>
              <a:t>POTENTIAL </a:t>
            </a:r>
            <a:r>
              <a:rPr sz="1950" spc="55" dirty="0"/>
              <a:t>OF </a:t>
            </a:r>
            <a:r>
              <a:rPr sz="1950" spc="-45" dirty="0"/>
              <a:t>AI-BASED  </a:t>
            </a:r>
            <a:r>
              <a:rPr sz="1950" spc="70" dirty="0"/>
              <a:t>DRONE</a:t>
            </a:r>
            <a:r>
              <a:rPr sz="1950" spc="55" dirty="0"/>
              <a:t> </a:t>
            </a:r>
            <a:r>
              <a:rPr sz="1950" dirty="0"/>
              <a:t>APPLICATIONS</a:t>
            </a:r>
            <a:endParaRPr sz="1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sp>
          <p:nvSpPr>
            <p:cNvPr id="3" name="object 3"/>
            <p:cNvSpPr/>
            <p:nvPr/>
          </p:nvSpPr>
          <p:spPr>
            <a:xfrm>
              <a:off x="0" y="3571"/>
              <a:ext cx="6962790" cy="39111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86" y="0"/>
                  </a:lnTo>
                  <a:lnTo>
                    <a:pt x="6837286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  <a:path w="6967855" h="3911600">
                  <a:moveTo>
                    <a:pt x="6967690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90" y="3911193"/>
                  </a:lnTo>
                  <a:lnTo>
                    <a:pt x="6967690" y="3779151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80" y="264619"/>
            <a:ext cx="3465195" cy="561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26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695"/>
              </a:spcBef>
            </a:pPr>
            <a:r>
              <a:rPr sz="1700" spc="45" dirty="0"/>
              <a:t>TECHNICAL</a:t>
            </a:r>
            <a:r>
              <a:rPr sz="1700" spc="75" dirty="0"/>
              <a:t> </a:t>
            </a:r>
            <a:r>
              <a:rPr sz="1700" spc="45" dirty="0"/>
              <a:t>LIMITATIONS</a:t>
            </a:r>
            <a:endParaRPr sz="1700"/>
          </a:p>
        </p:txBody>
      </p:sp>
      <p:sp>
        <p:nvSpPr>
          <p:cNvPr id="7" name="object 7"/>
          <p:cNvSpPr/>
          <p:nvPr/>
        </p:nvSpPr>
        <p:spPr>
          <a:xfrm>
            <a:off x="267476" y="930927"/>
            <a:ext cx="3465195" cy="1941830"/>
          </a:xfrm>
          <a:custGeom>
            <a:avLst/>
            <a:gdLst/>
            <a:ahLst/>
            <a:cxnLst/>
            <a:rect l="l" t="t" r="r" b="b"/>
            <a:pathLst>
              <a:path w="3465195" h="1941830">
                <a:moveTo>
                  <a:pt x="3464722" y="1941759"/>
                </a:moveTo>
                <a:lnTo>
                  <a:pt x="0" y="1941759"/>
                </a:lnTo>
                <a:lnTo>
                  <a:pt x="0" y="0"/>
                </a:lnTo>
                <a:lnTo>
                  <a:pt x="3464722" y="0"/>
                </a:lnTo>
                <a:lnTo>
                  <a:pt x="3464722" y="1941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7476" y="930927"/>
            <a:ext cx="3465195" cy="19418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76530" marR="243204" indent="-635" algn="ctr">
              <a:lnSpc>
                <a:spcPct val="99800"/>
              </a:lnSpc>
              <a:spcBef>
                <a:spcPts val="1000"/>
              </a:spcBef>
            </a:pP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AI-based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drone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applications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are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B65341"/>
                </a:solidFill>
                <a:latin typeface="Arial"/>
                <a:cs typeface="Arial"/>
              </a:rPr>
              <a:t>still</a:t>
            </a:r>
            <a:r>
              <a:rPr sz="120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subject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to  </a:t>
            </a:r>
            <a:r>
              <a:rPr sz="1200" spc="-20" dirty="0">
                <a:latin typeface="Arial"/>
                <a:cs typeface="Arial"/>
              </a:rPr>
              <a:t>technical </a:t>
            </a:r>
            <a:r>
              <a:rPr sz="1200" spc="-15" dirty="0">
                <a:latin typeface="Arial"/>
                <a:cs typeface="Arial"/>
              </a:rPr>
              <a:t>limitations</a:t>
            </a:r>
            <a:r>
              <a:rPr sz="1200" spc="-15" dirty="0">
                <a:solidFill>
                  <a:srgbClr val="B65341"/>
                </a:solidFill>
                <a:latin typeface="Arial"/>
                <a:cs typeface="Arial"/>
              </a:rPr>
              <a:t>. </a:t>
            </a:r>
            <a:r>
              <a:rPr sz="1200" spc="-80" dirty="0">
                <a:solidFill>
                  <a:srgbClr val="B65341"/>
                </a:solidFill>
                <a:latin typeface="Arial"/>
                <a:cs typeface="Arial"/>
              </a:rPr>
              <a:t>For </a:t>
            </a:r>
            <a:r>
              <a:rPr sz="1200" spc="-55" dirty="0">
                <a:solidFill>
                  <a:srgbClr val="B65341"/>
                </a:solidFill>
                <a:latin typeface="Arial"/>
                <a:cs typeface="Arial"/>
              </a:rPr>
              <a:t>example,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drones </a:t>
            </a:r>
            <a:r>
              <a:rPr sz="1200" spc="-50" dirty="0">
                <a:solidFill>
                  <a:srgbClr val="B65341"/>
                </a:solidFill>
                <a:latin typeface="Arial"/>
                <a:cs typeface="Arial"/>
              </a:rPr>
              <a:t>may 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have</a:t>
            </a:r>
            <a:r>
              <a:rPr sz="1200" spc="-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limited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battery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life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B65341"/>
                </a:solidFill>
                <a:latin typeface="Arial"/>
                <a:cs typeface="Arial"/>
              </a:rPr>
              <a:t>or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be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unable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to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operate  </a:t>
            </a:r>
            <a:r>
              <a:rPr sz="1200" spc="10" dirty="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certain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weather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conditions.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Companies 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developing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AI-based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drone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200" spc="-45" dirty="0">
                <a:solidFill>
                  <a:srgbClr val="B65341"/>
                </a:solidFill>
                <a:latin typeface="Arial"/>
                <a:cs typeface="Arial"/>
              </a:rPr>
              <a:t>must 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be aware of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these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limitations and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work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to  </a:t>
            </a:r>
            <a:r>
              <a:rPr sz="1200" spc="-50" dirty="0">
                <a:solidFill>
                  <a:srgbClr val="B65341"/>
                </a:solidFill>
                <a:latin typeface="Arial"/>
                <a:cs typeface="Arial"/>
              </a:rPr>
              <a:t>overcome</a:t>
            </a:r>
            <a:r>
              <a:rPr sz="1200" spc="-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B65341"/>
                </a:solidFill>
                <a:latin typeface="Arial"/>
                <a:cs typeface="Arial"/>
              </a:rPr>
              <a:t>them.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55" y="0"/>
                </a:lnTo>
                <a:lnTo>
                  <a:pt x="6951455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2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24" y="3370572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6076" y="1041187"/>
            <a:ext cx="14478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70" dirty="0">
                <a:solidFill>
                  <a:srgbClr val="B65341"/>
                </a:solidFill>
              </a:rPr>
              <a:t>CONCLUSION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405405" y="1510718"/>
            <a:ext cx="4152265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85"/>
              </a:spcBef>
            </a:pP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AI-based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drone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applications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potential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revolutionize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industries  and </a:t>
            </a:r>
            <a:r>
              <a:rPr sz="1050" spc="-30" dirty="0">
                <a:solidFill>
                  <a:srgbClr val="424242"/>
                </a:solidFill>
                <a:latin typeface="Arial"/>
                <a:cs typeface="Arial"/>
              </a:rPr>
              <a:t>enhance </a:t>
            </a:r>
            <a:r>
              <a:rPr sz="1050" spc="-5" dirty="0">
                <a:solidFill>
                  <a:srgbClr val="424242"/>
                </a:solidFill>
                <a:latin typeface="Arial"/>
                <a:cs typeface="Arial"/>
              </a:rPr>
              <a:t>aerial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intelligence. 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However,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companies </a:t>
            </a:r>
            <a:r>
              <a:rPr sz="1050" spc="-40" dirty="0">
                <a:solidFill>
                  <a:srgbClr val="424242"/>
                </a:solidFill>
                <a:latin typeface="Arial"/>
                <a:cs typeface="Arial"/>
              </a:rPr>
              <a:t>must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address 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challenges </a:t>
            </a:r>
            <a:r>
              <a:rPr sz="1050" spc="-35" dirty="0">
                <a:solidFill>
                  <a:srgbClr val="424242"/>
                </a:solidFill>
                <a:latin typeface="Arial"/>
                <a:cs typeface="Arial"/>
              </a:rPr>
              <a:t>such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as privacy </a:t>
            </a:r>
            <a:r>
              <a:rPr sz="1050" spc="-35" dirty="0">
                <a:solidFill>
                  <a:srgbClr val="424242"/>
                </a:solidFill>
                <a:latin typeface="Arial"/>
                <a:cs typeface="Arial"/>
              </a:rPr>
              <a:t>concerns,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regulatory </a:t>
            </a:r>
            <a:r>
              <a:rPr sz="1050" spc="-35" dirty="0">
                <a:solidFill>
                  <a:srgbClr val="424242"/>
                </a:solidFill>
                <a:latin typeface="Arial"/>
                <a:cs typeface="Arial"/>
              </a:rPr>
              <a:t>issues,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50" spc="-15" dirty="0">
                <a:solidFill>
                  <a:srgbClr val="424242"/>
                </a:solidFill>
                <a:latin typeface="Arial"/>
                <a:cs typeface="Arial"/>
              </a:rPr>
              <a:t>technical 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limitations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424242"/>
                </a:solidFill>
                <a:latin typeface="Arial"/>
                <a:cs typeface="Arial"/>
              </a:rPr>
              <a:t>fully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realize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24242"/>
                </a:solidFill>
                <a:latin typeface="Arial"/>
                <a:cs typeface="Arial"/>
              </a:rPr>
              <a:t>beneﬁts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5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05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424242"/>
                </a:solidFill>
                <a:latin typeface="Arial"/>
                <a:cs typeface="Arial"/>
              </a:rPr>
              <a:t>technology.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133350" cy="985519"/>
          </a:xfrm>
          <a:custGeom>
            <a:avLst/>
            <a:gdLst/>
            <a:ahLst/>
            <a:cxn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4237" y="3782729"/>
            <a:ext cx="1548765" cy="134620"/>
          </a:xfrm>
          <a:custGeom>
            <a:avLst/>
            <a:gdLst/>
            <a:ahLst/>
            <a:cxnLst/>
            <a:rect l="l" t="t" r="r" b="b"/>
            <a:pathLst>
              <a:path w="1548765" h="134620">
                <a:moveTo>
                  <a:pt x="1548557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7" y="0"/>
                </a:lnTo>
                <a:lnTo>
                  <a:pt x="1548557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38430" y="906207"/>
            <a:ext cx="10826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50" dirty="0"/>
              <a:t>T</a:t>
            </a:r>
            <a:r>
              <a:rPr sz="2300" spc="-35" dirty="0"/>
              <a:t>h</a:t>
            </a:r>
            <a:r>
              <a:rPr sz="2300" spc="140" dirty="0"/>
              <a:t>a</a:t>
            </a:r>
            <a:r>
              <a:rPr sz="2300" spc="-35" dirty="0"/>
              <a:t>n</a:t>
            </a:r>
            <a:r>
              <a:rPr sz="2300" spc="-20" dirty="0"/>
              <a:t>k</a:t>
            </a:r>
            <a:r>
              <a:rPr sz="2300" spc="-245" dirty="0"/>
              <a:t>s</a:t>
            </a:r>
            <a:r>
              <a:rPr sz="2300" spc="-300" dirty="0"/>
              <a:t>!</a:t>
            </a:r>
            <a:endParaRPr sz="2300"/>
          </a:p>
        </p:txBody>
      </p:sp>
      <p:sp>
        <p:nvSpPr>
          <p:cNvPr id="9" name="object 9"/>
          <p:cNvSpPr txBox="1"/>
          <p:nvPr/>
        </p:nvSpPr>
        <p:spPr>
          <a:xfrm>
            <a:off x="2569129" y="1542150"/>
            <a:ext cx="1821180" cy="10020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Do </a:t>
            </a:r>
            <a:r>
              <a:rPr sz="1200" spc="-45" dirty="0">
                <a:solidFill>
                  <a:srgbClr val="B65341"/>
                </a:solidFill>
                <a:latin typeface="Arial"/>
                <a:cs typeface="Arial"/>
              </a:rPr>
              <a:t>you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have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any</a:t>
            </a:r>
            <a:r>
              <a:rPr sz="1200" spc="-14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questions?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200" spc="-55" dirty="0">
                <a:solidFill>
                  <a:srgbClr val="B65341"/>
                </a:solidFill>
                <a:latin typeface="Arial"/>
                <a:cs typeface="Arial"/>
                <a:hlinkClick r:id="rId2"/>
              </a:rPr>
              <a:t>Harshaa77@gmail.com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Arial"/>
              <a:cs typeface="Arial"/>
            </a:endParaRPr>
          </a:p>
          <a:p>
            <a:pPr marL="349885" marR="342265" indent="455930">
              <a:lnSpc>
                <a:spcPts val="1200"/>
              </a:lnSpc>
            </a:pPr>
            <a:r>
              <a:rPr sz="1200" spc="-60" dirty="0">
                <a:solidFill>
                  <a:srgbClr val="B65341"/>
                </a:solidFill>
                <a:latin typeface="Arial"/>
                <a:cs typeface="Arial"/>
              </a:rPr>
              <a:t>By- 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Harsha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sz="1200" spc="-18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team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51" y="3782614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58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58" y="0"/>
                </a:lnTo>
                <a:lnTo>
                  <a:pt x="3484658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588" y="1240949"/>
            <a:ext cx="2508885" cy="8295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lang="en-IN" sz="1050" spc="-70" dirty="0" err="1">
                <a:solidFill>
                  <a:srgbClr val="B65341"/>
                </a:solidFill>
                <a:latin typeface="Arial"/>
                <a:cs typeface="Arial"/>
              </a:rPr>
              <a:t>Artifical</a:t>
            </a:r>
            <a:r>
              <a:rPr lang="en-IN" sz="1050" spc="-70" dirty="0">
                <a:solidFill>
                  <a:srgbClr val="B65341"/>
                </a:solidFill>
                <a:latin typeface="Arial"/>
                <a:cs typeface="Arial"/>
              </a:rPr>
              <a:t> intelligence</a:t>
            </a:r>
            <a:r>
              <a:rPr sz="1050" spc="-70" dirty="0">
                <a:solidFill>
                  <a:srgbClr val="B65341"/>
                </a:solidFill>
                <a:latin typeface="Arial"/>
                <a:cs typeface="Arial"/>
              </a:rPr>
              <a:t>(AI)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transforming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the 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drone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industry. </a:t>
            </a:r>
            <a:r>
              <a:rPr sz="1050" spc="-45" dirty="0">
                <a:solidFill>
                  <a:srgbClr val="B65341"/>
                </a:solidFill>
                <a:latin typeface="Arial"/>
                <a:cs typeface="Arial"/>
              </a:rPr>
              <a:t>New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being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developed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 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enhance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aerial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intelligence, making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drones 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more </a:t>
            </a:r>
            <a:r>
              <a:rPr sz="1050" spc="25" dirty="0">
                <a:solidFill>
                  <a:srgbClr val="B65341"/>
                </a:solidFill>
                <a:latin typeface="Arial"/>
                <a:cs typeface="Arial"/>
              </a:rPr>
              <a:t>eficient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sz="1050" spc="-1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effective.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272" y="833664"/>
            <a:ext cx="3580129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65" dirty="0"/>
              <a:t>REVOLUTIONIZING </a:t>
            </a:r>
            <a:r>
              <a:rPr sz="1250" spc="10" dirty="0"/>
              <a:t>AERIAL</a:t>
            </a:r>
            <a:r>
              <a:rPr sz="1250" spc="70" dirty="0"/>
              <a:t> </a:t>
            </a:r>
            <a:r>
              <a:rPr sz="1250" spc="45" dirty="0"/>
              <a:t>INTELLIGENCE</a:t>
            </a:r>
            <a:endParaRPr sz="1250"/>
          </a:p>
        </p:txBody>
      </p:sp>
      <p:sp>
        <p:nvSpPr>
          <p:cNvPr id="6" name="object 6"/>
          <p:cNvSpPr/>
          <p:nvPr/>
        </p:nvSpPr>
        <p:spPr>
          <a:xfrm>
            <a:off x="4443130" y="546893"/>
            <a:ext cx="2514599" cy="282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880" y="264619"/>
            <a:ext cx="3465195" cy="561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950" b="1" spc="3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950" b="1" spc="15" dirty="0">
                <a:solidFill>
                  <a:srgbClr val="424242"/>
                </a:solidFill>
                <a:latin typeface="Arial"/>
                <a:cs typeface="Arial"/>
              </a:rPr>
              <a:t>POWER </a:t>
            </a:r>
            <a:r>
              <a:rPr sz="950" b="1" spc="4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950" b="1" spc="-10" dirty="0">
                <a:solidFill>
                  <a:srgbClr val="424242"/>
                </a:solidFill>
                <a:latin typeface="Arial"/>
                <a:cs typeface="Arial"/>
              </a:rPr>
              <a:t>AI-BASED </a:t>
            </a:r>
            <a:r>
              <a:rPr sz="950" b="1" spc="50" dirty="0">
                <a:solidFill>
                  <a:srgbClr val="424242"/>
                </a:solidFill>
                <a:latin typeface="Arial"/>
                <a:cs typeface="Arial"/>
              </a:rPr>
              <a:t>DRONE</a:t>
            </a:r>
            <a:r>
              <a:rPr sz="950" b="1" spc="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424242"/>
                </a:solidFill>
                <a:latin typeface="Arial"/>
                <a:cs typeface="Arial"/>
              </a:rPr>
              <a:t>APPLICATIONS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218" y="930927"/>
            <a:ext cx="3465195" cy="1941830"/>
          </a:xfrm>
          <a:custGeom>
            <a:avLst/>
            <a:gdLst/>
            <a:ahLst/>
            <a:cxnLst/>
            <a:rect l="l" t="t" r="r" b="b"/>
            <a:pathLst>
              <a:path w="3465195" h="1941830">
                <a:moveTo>
                  <a:pt x="3464722" y="1941759"/>
                </a:moveTo>
                <a:lnTo>
                  <a:pt x="0" y="1941759"/>
                </a:lnTo>
                <a:lnTo>
                  <a:pt x="0" y="0"/>
                </a:lnTo>
                <a:lnTo>
                  <a:pt x="3464722" y="0"/>
                </a:lnTo>
                <a:lnTo>
                  <a:pt x="3464722" y="1941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476" y="930927"/>
            <a:ext cx="3465195" cy="19418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80975" marR="247650" algn="ctr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AI-based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drone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have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sz="1200" spc="-23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B65341"/>
                </a:solidFill>
                <a:latin typeface="Arial"/>
                <a:cs typeface="Arial"/>
              </a:rPr>
              <a:t>potential 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to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revolutionize </a:t>
            </a:r>
            <a:r>
              <a:rPr sz="1200" spc="-15" dirty="0">
                <a:solidFill>
                  <a:srgbClr val="B65341"/>
                </a:solidFill>
                <a:latin typeface="Arial"/>
                <a:cs typeface="Arial"/>
              </a:rPr>
              <a:t>industries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such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as </a:t>
            </a:r>
            <a:r>
              <a:rPr sz="1200" spc="-20" dirty="0">
                <a:latin typeface="Arial"/>
                <a:cs typeface="Arial"/>
              </a:rPr>
              <a:t>agriculture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,  </a:t>
            </a:r>
            <a:r>
              <a:rPr sz="1200" spc="-25" dirty="0">
                <a:latin typeface="Arial"/>
                <a:cs typeface="Arial"/>
              </a:rPr>
              <a:t>construction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200" spc="-30" dirty="0">
                <a:latin typeface="Arial"/>
                <a:cs typeface="Arial"/>
              </a:rPr>
              <a:t>security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. </a:t>
            </a:r>
            <a:r>
              <a:rPr sz="1200" spc="-90" dirty="0">
                <a:solidFill>
                  <a:srgbClr val="B65341"/>
                </a:solidFill>
                <a:latin typeface="Arial"/>
                <a:cs typeface="Arial"/>
              </a:rPr>
              <a:t>By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leveraging </a:t>
            </a:r>
            <a:r>
              <a:rPr sz="1200" spc="-55" dirty="0">
                <a:solidFill>
                  <a:srgbClr val="B65341"/>
                </a:solidFill>
                <a:latin typeface="Arial"/>
                <a:cs typeface="Arial"/>
              </a:rPr>
              <a:t>AI, 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drones</a:t>
            </a:r>
            <a:r>
              <a:rPr sz="1200" spc="-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can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B65341"/>
                </a:solidFill>
                <a:latin typeface="Arial"/>
                <a:cs typeface="Arial"/>
              </a:rPr>
              <a:t>collect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sz="1200" spc="-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B65341"/>
                </a:solidFill>
                <a:latin typeface="Arial"/>
                <a:cs typeface="Arial"/>
              </a:rPr>
              <a:t>analyze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65341"/>
                </a:solidFill>
                <a:latin typeface="Arial"/>
                <a:cs typeface="Arial"/>
              </a:rPr>
              <a:t>data</a:t>
            </a:r>
            <a:r>
              <a:rPr sz="120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faster</a:t>
            </a:r>
            <a:r>
              <a:rPr sz="1200" spc="-7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and  </a:t>
            </a:r>
            <a:r>
              <a:rPr sz="1200" spc="-45" dirty="0">
                <a:solidFill>
                  <a:srgbClr val="B65341"/>
                </a:solidFill>
                <a:latin typeface="Arial"/>
                <a:cs typeface="Arial"/>
              </a:rPr>
              <a:t>more </a:t>
            </a:r>
            <a:r>
              <a:rPr sz="1200" spc="-25" dirty="0">
                <a:solidFill>
                  <a:srgbClr val="B65341"/>
                </a:solidFill>
                <a:latin typeface="Arial"/>
                <a:cs typeface="Arial"/>
              </a:rPr>
              <a:t>accurately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than </a:t>
            </a:r>
            <a:r>
              <a:rPr sz="1200" spc="-45" dirty="0">
                <a:solidFill>
                  <a:srgbClr val="B65341"/>
                </a:solidFill>
                <a:latin typeface="Arial"/>
                <a:cs typeface="Arial"/>
              </a:rPr>
              <a:t>ever </a:t>
            </a:r>
            <a:r>
              <a:rPr sz="1200" spc="-35" dirty="0">
                <a:solidFill>
                  <a:srgbClr val="B65341"/>
                </a:solidFill>
                <a:latin typeface="Arial"/>
                <a:cs typeface="Arial"/>
              </a:rPr>
              <a:t>before,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leading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to  increased </a:t>
            </a:r>
            <a:r>
              <a:rPr sz="1200" spc="15" dirty="0">
                <a:solidFill>
                  <a:srgbClr val="B65341"/>
                </a:solidFill>
                <a:latin typeface="Arial"/>
                <a:cs typeface="Arial"/>
              </a:rPr>
              <a:t>eficiency </a:t>
            </a:r>
            <a:r>
              <a:rPr sz="1200" spc="-10" dirty="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sz="1200" spc="-22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B65341"/>
                </a:solidFill>
                <a:latin typeface="Arial"/>
                <a:cs typeface="Arial"/>
              </a:rPr>
              <a:t>productivity.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51" y="3782614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58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58" y="0"/>
                </a:lnTo>
                <a:lnTo>
                  <a:pt x="3484658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873" y="1240949"/>
            <a:ext cx="2530475" cy="1147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85"/>
              </a:spcBef>
            </a:pP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being</a:t>
            </a:r>
            <a:r>
              <a:rPr sz="1050" spc="-22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used  </a:t>
            </a:r>
            <a:r>
              <a:rPr sz="1050" spc="10" dirty="0">
                <a:solidFill>
                  <a:srgbClr val="B65341"/>
                </a:solidFill>
                <a:latin typeface="Arial"/>
                <a:cs typeface="Arial"/>
              </a:rPr>
              <a:t>in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agriculture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monitor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crop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health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,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analyze  </a:t>
            </a:r>
            <a:r>
              <a:rPr sz="1050" spc="-15" dirty="0">
                <a:latin typeface="Arial"/>
                <a:cs typeface="Arial"/>
              </a:rPr>
              <a:t>soil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quality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,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optimize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crop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yields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91440" marR="83820" algn="ctr">
              <a:lnSpc>
                <a:spcPct val="99200"/>
              </a:lnSpc>
              <a:spcBef>
                <a:spcPts val="25"/>
              </a:spcBef>
            </a:pP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Drones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equipped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with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AI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can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quickly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accurately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identify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areas of </a:t>
            </a:r>
            <a:r>
              <a:rPr sz="1050" spc="5" dirty="0">
                <a:solidFill>
                  <a:srgbClr val="B65341"/>
                </a:solidFill>
                <a:latin typeface="Arial"/>
                <a:cs typeface="Arial"/>
              </a:rPr>
              <a:t>a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ﬁeld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that  require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attention,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allowing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farmers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take 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action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before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crop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yields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affected.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89558" y="814620"/>
            <a:ext cx="125158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0" dirty="0"/>
              <a:t>AGRICULTURE</a:t>
            </a:r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43130" y="546893"/>
            <a:ext cx="2514599" cy="282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767" y="1963709"/>
            <a:ext cx="134620" cy="1949450"/>
          </a:xfrm>
          <a:custGeom>
            <a:avLst/>
            <a:gdLst/>
            <a:ahLst/>
            <a:cxnLst/>
            <a:rect l="l" t="t" r="r" b="b"/>
            <a:pathLst>
              <a:path w="134620" h="1949450">
                <a:moveTo>
                  <a:pt x="134094" y="1949352"/>
                </a:moveTo>
                <a:lnTo>
                  <a:pt x="0" y="1949352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133350" cy="1229360"/>
          </a:xfrm>
          <a:custGeom>
            <a:avLst/>
            <a:gdLst/>
            <a:ahLst/>
            <a:cxnLst/>
            <a:rect l="l" t="t" r="r" b="b"/>
            <a:pathLst>
              <a:path w="133350" h="1229360">
                <a:moveTo>
                  <a:pt x="133350" y="1229023"/>
                </a:moveTo>
                <a:lnTo>
                  <a:pt x="0" y="1229023"/>
                </a:lnTo>
                <a:lnTo>
                  <a:pt x="0" y="0"/>
                </a:lnTo>
                <a:lnTo>
                  <a:pt x="133350" y="0"/>
                </a:lnTo>
                <a:lnTo>
                  <a:pt x="133350" y="1229023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1456" y="1138513"/>
            <a:ext cx="2938463" cy="223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1330" y="835748"/>
            <a:ext cx="145224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25" dirty="0"/>
              <a:t>CONSTRUCTION</a:t>
            </a:r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496284" y="1227556"/>
            <a:ext cx="2520950" cy="114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95"/>
              </a:spcBef>
            </a:pP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being</a:t>
            </a:r>
            <a:r>
              <a:rPr sz="1050" spc="-22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used  </a:t>
            </a:r>
            <a:r>
              <a:rPr sz="1050" spc="10" dirty="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construction to </a:t>
            </a:r>
            <a:r>
              <a:rPr sz="1050" spc="-20" dirty="0">
                <a:latin typeface="Arial"/>
                <a:cs typeface="Arial"/>
              </a:rPr>
              <a:t>monitor </a:t>
            </a:r>
            <a:r>
              <a:rPr sz="1050" spc="-25" dirty="0">
                <a:latin typeface="Arial"/>
                <a:cs typeface="Arial"/>
              </a:rPr>
              <a:t>job </a:t>
            </a:r>
            <a:r>
              <a:rPr sz="1050" spc="-30" dirty="0">
                <a:latin typeface="Arial"/>
                <a:cs typeface="Arial"/>
              </a:rPr>
              <a:t>sites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15" dirty="0">
                <a:latin typeface="Arial"/>
                <a:cs typeface="Arial"/>
              </a:rPr>
              <a:t>inspect  </a:t>
            </a:r>
            <a:r>
              <a:rPr sz="1050" spc="-30" dirty="0">
                <a:latin typeface="Arial"/>
                <a:cs typeface="Arial"/>
              </a:rPr>
              <a:t>structures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improve </a:t>
            </a:r>
            <a:r>
              <a:rPr sz="1050" spc="-35" dirty="0">
                <a:latin typeface="Arial"/>
                <a:cs typeface="Arial"/>
              </a:rPr>
              <a:t>safety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.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Drones 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equipped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with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AI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can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quickly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safely 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inspect hard-to-reach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areas,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reducing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the  need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for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human workers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perform 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dangerous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45" dirty="0">
                <a:solidFill>
                  <a:srgbClr val="B65341"/>
                </a:solidFill>
                <a:latin typeface="Arial"/>
                <a:cs typeface="Arial"/>
              </a:rPr>
              <a:t>tasks.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52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3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3" y="0"/>
                </a:lnTo>
                <a:lnTo>
                  <a:pt x="1739053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3875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31" y="0"/>
                </a:lnTo>
                <a:lnTo>
                  <a:pt x="1739031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4" y="524719"/>
            <a:ext cx="3084027" cy="281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54471" y="831286"/>
            <a:ext cx="88709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20" dirty="0"/>
              <a:t>S</a:t>
            </a:r>
            <a:r>
              <a:rPr sz="1350" spc="-10" dirty="0"/>
              <a:t>E</a:t>
            </a:r>
            <a:r>
              <a:rPr sz="1350" spc="-40" dirty="0"/>
              <a:t>C</a:t>
            </a:r>
            <a:r>
              <a:rPr sz="1350" spc="35" dirty="0"/>
              <a:t>U</a:t>
            </a:r>
            <a:r>
              <a:rPr sz="1350" spc="-55" dirty="0"/>
              <a:t>R</a:t>
            </a:r>
            <a:r>
              <a:rPr sz="1350" spc="70" dirty="0"/>
              <a:t>I</a:t>
            </a:r>
            <a:r>
              <a:rPr sz="1350" spc="-40" dirty="0"/>
              <a:t>T</a:t>
            </a:r>
            <a:r>
              <a:rPr sz="1350" spc="70" dirty="0"/>
              <a:t>Y</a:t>
            </a:r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716633" y="1223097"/>
            <a:ext cx="2520950" cy="114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being</a:t>
            </a:r>
            <a:r>
              <a:rPr sz="1050" spc="-22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used  </a:t>
            </a:r>
            <a:r>
              <a:rPr sz="1050" spc="10" dirty="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security to </a:t>
            </a:r>
            <a:r>
              <a:rPr sz="1050" spc="-20" dirty="0">
                <a:latin typeface="Arial"/>
                <a:cs typeface="Arial"/>
              </a:rPr>
              <a:t>monitor </a:t>
            </a:r>
            <a:r>
              <a:rPr sz="1050" spc="-15" dirty="0">
                <a:latin typeface="Arial"/>
                <a:cs typeface="Arial"/>
              </a:rPr>
              <a:t>large </a:t>
            </a:r>
            <a:r>
              <a:rPr sz="1050" spc="-30" dirty="0">
                <a:latin typeface="Arial"/>
                <a:cs typeface="Arial"/>
              </a:rPr>
              <a:t>areas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20" dirty="0">
                <a:latin typeface="Arial"/>
                <a:cs typeface="Arial"/>
              </a:rPr>
              <a:t>detect  </a:t>
            </a:r>
            <a:r>
              <a:rPr sz="1050" spc="-30" dirty="0">
                <a:latin typeface="Arial"/>
                <a:cs typeface="Arial"/>
              </a:rPr>
              <a:t>threats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gather </a:t>
            </a:r>
            <a:r>
              <a:rPr sz="1050" spc="-20" dirty="0">
                <a:latin typeface="Arial"/>
                <a:cs typeface="Arial"/>
              </a:rPr>
              <a:t>intelligence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.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Drones 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equipped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with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AI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can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quickly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identify  potential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security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risks,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allowing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security 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personnel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take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action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before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incident 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occurs.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52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3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3" y="0"/>
                </a:lnTo>
                <a:lnTo>
                  <a:pt x="1739053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3875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31" y="0"/>
                </a:lnTo>
                <a:lnTo>
                  <a:pt x="1739031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4" y="524719"/>
            <a:ext cx="3084027" cy="281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4807" y="831286"/>
            <a:ext cx="122618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10" dirty="0"/>
              <a:t>CHALLENGES</a:t>
            </a:r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704726" y="1223097"/>
            <a:ext cx="254508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85"/>
              </a:spcBef>
            </a:pP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Despite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many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beneﬁts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of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drone 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applications,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there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 still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challenges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that 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need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be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addressed.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B65341"/>
                </a:solidFill>
                <a:latin typeface="Arial"/>
                <a:cs typeface="Arial"/>
              </a:rPr>
              <a:t>These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include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privacy  </a:t>
            </a:r>
            <a:r>
              <a:rPr sz="1050" spc="-35" dirty="0">
                <a:latin typeface="Arial"/>
                <a:cs typeface="Arial"/>
              </a:rPr>
              <a:t>concerns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20" dirty="0">
                <a:latin typeface="Arial"/>
                <a:cs typeface="Arial"/>
              </a:rPr>
              <a:t>regulatory </a:t>
            </a:r>
            <a:r>
              <a:rPr sz="1050" spc="-35" dirty="0">
                <a:latin typeface="Arial"/>
                <a:cs typeface="Arial"/>
              </a:rPr>
              <a:t>issues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,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technical  limitations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67761" y="1287001"/>
            <a:ext cx="2499995" cy="114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can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collect 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large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amounts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of data,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raising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concerns 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about </a:t>
            </a:r>
            <a:r>
              <a:rPr sz="1050" spc="-25" dirty="0">
                <a:latin typeface="Arial"/>
                <a:cs typeface="Arial"/>
              </a:rPr>
              <a:t>privacy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. </a:t>
            </a:r>
            <a:r>
              <a:rPr sz="1050" spc="15" dirty="0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important for</a:t>
            </a:r>
            <a:r>
              <a:rPr sz="1050" spc="-9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companies 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be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transparent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about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what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data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is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being 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collected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how </a:t>
            </a:r>
            <a:r>
              <a:rPr sz="1050" spc="20" dirty="0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will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be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used,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 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ensure</a:t>
            </a:r>
            <a:r>
              <a:rPr sz="105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that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proper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security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measures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are</a:t>
            </a:r>
            <a:r>
              <a:rPr sz="1050" spc="-7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B65341"/>
                </a:solidFill>
                <a:latin typeface="Arial"/>
                <a:cs typeface="Arial"/>
              </a:rPr>
              <a:t>in 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place to protect sensitive</a:t>
            </a:r>
            <a:r>
              <a:rPr sz="1050" spc="-18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information.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74135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PRIVACY</a:t>
            </a:r>
            <a:r>
              <a:rPr spc="30" dirty="0"/>
              <a:t> </a:t>
            </a:r>
            <a:r>
              <a:rPr spc="50" dirty="0"/>
              <a:t>CONCERNS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019" y="987149"/>
            <a:ext cx="3367399" cy="211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767" y="1963709"/>
            <a:ext cx="134620" cy="1949450"/>
          </a:xfrm>
          <a:custGeom>
            <a:avLst/>
            <a:gdLst/>
            <a:ahLst/>
            <a:cxnLst/>
            <a:rect l="l" t="t" r="r" b="b"/>
            <a:pathLst>
              <a:path w="134620" h="1949450">
                <a:moveTo>
                  <a:pt x="134094" y="1949352"/>
                </a:moveTo>
                <a:lnTo>
                  <a:pt x="0" y="1949352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133350" cy="1229360"/>
          </a:xfrm>
          <a:custGeom>
            <a:avLst/>
            <a:gdLst/>
            <a:ahLst/>
            <a:cxnLst/>
            <a:rect l="l" t="t" r="r" b="b"/>
            <a:pathLst>
              <a:path w="133350" h="1229360">
                <a:moveTo>
                  <a:pt x="133350" y="1229023"/>
                </a:moveTo>
                <a:lnTo>
                  <a:pt x="0" y="1229023"/>
                </a:lnTo>
                <a:lnTo>
                  <a:pt x="0" y="0"/>
                </a:lnTo>
                <a:lnTo>
                  <a:pt x="133350" y="0"/>
                </a:lnTo>
                <a:lnTo>
                  <a:pt x="133350" y="1229023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1456" y="1138513"/>
            <a:ext cx="2938463" cy="223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5649" y="835748"/>
            <a:ext cx="18637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0" dirty="0"/>
              <a:t>REGULATORY</a:t>
            </a:r>
            <a:r>
              <a:rPr sz="1350" spc="20" dirty="0"/>
              <a:t> </a:t>
            </a:r>
            <a:r>
              <a:rPr sz="1350" spc="-45" dirty="0"/>
              <a:t>ISSUES</a:t>
            </a:r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517864" y="1227556"/>
            <a:ext cx="2477770" cy="114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sz="1050" spc="-50" dirty="0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use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of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drones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subject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to </a:t>
            </a:r>
            <a:r>
              <a:rPr sz="1050" spc="-20" dirty="0">
                <a:latin typeface="Arial"/>
                <a:cs typeface="Arial"/>
              </a:rPr>
              <a:t>regulatory  </a:t>
            </a:r>
            <a:r>
              <a:rPr sz="1050" spc="-15" dirty="0">
                <a:latin typeface="Arial"/>
                <a:cs typeface="Arial"/>
              </a:rPr>
              <a:t>restrictions </a:t>
            </a:r>
            <a:r>
              <a:rPr sz="1050" spc="10" dirty="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many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countries.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Companies  </a:t>
            </a:r>
            <a:r>
              <a:rPr sz="1050" spc="-25" dirty="0">
                <a:solidFill>
                  <a:srgbClr val="B65341"/>
                </a:solidFill>
                <a:latin typeface="Arial"/>
                <a:cs typeface="Arial"/>
              </a:rPr>
              <a:t>developing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AI-based drone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applications 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must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ensure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that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their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products</a:t>
            </a:r>
            <a:r>
              <a:rPr sz="1050" spc="-65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B65341"/>
                </a:solidFill>
                <a:latin typeface="Arial"/>
                <a:cs typeface="Arial"/>
              </a:rPr>
              <a:t>comply</a:t>
            </a:r>
            <a:r>
              <a:rPr sz="1050" spc="-60" dirty="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B65341"/>
                </a:solidFill>
                <a:latin typeface="Arial"/>
                <a:cs typeface="Arial"/>
              </a:rPr>
              <a:t>with 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all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relevant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regulations </a:t>
            </a:r>
            <a:r>
              <a:rPr sz="1050" spc="-10" dirty="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obtain </a:t>
            </a:r>
            <a:r>
              <a:rPr sz="1050" spc="-30" dirty="0">
                <a:solidFill>
                  <a:srgbClr val="B65341"/>
                </a:solidFill>
                <a:latin typeface="Arial"/>
                <a:cs typeface="Arial"/>
              </a:rPr>
              <a:t>any  necessary </a:t>
            </a:r>
            <a:r>
              <a:rPr sz="1050" spc="-20" dirty="0">
                <a:solidFill>
                  <a:srgbClr val="B65341"/>
                </a:solidFill>
                <a:latin typeface="Arial"/>
                <a:cs typeface="Arial"/>
              </a:rPr>
              <a:t>permits before </a:t>
            </a:r>
            <a:r>
              <a:rPr sz="1050" spc="-15" dirty="0">
                <a:solidFill>
                  <a:srgbClr val="B65341"/>
                </a:solidFill>
                <a:latin typeface="Arial"/>
                <a:cs typeface="Arial"/>
              </a:rPr>
              <a:t>deploying </a:t>
            </a:r>
            <a:r>
              <a:rPr sz="1050" spc="-5" dirty="0">
                <a:solidFill>
                  <a:srgbClr val="B65341"/>
                </a:solidFill>
                <a:latin typeface="Arial"/>
                <a:cs typeface="Arial"/>
              </a:rPr>
              <a:t>their  </a:t>
            </a:r>
            <a:r>
              <a:rPr sz="1050" spc="-35" dirty="0">
                <a:solidFill>
                  <a:srgbClr val="B65341"/>
                </a:solidFill>
                <a:latin typeface="Arial"/>
                <a:cs typeface="Arial"/>
              </a:rPr>
              <a:t>drones.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463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REVOLUTIONIZING  AERIAL INTELLIGENCE:  THE POWER AND  POTENTIAL OF AI-BASED  DRONE APPLICATIONS</vt:lpstr>
      <vt:lpstr>REVOLUTIONIZING AERIAL INTELLIGENCE</vt:lpstr>
      <vt:lpstr>PowerPoint Presentation</vt:lpstr>
      <vt:lpstr>AGRICULTURE</vt:lpstr>
      <vt:lpstr>CONSTRUCTION</vt:lpstr>
      <vt:lpstr>SECURITY</vt:lpstr>
      <vt:lpstr>CHALLENGES</vt:lpstr>
      <vt:lpstr>PRIVACY CONCERNS</vt:lpstr>
      <vt:lpstr>REGULATORY ISSUES</vt:lpstr>
      <vt:lpstr>TECHNICAL LIMITATIONS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 AERIAL INTELLIGENCE:  THE POWER AND  POTENTIAL OF AI-BASED  DRONE APPLICATIONS</dc:title>
  <cp:lastModifiedBy>SINGIREDDY AKSHITHA</cp:lastModifiedBy>
  <cp:revision>1</cp:revision>
  <dcterms:created xsi:type="dcterms:W3CDTF">2023-09-27T02:00:37Z</dcterms:created>
  <dcterms:modified xsi:type="dcterms:W3CDTF">2023-09-27T04:38:45Z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2023-09-27T00:00:00Z</vt:filetime>
  </property>
</Properties>
</file>