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handoutMasterIdLst>
    <p:handoutMasterId r:id="rId30"/>
  </p:handoutMasterIdLst>
  <p:sldIdLst>
    <p:sldId id="322" r:id="rId5"/>
    <p:sldId id="323" r:id="rId6"/>
    <p:sldId id="311" r:id="rId7"/>
    <p:sldId id="326" r:id="rId8"/>
    <p:sldId id="312" r:id="rId9"/>
    <p:sldId id="327" r:id="rId10"/>
    <p:sldId id="328" r:id="rId11"/>
    <p:sldId id="313" r:id="rId12"/>
    <p:sldId id="324" r:id="rId13"/>
    <p:sldId id="325" r:id="rId14"/>
    <p:sldId id="329" r:id="rId15"/>
    <p:sldId id="330" r:id="rId16"/>
    <p:sldId id="331" r:id="rId17"/>
    <p:sldId id="332" r:id="rId18"/>
    <p:sldId id="333" r:id="rId19"/>
    <p:sldId id="334" r:id="rId20"/>
    <p:sldId id="335" r:id="rId21"/>
    <p:sldId id="337" r:id="rId22"/>
    <p:sldId id="338" r:id="rId23"/>
    <p:sldId id="336" r:id="rId24"/>
    <p:sldId id="339" r:id="rId25"/>
    <p:sldId id="340" r:id="rId26"/>
    <p:sldId id="341" r:id="rId27"/>
    <p:sldId id="342" r:id="rId28"/>
  </p:sldIdLst>
  <p:sldSz cx="12188825"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1" autoAdjust="0"/>
  </p:normalViewPr>
  <p:slideViewPr>
    <p:cSldViewPr showGuides="1">
      <p:cViewPr varScale="1">
        <p:scale>
          <a:sx n="86" d="100"/>
          <a:sy n="86" d="100"/>
        </p:scale>
        <p:origin x="562" y="5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4/16/2019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4/16/2019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4/16/2019</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4/16/2019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4/16/2019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4/16/2019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4/16/2019</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4/16/2019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4/16/2019</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4/16/2019</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4/16/2019</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4/16/2019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4/16/2019</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4/16/2019</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Preventing phishing using visual cryptography</a:t>
            </a:r>
          </a:p>
        </p:txBody>
      </p:sp>
      <p:sp>
        <p:nvSpPr>
          <p:cNvPr id="3" name="Subtitle 2"/>
          <p:cNvSpPr>
            <a:spLocks noGrp="1"/>
          </p:cNvSpPr>
          <p:nvPr>
            <p:ph type="subTitle" idx="1"/>
          </p:nvPr>
        </p:nvSpPr>
        <p:spPr>
          <a:xfrm>
            <a:off x="1065212" y="4800600"/>
            <a:ext cx="10896599" cy="1219200"/>
          </a:xfrm>
        </p:spPr>
        <p:txBody>
          <a:bodyPr/>
          <a:lstStyle/>
          <a:p>
            <a:r>
              <a:rPr lang="en-US" dirty="0"/>
              <a:t>					                             </a:t>
            </a:r>
            <a:r>
              <a:rPr lang="en-US" dirty="0" err="1"/>
              <a:t>A.Harsha</a:t>
            </a:r>
            <a:r>
              <a:rPr lang="en-US" dirty="0"/>
              <a:t> </a:t>
            </a:r>
            <a:r>
              <a:rPr lang="en-US" dirty="0" err="1"/>
              <a:t>vardhan</a:t>
            </a:r>
            <a:r>
              <a:rPr lang="en-US" dirty="0"/>
              <a:t>     </a:t>
            </a:r>
          </a:p>
          <a:p>
            <a:r>
              <a:rPr lang="en-US" dirty="0"/>
              <a:t>            				                             imt2016101</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E29F-D6B7-4D5A-822D-AF4D1AA3D472}"/>
              </a:ext>
            </a:extLst>
          </p:cNvPr>
          <p:cNvSpPr>
            <a:spLocks noGrp="1"/>
          </p:cNvSpPr>
          <p:nvPr>
            <p:ph type="title"/>
          </p:nvPr>
        </p:nvSpPr>
        <p:spPr/>
        <p:txBody>
          <a:bodyPr/>
          <a:lstStyle/>
          <a:p>
            <a:r>
              <a:rPr lang="en-US" dirty="0"/>
              <a:t>Visual cryptography</a:t>
            </a:r>
          </a:p>
        </p:txBody>
      </p:sp>
      <p:sp>
        <p:nvSpPr>
          <p:cNvPr id="3" name="Content Placeholder 2">
            <a:extLst>
              <a:ext uri="{FF2B5EF4-FFF2-40B4-BE49-F238E27FC236}">
                <a16:creationId xmlns:a16="http://schemas.microsoft.com/office/drawing/2014/main" id="{CA017A0F-3F4C-4487-BB99-447ABBF0004F}"/>
              </a:ext>
            </a:extLst>
          </p:cNvPr>
          <p:cNvSpPr>
            <a:spLocks noGrp="1"/>
          </p:cNvSpPr>
          <p:nvPr>
            <p:ph idx="1"/>
          </p:nvPr>
        </p:nvSpPr>
        <p:spPr/>
        <p:txBody>
          <a:bodyPr/>
          <a:lstStyle/>
          <a:p>
            <a:r>
              <a:rPr lang="en-US" dirty="0"/>
              <a:t>Visual Cryptography is a special encryption technique to hide information in images in such a way that it can be decrypted by the human vision if the correct key image is used</a:t>
            </a:r>
          </a:p>
          <a:p>
            <a:r>
              <a:rPr lang="en-US" dirty="0"/>
              <a:t>Thus used to defend and security purposes.</a:t>
            </a:r>
          </a:p>
        </p:txBody>
      </p:sp>
    </p:spTree>
    <p:extLst>
      <p:ext uri="{BB962C8B-B14F-4D97-AF65-F5344CB8AC3E}">
        <p14:creationId xmlns:p14="http://schemas.microsoft.com/office/powerpoint/2010/main" val="36204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3976-3FCF-4D04-9FE4-2AC156363FAE}"/>
              </a:ext>
            </a:extLst>
          </p:cNvPr>
          <p:cNvSpPr>
            <a:spLocks noGrp="1"/>
          </p:cNvSpPr>
          <p:nvPr>
            <p:ph type="title"/>
          </p:nvPr>
        </p:nvSpPr>
        <p:spPr/>
        <p:txBody>
          <a:bodyPr/>
          <a:lstStyle/>
          <a:p>
            <a:r>
              <a:rPr lang="en-US" dirty="0"/>
              <a:t>How visual cryptography works?</a:t>
            </a:r>
          </a:p>
        </p:txBody>
      </p:sp>
      <p:sp>
        <p:nvSpPr>
          <p:cNvPr id="3" name="Content Placeholder 2">
            <a:extLst>
              <a:ext uri="{FF2B5EF4-FFF2-40B4-BE49-F238E27FC236}">
                <a16:creationId xmlns:a16="http://schemas.microsoft.com/office/drawing/2014/main" id="{4C08E5B6-E199-49F2-A601-F372A41100DF}"/>
              </a:ext>
            </a:extLst>
          </p:cNvPr>
          <p:cNvSpPr>
            <a:spLocks noGrp="1"/>
          </p:cNvSpPr>
          <p:nvPr>
            <p:ph idx="1"/>
          </p:nvPr>
        </p:nvSpPr>
        <p:spPr/>
        <p:txBody>
          <a:bodyPr/>
          <a:lstStyle/>
          <a:p>
            <a:r>
              <a:rPr lang="en-IN" dirty="0"/>
              <a:t>Here plaintext is as an image</a:t>
            </a:r>
          </a:p>
          <a:p>
            <a:r>
              <a:rPr lang="en-IN" dirty="0"/>
              <a:t>Encryption involves creating “shares” of the image which in a sense will be a piece of the image.</a:t>
            </a:r>
          </a:p>
          <a:p>
            <a:r>
              <a:rPr lang="en-IN" dirty="0"/>
              <a:t>Give the shares to the respective holders.</a:t>
            </a:r>
          </a:p>
          <a:p>
            <a:r>
              <a:rPr lang="en-IN" dirty="0"/>
              <a:t>Decryption – involving bringing together the an appropriate combination and the human visual system.</a:t>
            </a:r>
          </a:p>
          <a:p>
            <a:endParaRPr lang="en-IN" dirty="0"/>
          </a:p>
          <a:p>
            <a:endParaRPr lang="en-US" dirty="0"/>
          </a:p>
        </p:txBody>
      </p:sp>
    </p:spTree>
    <p:extLst>
      <p:ext uri="{BB962C8B-B14F-4D97-AF65-F5344CB8AC3E}">
        <p14:creationId xmlns:p14="http://schemas.microsoft.com/office/powerpoint/2010/main" val="302454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74B7-B360-407B-9EDC-4E1A656E748B}"/>
              </a:ext>
            </a:extLst>
          </p:cNvPr>
          <p:cNvSpPr>
            <a:spLocks noGrp="1"/>
          </p:cNvSpPr>
          <p:nvPr>
            <p:ph type="title"/>
          </p:nvPr>
        </p:nvSpPr>
        <p:spPr>
          <a:xfrm>
            <a:off x="1522411" y="1676400"/>
            <a:ext cx="9144001" cy="914400"/>
          </a:xfrm>
        </p:spPr>
        <p:txBody>
          <a:bodyPr/>
          <a:lstStyle/>
          <a:p>
            <a:r>
              <a:rPr lang="en-US" dirty="0"/>
              <a:t>Example how visual cryptography works</a:t>
            </a:r>
            <a:br>
              <a:rPr lang="en-US" dirty="0"/>
            </a:br>
            <a:r>
              <a:rPr lang="en-US" sz="2000" dirty="0">
                <a:solidFill>
                  <a:schemeClr val="tx1">
                    <a:lumMod val="95000"/>
                  </a:schemeClr>
                </a:solidFill>
              </a:rPr>
              <a:t>                  share 1                 share 2               shares1+2</a:t>
            </a:r>
          </a:p>
        </p:txBody>
      </p:sp>
      <p:pic>
        <p:nvPicPr>
          <p:cNvPr id="8" name="Content Placeholder 7">
            <a:extLst>
              <a:ext uri="{FF2B5EF4-FFF2-40B4-BE49-F238E27FC236}">
                <a16:creationId xmlns:a16="http://schemas.microsoft.com/office/drawing/2014/main" id="{EB58E905-1185-4886-845F-88AA1894D3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8312" y="2743200"/>
            <a:ext cx="2286000" cy="1866900"/>
          </a:xfrm>
        </p:spPr>
      </p:pic>
      <p:pic>
        <p:nvPicPr>
          <p:cNvPr id="10" name="Picture 9">
            <a:extLst>
              <a:ext uri="{FF2B5EF4-FFF2-40B4-BE49-F238E27FC236}">
                <a16:creationId xmlns:a16="http://schemas.microsoft.com/office/drawing/2014/main" id="{04B53B3F-CC8B-48EE-9D12-1787974A0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462" y="2744680"/>
            <a:ext cx="1866900" cy="1866900"/>
          </a:xfrm>
          <a:prstGeom prst="rect">
            <a:avLst/>
          </a:prstGeom>
        </p:spPr>
      </p:pic>
      <p:pic>
        <p:nvPicPr>
          <p:cNvPr id="12" name="Picture 11">
            <a:extLst>
              <a:ext uri="{FF2B5EF4-FFF2-40B4-BE49-F238E27FC236}">
                <a16:creationId xmlns:a16="http://schemas.microsoft.com/office/drawing/2014/main" id="{E2AA0854-BC62-40D2-BB0C-6717D48A5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812" y="2780190"/>
            <a:ext cx="1866900" cy="1866900"/>
          </a:xfrm>
          <a:prstGeom prst="rect">
            <a:avLst/>
          </a:prstGeom>
        </p:spPr>
      </p:pic>
    </p:spTree>
    <p:extLst>
      <p:ext uri="{BB962C8B-B14F-4D97-AF65-F5344CB8AC3E}">
        <p14:creationId xmlns:p14="http://schemas.microsoft.com/office/powerpoint/2010/main" val="40088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CE2E-F065-4C7E-964E-8BCD563FDEC3}"/>
              </a:ext>
            </a:extLst>
          </p:cNvPr>
          <p:cNvSpPr>
            <a:spLocks noGrp="1"/>
          </p:cNvSpPr>
          <p:nvPr>
            <p:ph type="title"/>
          </p:nvPr>
        </p:nvSpPr>
        <p:spPr/>
        <p:txBody>
          <a:bodyPr/>
          <a:lstStyle/>
          <a:p>
            <a:r>
              <a:rPr lang="en-US" dirty="0"/>
              <a:t>Visual cryptography</a:t>
            </a:r>
          </a:p>
        </p:txBody>
      </p:sp>
      <p:sp>
        <p:nvSpPr>
          <p:cNvPr id="3" name="Content Placeholder 2">
            <a:extLst>
              <a:ext uri="{FF2B5EF4-FFF2-40B4-BE49-F238E27FC236}">
                <a16:creationId xmlns:a16="http://schemas.microsoft.com/office/drawing/2014/main" id="{7B8B13DF-0B66-48F3-843C-DF69E2CB72E4}"/>
              </a:ext>
            </a:extLst>
          </p:cNvPr>
          <p:cNvSpPr>
            <a:spLocks noGrp="1"/>
          </p:cNvSpPr>
          <p:nvPr>
            <p:ph idx="1"/>
          </p:nvPr>
        </p:nvSpPr>
        <p:spPr/>
        <p:txBody>
          <a:bodyPr/>
          <a:lstStyle/>
          <a:p>
            <a:pPr marL="0" indent="0">
              <a:buNone/>
            </a:pPr>
            <a:r>
              <a:rPr lang="en-US" dirty="0"/>
              <a:t> </a:t>
            </a:r>
            <a:r>
              <a:rPr lang="en-IN" dirty="0">
                <a:solidFill>
                  <a:schemeClr val="tx1">
                    <a:lumMod val="95000"/>
                  </a:schemeClr>
                </a:solidFill>
                <a:latin typeface="Century Gothic (Body)"/>
              </a:rPr>
              <a:t>So basically it involves dividing the image into two parts:</a:t>
            </a:r>
          </a:p>
          <a:p>
            <a:pPr lvl="0">
              <a:spcBef>
                <a:spcPts val="561"/>
              </a:spcBef>
              <a:buSzPct val="45000"/>
              <a:buFont typeface="StarSymbol"/>
              <a:buChar char="●"/>
            </a:pPr>
            <a:r>
              <a:rPr lang="en-IN" sz="2000" dirty="0">
                <a:solidFill>
                  <a:schemeClr val="tx1">
                    <a:lumMod val="95000"/>
                  </a:schemeClr>
                </a:solidFill>
                <a:latin typeface="Franklin Gothic Book" pitchFamily="18"/>
              </a:rPr>
              <a:t>Key : a transparency</a:t>
            </a:r>
          </a:p>
          <a:p>
            <a:pPr lvl="0">
              <a:spcBef>
                <a:spcPts val="561"/>
              </a:spcBef>
              <a:buSzPct val="45000"/>
              <a:buFont typeface="StarSymbol"/>
              <a:buChar char="●"/>
            </a:pPr>
            <a:r>
              <a:rPr lang="en-IN" sz="2000" dirty="0">
                <a:solidFill>
                  <a:schemeClr val="tx1">
                    <a:lumMod val="95000"/>
                  </a:schemeClr>
                </a:solidFill>
                <a:latin typeface="Franklin Gothic Book" pitchFamily="18"/>
              </a:rPr>
              <a:t>Cipher : a printed page</a:t>
            </a:r>
          </a:p>
          <a:p>
            <a:pPr lvl="0">
              <a:spcBef>
                <a:spcPts val="641"/>
              </a:spcBef>
              <a:buSzPct val="45000"/>
              <a:buFont typeface="StarSymbol"/>
              <a:buChar char="●"/>
            </a:pPr>
            <a:r>
              <a:rPr lang="en-IN" dirty="0">
                <a:solidFill>
                  <a:schemeClr val="tx1">
                    <a:lumMod val="95000"/>
                  </a:schemeClr>
                </a:solidFill>
                <a:latin typeface="Franklin Gothic Book" pitchFamily="18"/>
              </a:rPr>
              <a:t>Separately, they are just like random noise one is useless with out other share thus used for security purposes </a:t>
            </a:r>
          </a:p>
          <a:p>
            <a:pPr lvl="0">
              <a:buSzPct val="45000"/>
              <a:buFont typeface="StarSymbol"/>
              <a:buChar char="●"/>
            </a:pPr>
            <a:r>
              <a:rPr lang="en-IN" dirty="0">
                <a:solidFill>
                  <a:schemeClr val="tx1">
                    <a:lumMod val="95000"/>
                  </a:schemeClr>
                </a:solidFill>
                <a:latin typeface="Franklin Gothic Book" pitchFamily="18"/>
              </a:rPr>
              <a:t>Combination reveals an image</a:t>
            </a:r>
          </a:p>
          <a:p>
            <a:endParaRPr lang="en-US" dirty="0"/>
          </a:p>
        </p:txBody>
      </p:sp>
    </p:spTree>
    <p:extLst>
      <p:ext uri="{BB962C8B-B14F-4D97-AF65-F5344CB8AC3E}">
        <p14:creationId xmlns:p14="http://schemas.microsoft.com/office/powerpoint/2010/main" val="94274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32EB-4722-4290-84CE-F72F6E0947A3}"/>
              </a:ext>
            </a:extLst>
          </p:cNvPr>
          <p:cNvSpPr>
            <a:spLocks noGrp="1"/>
          </p:cNvSpPr>
          <p:nvPr>
            <p:ph type="title"/>
          </p:nvPr>
        </p:nvSpPr>
        <p:spPr/>
        <p:txBody>
          <a:bodyPr/>
          <a:lstStyle/>
          <a:p>
            <a:r>
              <a:rPr lang="en-US" dirty="0"/>
              <a:t>Advantages of visual cryptography</a:t>
            </a:r>
          </a:p>
        </p:txBody>
      </p:sp>
      <p:sp>
        <p:nvSpPr>
          <p:cNvPr id="3" name="Content Placeholder 2">
            <a:extLst>
              <a:ext uri="{FF2B5EF4-FFF2-40B4-BE49-F238E27FC236}">
                <a16:creationId xmlns:a16="http://schemas.microsoft.com/office/drawing/2014/main" id="{248D29DF-2CE3-4058-86DA-398D07C24DC9}"/>
              </a:ext>
            </a:extLst>
          </p:cNvPr>
          <p:cNvSpPr>
            <a:spLocks noGrp="1"/>
          </p:cNvSpPr>
          <p:nvPr>
            <p:ph idx="1"/>
          </p:nvPr>
        </p:nvSpPr>
        <p:spPr/>
        <p:txBody>
          <a:bodyPr/>
          <a:lstStyle/>
          <a:p>
            <a:r>
              <a:rPr lang="en-US" sz="2200" dirty="0">
                <a:solidFill>
                  <a:schemeClr val="tx1">
                    <a:lumMod val="95000"/>
                  </a:schemeClr>
                </a:solidFill>
              </a:rPr>
              <a:t>Simple to implement </a:t>
            </a:r>
          </a:p>
          <a:p>
            <a:r>
              <a:rPr lang="en-IN" dirty="0">
                <a:solidFill>
                  <a:schemeClr val="tx1">
                    <a:lumMod val="95000"/>
                  </a:schemeClr>
                </a:solidFill>
                <a:latin typeface="Franklin Gothic Book" pitchFamily="18"/>
              </a:rPr>
              <a:t>Decryption algorithm not required (Use a human Visual System). So a person unknown to cryptography can decrypt the message.</a:t>
            </a:r>
          </a:p>
          <a:p>
            <a:pPr lvl="0">
              <a:spcBef>
                <a:spcPts val="641"/>
              </a:spcBef>
              <a:buSzPct val="45000"/>
              <a:buFont typeface="StarSymbol"/>
              <a:buChar char="●"/>
            </a:pPr>
            <a:r>
              <a:rPr lang="en-IN" dirty="0">
                <a:solidFill>
                  <a:schemeClr val="tx1">
                    <a:lumMod val="95000"/>
                  </a:schemeClr>
                </a:solidFill>
                <a:latin typeface="Franklin Gothic Book" pitchFamily="18"/>
              </a:rPr>
              <a:t>We can send cipher text through FAX or E-MAIL</a:t>
            </a:r>
          </a:p>
          <a:p>
            <a:pPr lvl="0">
              <a:buSzPct val="45000"/>
              <a:buFont typeface="StarSymbol"/>
              <a:buChar char="●"/>
            </a:pPr>
            <a:r>
              <a:rPr lang="en-IN" dirty="0">
                <a:solidFill>
                  <a:schemeClr val="tx1">
                    <a:lumMod val="95000"/>
                  </a:schemeClr>
                </a:solidFill>
                <a:latin typeface="Franklin Gothic Book" pitchFamily="18"/>
              </a:rPr>
              <a:t>Infinite Computation Power can’t predict the message.</a:t>
            </a:r>
            <a:endParaRPr lang="en-US" dirty="0">
              <a:solidFill>
                <a:schemeClr val="tx1">
                  <a:lumMod val="95000"/>
                </a:schemeClr>
              </a:solidFill>
            </a:endParaRPr>
          </a:p>
        </p:txBody>
      </p:sp>
    </p:spTree>
    <p:extLst>
      <p:ext uri="{BB962C8B-B14F-4D97-AF65-F5344CB8AC3E}">
        <p14:creationId xmlns:p14="http://schemas.microsoft.com/office/powerpoint/2010/main" val="36257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433C-952F-4CA8-90D6-ED0358A760F0}"/>
              </a:ext>
            </a:extLst>
          </p:cNvPr>
          <p:cNvSpPr>
            <a:spLocks noGrp="1"/>
          </p:cNvSpPr>
          <p:nvPr>
            <p:ph type="title"/>
          </p:nvPr>
        </p:nvSpPr>
        <p:spPr/>
        <p:txBody>
          <a:bodyPr/>
          <a:lstStyle/>
          <a:p>
            <a:r>
              <a:rPr lang="en-US" dirty="0"/>
              <a:t>Preventing phishing using visual </a:t>
            </a:r>
            <a:r>
              <a:rPr lang="en-US" dirty="0" err="1"/>
              <a:t>cryptograpghy</a:t>
            </a:r>
            <a:r>
              <a:rPr lang="en-US" dirty="0"/>
              <a:t> </a:t>
            </a:r>
          </a:p>
        </p:txBody>
      </p:sp>
      <p:sp>
        <p:nvSpPr>
          <p:cNvPr id="3" name="Content Placeholder 2">
            <a:extLst>
              <a:ext uri="{FF2B5EF4-FFF2-40B4-BE49-F238E27FC236}">
                <a16:creationId xmlns:a16="http://schemas.microsoft.com/office/drawing/2014/main" id="{4F030DEA-FF58-4686-B1CC-7991869EE201}"/>
              </a:ext>
            </a:extLst>
          </p:cNvPr>
          <p:cNvSpPr>
            <a:spLocks noGrp="1"/>
          </p:cNvSpPr>
          <p:nvPr>
            <p:ph idx="1"/>
          </p:nvPr>
        </p:nvSpPr>
        <p:spPr/>
        <p:txBody>
          <a:bodyPr/>
          <a:lstStyle/>
          <a:p>
            <a:pPr lvl="0"/>
            <a:r>
              <a:rPr lang="en-IN" dirty="0"/>
              <a:t>First step registration of user.</a:t>
            </a:r>
          </a:p>
          <a:p>
            <a:pPr lvl="0"/>
            <a:endParaRPr lang="en-IN" dirty="0"/>
          </a:p>
          <a:p>
            <a:r>
              <a:rPr lang="en-US" dirty="0"/>
              <a:t> 	</a:t>
            </a:r>
          </a:p>
        </p:txBody>
      </p:sp>
      <p:pic>
        <p:nvPicPr>
          <p:cNvPr id="8" name="Picture 7">
            <a:extLst>
              <a:ext uri="{FF2B5EF4-FFF2-40B4-BE49-F238E27FC236}">
                <a16:creationId xmlns:a16="http://schemas.microsoft.com/office/drawing/2014/main" id="{1C75B370-994C-43FA-ACD2-A8100DF06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12" y="1295400"/>
            <a:ext cx="6198355" cy="5410200"/>
          </a:xfrm>
          <a:prstGeom prst="rect">
            <a:avLst/>
          </a:prstGeom>
        </p:spPr>
      </p:pic>
    </p:spTree>
    <p:extLst>
      <p:ext uri="{BB962C8B-B14F-4D97-AF65-F5344CB8AC3E}">
        <p14:creationId xmlns:p14="http://schemas.microsoft.com/office/powerpoint/2010/main" val="264407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05FF-D647-41FC-844D-6FEC5A3ED2B3}"/>
              </a:ext>
            </a:extLst>
          </p:cNvPr>
          <p:cNvSpPr>
            <a:spLocks noGrp="1"/>
          </p:cNvSpPr>
          <p:nvPr>
            <p:ph type="title"/>
          </p:nvPr>
        </p:nvSpPr>
        <p:spPr/>
        <p:txBody>
          <a:bodyPr/>
          <a:lstStyle/>
          <a:p>
            <a:r>
              <a:rPr lang="en-US" dirty="0"/>
              <a:t>Preventing phishing using visual </a:t>
            </a:r>
            <a:r>
              <a:rPr lang="en-US" dirty="0" err="1"/>
              <a:t>cryptograpghy</a:t>
            </a:r>
            <a:r>
              <a:rPr lang="en-US" dirty="0"/>
              <a:t> </a:t>
            </a:r>
          </a:p>
        </p:txBody>
      </p:sp>
      <p:sp>
        <p:nvSpPr>
          <p:cNvPr id="6" name="Content Placeholder 5">
            <a:extLst>
              <a:ext uri="{FF2B5EF4-FFF2-40B4-BE49-F238E27FC236}">
                <a16:creationId xmlns:a16="http://schemas.microsoft.com/office/drawing/2014/main" id="{C2317BA3-1C2B-4728-9E87-96F033CA805E}"/>
              </a:ext>
            </a:extLst>
          </p:cNvPr>
          <p:cNvSpPr>
            <a:spLocks noGrp="1"/>
          </p:cNvSpPr>
          <p:nvPr>
            <p:ph idx="1"/>
          </p:nvPr>
        </p:nvSpPr>
        <p:spPr/>
        <p:txBody>
          <a:bodyPr/>
          <a:lstStyle/>
          <a:p>
            <a:r>
              <a:rPr lang="en-US" dirty="0"/>
              <a:t>When user want to log in </a:t>
            </a:r>
          </a:p>
        </p:txBody>
      </p:sp>
      <p:pic>
        <p:nvPicPr>
          <p:cNvPr id="7" name="Picture 6">
            <a:extLst>
              <a:ext uri="{FF2B5EF4-FFF2-40B4-BE49-F238E27FC236}">
                <a16:creationId xmlns:a16="http://schemas.microsoft.com/office/drawing/2014/main" id="{573D6D98-EEC7-428A-BE68-CDFF7C524242}"/>
              </a:ext>
            </a:extLst>
          </p:cNvPr>
          <p:cNvPicPr>
            <a:picLocks noChangeAspect="1"/>
          </p:cNvPicPr>
          <p:nvPr/>
        </p:nvPicPr>
        <p:blipFill>
          <a:blip r:embed="rId2">
            <a:lum/>
            <a:alphaModFix/>
          </a:blip>
          <a:srcRect/>
          <a:stretch>
            <a:fillRect/>
          </a:stretch>
        </p:blipFill>
        <p:spPr>
          <a:xfrm>
            <a:off x="5865812" y="1661069"/>
            <a:ext cx="6038640" cy="4323960"/>
          </a:xfrm>
          <a:prstGeom prst="rect">
            <a:avLst/>
          </a:prstGeom>
          <a:noFill/>
          <a:ln>
            <a:noFill/>
          </a:ln>
        </p:spPr>
      </p:pic>
    </p:spTree>
    <p:extLst>
      <p:ext uri="{BB962C8B-B14F-4D97-AF65-F5344CB8AC3E}">
        <p14:creationId xmlns:p14="http://schemas.microsoft.com/office/powerpoint/2010/main" val="246468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28A7-D1A0-4B53-8092-F60F06A160AA}"/>
              </a:ext>
            </a:extLst>
          </p:cNvPr>
          <p:cNvSpPr>
            <a:spLocks noGrp="1"/>
          </p:cNvSpPr>
          <p:nvPr>
            <p:ph type="title"/>
          </p:nvPr>
        </p:nvSpPr>
        <p:spPr/>
        <p:txBody>
          <a:bodyPr/>
          <a:lstStyle/>
          <a:p>
            <a:r>
              <a:rPr lang="en-US" dirty="0"/>
              <a:t>Preventing phishing using visual </a:t>
            </a:r>
            <a:r>
              <a:rPr lang="en-US" dirty="0" err="1"/>
              <a:t>cryptograpghy</a:t>
            </a:r>
            <a:r>
              <a:rPr lang="en-US" dirty="0"/>
              <a:t> –CASE STUDY</a:t>
            </a:r>
          </a:p>
        </p:txBody>
      </p:sp>
      <p:sp>
        <p:nvSpPr>
          <p:cNvPr id="3" name="Content Placeholder 2">
            <a:extLst>
              <a:ext uri="{FF2B5EF4-FFF2-40B4-BE49-F238E27FC236}">
                <a16:creationId xmlns:a16="http://schemas.microsoft.com/office/drawing/2014/main" id="{C8645507-FF8E-41CD-BACB-95054C3BFC01}"/>
              </a:ext>
            </a:extLst>
          </p:cNvPr>
          <p:cNvSpPr>
            <a:spLocks noGrp="1"/>
          </p:cNvSpPr>
          <p:nvPr>
            <p:ph idx="1"/>
          </p:nvPr>
        </p:nvSpPr>
        <p:spPr/>
        <p:txBody>
          <a:bodyPr>
            <a:normAutofit lnSpcReduction="10000"/>
          </a:bodyPr>
          <a:lstStyle/>
          <a:p>
            <a:r>
              <a:rPr lang="en-US" dirty="0"/>
              <a:t>ONLINE VOTING :-</a:t>
            </a:r>
          </a:p>
          <a:p>
            <a:r>
              <a:rPr lang="en-US" dirty="0"/>
              <a:t>Online voting system is the latest electronic voting system introduced in which the voted ballot is transmitted over the public Internet through web browser. The voter can directly vote online from anywhere in the world. Security is the major drawback in using this system .</a:t>
            </a:r>
          </a:p>
          <a:p>
            <a:r>
              <a:rPr lang="en-US" dirty="0"/>
              <a:t>Most of the applications are giving high protection towards the Password Security and they are not concentrating on phishing attacks. By phishing, attackers are directly getting the passwords from the user and they can enter into the relevant web sites with correct password. </a:t>
            </a:r>
          </a:p>
        </p:txBody>
      </p:sp>
    </p:spTree>
    <p:extLst>
      <p:ext uri="{BB962C8B-B14F-4D97-AF65-F5344CB8AC3E}">
        <p14:creationId xmlns:p14="http://schemas.microsoft.com/office/powerpoint/2010/main" val="7027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D566-B453-467D-9F60-4FD4E7C46C55}"/>
              </a:ext>
            </a:extLst>
          </p:cNvPr>
          <p:cNvSpPr>
            <a:spLocks noGrp="1"/>
          </p:cNvSpPr>
          <p:nvPr>
            <p:ph type="title"/>
          </p:nvPr>
        </p:nvSpPr>
        <p:spPr/>
        <p:txBody>
          <a:bodyPr/>
          <a:lstStyle/>
          <a:p>
            <a:r>
              <a:rPr lang="en-US" dirty="0"/>
              <a:t>Online voting </a:t>
            </a:r>
          </a:p>
        </p:txBody>
      </p:sp>
      <p:sp>
        <p:nvSpPr>
          <p:cNvPr id="3" name="Content Placeholder 2">
            <a:extLst>
              <a:ext uri="{FF2B5EF4-FFF2-40B4-BE49-F238E27FC236}">
                <a16:creationId xmlns:a16="http://schemas.microsoft.com/office/drawing/2014/main" id="{24144BD5-416C-460C-A0D4-2FE751D40303}"/>
              </a:ext>
            </a:extLst>
          </p:cNvPr>
          <p:cNvSpPr>
            <a:spLocks noGrp="1"/>
          </p:cNvSpPr>
          <p:nvPr>
            <p:ph idx="1"/>
          </p:nvPr>
        </p:nvSpPr>
        <p:spPr/>
        <p:txBody>
          <a:bodyPr>
            <a:normAutofit/>
          </a:bodyPr>
          <a:lstStyle/>
          <a:p>
            <a:r>
              <a:rPr lang="en-IN" dirty="0"/>
              <a:t>Generate user share and password for every voter – Mail them to voter using secure mails</a:t>
            </a:r>
          </a:p>
          <a:p>
            <a:r>
              <a:rPr lang="en-IN" dirty="0"/>
              <a:t>Voter knows for sure that he is logging into legitimate website.</a:t>
            </a:r>
          </a:p>
          <a:p>
            <a:r>
              <a:rPr lang="en-US" sz="2400" dirty="0"/>
              <a:t>Once voter did his polling, he should not be allowed to vote again. This can be accomplished by making his password to be expired.</a:t>
            </a:r>
          </a:p>
          <a:p>
            <a:r>
              <a:rPr lang="en-US" dirty="0"/>
              <a:t>Whenever the voter did his polling, the corresponding voting count of that candidate has to be increased.</a:t>
            </a:r>
            <a:endParaRPr lang="en-US" sz="2400" dirty="0"/>
          </a:p>
        </p:txBody>
      </p:sp>
    </p:spTree>
    <p:extLst>
      <p:ext uri="{BB962C8B-B14F-4D97-AF65-F5344CB8AC3E}">
        <p14:creationId xmlns:p14="http://schemas.microsoft.com/office/powerpoint/2010/main" val="48770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90E7-3EFD-4638-8001-629E84FAFF07}"/>
              </a:ext>
            </a:extLst>
          </p:cNvPr>
          <p:cNvSpPr>
            <a:spLocks noGrp="1"/>
          </p:cNvSpPr>
          <p:nvPr>
            <p:ph type="title"/>
          </p:nvPr>
        </p:nvSpPr>
        <p:spPr/>
        <p:txBody>
          <a:bodyPr/>
          <a:lstStyle/>
          <a:p>
            <a:r>
              <a:rPr lang="en-US" dirty="0"/>
              <a:t>Online voting</a:t>
            </a:r>
          </a:p>
        </p:txBody>
      </p:sp>
      <p:sp>
        <p:nvSpPr>
          <p:cNvPr id="3" name="Content Placeholder 2">
            <a:extLst>
              <a:ext uri="{FF2B5EF4-FFF2-40B4-BE49-F238E27FC236}">
                <a16:creationId xmlns:a16="http://schemas.microsoft.com/office/drawing/2014/main" id="{4A9BF0FB-DFF0-4EFC-8DB0-4B8AD53C5820}"/>
              </a:ext>
            </a:extLst>
          </p:cNvPr>
          <p:cNvSpPr>
            <a:spLocks noGrp="1"/>
          </p:cNvSpPr>
          <p:nvPr>
            <p:ph idx="1"/>
          </p:nvPr>
        </p:nvSpPr>
        <p:spPr/>
        <p:txBody>
          <a:bodyPr/>
          <a:lstStyle/>
          <a:p>
            <a:r>
              <a:rPr lang="en-US" dirty="0"/>
              <a:t>Proper authentication should be provided so that the voters should not have unambiguous regarding the security of polling using online voting system. This can be achieved by the combined usage of visual cryptography and anti-phishing process. </a:t>
            </a:r>
          </a:p>
          <a:p>
            <a:r>
              <a:rPr lang="en-US" dirty="0"/>
              <a:t>Every voter should be provided with a share i.e. one of the image shares, of his password through any of the electronic transfer system such as email </a:t>
            </a:r>
          </a:p>
        </p:txBody>
      </p:sp>
    </p:spTree>
    <p:extLst>
      <p:ext uri="{BB962C8B-B14F-4D97-AF65-F5344CB8AC3E}">
        <p14:creationId xmlns:p14="http://schemas.microsoft.com/office/powerpoint/2010/main" val="382498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IN" dirty="0"/>
              <a:t>Phishing</a:t>
            </a:r>
          </a:p>
          <a:p>
            <a:r>
              <a:rPr lang="en-IN" dirty="0"/>
              <a:t>Visual Cryptography</a:t>
            </a:r>
          </a:p>
          <a:p>
            <a:r>
              <a:rPr lang="en-IN" dirty="0"/>
              <a:t>Online voting</a:t>
            </a:r>
          </a:p>
          <a:p>
            <a:endParaRPr lang="en-US" dirty="0"/>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098B-5AE3-4658-83F8-3CB8A7D2CAC0}"/>
              </a:ext>
            </a:extLst>
          </p:cNvPr>
          <p:cNvSpPr>
            <a:spLocks noGrp="1"/>
          </p:cNvSpPr>
          <p:nvPr>
            <p:ph type="title"/>
          </p:nvPr>
        </p:nvSpPr>
        <p:spPr/>
        <p:txBody>
          <a:bodyPr/>
          <a:lstStyle/>
          <a:p>
            <a:r>
              <a:rPr lang="en-US" dirty="0"/>
              <a:t>Online voting </a:t>
            </a:r>
          </a:p>
        </p:txBody>
      </p:sp>
      <p:sp>
        <p:nvSpPr>
          <p:cNvPr id="7" name="Content Placeholder 6">
            <a:extLst>
              <a:ext uri="{FF2B5EF4-FFF2-40B4-BE49-F238E27FC236}">
                <a16:creationId xmlns:a16="http://schemas.microsoft.com/office/drawing/2014/main" id="{4C720FFB-E543-45C9-A4F0-5E7DBF7D9694}"/>
              </a:ext>
            </a:extLst>
          </p:cNvPr>
          <p:cNvSpPr>
            <a:spLocks noGrp="1"/>
          </p:cNvSpPr>
          <p:nvPr>
            <p:ph idx="1"/>
          </p:nvPr>
        </p:nvSpPr>
        <p:spPr>
          <a:xfrm>
            <a:off x="836612" y="1904999"/>
            <a:ext cx="6857999" cy="4114801"/>
          </a:xfrm>
        </p:spPr>
        <p:txBody>
          <a:bodyPr>
            <a:normAutofit/>
          </a:bodyPr>
          <a:lstStyle/>
          <a:p>
            <a:r>
              <a:rPr lang="en-US" dirty="0"/>
              <a:t>In the Login phase first the user is prompted for the username (user id).Then the user is asked to enter his share which is kept with him. This share is sent to the server where the user's share and share which is stored in the database of the website, for each user, is stacked together to produce the image captcha. The image captcha is displayed to the user. The end user is required to enter the text displayed in the image captcha</a:t>
            </a:r>
          </a:p>
        </p:txBody>
      </p:sp>
      <p:pic>
        <p:nvPicPr>
          <p:cNvPr id="9" name="Picture 8" descr="A close up of a piece of paper&#10;&#10;Description automatically generated">
            <a:extLst>
              <a:ext uri="{FF2B5EF4-FFF2-40B4-BE49-F238E27FC236}">
                <a16:creationId xmlns:a16="http://schemas.microsoft.com/office/drawing/2014/main" id="{EB734F18-1771-4528-912C-0E5E258A8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612" y="381000"/>
            <a:ext cx="4370976" cy="6400800"/>
          </a:xfrm>
          <a:prstGeom prst="rect">
            <a:avLst/>
          </a:prstGeom>
        </p:spPr>
      </p:pic>
    </p:spTree>
    <p:extLst>
      <p:ext uri="{BB962C8B-B14F-4D97-AF65-F5344CB8AC3E}">
        <p14:creationId xmlns:p14="http://schemas.microsoft.com/office/powerpoint/2010/main" val="178212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D0F9-34ED-464B-B0FB-2EAB9884D4DB}"/>
              </a:ext>
            </a:extLst>
          </p:cNvPr>
          <p:cNvSpPr>
            <a:spLocks noGrp="1"/>
          </p:cNvSpPr>
          <p:nvPr>
            <p:ph type="title"/>
          </p:nvPr>
        </p:nvSpPr>
        <p:spPr/>
        <p:txBody>
          <a:bodyPr/>
          <a:lstStyle/>
          <a:p>
            <a:r>
              <a:rPr lang="en-US" dirty="0"/>
              <a:t>Online voting -implementation</a:t>
            </a:r>
          </a:p>
        </p:txBody>
      </p:sp>
      <p:sp>
        <p:nvSpPr>
          <p:cNvPr id="3" name="Content Placeholder 2">
            <a:extLst>
              <a:ext uri="{FF2B5EF4-FFF2-40B4-BE49-F238E27FC236}">
                <a16:creationId xmlns:a16="http://schemas.microsoft.com/office/drawing/2014/main" id="{7BA9668D-E7B0-4401-8757-CCA3701237AE}"/>
              </a:ext>
            </a:extLst>
          </p:cNvPr>
          <p:cNvSpPr>
            <a:spLocks noGrp="1"/>
          </p:cNvSpPr>
          <p:nvPr>
            <p:ph idx="1"/>
          </p:nvPr>
        </p:nvSpPr>
        <p:spPr/>
        <p:txBody>
          <a:bodyPr>
            <a:normAutofit fontScale="92500" lnSpcReduction="20000"/>
          </a:bodyPr>
          <a:lstStyle/>
          <a:p>
            <a:r>
              <a:rPr lang="en-US" dirty="0"/>
              <a:t>There are two sessions involved in the proposed system. They are Admin session and Voter session </a:t>
            </a:r>
          </a:p>
          <a:p>
            <a:r>
              <a:rPr lang="en-US" b="1" u="sng" dirty="0">
                <a:solidFill>
                  <a:schemeClr val="accent2">
                    <a:lumMod val="60000"/>
                    <a:lumOff val="40000"/>
                  </a:schemeClr>
                </a:solidFill>
              </a:rPr>
              <a:t>Admin session</a:t>
            </a:r>
          </a:p>
          <a:p>
            <a:r>
              <a:rPr lang="en-US" dirty="0"/>
              <a:t>Login Details: Using this process, admin will login to the entire system.</a:t>
            </a:r>
          </a:p>
          <a:p>
            <a:r>
              <a:rPr lang="en-US" dirty="0"/>
              <a:t>Voters Details: The list of the voters who are eligible for the voting process can be viewed.</a:t>
            </a:r>
          </a:p>
          <a:p>
            <a:r>
              <a:rPr lang="en-US" dirty="0"/>
              <a:t>Election Details: The entire details of the elections (if any) present on any particular day can be viewed. </a:t>
            </a:r>
          </a:p>
          <a:p>
            <a:r>
              <a:rPr lang="en-US" dirty="0"/>
              <a:t>Image Details (Text Images): Here we present the password text images that the admin can provide for different voters that keep changing frequently.</a:t>
            </a:r>
          </a:p>
        </p:txBody>
      </p:sp>
    </p:spTree>
    <p:extLst>
      <p:ext uri="{BB962C8B-B14F-4D97-AF65-F5344CB8AC3E}">
        <p14:creationId xmlns:p14="http://schemas.microsoft.com/office/powerpoint/2010/main" val="275598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75D-CEB7-48E2-9AB6-8EC0DEDA5CE7}"/>
              </a:ext>
            </a:extLst>
          </p:cNvPr>
          <p:cNvSpPr>
            <a:spLocks noGrp="1"/>
          </p:cNvSpPr>
          <p:nvPr>
            <p:ph type="title"/>
          </p:nvPr>
        </p:nvSpPr>
        <p:spPr/>
        <p:txBody>
          <a:bodyPr/>
          <a:lstStyle/>
          <a:p>
            <a:r>
              <a:rPr lang="en-US" dirty="0"/>
              <a:t>Online voting -implementation</a:t>
            </a:r>
          </a:p>
        </p:txBody>
      </p:sp>
      <p:sp>
        <p:nvSpPr>
          <p:cNvPr id="3" name="Content Placeholder 2">
            <a:extLst>
              <a:ext uri="{FF2B5EF4-FFF2-40B4-BE49-F238E27FC236}">
                <a16:creationId xmlns:a16="http://schemas.microsoft.com/office/drawing/2014/main" id="{5B74ADAB-3DF7-4EFF-8F19-D2B0D3C6DC49}"/>
              </a:ext>
            </a:extLst>
          </p:cNvPr>
          <p:cNvSpPr>
            <a:spLocks noGrp="1"/>
          </p:cNvSpPr>
          <p:nvPr>
            <p:ph idx="1"/>
          </p:nvPr>
        </p:nvSpPr>
        <p:spPr/>
        <p:txBody>
          <a:bodyPr>
            <a:normAutofit fontScale="77500" lnSpcReduction="20000"/>
          </a:bodyPr>
          <a:lstStyle/>
          <a:p>
            <a:r>
              <a:rPr lang="en-US" dirty="0"/>
              <a:t>Nominees Details: Here the complete details of each nominee are presented clearly to make the work of admin simpler. </a:t>
            </a:r>
          </a:p>
          <a:p>
            <a:r>
              <a:rPr lang="en-US" dirty="0"/>
              <a:t>Setting Voters Password: The following steps to be taken for setting voters password:  </a:t>
            </a:r>
          </a:p>
          <a:p>
            <a:pPr marL="0" indent="0">
              <a:buNone/>
            </a:pPr>
            <a:r>
              <a:rPr lang="en-US" dirty="0"/>
              <a:t>     -&gt;    Random Number Generator to pick the Image</a:t>
            </a:r>
          </a:p>
          <a:p>
            <a:pPr marL="0" indent="0">
              <a:buNone/>
            </a:pPr>
            <a:r>
              <a:rPr lang="en-US" dirty="0"/>
              <a:t>     -&gt;     Divide the Image into two shares using Visual Cryptography</a:t>
            </a:r>
          </a:p>
          <a:p>
            <a:r>
              <a:rPr lang="en-US" dirty="0"/>
              <a:t>Sending the First Share through Email using Visual Cryptography  Storing the second share in database .</a:t>
            </a:r>
          </a:p>
          <a:p>
            <a:r>
              <a:rPr lang="en-US" dirty="0"/>
              <a:t>Election Counting Details: Here the admin can actually view the number of votes gained by each candidate contested for elections and declare the results accordingly. </a:t>
            </a:r>
          </a:p>
          <a:p>
            <a:r>
              <a:rPr lang="en-US" dirty="0"/>
              <a:t>Change Password: Here the admin can change the passwords of all the candidates more frequently as per the requirement.  </a:t>
            </a:r>
          </a:p>
        </p:txBody>
      </p:sp>
    </p:spTree>
    <p:extLst>
      <p:ext uri="{BB962C8B-B14F-4D97-AF65-F5344CB8AC3E}">
        <p14:creationId xmlns:p14="http://schemas.microsoft.com/office/powerpoint/2010/main" val="129082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F926-95CA-492A-8EE6-0F5D9C4886BE}"/>
              </a:ext>
            </a:extLst>
          </p:cNvPr>
          <p:cNvSpPr>
            <a:spLocks noGrp="1"/>
          </p:cNvSpPr>
          <p:nvPr>
            <p:ph type="title"/>
          </p:nvPr>
        </p:nvSpPr>
        <p:spPr>
          <a:xfrm>
            <a:off x="1522413" y="381000"/>
            <a:ext cx="9144001" cy="1066800"/>
          </a:xfrm>
        </p:spPr>
        <p:txBody>
          <a:bodyPr/>
          <a:lstStyle/>
          <a:p>
            <a:r>
              <a:rPr lang="en-US" dirty="0"/>
              <a:t>Online voting - implementation</a:t>
            </a:r>
          </a:p>
        </p:txBody>
      </p:sp>
      <p:sp>
        <p:nvSpPr>
          <p:cNvPr id="3" name="Content Placeholder 2">
            <a:extLst>
              <a:ext uri="{FF2B5EF4-FFF2-40B4-BE49-F238E27FC236}">
                <a16:creationId xmlns:a16="http://schemas.microsoft.com/office/drawing/2014/main" id="{787711CD-0D4B-44A9-B3FC-EFF4B9410588}"/>
              </a:ext>
            </a:extLst>
          </p:cNvPr>
          <p:cNvSpPr>
            <a:spLocks noGrp="1"/>
          </p:cNvSpPr>
          <p:nvPr>
            <p:ph idx="1"/>
          </p:nvPr>
        </p:nvSpPr>
        <p:spPr>
          <a:xfrm>
            <a:off x="1522413" y="1600201"/>
            <a:ext cx="9134391" cy="4419600"/>
          </a:xfrm>
        </p:spPr>
        <p:txBody>
          <a:bodyPr>
            <a:normAutofit fontScale="77500" lnSpcReduction="20000"/>
          </a:bodyPr>
          <a:lstStyle/>
          <a:p>
            <a:r>
              <a:rPr lang="en-US" dirty="0"/>
              <a:t>Voter Session: Voter session involves user login with phishing protection, providing User ID and getting share from server, producing captcha image, and user home page whereas the user can select election, display the nominees, and cast the vote.</a:t>
            </a:r>
          </a:p>
          <a:p>
            <a:r>
              <a:rPr lang="en-US" dirty="0"/>
              <a:t>  In the Voters Session, the following processes were involved:</a:t>
            </a:r>
          </a:p>
          <a:p>
            <a:r>
              <a:rPr lang="en-US" dirty="0"/>
              <a:t> A. Login Module with Phishing Protection </a:t>
            </a:r>
          </a:p>
          <a:p>
            <a:r>
              <a:rPr lang="en-US" dirty="0"/>
              <a:t>B. Providing User ID and getting Share from Server</a:t>
            </a:r>
          </a:p>
          <a:p>
            <a:r>
              <a:rPr lang="en-US" dirty="0"/>
              <a:t> C. Producing Captcha Image</a:t>
            </a:r>
          </a:p>
          <a:p>
            <a:r>
              <a:rPr lang="en-US" dirty="0"/>
              <a:t> D. Home Page </a:t>
            </a:r>
          </a:p>
          <a:p>
            <a:pPr marL="0" indent="0">
              <a:buNone/>
            </a:pPr>
            <a:r>
              <a:rPr lang="en-US" dirty="0"/>
              <a:t>        -&gt;   Selecting Election  </a:t>
            </a:r>
          </a:p>
          <a:p>
            <a:pPr marL="0" indent="0">
              <a:buNone/>
            </a:pPr>
            <a:r>
              <a:rPr lang="en-US" dirty="0"/>
              <a:t>        -&gt; Nominees Display </a:t>
            </a:r>
          </a:p>
          <a:p>
            <a:pPr marL="0" indent="0">
              <a:buNone/>
            </a:pPr>
            <a:r>
              <a:rPr lang="en-US" dirty="0"/>
              <a:t>        -&gt; Voting Process </a:t>
            </a:r>
          </a:p>
        </p:txBody>
      </p:sp>
    </p:spTree>
    <p:extLst>
      <p:ext uri="{BB962C8B-B14F-4D97-AF65-F5344CB8AC3E}">
        <p14:creationId xmlns:p14="http://schemas.microsoft.com/office/powerpoint/2010/main" val="29345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2B28-6350-42E1-8C41-6DBABBD59958}"/>
              </a:ext>
            </a:extLst>
          </p:cNvPr>
          <p:cNvSpPr>
            <a:spLocks noGrp="1"/>
          </p:cNvSpPr>
          <p:nvPr>
            <p:ph type="title"/>
          </p:nvPr>
        </p:nvSpPr>
        <p:spPr/>
        <p:txBody>
          <a:bodyPr/>
          <a:lstStyle/>
          <a:p>
            <a:r>
              <a:rPr lang="en-US" dirty="0"/>
              <a:t>Advantages of Online voting</a:t>
            </a:r>
          </a:p>
        </p:txBody>
      </p:sp>
      <p:sp>
        <p:nvSpPr>
          <p:cNvPr id="3" name="Content Placeholder 2">
            <a:extLst>
              <a:ext uri="{FF2B5EF4-FFF2-40B4-BE49-F238E27FC236}">
                <a16:creationId xmlns:a16="http://schemas.microsoft.com/office/drawing/2014/main" id="{42E8ADC6-9797-4B04-B3B3-0979FB520873}"/>
              </a:ext>
            </a:extLst>
          </p:cNvPr>
          <p:cNvSpPr>
            <a:spLocks noGrp="1"/>
          </p:cNvSpPr>
          <p:nvPr>
            <p:ph idx="1"/>
          </p:nvPr>
        </p:nvSpPr>
        <p:spPr/>
        <p:txBody>
          <a:bodyPr/>
          <a:lstStyle/>
          <a:p>
            <a:r>
              <a:rPr lang="en-US" dirty="0"/>
              <a:t>After user cast his vote, his password will be expired it will </a:t>
            </a:r>
            <a:r>
              <a:rPr lang="en-IN" dirty="0"/>
              <a:t>prevent same user from voting multiple times</a:t>
            </a:r>
            <a:endParaRPr lang="en-US" dirty="0"/>
          </a:p>
          <a:p>
            <a:r>
              <a:rPr lang="en-IN" dirty="0"/>
              <a:t>Voter can vote from anywhere in the world with the internet access</a:t>
            </a:r>
          </a:p>
          <a:p>
            <a:r>
              <a:rPr lang="en-US" dirty="0"/>
              <a:t>Only user with a given ID can able to vote</a:t>
            </a:r>
          </a:p>
          <a:p>
            <a:r>
              <a:rPr lang="en-US" dirty="0"/>
              <a:t> counting becomes easier </a:t>
            </a:r>
          </a:p>
          <a:p>
            <a:r>
              <a:rPr lang="en-US" dirty="0"/>
              <a:t>Proposed online voting system is very effective and it will useful for voters and organization in many ways and it will reduce the cost and time.</a:t>
            </a:r>
          </a:p>
          <a:p>
            <a:endParaRPr lang="en-US" dirty="0"/>
          </a:p>
        </p:txBody>
      </p:sp>
    </p:spTree>
    <p:extLst>
      <p:ext uri="{BB962C8B-B14F-4D97-AF65-F5344CB8AC3E}">
        <p14:creationId xmlns:p14="http://schemas.microsoft.com/office/powerpoint/2010/main" val="379443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Phishing </a:t>
            </a:r>
          </a:p>
        </p:txBody>
      </p:sp>
      <p:sp>
        <p:nvSpPr>
          <p:cNvPr id="2" name="Content Placeholder 1">
            <a:extLst>
              <a:ext uri="{FF2B5EF4-FFF2-40B4-BE49-F238E27FC236}">
                <a16:creationId xmlns:a16="http://schemas.microsoft.com/office/drawing/2014/main" id="{4F56B4BF-A1BE-4013-AE65-EFA9EBC6EA7B}"/>
              </a:ext>
            </a:extLst>
          </p:cNvPr>
          <p:cNvSpPr>
            <a:spLocks noGrp="1"/>
          </p:cNvSpPr>
          <p:nvPr>
            <p:ph idx="1"/>
          </p:nvPr>
        </p:nvSpPr>
        <p:spPr/>
        <p:txBody>
          <a:bodyPr>
            <a:normAutofit fontScale="92500" lnSpcReduction="20000"/>
          </a:bodyPr>
          <a:lstStyle/>
          <a:p>
            <a:r>
              <a:rPr lang="en-US" dirty="0">
                <a:solidFill>
                  <a:schemeClr val="accent2">
                    <a:lumMod val="60000"/>
                    <a:lumOff val="40000"/>
                  </a:schemeClr>
                </a:solidFill>
              </a:rPr>
              <a:t>What is phishing </a:t>
            </a:r>
            <a:r>
              <a:rPr lang="en-US" dirty="0"/>
              <a:t>?</a:t>
            </a:r>
          </a:p>
          <a:p>
            <a:r>
              <a:rPr lang="en-US" sz="1800" dirty="0"/>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r>
              <a:rPr lang="en-US" dirty="0"/>
              <a:t>.</a:t>
            </a:r>
          </a:p>
          <a:p>
            <a:pPr lvl="0">
              <a:buSzPct val="45000"/>
              <a:buFont typeface="StarSymbol"/>
              <a:buChar char="●"/>
            </a:pPr>
            <a:r>
              <a:rPr lang="en-IN" sz="2000" dirty="0">
                <a:solidFill>
                  <a:schemeClr val="accent2">
                    <a:lumMod val="60000"/>
                    <a:lumOff val="40000"/>
                  </a:schemeClr>
                </a:solidFill>
              </a:rPr>
              <a:t> </a:t>
            </a:r>
            <a:r>
              <a:rPr lang="en-IN" sz="2200" dirty="0">
                <a:solidFill>
                  <a:schemeClr val="accent2">
                    <a:lumMod val="60000"/>
                    <a:lumOff val="40000"/>
                  </a:schemeClr>
                </a:solidFill>
              </a:rPr>
              <a:t>Phreaking + Fishing = Phishing</a:t>
            </a:r>
          </a:p>
          <a:p>
            <a:pPr lvl="0">
              <a:buSzPct val="45000"/>
              <a:buFont typeface="StarSymbol"/>
              <a:buChar char="●"/>
            </a:pPr>
            <a:r>
              <a:rPr lang="en-IN" sz="1900" dirty="0"/>
              <a:t>Phreaking = </a:t>
            </a:r>
            <a:r>
              <a:rPr lang="en-US" sz="1900" dirty="0"/>
              <a:t>hack into telecommunications systems, especially to obtain free calls</a:t>
            </a:r>
            <a:endParaRPr lang="en-IN" sz="1900" dirty="0"/>
          </a:p>
          <a:p>
            <a:pPr lvl="0">
              <a:buSzPct val="45000"/>
              <a:buFont typeface="StarSymbol"/>
              <a:buChar char="●"/>
            </a:pPr>
            <a:r>
              <a:rPr lang="en-IN" sz="1900" dirty="0"/>
              <a:t>Fishing = Attract the fish to bite</a:t>
            </a:r>
          </a:p>
          <a:p>
            <a:pPr lvl="0">
              <a:buSzPct val="45000"/>
              <a:buFont typeface="StarSymbol"/>
              <a:buChar char="●"/>
            </a:pPr>
            <a:r>
              <a:rPr lang="en-IN" sz="1900" dirty="0"/>
              <a:t>Phishing is a form of social engineering attack</a:t>
            </a:r>
          </a:p>
          <a:p>
            <a:pPr lvl="0">
              <a:buSzPct val="45000"/>
              <a:buFont typeface="StarSymbol"/>
              <a:buChar char="●"/>
            </a:pPr>
            <a:r>
              <a:rPr lang="en-IN" sz="1900" dirty="0"/>
              <a:t>Not all social engineering attacks are phishing attacks !</a:t>
            </a:r>
          </a:p>
          <a:p>
            <a:r>
              <a:rPr lang="en-IN" sz="1900" dirty="0"/>
              <a:t>The first fishing incident appeared in 1995</a:t>
            </a:r>
          </a:p>
          <a:p>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134F-80D1-4EDC-AC74-581072212DF6}"/>
              </a:ext>
            </a:extLst>
          </p:cNvPr>
          <p:cNvSpPr>
            <a:spLocks noGrp="1"/>
          </p:cNvSpPr>
          <p:nvPr>
            <p:ph type="title"/>
          </p:nvPr>
        </p:nvSpPr>
        <p:spPr/>
        <p:txBody>
          <a:bodyPr/>
          <a:lstStyle/>
          <a:p>
            <a:r>
              <a:rPr lang="en-US" dirty="0"/>
              <a:t>Phishing </a:t>
            </a:r>
          </a:p>
        </p:txBody>
      </p:sp>
      <p:sp>
        <p:nvSpPr>
          <p:cNvPr id="3" name="Content Placeholder 2">
            <a:extLst>
              <a:ext uri="{FF2B5EF4-FFF2-40B4-BE49-F238E27FC236}">
                <a16:creationId xmlns:a16="http://schemas.microsoft.com/office/drawing/2014/main" id="{B0E00028-DE4F-481E-8256-318D44744826}"/>
              </a:ext>
            </a:extLst>
          </p:cNvPr>
          <p:cNvSpPr>
            <a:spLocks noGrp="1"/>
          </p:cNvSpPr>
          <p:nvPr>
            <p:ph idx="1"/>
          </p:nvPr>
        </p:nvSpPr>
        <p:spPr>
          <a:xfrm>
            <a:off x="1522413" y="1904999"/>
            <a:ext cx="9134391" cy="4800601"/>
          </a:xfrm>
        </p:spPr>
        <p:txBody>
          <a:bodyPr/>
          <a:lstStyle/>
          <a:p>
            <a:pPr lvl="0">
              <a:spcBef>
                <a:spcPts val="598"/>
              </a:spcBef>
              <a:tabLst>
                <a:tab pos="571320" algn="l"/>
                <a:tab pos="1485719" algn="l"/>
                <a:tab pos="2400119" algn="l"/>
                <a:tab pos="3314519" algn="l"/>
                <a:tab pos="4228919" algn="l"/>
                <a:tab pos="5143320" algn="l"/>
                <a:tab pos="6057720" algn="l"/>
                <a:tab pos="6972120" algn="l"/>
                <a:tab pos="7886520" algn="l"/>
                <a:tab pos="8800920" algn="l"/>
                <a:tab pos="9715320" algn="l"/>
              </a:tabLst>
            </a:pPr>
            <a:r>
              <a:rPr lang="en-IN" sz="2800" dirty="0">
                <a:effectLst>
                  <a:outerShdw dist="17961" dir="2700000">
                    <a:scrgbClr r="0" g="0" b="0"/>
                  </a:outerShdw>
                </a:effectLst>
              </a:rPr>
              <a:t>Three components</a:t>
            </a:r>
          </a:p>
          <a:p>
            <a:pPr lvl="0">
              <a:spcBef>
                <a:spcPts val="499"/>
              </a:spcBef>
              <a:buSzPct val="45000"/>
              <a:buFont typeface="StarSymbol"/>
              <a:buChar char="●"/>
              <a:tabLst>
                <a:tab pos="171360" algn="l"/>
                <a:tab pos="1085759" algn="l"/>
                <a:tab pos="2000160" algn="l"/>
                <a:tab pos="2914560" algn="l"/>
                <a:tab pos="3828959" algn="l"/>
                <a:tab pos="4743360" algn="l"/>
                <a:tab pos="5657760" algn="l"/>
                <a:tab pos="6572160" algn="l"/>
                <a:tab pos="7486560" algn="l"/>
                <a:tab pos="8400960" algn="l"/>
                <a:tab pos="9315360" algn="l"/>
              </a:tabLst>
            </a:pPr>
            <a:r>
              <a:rPr lang="en-IN" dirty="0">
                <a:effectLst>
                  <a:outerShdw dist="17961" dir="2700000">
                    <a:scrgbClr r="0" g="0" b="0"/>
                  </a:outerShdw>
                </a:effectLst>
              </a:rPr>
              <a:t>Mail sender: sends large volume of fraudulent emails</a:t>
            </a:r>
          </a:p>
          <a:p>
            <a:pPr lvl="0">
              <a:spcBef>
                <a:spcPts val="499"/>
              </a:spcBef>
              <a:buSzPct val="45000"/>
              <a:buFont typeface="StarSymbol"/>
              <a:buChar char="●"/>
              <a:tabLst>
                <a:tab pos="171360" algn="l"/>
                <a:tab pos="1085759" algn="l"/>
                <a:tab pos="2000160" algn="l"/>
                <a:tab pos="2914560" algn="l"/>
                <a:tab pos="3828959" algn="l"/>
                <a:tab pos="4743360" algn="l"/>
                <a:tab pos="5657760" algn="l"/>
                <a:tab pos="6572160" algn="l"/>
                <a:tab pos="7486560" algn="l"/>
                <a:tab pos="8400960" algn="l"/>
                <a:tab pos="9315360" algn="l"/>
              </a:tabLst>
            </a:pPr>
            <a:r>
              <a:rPr lang="en-IN" dirty="0">
                <a:effectLst>
                  <a:outerShdw dist="17961" dir="2700000">
                    <a:scrgbClr r="0" g="0" b="0"/>
                  </a:outerShdw>
                </a:effectLst>
              </a:rPr>
              <a:t>Collector: collect sensitive information from users</a:t>
            </a:r>
          </a:p>
          <a:p>
            <a:pPr lvl="0">
              <a:spcBef>
                <a:spcPts val="499"/>
              </a:spcBef>
              <a:buSzPct val="45000"/>
              <a:buFont typeface="StarSymbol"/>
              <a:buChar char="●"/>
              <a:tabLst>
                <a:tab pos="171360" algn="l"/>
                <a:tab pos="1085759" algn="l"/>
                <a:tab pos="2000160" algn="l"/>
                <a:tab pos="2914560" algn="l"/>
                <a:tab pos="3828959" algn="l"/>
                <a:tab pos="4743360" algn="l"/>
                <a:tab pos="5657760" algn="l"/>
                <a:tab pos="6572160" algn="l"/>
                <a:tab pos="7486560" algn="l"/>
                <a:tab pos="8400960" algn="l"/>
                <a:tab pos="9315360" algn="l"/>
              </a:tabLst>
            </a:pPr>
            <a:r>
              <a:rPr lang="en-IN" dirty="0">
                <a:effectLst>
                  <a:outerShdw dist="17961" dir="2700000">
                    <a:scrgbClr r="0" g="0" b="0"/>
                  </a:outerShdw>
                </a:effectLst>
              </a:rPr>
              <a:t>Casher: use the collected sensitive information to </a:t>
            </a:r>
            <a:r>
              <a:rPr lang="en-IN" dirty="0" err="1">
                <a:effectLst>
                  <a:outerShdw dist="17961" dir="2700000">
                    <a:scrgbClr r="0" g="0" b="0"/>
                  </a:outerShdw>
                </a:effectLst>
              </a:rPr>
              <a:t>en</a:t>
            </a:r>
            <a:r>
              <a:rPr lang="en-IN" dirty="0">
                <a:effectLst>
                  <a:outerShdw dist="17961" dir="2700000">
                    <a:scrgbClr r="0" g="0" b="0"/>
                  </a:outerShdw>
                </a:effectLst>
              </a:rPr>
              <a:t>-cash</a:t>
            </a:r>
          </a:p>
          <a:p>
            <a:endParaRPr lang="en-US" dirty="0"/>
          </a:p>
        </p:txBody>
      </p:sp>
      <p:pic>
        <p:nvPicPr>
          <p:cNvPr id="4" name="Picture 2">
            <a:extLst>
              <a:ext uri="{FF2B5EF4-FFF2-40B4-BE49-F238E27FC236}">
                <a16:creationId xmlns:a16="http://schemas.microsoft.com/office/drawing/2014/main" id="{B320D94D-46B7-408F-B2FE-6E70B7898F7D}"/>
              </a:ext>
            </a:extLst>
          </p:cNvPr>
          <p:cNvPicPr>
            <a:picLocks noChangeAspect="1"/>
          </p:cNvPicPr>
          <p:nvPr/>
        </p:nvPicPr>
        <p:blipFill>
          <a:blip r:embed="rId2">
            <a:lum/>
            <a:alphaModFix/>
          </a:blip>
          <a:srcRect/>
          <a:stretch>
            <a:fillRect/>
          </a:stretch>
        </p:blipFill>
        <p:spPr>
          <a:xfrm>
            <a:off x="2741612" y="3581400"/>
            <a:ext cx="5051520" cy="3048000"/>
          </a:xfrm>
          <a:prstGeom prst="rect">
            <a:avLst/>
          </a:prstGeom>
          <a:noFill/>
          <a:ln>
            <a:noFill/>
          </a:ln>
        </p:spPr>
      </p:pic>
    </p:spTree>
    <p:extLst>
      <p:ext uri="{BB962C8B-B14F-4D97-AF65-F5344CB8AC3E}">
        <p14:creationId xmlns:p14="http://schemas.microsoft.com/office/powerpoint/2010/main" val="290683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email phishing case </a:t>
            </a:r>
          </a:p>
        </p:txBody>
      </p:sp>
      <p:sp>
        <p:nvSpPr>
          <p:cNvPr id="2" name="Content Placeholder 1">
            <a:extLst>
              <a:ext uri="{FF2B5EF4-FFF2-40B4-BE49-F238E27FC236}">
                <a16:creationId xmlns:a16="http://schemas.microsoft.com/office/drawing/2014/main" id="{0215050A-9670-4949-B9BD-EF7DD0E64A7D}"/>
              </a:ext>
            </a:extLst>
          </p:cNvPr>
          <p:cNvSpPr>
            <a:spLocks noGrp="1"/>
          </p:cNvSpPr>
          <p:nvPr>
            <p:ph idx="1"/>
          </p:nvPr>
        </p:nvSpPr>
        <p:spPr/>
        <p:txBody>
          <a:bodyPr/>
          <a:lstStyle/>
          <a:p>
            <a:endParaRPr lang="en-US" dirty="0"/>
          </a:p>
          <a:p>
            <a:endParaRPr lang="en-US" dirty="0"/>
          </a:p>
        </p:txBody>
      </p:sp>
      <p:pic>
        <p:nvPicPr>
          <p:cNvPr id="5" name="Rectangle 71">
            <a:extLst>
              <a:ext uri="{FF2B5EF4-FFF2-40B4-BE49-F238E27FC236}">
                <a16:creationId xmlns:a16="http://schemas.microsoft.com/office/drawing/2014/main" id="{30FF5D4C-8BB8-425C-9C4E-C40AA6EDA1C9}"/>
              </a:ext>
            </a:extLst>
          </p:cNvPr>
          <p:cNvPicPr>
            <a:picLocks noChangeAspect="1"/>
          </p:cNvPicPr>
          <p:nvPr/>
        </p:nvPicPr>
        <p:blipFill>
          <a:blip r:embed="rId2">
            <a:lum/>
            <a:alphaModFix/>
          </a:blip>
          <a:srcRect/>
          <a:stretch>
            <a:fillRect/>
          </a:stretch>
        </p:blipFill>
        <p:spPr>
          <a:xfrm>
            <a:off x="2132012" y="1827240"/>
            <a:ext cx="7467479" cy="4649760"/>
          </a:xfrm>
          <a:prstGeom prst="rect">
            <a:avLst/>
          </a:prstGeom>
          <a:noFill/>
          <a:ln>
            <a:noFill/>
          </a:ln>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1257-3CDC-4AA6-84B2-43C305961F57}"/>
              </a:ext>
            </a:extLst>
          </p:cNvPr>
          <p:cNvSpPr>
            <a:spLocks noGrp="1"/>
          </p:cNvSpPr>
          <p:nvPr>
            <p:ph type="title"/>
          </p:nvPr>
        </p:nvSpPr>
        <p:spPr/>
        <p:txBody>
          <a:bodyPr/>
          <a:lstStyle/>
          <a:p>
            <a:r>
              <a:rPr lang="en-US" dirty="0"/>
              <a:t>Some examples of how  phishing attacks are done</a:t>
            </a:r>
          </a:p>
        </p:txBody>
      </p:sp>
      <p:sp>
        <p:nvSpPr>
          <p:cNvPr id="3" name="Content Placeholder 2">
            <a:extLst>
              <a:ext uri="{FF2B5EF4-FFF2-40B4-BE49-F238E27FC236}">
                <a16:creationId xmlns:a16="http://schemas.microsoft.com/office/drawing/2014/main" id="{7A3B3151-E4F5-4EEE-8642-C95CB3204D3E}"/>
              </a:ext>
            </a:extLst>
          </p:cNvPr>
          <p:cNvSpPr>
            <a:spLocks noGrp="1"/>
          </p:cNvSpPr>
          <p:nvPr>
            <p:ph idx="1"/>
          </p:nvPr>
        </p:nvSpPr>
        <p:spPr/>
        <p:txBody>
          <a:bodyPr/>
          <a:lstStyle/>
          <a:p>
            <a:endParaRPr lang="en-US" b="1" dirty="0"/>
          </a:p>
          <a:p>
            <a:r>
              <a:rPr lang="en-US" sz="2000" dirty="0">
                <a:latin typeface="Century Gothic (Body)"/>
                <a:cs typeface="Arial" panose="020B0604020202020204" pitchFamily="34" charset="0"/>
              </a:rPr>
              <a:t>The email says you’ve won a contest you haven’t entered</a:t>
            </a:r>
          </a:p>
          <a:p>
            <a:r>
              <a:rPr lang="en-US" sz="2000" dirty="0">
                <a:latin typeface="Century Gothic (Body)"/>
                <a:cs typeface="Arial" panose="020B0604020202020204" pitchFamily="34" charset="0"/>
              </a:rPr>
              <a:t>The hyperlinked URL is different from the one shown</a:t>
            </a:r>
          </a:p>
          <a:p>
            <a:r>
              <a:rPr lang="en-US" sz="2000" dirty="0">
                <a:latin typeface="Century Gothic (Body)"/>
                <a:cs typeface="Arial" panose="020B0604020202020204" pitchFamily="34" charset="0"/>
              </a:rPr>
              <a:t>The email urges you to take immediate action</a:t>
            </a:r>
          </a:p>
          <a:p>
            <a:r>
              <a:rPr lang="en-US" sz="2000" dirty="0">
                <a:latin typeface="Century Gothic (Body)"/>
                <a:cs typeface="Arial" panose="020B0604020202020204" pitchFamily="34" charset="0"/>
              </a:rPr>
              <a:t>The email asks you to make a donation</a:t>
            </a:r>
          </a:p>
          <a:p>
            <a:r>
              <a:rPr lang="en-US" sz="2000" dirty="0">
                <a:latin typeface="Century Gothic (Body)"/>
                <a:cs typeface="Arial" panose="020B0604020202020204" pitchFamily="34" charset="0"/>
              </a:rPr>
              <a:t>The email includes suspicious attachments</a:t>
            </a:r>
          </a:p>
          <a:p>
            <a:r>
              <a:rPr lang="en-US" sz="2000" dirty="0">
                <a:latin typeface="Century Gothic (Body)"/>
                <a:cs typeface="Arial" panose="020B0604020202020204" pitchFamily="34" charset="0"/>
              </a:rPr>
              <a:t>Trojan Hosts </a:t>
            </a:r>
          </a:p>
          <a:p>
            <a:endParaRPr lang="en-US" dirty="0"/>
          </a:p>
          <a:p>
            <a:endParaRPr lang="en-US" dirty="0"/>
          </a:p>
          <a:p>
            <a:endParaRPr lang="en-US" dirty="0"/>
          </a:p>
        </p:txBody>
      </p:sp>
    </p:spTree>
    <p:extLst>
      <p:ext uri="{BB962C8B-B14F-4D97-AF65-F5344CB8AC3E}">
        <p14:creationId xmlns:p14="http://schemas.microsoft.com/office/powerpoint/2010/main" val="401523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0291-2557-4114-8305-4B9DF0DD253C}"/>
              </a:ext>
            </a:extLst>
          </p:cNvPr>
          <p:cNvSpPr>
            <a:spLocks noGrp="1"/>
          </p:cNvSpPr>
          <p:nvPr>
            <p:ph type="title"/>
          </p:nvPr>
        </p:nvSpPr>
        <p:spPr/>
        <p:txBody>
          <a:bodyPr/>
          <a:lstStyle/>
          <a:p>
            <a:r>
              <a:rPr lang="en-US" dirty="0"/>
              <a:t>Phishing scenario </a:t>
            </a:r>
          </a:p>
        </p:txBody>
      </p:sp>
      <p:pic>
        <p:nvPicPr>
          <p:cNvPr id="4" name="Content Placeholder 3">
            <a:extLst>
              <a:ext uri="{FF2B5EF4-FFF2-40B4-BE49-F238E27FC236}">
                <a16:creationId xmlns:a16="http://schemas.microsoft.com/office/drawing/2014/main" id="{0820A916-37D2-419B-9C7E-8F8E3DE79378}"/>
              </a:ext>
            </a:extLst>
          </p:cNvPr>
          <p:cNvPicPr>
            <a:picLocks noGrp="1" noChangeAspect="1"/>
          </p:cNvPicPr>
          <p:nvPr>
            <p:ph idx="1"/>
          </p:nvPr>
        </p:nvPicPr>
        <p:blipFill>
          <a:blip r:embed="rId2">
            <a:lum/>
            <a:alphaModFix/>
          </a:blip>
          <a:srcRect/>
          <a:stretch>
            <a:fillRect/>
          </a:stretch>
        </p:blipFill>
        <p:spPr>
          <a:xfrm>
            <a:off x="2817813" y="2209800"/>
            <a:ext cx="6543675" cy="3505200"/>
          </a:xfrm>
          <a:prstGeom prst="rect">
            <a:avLst/>
          </a:prstGeom>
          <a:noFill/>
          <a:ln>
            <a:noFill/>
          </a:ln>
        </p:spPr>
      </p:pic>
    </p:spTree>
    <p:extLst>
      <p:ext uri="{BB962C8B-B14F-4D97-AF65-F5344CB8AC3E}">
        <p14:creationId xmlns:p14="http://schemas.microsoft.com/office/powerpoint/2010/main" val="18547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Some of the damages caused by phishing</a:t>
            </a:r>
          </a:p>
        </p:txBody>
      </p:sp>
      <p:sp>
        <p:nvSpPr>
          <p:cNvPr id="3" name="Content Placeholder 2"/>
          <p:cNvSpPr>
            <a:spLocks noGrp="1"/>
          </p:cNvSpPr>
          <p:nvPr>
            <p:ph sz="half" idx="1"/>
          </p:nvPr>
        </p:nvSpPr>
        <p:spPr>
          <a:xfrm>
            <a:off x="2055812" y="1981200"/>
            <a:ext cx="8305800" cy="4114800"/>
          </a:xfrm>
        </p:spPr>
        <p:txBody>
          <a:bodyPr>
            <a:normAutofit fontScale="85000" lnSpcReduction="20000"/>
          </a:bodyPr>
          <a:lstStyle/>
          <a:p>
            <a:r>
              <a:rPr lang="en-IN" sz="2200" dirty="0"/>
              <a:t>India lost around $53 million (about Rs 328 crore) due to phishing scams with the country facing over 3,750 attacks in July-September last year</a:t>
            </a:r>
          </a:p>
          <a:p>
            <a:r>
              <a:rPr lang="en-US" sz="2200" dirty="0"/>
              <a:t>India ranked third in the list of countries where the highest number of cyber threats were detected, and second in terms of targeted attacks in 2017 </a:t>
            </a:r>
          </a:p>
          <a:p>
            <a:r>
              <a:rPr lang="en-IN" sz="2000" dirty="0"/>
              <a:t>7% of global phishing attacks are targeted in India</a:t>
            </a:r>
          </a:p>
          <a:p>
            <a:r>
              <a:rPr lang="en-US" sz="2200" dirty="0"/>
              <a:t>According to 2017 statistics, there are over 130 large-scale, targeted breaches in the U.S. per year, and that number is growing by 27 percent per year.</a:t>
            </a:r>
          </a:p>
          <a:p>
            <a:r>
              <a:rPr lang="en-US" sz="2200" dirty="0"/>
              <a:t>In 2016, 3 billion Yahoo accounts were hacked in one of the biggest breaches of all time</a:t>
            </a:r>
          </a:p>
          <a:p>
            <a:r>
              <a:rPr lang="en-US" sz="2200" dirty="0"/>
              <a:t>In 2016, Uber reported that hackers stole the information of over 57 million riders and drivers</a:t>
            </a:r>
            <a:r>
              <a:rPr lang="en-US" dirty="0"/>
              <a:t>.</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A241-8640-48FB-9688-69358630C64F}"/>
              </a:ext>
            </a:extLst>
          </p:cNvPr>
          <p:cNvSpPr>
            <a:spLocks noGrp="1"/>
          </p:cNvSpPr>
          <p:nvPr>
            <p:ph type="title"/>
          </p:nvPr>
        </p:nvSpPr>
        <p:spPr/>
        <p:txBody>
          <a:bodyPr/>
          <a:lstStyle/>
          <a:p>
            <a:r>
              <a:rPr lang="en-US" dirty="0"/>
              <a:t>How to prevent phishing attacks ?</a:t>
            </a:r>
          </a:p>
        </p:txBody>
      </p:sp>
      <p:sp>
        <p:nvSpPr>
          <p:cNvPr id="3" name="Content Placeholder 2">
            <a:extLst>
              <a:ext uri="{FF2B5EF4-FFF2-40B4-BE49-F238E27FC236}">
                <a16:creationId xmlns:a16="http://schemas.microsoft.com/office/drawing/2014/main" id="{66A2289B-5707-4155-8616-F045418EB5A9}"/>
              </a:ext>
            </a:extLst>
          </p:cNvPr>
          <p:cNvSpPr>
            <a:spLocks noGrp="1"/>
          </p:cNvSpPr>
          <p:nvPr>
            <p:ph idx="1"/>
          </p:nvPr>
        </p:nvSpPr>
        <p:spPr/>
        <p:txBody>
          <a:bodyPr/>
          <a:lstStyle/>
          <a:p>
            <a:r>
              <a:rPr lang="en-US" dirty="0"/>
              <a:t>Visual cryptography </a:t>
            </a:r>
          </a:p>
          <a:p>
            <a:r>
              <a:rPr lang="en-US" dirty="0"/>
              <a:t>Visual </a:t>
            </a:r>
            <a:r>
              <a:rPr lang="en-US" dirty="0" err="1"/>
              <a:t>cryptograpghy</a:t>
            </a:r>
            <a:r>
              <a:rPr lang="en-US" dirty="0"/>
              <a:t> is one of the  promising solutions to prevent cryptography</a:t>
            </a:r>
          </a:p>
          <a:p>
            <a:endParaRPr lang="en-US" dirty="0"/>
          </a:p>
          <a:p>
            <a:pPr lvl="1"/>
            <a:r>
              <a:rPr lang="en-US" dirty="0">
                <a:solidFill>
                  <a:schemeClr val="accent2">
                    <a:lumMod val="60000"/>
                    <a:lumOff val="40000"/>
                  </a:schemeClr>
                </a:solidFill>
              </a:rPr>
              <a:t>What is cryptography</a:t>
            </a:r>
          </a:p>
          <a:p>
            <a:pPr lvl="1"/>
            <a:r>
              <a:rPr lang="en-US" dirty="0"/>
              <a:t>Cryptography is associated with the process of converting ordinary plain text into unintelligible text and vice versa</a:t>
            </a:r>
            <a:endParaRPr lang="en-US" dirty="0">
              <a:solidFill>
                <a:schemeClr val="accent2">
                  <a:lumMod val="60000"/>
                  <a:lumOff val="40000"/>
                </a:schemeClr>
              </a:solidFill>
            </a:endParaRPr>
          </a:p>
          <a:p>
            <a:pPr marL="0" indent="0">
              <a:buNone/>
            </a:pPr>
            <a:r>
              <a:rPr lang="en-US" dirty="0"/>
              <a:t> </a:t>
            </a:r>
          </a:p>
        </p:txBody>
      </p:sp>
    </p:spTree>
    <p:extLst>
      <p:ext uri="{BB962C8B-B14F-4D97-AF65-F5344CB8AC3E}">
        <p14:creationId xmlns:p14="http://schemas.microsoft.com/office/powerpoint/2010/main" val="249305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889</TotalTime>
  <Words>1175</Words>
  <Application>Microsoft Office PowerPoint</Application>
  <PresentationFormat>Custom</PresentationFormat>
  <Paragraphs>118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Century Gothic (Body)</vt:lpstr>
      <vt:lpstr>Franklin Gothic Book</vt:lpstr>
      <vt:lpstr>StarSymbol</vt:lpstr>
      <vt:lpstr>Blue atom design template</vt:lpstr>
      <vt:lpstr>Preventing phishing using visual cryptography</vt:lpstr>
      <vt:lpstr>Content</vt:lpstr>
      <vt:lpstr>Phishing </vt:lpstr>
      <vt:lpstr>Phishing </vt:lpstr>
      <vt:lpstr>Standard email phishing case </vt:lpstr>
      <vt:lpstr>Some examples of how  phishing attacks are done</vt:lpstr>
      <vt:lpstr>Phishing scenario </vt:lpstr>
      <vt:lpstr> Some of the damages caused by phishing</vt:lpstr>
      <vt:lpstr>How to prevent phishing attacks ?</vt:lpstr>
      <vt:lpstr>Visual cryptography</vt:lpstr>
      <vt:lpstr>How visual cryptography works?</vt:lpstr>
      <vt:lpstr>Example how visual cryptography works                   share 1                 share 2               shares1+2</vt:lpstr>
      <vt:lpstr>Visual cryptography</vt:lpstr>
      <vt:lpstr>Advantages of visual cryptography</vt:lpstr>
      <vt:lpstr>Preventing phishing using visual cryptograpghy </vt:lpstr>
      <vt:lpstr>Preventing phishing using visual cryptograpghy </vt:lpstr>
      <vt:lpstr>Preventing phishing using visual cryptograpghy –CASE STUDY</vt:lpstr>
      <vt:lpstr>Online voting </vt:lpstr>
      <vt:lpstr>Online voting</vt:lpstr>
      <vt:lpstr>Online voting </vt:lpstr>
      <vt:lpstr>Online voting -implementation</vt:lpstr>
      <vt:lpstr>Online voting -implementation</vt:lpstr>
      <vt:lpstr>Online voting - implementation</vt:lpstr>
      <vt:lpstr>Advantages of Online voting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Preventing phishing using visual cryptography</dc:title>
  <dc:creator>Amaraneni Harsha Vardhan</dc:creator>
  <cp:lastModifiedBy>Amaraneni Harsha Vardhan</cp:lastModifiedBy>
  <cp:revision>19</cp:revision>
  <dcterms:created xsi:type="dcterms:W3CDTF">2019-04-16T06:04:20Z</dcterms:created>
  <dcterms:modified xsi:type="dcterms:W3CDTF">2019-04-16T20:54:05Z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