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70" r:id="rId11"/>
    <p:sldId id="271"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EB5C-E6D5-ED28-28FF-D113B04783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199CB0-9CE7-FE34-52AE-66655DE7C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BAA4F0-41C5-7E40-46A8-F73A427BD84D}"/>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1AE8C050-1ECD-EA20-1388-1BDB6777D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502BF-777E-C301-BFC4-B7E67CCF0A47}"/>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86177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E53-E03E-BB86-C757-FFC283DA0D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D58A3F-3B23-3A2E-A0B3-7D4226EA8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7A1B3-C40F-0F29-C69A-D7FB907F9C8F}"/>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19D7D7A2-176A-A63E-A243-82878124D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6487C-BA62-B7B4-D918-557BBA8A8A1D}"/>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68717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6FC05-5408-F0FC-AEDF-16712AE997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11B55-9B20-8C97-DAC4-1677F7293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320D7-B53A-CE62-5763-BBA82EE8466B}"/>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17D0D17C-C05C-7916-7769-B3A0C5696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39AF1-E6D3-0D87-99A8-DCF09EBC88A0}"/>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13831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F35E-A429-C43B-2AFF-E2FDABAF99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64D66-4528-19BB-07C8-36ADAD399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E4F72-D706-07FC-FA79-D3777C3C3CE2}"/>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50E8A15A-C5B1-4010-0800-85F92CF65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F908B-591F-A9C9-284C-819D745B091B}"/>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29533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D20-B3FF-540A-2616-B17209B9E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226B9-ABB8-D7A9-3920-B26BFAFD5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53EE0-CE24-DC3D-8E7D-6265FA6ECA85}"/>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139F73C5-BBA4-346A-62AA-D390EC25F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65C39-8AB4-4251-C7F8-229AE5C4B393}"/>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397991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32BF-B0E1-AB7F-8CFE-02FE96210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83D8D3-69B5-48C3-9F0F-A3C5C889F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70DC23-1E54-F2A7-4586-7A2460F25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EEF72B-B357-CE56-C795-0EF94C708C2B}"/>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6" name="Footer Placeholder 5">
            <a:extLst>
              <a:ext uri="{FF2B5EF4-FFF2-40B4-BE49-F238E27FC236}">
                <a16:creationId xmlns:a16="http://schemas.microsoft.com/office/drawing/2014/main" id="{5EB442BF-A9BD-5527-7B74-7666449DE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F35999-3BF2-461E-5503-8EE65FB6D561}"/>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83612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15FD-1688-4441-459C-190E2E0E5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119AD-67D8-0549-73C9-236DF5725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FCD3A-F66E-769F-95A0-D90166F34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C30CA-2DFB-A996-80B5-7E9C97E08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CDE2F3-8C13-0FB3-FC1F-8A19E4FAFF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B169B4-23FB-507D-4369-F7A722147770}"/>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8" name="Footer Placeholder 7">
            <a:extLst>
              <a:ext uri="{FF2B5EF4-FFF2-40B4-BE49-F238E27FC236}">
                <a16:creationId xmlns:a16="http://schemas.microsoft.com/office/drawing/2014/main" id="{7A5CD25C-43DE-14D0-EACD-C01FC43562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440841-1218-14AF-78B6-9DE87EA5AB38}"/>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82619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A5C2-0D75-A468-869F-7CABD433E6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200D56-B103-2980-F8CE-6E351ADB528C}"/>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4" name="Footer Placeholder 3">
            <a:extLst>
              <a:ext uri="{FF2B5EF4-FFF2-40B4-BE49-F238E27FC236}">
                <a16:creationId xmlns:a16="http://schemas.microsoft.com/office/drawing/2014/main" id="{751641CC-1121-FF87-409E-325CC8D7C6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AAF864-55B9-EBF4-16D1-BEBA87706920}"/>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99944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BC331-871B-BCF4-FA55-4677BEA93455}"/>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3" name="Footer Placeholder 2">
            <a:extLst>
              <a:ext uri="{FF2B5EF4-FFF2-40B4-BE49-F238E27FC236}">
                <a16:creationId xmlns:a16="http://schemas.microsoft.com/office/drawing/2014/main" id="{CB94E132-3C41-908D-46A6-63DF33805C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6CBD03-4C61-AF29-54EF-427ECEE4C97B}"/>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9455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4D32-E690-887D-055F-76972BFAD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399FE7-A095-0F7E-1355-2A0E638B8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8E9101-9269-90F5-EE15-D21C8DBED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B7896-BAE3-1296-0D73-F889E28A5990}"/>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6" name="Footer Placeholder 5">
            <a:extLst>
              <a:ext uri="{FF2B5EF4-FFF2-40B4-BE49-F238E27FC236}">
                <a16:creationId xmlns:a16="http://schemas.microsoft.com/office/drawing/2014/main" id="{3B57051F-CDA3-EBBB-1867-BC64D8CFD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8CA46-D777-0293-3983-874B3EA7CD44}"/>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34457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8160-1EDD-F89A-E0BA-51DBDE0A8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9DF981-64AA-6979-96DC-6D4744C28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08144-26E1-1197-8C67-966CBC98C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A6A29-B519-A6B3-C052-194B71177CDA}"/>
              </a:ext>
            </a:extLst>
          </p:cNvPr>
          <p:cNvSpPr>
            <a:spLocks noGrp="1"/>
          </p:cNvSpPr>
          <p:nvPr>
            <p:ph type="dt" sz="half" idx="10"/>
          </p:nvPr>
        </p:nvSpPr>
        <p:spPr/>
        <p:txBody>
          <a:bodyPr/>
          <a:lstStyle/>
          <a:p>
            <a:fld id="{F0CAE96D-D4F5-4E73-89F2-F06347293AA4}" type="datetimeFigureOut">
              <a:rPr lang="en-IN" smtClean="0"/>
              <a:t>11-10-2024</a:t>
            </a:fld>
            <a:endParaRPr lang="en-IN"/>
          </a:p>
        </p:txBody>
      </p:sp>
      <p:sp>
        <p:nvSpPr>
          <p:cNvPr id="6" name="Footer Placeholder 5">
            <a:extLst>
              <a:ext uri="{FF2B5EF4-FFF2-40B4-BE49-F238E27FC236}">
                <a16:creationId xmlns:a16="http://schemas.microsoft.com/office/drawing/2014/main" id="{01362310-32A5-20BB-0710-D68235BD7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7C6194-485C-F5F1-0717-98D6EC3721D0}"/>
              </a:ext>
            </a:extLst>
          </p:cNvPr>
          <p:cNvSpPr>
            <a:spLocks noGrp="1"/>
          </p:cNvSpPr>
          <p:nvPr>
            <p:ph type="sldNum" sz="quarter" idx="12"/>
          </p:nvPr>
        </p:nvSpPr>
        <p:spPr/>
        <p:txBody>
          <a:bodyPr/>
          <a:lstStyle/>
          <a:p>
            <a:fld id="{EDBB5D5E-34DD-483D-87F2-8383902F2F30}" type="slidenum">
              <a:rPr lang="en-IN" smtClean="0"/>
              <a:t>‹#›</a:t>
            </a:fld>
            <a:endParaRPr lang="en-IN"/>
          </a:p>
        </p:txBody>
      </p:sp>
    </p:spTree>
    <p:extLst>
      <p:ext uri="{BB962C8B-B14F-4D97-AF65-F5344CB8AC3E}">
        <p14:creationId xmlns:p14="http://schemas.microsoft.com/office/powerpoint/2010/main" val="9080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16043-2219-3DD8-F284-882642474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EB17F-CFB2-698D-223E-C6DCF419D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C14B7-CDB4-24CF-E838-305FBECE8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AE96D-D4F5-4E73-89F2-F06347293AA4}" type="datetimeFigureOut">
              <a:rPr lang="en-IN" smtClean="0"/>
              <a:t>11-10-2024</a:t>
            </a:fld>
            <a:endParaRPr lang="en-IN"/>
          </a:p>
        </p:txBody>
      </p:sp>
      <p:sp>
        <p:nvSpPr>
          <p:cNvPr id="5" name="Footer Placeholder 4">
            <a:extLst>
              <a:ext uri="{FF2B5EF4-FFF2-40B4-BE49-F238E27FC236}">
                <a16:creationId xmlns:a16="http://schemas.microsoft.com/office/drawing/2014/main" id="{14AB79FD-2807-056D-768C-6A110D5D3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5C076F-DFB7-B365-2C28-ACA02DEB5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B5D5E-34DD-483D-87F2-8383902F2F30}" type="slidenum">
              <a:rPr lang="en-IN" smtClean="0"/>
              <a:t>‹#›</a:t>
            </a:fld>
            <a:endParaRPr lang="en-IN"/>
          </a:p>
        </p:txBody>
      </p:sp>
    </p:spTree>
    <p:extLst>
      <p:ext uri="{BB962C8B-B14F-4D97-AF65-F5344CB8AC3E}">
        <p14:creationId xmlns:p14="http://schemas.microsoft.com/office/powerpoint/2010/main" val="363313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41F8-F820-4A81-A3A2-51AB597AAD47}"/>
              </a:ext>
            </a:extLst>
          </p:cNvPr>
          <p:cNvSpPr>
            <a:spLocks noGrp="1"/>
          </p:cNvSpPr>
          <p:nvPr>
            <p:ph type="ctrTitle"/>
          </p:nvPr>
        </p:nvSpPr>
        <p:spPr>
          <a:xfrm>
            <a:off x="1415845" y="463601"/>
            <a:ext cx="9144000" cy="1542179"/>
          </a:xfrm>
        </p:spPr>
        <p:txBody>
          <a:bodyPr>
            <a:normAutofit/>
          </a:bodyPr>
          <a:lstStyle/>
          <a:p>
            <a:r>
              <a:rPr lang="en-US" sz="4800" b="1" dirty="0"/>
              <a:t>PREDICTING HOSPITAL READMISSION</a:t>
            </a:r>
            <a:br>
              <a:rPr lang="en-US" sz="4800" b="1" dirty="0"/>
            </a:br>
            <a:r>
              <a:rPr lang="en-US" sz="4800" b="1" dirty="0"/>
              <a:t>                                         </a:t>
            </a:r>
            <a:r>
              <a:rPr lang="en-US" sz="2000" b="1" dirty="0">
                <a:solidFill>
                  <a:schemeClr val="accent5"/>
                </a:solidFill>
              </a:rPr>
              <a:t>Submitted by: Harshada Karande</a:t>
            </a:r>
            <a:endParaRPr lang="en-IN" sz="2000" b="1" dirty="0">
              <a:solidFill>
                <a:schemeClr val="accent5"/>
              </a:solidFill>
            </a:endParaRPr>
          </a:p>
        </p:txBody>
      </p:sp>
      <p:pic>
        <p:nvPicPr>
          <p:cNvPr id="4" name="Picture 3">
            <a:extLst>
              <a:ext uri="{FF2B5EF4-FFF2-40B4-BE49-F238E27FC236}">
                <a16:creationId xmlns:a16="http://schemas.microsoft.com/office/drawing/2014/main" id="{4C12D1E8-DFD3-FB89-9335-6D7351FD96FA}"/>
              </a:ext>
            </a:extLst>
          </p:cNvPr>
          <p:cNvPicPr>
            <a:picLocks noChangeAspect="1"/>
          </p:cNvPicPr>
          <p:nvPr/>
        </p:nvPicPr>
        <p:blipFill>
          <a:blip r:embed="rId2"/>
          <a:stretch>
            <a:fillRect/>
          </a:stretch>
        </p:blipFill>
        <p:spPr>
          <a:xfrm>
            <a:off x="2079522" y="2094271"/>
            <a:ext cx="7816645" cy="4178709"/>
          </a:xfrm>
          <a:prstGeom prst="rect">
            <a:avLst/>
          </a:prstGeom>
        </p:spPr>
      </p:pic>
    </p:spTree>
    <p:extLst>
      <p:ext uri="{BB962C8B-B14F-4D97-AF65-F5344CB8AC3E}">
        <p14:creationId xmlns:p14="http://schemas.microsoft.com/office/powerpoint/2010/main" val="87018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5980-31D3-93FB-90AC-64C801FCB013}"/>
              </a:ext>
            </a:extLst>
          </p:cNvPr>
          <p:cNvSpPr>
            <a:spLocks noGrp="1"/>
          </p:cNvSpPr>
          <p:nvPr>
            <p:ph type="title"/>
          </p:nvPr>
        </p:nvSpPr>
        <p:spPr>
          <a:xfrm>
            <a:off x="373626" y="365125"/>
            <a:ext cx="10980174" cy="332965"/>
          </a:xfrm>
        </p:spPr>
        <p:txBody>
          <a:bodyPr>
            <a:normAutofit fontScale="90000"/>
          </a:bodyPr>
          <a:lstStyle/>
          <a:p>
            <a:r>
              <a:rPr lang="en-US" sz="2200" dirty="0">
                <a:latin typeface="Berlin Sans FB" panose="020E0602020502020306" pitchFamily="34" charset="77"/>
              </a:rPr>
              <a:t>- </a:t>
            </a:r>
            <a:r>
              <a:rPr lang="en-US" sz="2200" b="1" dirty="0">
                <a:latin typeface="Berlin Sans FB" panose="020E0602020502020306" pitchFamily="34" charset="77"/>
              </a:rPr>
              <a:t>THEORETICAL EXPLAINATION OF FINAL MODEL.</a:t>
            </a:r>
            <a:endParaRPr lang="en-IN" sz="2200" b="1" dirty="0"/>
          </a:p>
        </p:txBody>
      </p:sp>
      <p:sp>
        <p:nvSpPr>
          <p:cNvPr id="4" name="Rectangle 1">
            <a:extLst>
              <a:ext uri="{FF2B5EF4-FFF2-40B4-BE49-F238E27FC236}">
                <a16:creationId xmlns:a16="http://schemas.microsoft.com/office/drawing/2014/main" id="{CB50C5A1-78F4-C7A6-98B9-137BF160C687}"/>
              </a:ext>
            </a:extLst>
          </p:cNvPr>
          <p:cNvSpPr>
            <a:spLocks noGrp="1" noChangeArrowheads="1"/>
          </p:cNvSpPr>
          <p:nvPr>
            <p:ph idx="1"/>
          </p:nvPr>
        </p:nvSpPr>
        <p:spPr bwMode="auto">
          <a:xfrm>
            <a:off x="373626" y="914492"/>
            <a:ext cx="989578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dirty="0"/>
              <a:t>Random Forest is an ensemble learning method that combines multiple decision trees to improve prediction </a:t>
            </a:r>
            <a:r>
              <a:rPr lang="en-US" sz="1800" dirty="0">
                <a:latin typeface="Times New Roman" panose="02020603050405020304" pitchFamily="18" charset="0"/>
                <a:cs typeface="Times New Roman" panose="02020603050405020304" pitchFamily="18" charset="0"/>
              </a:rPr>
              <a:t>accuracy</a:t>
            </a:r>
            <a:r>
              <a:rPr lang="en-US" sz="1800" dirty="0"/>
              <a:t> and control overfitting. It is commonly used for classification and regression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During the construction of each tree, Random Forest randomly selects a subset of features for splitting at each node. This further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decorrelates</a:t>
            </a:r>
            <a:r>
              <a:rPr kumimoji="0" lang="en-US" altLang="en-US" sz="1800" b="0" i="0" u="none" strike="noStrike" cap="none" normalizeH="0" baseline="0" dirty="0">
                <a:ln>
                  <a:noFill/>
                </a:ln>
                <a:solidFill>
                  <a:schemeClr val="tx1"/>
                </a:solidFill>
                <a:effectLst/>
                <a:latin typeface="Arial" panose="020B0604020202020204" pitchFamily="34" charset="0"/>
              </a:rPr>
              <a:t> the trees, ensuring that they do not all make the same mistakes.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Tree Construction: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tree t in the ensemble: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Randomly sample n observations from the training dataset with replacement (bootstrapping).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Randomly select mmm features from the total p features (where m&lt;p ) at each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the data at each node using a criterion (e.g., Gini impurity for classification or Mean Squared Error for regression) to minimize the impurity or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Impurity Measures: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Gini Impurity (for classification):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t>where pi is the proportion of class </a:t>
            </a:r>
            <a:r>
              <a:rPr lang="en-US" sz="1800" dirty="0" err="1"/>
              <a:t>i</a:t>
            </a:r>
            <a:r>
              <a:rPr lang="en-US" sz="1800" dirty="0"/>
              <a:t> in dataset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31FF2D3-A371-420E-735E-A46AAF59A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207" y="5228105"/>
            <a:ext cx="2870313" cy="572927"/>
          </a:xfrm>
          <a:prstGeom prst="rect">
            <a:avLst/>
          </a:prstGeom>
        </p:spPr>
      </p:pic>
    </p:spTree>
    <p:extLst>
      <p:ext uri="{BB962C8B-B14F-4D97-AF65-F5344CB8AC3E}">
        <p14:creationId xmlns:p14="http://schemas.microsoft.com/office/powerpoint/2010/main" val="44958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79BA-3FD4-BD11-834C-720329BD6621}"/>
              </a:ext>
            </a:extLst>
          </p:cNvPr>
          <p:cNvSpPr>
            <a:spLocks noGrp="1"/>
          </p:cNvSpPr>
          <p:nvPr>
            <p:ph type="title"/>
          </p:nvPr>
        </p:nvSpPr>
        <p:spPr>
          <a:xfrm>
            <a:off x="265471" y="365125"/>
            <a:ext cx="11088329" cy="460785"/>
          </a:xfrm>
        </p:spPr>
        <p:txBody>
          <a:bodyPr>
            <a:normAutofit/>
          </a:bodyPr>
          <a:lstStyle/>
          <a:p>
            <a:r>
              <a:rPr lang="en-US" sz="2200" b="1" dirty="0"/>
              <a:t>- SUGGESTED IMPROVEMENTS</a:t>
            </a:r>
            <a:endParaRPr lang="en-IN" sz="2200" b="1" dirty="0"/>
          </a:p>
        </p:txBody>
      </p:sp>
      <p:sp>
        <p:nvSpPr>
          <p:cNvPr id="4" name="Rectangle 1">
            <a:extLst>
              <a:ext uri="{FF2B5EF4-FFF2-40B4-BE49-F238E27FC236}">
                <a16:creationId xmlns:a16="http://schemas.microsoft.com/office/drawing/2014/main" id="{ABEE148C-F99D-51F7-1908-90B62341735A}"/>
              </a:ext>
            </a:extLst>
          </p:cNvPr>
          <p:cNvSpPr>
            <a:spLocks noGrp="1" noChangeArrowheads="1"/>
          </p:cNvSpPr>
          <p:nvPr>
            <p:ph idx="1"/>
          </p:nvPr>
        </p:nvSpPr>
        <p:spPr bwMode="auto">
          <a:xfrm>
            <a:off x="224733" y="975642"/>
            <a:ext cx="1116980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parameters like the number of trees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n_estimators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maximum depth of each tree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max_depth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minimum samples required to split a node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min_samples_split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significantly improve model performance. This tuning helps balance bias and variance, allowing the model to generalize better to unseen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feature importance scores generated by Random Forest can help identify and retain only the most impactful features. Removing irrelevant or redundant features can reduce noise and improve model accuracy, leading to better predictions of patient readmission.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Number of Trees: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Adding more trees can reduce overfitting and improve robustness, especially if computational resources allow it. A larger ensemble can capture more complex patterns in the data and improve overall prediction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Detection and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and appropriately handling outliers can improve model performance. Outliers can skew predictions and lead to misleading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k-fold cross-validation during model training helps ensure that the model is evaluated on different subsets of data, leading to a more reliable estimate of its performance. This practice helps in selecting the best model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09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2085-B471-5241-95D5-CA2C3D765A15}"/>
              </a:ext>
            </a:extLst>
          </p:cNvPr>
          <p:cNvSpPr>
            <a:spLocks noGrp="1"/>
          </p:cNvSpPr>
          <p:nvPr>
            <p:ph type="title"/>
          </p:nvPr>
        </p:nvSpPr>
        <p:spPr>
          <a:xfrm>
            <a:off x="383458" y="483112"/>
            <a:ext cx="10970342" cy="549275"/>
          </a:xfrm>
        </p:spPr>
        <p:txBody>
          <a:bodyPr>
            <a:normAutofit fontScale="90000"/>
          </a:bodyPr>
          <a:lstStyle/>
          <a:p>
            <a:r>
              <a:rPr lang="en-US" sz="2200" b="1" kern="0" dirty="0">
                <a:solidFill>
                  <a:srgbClr val="353744"/>
                </a:solidFill>
                <a:latin typeface="Proxima Nova"/>
              </a:rPr>
              <a:t>Model evaluation </a:t>
            </a:r>
            <a:br>
              <a:rPr lang="en-US" sz="4400" b="1" kern="0" dirty="0">
                <a:solidFill>
                  <a:srgbClr val="353744"/>
                </a:solidFill>
                <a:latin typeface="Proxima Nova"/>
              </a:rPr>
            </a:br>
            <a:endParaRPr lang="en-IN" dirty="0"/>
          </a:p>
        </p:txBody>
      </p:sp>
      <p:sp>
        <p:nvSpPr>
          <p:cNvPr id="3" name="Content Placeholder 2">
            <a:extLst>
              <a:ext uri="{FF2B5EF4-FFF2-40B4-BE49-F238E27FC236}">
                <a16:creationId xmlns:a16="http://schemas.microsoft.com/office/drawing/2014/main" id="{7759E64D-95C5-9D13-E3DA-2A11A750202F}"/>
              </a:ext>
            </a:extLst>
          </p:cNvPr>
          <p:cNvSpPr>
            <a:spLocks noGrp="1"/>
          </p:cNvSpPr>
          <p:nvPr>
            <p:ph idx="1"/>
          </p:nvPr>
        </p:nvSpPr>
        <p:spPr>
          <a:xfrm>
            <a:off x="491613" y="904568"/>
            <a:ext cx="10862187" cy="5272395"/>
          </a:xfrm>
        </p:spPr>
        <p:txBody>
          <a:bodyPr>
            <a:normAutofit fontScale="47500" lnSpcReduction="20000"/>
          </a:bodyPr>
          <a:lstStyle/>
          <a:p>
            <a:pPr>
              <a:buFontTx/>
              <a:buChar char="-"/>
            </a:pPr>
            <a:r>
              <a:rPr lang="en-US" sz="3800" dirty="0"/>
              <a:t>The Random Forest Algorithm uses feature similarity to identify and determine the prediction of the datapoints.   </a:t>
            </a:r>
          </a:p>
          <a:p>
            <a:pPr>
              <a:buFontTx/>
              <a:buChar char="-"/>
            </a:pPr>
            <a:r>
              <a:rPr lang="en-US" sz="3800" dirty="0"/>
              <a:t>The algorithm </a:t>
            </a:r>
            <a:r>
              <a:rPr lang="en-US" sz="3800" dirty="0" err="1"/>
              <a:t>identifes</a:t>
            </a:r>
            <a:r>
              <a:rPr lang="en-US" sz="3800" dirty="0"/>
              <a:t> and understands the patterns in the training set of the data based on which the test datapoints get predicted for the classes.          </a:t>
            </a:r>
          </a:p>
          <a:p>
            <a:pPr>
              <a:buFontTx/>
              <a:buChar char="-"/>
            </a:pPr>
            <a:r>
              <a:rPr lang="en-US" sz="3800" dirty="0"/>
              <a:t> Model Evaluation :  </a:t>
            </a:r>
          </a:p>
          <a:p>
            <a:r>
              <a:rPr lang="en-US" sz="3800" dirty="0"/>
              <a:t> The model was evaluated by creating classification report deriving the precision, recall, f1-score, accuracy of the training and test data.      </a:t>
            </a:r>
          </a:p>
          <a:p>
            <a:r>
              <a:rPr lang="en-US" sz="3800" dirty="0"/>
              <a:t>- Looking at the accuracy score it can be said that the model is a </a:t>
            </a:r>
            <a:r>
              <a:rPr lang="en-US" sz="3800" dirty="0" err="1"/>
              <a:t>goodfit</a:t>
            </a:r>
            <a:r>
              <a:rPr lang="en-US" sz="3800" dirty="0"/>
              <a:t> with not much difference for train and test data accuracy at 0.80 and 0.62 respectively.      </a:t>
            </a:r>
          </a:p>
          <a:p>
            <a:pPr marL="0" indent="0">
              <a:buNone/>
            </a:pPr>
            <a:r>
              <a:rPr lang="en-US" sz="3800" dirty="0"/>
              <a:t>1. Precision : determines the number of correct outputs are provided by the model. Out of all the predicted values it gives us the ratio for how many of them were actually true.     </a:t>
            </a:r>
          </a:p>
          <a:p>
            <a:pPr marL="0" indent="0">
              <a:buNone/>
            </a:pPr>
            <a:r>
              <a:rPr lang="en-US" sz="3800" dirty="0"/>
              <a:t>           - In this case the precision of the model is shows higher precision for class 1 than class 0.     </a:t>
            </a:r>
          </a:p>
          <a:p>
            <a:pPr marL="0" indent="0">
              <a:buNone/>
            </a:pPr>
            <a:r>
              <a:rPr lang="en-US" sz="3800" dirty="0"/>
              <a:t>2. Recall : gives us the ratio that out of all the positive classes how many of them were correctly predicted by our model.         </a:t>
            </a:r>
          </a:p>
          <a:p>
            <a:pPr marL="0" indent="0">
              <a:buNone/>
            </a:pPr>
            <a:r>
              <a:rPr lang="en-US" sz="3800" dirty="0"/>
              <a:t>           - For our above model, the recall is higher for class 0 in train and test set, for class 1 it is higher for train set but comparatively lower for training set. This    indicates that the actual positive values for class 0 is being more accurately predicted by the model.      </a:t>
            </a:r>
          </a:p>
          <a:p>
            <a:pPr marL="0" indent="0">
              <a:buNone/>
            </a:pPr>
            <a:r>
              <a:rPr lang="en-US" sz="3800" dirty="0"/>
              <a:t>3. F-1 score : f1 score gives us the score by evaluating the precision and recall measures at the same time.             </a:t>
            </a:r>
          </a:p>
          <a:p>
            <a:pPr marL="0" indent="0">
              <a:buNone/>
            </a:pPr>
            <a:r>
              <a:rPr lang="en-US" sz="3800" dirty="0"/>
              <a:t>           - The f1 score here is pretty high for train and test set as for both the classes.</a:t>
            </a:r>
          </a:p>
          <a:p>
            <a:endParaRPr lang="en-US" dirty="0"/>
          </a:p>
        </p:txBody>
      </p:sp>
    </p:spTree>
    <p:extLst>
      <p:ext uri="{BB962C8B-B14F-4D97-AF65-F5344CB8AC3E}">
        <p14:creationId xmlns:p14="http://schemas.microsoft.com/office/powerpoint/2010/main" val="79875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C4EA7-C50F-A1A9-D267-ED1885EB2533}"/>
              </a:ext>
            </a:extLst>
          </p:cNvPr>
          <p:cNvSpPr>
            <a:spLocks noGrp="1"/>
          </p:cNvSpPr>
          <p:nvPr>
            <p:ph idx="1"/>
          </p:nvPr>
        </p:nvSpPr>
        <p:spPr>
          <a:xfrm>
            <a:off x="265471" y="393290"/>
            <a:ext cx="11088329" cy="5783673"/>
          </a:xfrm>
        </p:spPr>
        <p:txBody>
          <a:bodyPr>
            <a:normAutofit/>
          </a:bodyPr>
          <a:lstStyle/>
          <a:p>
            <a:r>
              <a:rPr lang="en-US" sz="1900" dirty="0"/>
              <a:t>2. </a:t>
            </a:r>
            <a:r>
              <a:rPr lang="en-US" sz="1900" b="1" dirty="0"/>
              <a:t>Business interpretation </a:t>
            </a:r>
            <a:r>
              <a:rPr lang="en-US" sz="1900" dirty="0"/>
              <a:t>:        </a:t>
            </a:r>
          </a:p>
          <a:p>
            <a:r>
              <a:rPr lang="en-US" sz="1900" dirty="0"/>
              <a:t>Looking at the precision values, it was observed that the possibility of the value predicted as 0 is lesser than that of the class 1 . We can say that the model is predicting patient is readmitted to hospital activities well.    </a:t>
            </a:r>
          </a:p>
          <a:p>
            <a:r>
              <a:rPr lang="en-US" sz="1900" dirty="0"/>
              <a:t>Since the recall values show a better result for class 0 and precision values show a better result for class 1 we'll consider the f1 score as a measure for evaluating the accuracy. Here the f1 score as well shows a good measure for training and test set of class 0 and training set of class 1. </a:t>
            </a:r>
          </a:p>
          <a:p>
            <a:r>
              <a:rPr lang="en-US" sz="1900" dirty="0"/>
              <a:t>This can be interpreted as –</a:t>
            </a:r>
          </a:p>
          <a:p>
            <a:r>
              <a:rPr lang="en-US" sz="1900" dirty="0"/>
              <a:t>1. The model is giving a good performance for the prediction of patient is readmitted to hospital or not.</a:t>
            </a:r>
          </a:p>
          <a:p>
            <a:r>
              <a:rPr lang="en-US" sz="1900" dirty="0"/>
              <a:t>2. Although the evaluations showcase that there is a lower recall value for readmitted being actually true, it is still high considering that the happenings of not admitted are also lower, and the data itself had a lesser number of active readmitted datapoints present.</a:t>
            </a:r>
          </a:p>
          <a:p>
            <a:r>
              <a:rPr lang="en-US" sz="1900" dirty="0"/>
              <a:t>3. Overall it can be said that the model is good fit model.</a:t>
            </a:r>
            <a:endParaRPr lang="en-IN" sz="1900" dirty="0"/>
          </a:p>
          <a:p>
            <a:endParaRPr lang="en-IN" dirty="0"/>
          </a:p>
        </p:txBody>
      </p:sp>
    </p:spTree>
    <p:extLst>
      <p:ext uri="{BB962C8B-B14F-4D97-AF65-F5344CB8AC3E}">
        <p14:creationId xmlns:p14="http://schemas.microsoft.com/office/powerpoint/2010/main" val="54752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58DB-3573-9818-0939-7ED1BE218D3F}"/>
              </a:ext>
            </a:extLst>
          </p:cNvPr>
          <p:cNvSpPr>
            <a:spLocks noGrp="1"/>
          </p:cNvSpPr>
          <p:nvPr>
            <p:ph type="title"/>
          </p:nvPr>
        </p:nvSpPr>
        <p:spPr>
          <a:xfrm>
            <a:off x="838200" y="365125"/>
            <a:ext cx="10515600" cy="844243"/>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CDF0716D-8D19-3025-B437-B267EA1F2E33}"/>
              </a:ext>
            </a:extLst>
          </p:cNvPr>
          <p:cNvSpPr>
            <a:spLocks noGrp="1"/>
          </p:cNvSpPr>
          <p:nvPr>
            <p:ph idx="1"/>
          </p:nvPr>
        </p:nvSpPr>
        <p:spPr>
          <a:xfrm>
            <a:off x="838200" y="1347019"/>
            <a:ext cx="10515600" cy="4829944"/>
          </a:xfrm>
        </p:spPr>
        <p:txBody>
          <a:bodyPr>
            <a:noAutofit/>
          </a:bodyPr>
          <a:lstStyle/>
          <a:p>
            <a:r>
              <a:rPr lang="en-US" sz="2200" b="0" i="0" dirty="0">
                <a:solidFill>
                  <a:srgbClr val="212121"/>
                </a:solidFill>
                <a:effectLst/>
                <a:latin typeface="Cambria" panose="02040503050406030204" pitchFamily="18" charset="0"/>
              </a:rPr>
              <a:t>In recent decades, researchers have paid special attention to the readmission rate as it is considered a globally attractive and reliable indicator of the effectiveness and quality of hospital care provided to the patients. National health systems in many countries (e.g., the U.S.) began using the readmission rates as a publicly reported metric that can be used for hospital comparison and determination of hospital services reimbursement. Accurate forecasting of hospital readmissions can contribute significantly to the improvement of the quality of services provided by a specific hospital or by a health care system as a whole. The substantial health, economic and social benefits of such forecasting are undeniable. The benefits for the patients are related to the timely diagnosis and effective treatment of a health issue, the prevention of complications due to the delayed or incorrect treatment, and the shortening of hospitalization time while reducing potential psychological consequences. The number of readmissions to the total hospital admissions is a significant ratio, which can be used as a business intelligence (BI) tool to uncover service quality insights and improve patient care</a:t>
            </a:r>
            <a:endParaRPr lang="en-IN" sz="2200" dirty="0"/>
          </a:p>
        </p:txBody>
      </p:sp>
    </p:spTree>
    <p:extLst>
      <p:ext uri="{BB962C8B-B14F-4D97-AF65-F5344CB8AC3E}">
        <p14:creationId xmlns:p14="http://schemas.microsoft.com/office/powerpoint/2010/main" val="303333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146BBEB-F0CE-7E62-D4B5-FE51B98172A5}"/>
              </a:ext>
            </a:extLst>
          </p:cNvPr>
          <p:cNvSpPr>
            <a:spLocks noGrp="1"/>
          </p:cNvSpPr>
          <p:nvPr>
            <p:ph idx="1"/>
          </p:nvPr>
        </p:nvSpPr>
        <p:spPr>
          <a:xfrm>
            <a:off x="393700" y="206375"/>
            <a:ext cx="10960100" cy="6410325"/>
          </a:xfrm>
        </p:spPr>
        <p:txBody>
          <a:bodyPr/>
          <a:lstStyle/>
          <a:p>
            <a:pPr marL="0" marR="2540" indent="0" algn="just">
              <a:spcBef>
                <a:spcPts val="2400"/>
              </a:spcBef>
              <a:buNone/>
            </a:pPr>
            <a:r>
              <a:rPr lang="en-US" sz="2000" b="1" dirty="0">
                <a:solidFill>
                  <a:srgbClr val="353744"/>
                </a:solidFill>
                <a:effectLst/>
                <a:latin typeface="Proxima Nova"/>
                <a:ea typeface="Proxima Nova"/>
                <a:cs typeface="Proxima Nova"/>
              </a:rPr>
              <a:t>A. Understanding the dataset, it's dimensions, datatype, variable names. </a:t>
            </a:r>
          </a:p>
          <a:p>
            <a:pPr marL="0" marR="2540" indent="0" algn="just">
              <a:spcBef>
                <a:spcPts val="2400"/>
              </a:spcBef>
              <a:buNone/>
            </a:pPr>
            <a:r>
              <a:rPr lang="en-US" sz="1800" dirty="0">
                <a:solidFill>
                  <a:srgbClr val="353744"/>
                </a:solidFill>
                <a:effectLst/>
                <a:latin typeface="Proxima Nova"/>
                <a:ea typeface="Proxima Nova"/>
                <a:cs typeface="Proxima Nova"/>
              </a:rPr>
              <a:t>The dataset contains of 25 thousand rows and 17 columns. There are 10 categorical columns and 7 numerical columns. Few categorical features possess anonymized data, and few features have unbalanced distribution of classes like source. </a:t>
            </a:r>
          </a:p>
          <a:p>
            <a:pPr marL="0" marR="2540" indent="0" algn="just">
              <a:spcBef>
                <a:spcPts val="2400"/>
              </a:spcBef>
              <a:buNone/>
            </a:pPr>
            <a:r>
              <a:rPr lang="en-US" sz="2000" b="1" dirty="0">
                <a:solidFill>
                  <a:srgbClr val="353744"/>
                </a:solidFill>
                <a:latin typeface="Proxima Nova"/>
                <a:ea typeface="Proxima Nova"/>
                <a:cs typeface="Proxima Nova"/>
              </a:rPr>
              <a:t>-</a:t>
            </a:r>
            <a:r>
              <a:rPr lang="en-US" sz="2000" b="1" dirty="0">
                <a:solidFill>
                  <a:srgbClr val="353744"/>
                </a:solidFill>
                <a:effectLst/>
                <a:latin typeface="Proxima Nova"/>
                <a:ea typeface="Proxima Nova"/>
                <a:cs typeface="Proxima Nova"/>
              </a:rPr>
              <a:t> Checking for wrongly identified datatypes</a:t>
            </a:r>
          </a:p>
          <a:p>
            <a:pPr marL="0" marR="2540" indent="0" algn="just">
              <a:spcBef>
                <a:spcPts val="2400"/>
              </a:spcBef>
              <a:buNone/>
            </a:pPr>
            <a:r>
              <a:rPr lang="en-US" sz="1800" dirty="0">
                <a:solidFill>
                  <a:srgbClr val="353744"/>
                </a:solidFill>
                <a:effectLst/>
                <a:latin typeface="Proxima Nova"/>
                <a:ea typeface="Proxima Nova"/>
                <a:cs typeface="Proxima Nova"/>
              </a:rPr>
              <a:t>All the variables datatypes are correctly identified and assigned</a:t>
            </a:r>
          </a:p>
          <a:p>
            <a:pPr marL="0" indent="0">
              <a:buNone/>
            </a:pPr>
            <a:endParaRPr lang="en-US" sz="1800" dirty="0">
              <a:solidFill>
                <a:srgbClr val="353744"/>
              </a:solidFill>
              <a:latin typeface="Proxima Nova"/>
            </a:endParaRPr>
          </a:p>
          <a:p>
            <a:pPr marL="0" indent="0">
              <a:buNone/>
            </a:pPr>
            <a:r>
              <a:rPr lang="en-IN" sz="2400" b="1" dirty="0"/>
              <a:t>- Multicollinearity</a:t>
            </a:r>
          </a:p>
          <a:p>
            <a:pPr marL="0" indent="0">
              <a:buNone/>
            </a:pPr>
            <a:r>
              <a:rPr lang="en-US" sz="1800" dirty="0">
                <a:solidFill>
                  <a:srgbClr val="353744"/>
                </a:solidFill>
                <a:latin typeface="Proxima Nova"/>
                <a:ea typeface="Proxima Nova"/>
                <a:cs typeface="Proxima Nova"/>
              </a:rPr>
              <a:t>High correlations between two or more independent variables are known as multicollinearity (predictors). This phenomena fundamentally involves the correlation of independent variables. Based on their correlation, it assesses how closely two variables are related.</a:t>
            </a:r>
          </a:p>
          <a:p>
            <a:pPr marR="2540" algn="just">
              <a:spcBef>
                <a:spcPts val="2400"/>
              </a:spcBef>
              <a:buFontTx/>
              <a:buChar char="-"/>
            </a:pPr>
            <a:r>
              <a:rPr lang="en-US" sz="1800" dirty="0">
                <a:solidFill>
                  <a:srgbClr val="353744"/>
                </a:solidFill>
                <a:effectLst/>
                <a:latin typeface="Proxima Nova"/>
                <a:ea typeface="Proxima Nova"/>
                <a:cs typeface="Proxima Nova"/>
              </a:rPr>
              <a:t>The target variable appears to be sharing a low to moderate level of correlation with the features of the data.</a:t>
            </a:r>
          </a:p>
          <a:p>
            <a:pPr marL="0" marR="2540" indent="0" algn="just">
              <a:spcBef>
                <a:spcPts val="2400"/>
              </a:spcBef>
              <a:buNone/>
            </a:pPr>
            <a:r>
              <a:rPr lang="en-US" sz="1800" dirty="0">
                <a:solidFill>
                  <a:srgbClr val="353744"/>
                </a:solidFill>
                <a:latin typeface="Proxima Nova"/>
                <a:ea typeface="Proxima Nova"/>
                <a:cs typeface="Proxima Nova"/>
              </a:rPr>
              <a:t>-</a:t>
            </a:r>
            <a:r>
              <a:rPr lang="en-US" sz="1800" dirty="0">
                <a:solidFill>
                  <a:srgbClr val="353744"/>
                </a:solidFill>
                <a:effectLst/>
                <a:latin typeface="Proxima Nova"/>
                <a:ea typeface="Proxima Nova"/>
                <a:cs typeface="Proxima Nova"/>
              </a:rPr>
              <a:t> </a:t>
            </a:r>
            <a:r>
              <a:rPr lang="en-US" sz="1800" dirty="0">
                <a:solidFill>
                  <a:srgbClr val="353744"/>
                </a:solidFill>
                <a:latin typeface="Proxima Nova"/>
                <a:ea typeface="Proxima Nova"/>
                <a:cs typeface="Proxima Nova"/>
              </a:rPr>
              <a:t>T</a:t>
            </a:r>
            <a:r>
              <a:rPr lang="en-US" sz="1800" dirty="0">
                <a:solidFill>
                  <a:srgbClr val="353744"/>
                </a:solidFill>
                <a:effectLst/>
                <a:latin typeface="Proxima Nova"/>
                <a:ea typeface="Proxima Nova"/>
                <a:cs typeface="Proxima Nova"/>
              </a:rPr>
              <a:t>he features also share a very low multi - correlation among each other.</a:t>
            </a:r>
          </a:p>
          <a:p>
            <a:pPr marL="0" indent="0">
              <a:buNone/>
            </a:pPr>
            <a:endParaRPr lang="en-IN" sz="1800" b="1" dirty="0"/>
          </a:p>
        </p:txBody>
      </p:sp>
    </p:spTree>
    <p:extLst>
      <p:ext uri="{BB962C8B-B14F-4D97-AF65-F5344CB8AC3E}">
        <p14:creationId xmlns:p14="http://schemas.microsoft.com/office/powerpoint/2010/main" val="132338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DF00-E520-03BD-1535-58986952D2BF}"/>
              </a:ext>
            </a:extLst>
          </p:cNvPr>
          <p:cNvSpPr>
            <a:spLocks noGrp="1"/>
          </p:cNvSpPr>
          <p:nvPr>
            <p:ph type="title"/>
          </p:nvPr>
        </p:nvSpPr>
        <p:spPr>
          <a:xfrm>
            <a:off x="464574" y="681037"/>
            <a:ext cx="10515600" cy="253029"/>
          </a:xfrm>
        </p:spPr>
        <p:txBody>
          <a:bodyPr>
            <a:normAutofit fontScale="90000"/>
          </a:bodyPr>
          <a:lstStyle/>
          <a:p>
            <a:r>
              <a:rPr lang="en-US" sz="2400" b="1" kern="0" dirty="0">
                <a:solidFill>
                  <a:srgbClr val="353744"/>
                </a:solidFill>
                <a:latin typeface="Proxima Nova"/>
              </a:rPr>
              <a:t>- Checking for </a:t>
            </a:r>
            <a:r>
              <a:rPr lang="en-US" sz="2400" b="1" kern="0" dirty="0" err="1">
                <a:solidFill>
                  <a:srgbClr val="353744"/>
                </a:solidFill>
                <a:latin typeface="Proxima Nova"/>
              </a:rPr>
              <a:t>distribution,skewness,kurtosis</a:t>
            </a:r>
            <a:r>
              <a:rPr lang="en-US" sz="2400" b="1" kern="0" dirty="0">
                <a:solidFill>
                  <a:srgbClr val="353744"/>
                </a:solidFill>
                <a:latin typeface="Proxima Nova"/>
              </a:rPr>
              <a:t> of the data:-</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332119-C927-D44B-B537-AA6C1038F947}"/>
              </a:ext>
            </a:extLst>
          </p:cNvPr>
          <p:cNvSpPr>
            <a:spLocks noGrp="1"/>
          </p:cNvSpPr>
          <p:nvPr>
            <p:ph idx="1"/>
          </p:nvPr>
        </p:nvSpPr>
        <p:spPr>
          <a:xfrm>
            <a:off x="464574" y="934066"/>
            <a:ext cx="10889226" cy="5242897"/>
          </a:xfrm>
        </p:spPr>
        <p:txBody>
          <a:bodyPr/>
          <a:lstStyle/>
          <a:p>
            <a:r>
              <a:rPr lang="en-IN" sz="1800" dirty="0">
                <a:effectLst/>
                <a:latin typeface="Times New Roman" panose="02020603050405020304" pitchFamily="18" charset="0"/>
                <a:ea typeface="Times New Roman" panose="02020603050405020304" pitchFamily="18" charset="0"/>
              </a:rPr>
              <a:t>Distribution of the data can be visualised by using the distribution plot method from the seaborn library.</a:t>
            </a:r>
          </a:p>
          <a:p>
            <a:endParaRPr lang="en-IN" dirty="0"/>
          </a:p>
        </p:txBody>
      </p:sp>
      <p:pic>
        <p:nvPicPr>
          <p:cNvPr id="4" name="Picture 3">
            <a:extLst>
              <a:ext uri="{FF2B5EF4-FFF2-40B4-BE49-F238E27FC236}">
                <a16:creationId xmlns:a16="http://schemas.microsoft.com/office/drawing/2014/main" id="{5745A652-3FFF-1AE5-D4BA-A3FC8B3AD586}"/>
              </a:ext>
            </a:extLst>
          </p:cNvPr>
          <p:cNvPicPr>
            <a:picLocks noChangeAspect="1"/>
          </p:cNvPicPr>
          <p:nvPr/>
        </p:nvPicPr>
        <p:blipFill>
          <a:blip r:embed="rId2"/>
          <a:stretch>
            <a:fillRect/>
          </a:stretch>
        </p:blipFill>
        <p:spPr>
          <a:xfrm>
            <a:off x="393290" y="1527534"/>
            <a:ext cx="10321414" cy="5330466"/>
          </a:xfrm>
          <a:prstGeom prst="rect">
            <a:avLst/>
          </a:prstGeom>
        </p:spPr>
      </p:pic>
    </p:spTree>
    <p:extLst>
      <p:ext uri="{BB962C8B-B14F-4D97-AF65-F5344CB8AC3E}">
        <p14:creationId xmlns:p14="http://schemas.microsoft.com/office/powerpoint/2010/main" val="396375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F840-6B72-103B-DD7D-454DF79402DA}"/>
              </a:ext>
            </a:extLst>
          </p:cNvPr>
          <p:cNvSpPr>
            <a:spLocks noGrp="1"/>
          </p:cNvSpPr>
          <p:nvPr>
            <p:ph type="title"/>
          </p:nvPr>
        </p:nvSpPr>
        <p:spPr>
          <a:xfrm>
            <a:off x="334297" y="681037"/>
            <a:ext cx="11019503" cy="315912"/>
          </a:xfrm>
        </p:spPr>
        <p:txBody>
          <a:bodyPr>
            <a:normAutofit fontScale="90000"/>
          </a:bodyPr>
          <a:lstStyle/>
          <a:p>
            <a:r>
              <a:rPr lang="en-US" sz="2200" b="1" kern="0" dirty="0">
                <a:solidFill>
                  <a:srgbClr val="353744"/>
                </a:solidFill>
                <a:latin typeface="Proxima Nova"/>
              </a:rPr>
              <a:t>- The skewness of the data gave us the following observations :-</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67C0675-03E2-3CEA-3A13-60840F062EA6}"/>
              </a:ext>
            </a:extLst>
          </p:cNvPr>
          <p:cNvSpPr>
            <a:spLocks noGrp="1"/>
          </p:cNvSpPr>
          <p:nvPr>
            <p:ph idx="1"/>
          </p:nvPr>
        </p:nvSpPr>
        <p:spPr>
          <a:xfrm>
            <a:off x="334297" y="894735"/>
            <a:ext cx="11019503" cy="5282228"/>
          </a:xfrm>
        </p:spPr>
        <p:txBody>
          <a:bodyPr>
            <a:normAutofit/>
          </a:bodyPr>
          <a:lstStyle/>
          <a:p>
            <a:r>
              <a:rPr lang="en-US" sz="1800" dirty="0"/>
              <a:t>Columns </a:t>
            </a:r>
            <a:r>
              <a:rPr lang="en-US" sz="1800" dirty="0" err="1"/>
              <a:t>time_in_hospital</a:t>
            </a:r>
            <a:r>
              <a:rPr lang="en-US" sz="1800" dirty="0"/>
              <a:t>, </a:t>
            </a:r>
            <a:r>
              <a:rPr lang="en-US" sz="1800" dirty="0" err="1"/>
              <a:t>n_procedures,n_medications,n_outpatient,n_inpatient</a:t>
            </a:r>
            <a:r>
              <a:rPr lang="en-US" sz="1800" dirty="0"/>
              <a:t>, have a high positive right skewness in the distribution of data.</a:t>
            </a:r>
          </a:p>
          <a:p>
            <a:r>
              <a:rPr lang="en-US" sz="1800" dirty="0"/>
              <a:t>Column </a:t>
            </a:r>
            <a:r>
              <a:rPr lang="en-US" sz="1800" dirty="0" err="1"/>
              <a:t>n_lab_procedures</a:t>
            </a:r>
            <a:r>
              <a:rPr lang="en-US" sz="1800" dirty="0"/>
              <a:t> have a low negatively skewed distribution in data.</a:t>
            </a:r>
          </a:p>
          <a:p>
            <a:r>
              <a:rPr lang="en-US" sz="1800" dirty="0"/>
              <a:t>Column </a:t>
            </a:r>
            <a:r>
              <a:rPr lang="en-US" sz="1800" dirty="0" err="1"/>
              <a:t>n_emergency</a:t>
            </a:r>
            <a:r>
              <a:rPr lang="en-US" sz="1800" dirty="0"/>
              <a:t> have high positive right skewed distribution in data.</a:t>
            </a:r>
          </a:p>
          <a:p>
            <a:endParaRPr lang="en-US" sz="1800" dirty="0"/>
          </a:p>
          <a:p>
            <a:pPr marL="0" indent="0">
              <a:buNone/>
            </a:pPr>
            <a:r>
              <a:rPr lang="en-US" sz="2200" b="1" kern="0" dirty="0">
                <a:solidFill>
                  <a:srgbClr val="353744"/>
                </a:solidFill>
                <a:latin typeface="Proxima Nova"/>
              </a:rPr>
              <a:t>- After checking the kurtosis values it was observed :-</a:t>
            </a:r>
            <a:endParaRPr lang="en-IN" sz="2200" b="1" dirty="0">
              <a:latin typeface="Times New Roman" panose="02020603050405020304" pitchFamily="18"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rPr>
              <a:t>Kurtosis helps us understand how much data values are present in the tails of the data. It helps us identify any extreme fluctuations between values of features. Kurtosis can be of three types let's see which columns the data for the above dataset falls under : </a:t>
            </a:r>
          </a:p>
          <a:p>
            <a:pPr marL="0" indent="0">
              <a:buNone/>
            </a:pPr>
            <a:r>
              <a:rPr lang="en-IN" sz="1800" dirty="0">
                <a:effectLst/>
                <a:latin typeface="Times New Roman" panose="02020603050405020304" pitchFamily="18" charset="0"/>
                <a:ea typeface="Times New Roman" panose="02020603050405020304" pitchFamily="18" charset="0"/>
              </a:rPr>
              <a:t>Leptokurtic : Features falling under this category can depict presence of high outliers, as they have skinnier and     longer tails displayed in their distribution. </a:t>
            </a:r>
          </a:p>
          <a:p>
            <a:pPr marL="0" indent="0">
              <a:buNone/>
            </a:pPr>
            <a:r>
              <a:rPr lang="en-US" sz="1800" dirty="0">
                <a:effectLst/>
                <a:latin typeface="Times New Roman" panose="02020603050405020304" pitchFamily="18" charset="0"/>
                <a:ea typeface="Times New Roman" panose="02020603050405020304" pitchFamily="18" charset="0"/>
              </a:rPr>
              <a:t>Platykurtic : Features falling under this category show a stability in the movements of the datapoints with shorter tails. </a:t>
            </a: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170034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8757-03A5-CB0B-D0A4-8867CF6832E5}"/>
              </a:ext>
            </a:extLst>
          </p:cNvPr>
          <p:cNvSpPr>
            <a:spLocks noGrp="1"/>
          </p:cNvSpPr>
          <p:nvPr>
            <p:ph type="title"/>
          </p:nvPr>
        </p:nvSpPr>
        <p:spPr>
          <a:xfrm>
            <a:off x="245806" y="681037"/>
            <a:ext cx="11225981" cy="315912"/>
          </a:xfrm>
        </p:spPr>
        <p:txBody>
          <a:bodyPr>
            <a:normAutofit fontScale="90000"/>
          </a:bodyPr>
          <a:lstStyle/>
          <a:p>
            <a:r>
              <a:rPr lang="en-US" sz="2200" b="1" kern="0" dirty="0">
                <a:solidFill>
                  <a:srgbClr val="353744"/>
                </a:solidFill>
                <a:latin typeface="Proxima Nova"/>
              </a:rPr>
              <a:t>- Finding the distribution of data in the target variable :-</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DDC090-8E7C-4167-DA4B-161FF2C7D039}"/>
              </a:ext>
            </a:extLst>
          </p:cNvPr>
          <p:cNvSpPr>
            <a:spLocks noGrp="1"/>
          </p:cNvSpPr>
          <p:nvPr>
            <p:ph idx="1"/>
          </p:nvPr>
        </p:nvSpPr>
        <p:spPr>
          <a:xfrm>
            <a:off x="324465" y="894735"/>
            <a:ext cx="11029335" cy="5282228"/>
          </a:xfrm>
        </p:spPr>
        <p:txBody>
          <a:bodyPr/>
          <a:lstStyle/>
          <a:p>
            <a:r>
              <a:rPr lang="en-US" sz="1800" dirty="0">
                <a:effectLst/>
                <a:latin typeface="Times New Roman" panose="02020603050405020304" pitchFamily="18" charset="0"/>
                <a:ea typeface="Times New Roman" panose="02020603050405020304" pitchFamily="18" charset="0"/>
              </a:rPr>
              <a:t>The data has not highly imbalanced weightage for each class. </a:t>
            </a:r>
          </a:p>
          <a:p>
            <a:r>
              <a:rPr lang="en-US" sz="1800" dirty="0">
                <a:effectLst/>
                <a:latin typeface="Times New Roman" panose="02020603050405020304" pitchFamily="18" charset="0"/>
                <a:ea typeface="Times New Roman" panose="02020603050405020304" pitchFamily="18" charset="0"/>
              </a:rPr>
              <a:t>Unbalanced refers to a classification data set with unbalanced class proportions. Majority classes are those that represent a sizable share of the data set. </a:t>
            </a:r>
          </a:p>
          <a:p>
            <a:r>
              <a:rPr lang="en-US" sz="1800" dirty="0">
                <a:effectLst/>
                <a:latin typeface="Times New Roman" panose="02020603050405020304" pitchFamily="18" charset="0"/>
                <a:ea typeface="Times New Roman" panose="02020603050405020304" pitchFamily="18" charset="0"/>
              </a:rPr>
              <a:t>Minority classes are those that make up a smaller percentage.</a:t>
            </a:r>
          </a:p>
          <a:p>
            <a:r>
              <a:rPr lang="en-US" sz="1800" dirty="0">
                <a:effectLst/>
                <a:latin typeface="Times New Roman" panose="02020603050405020304" pitchFamily="18" charset="0"/>
                <a:ea typeface="Times New Roman" panose="02020603050405020304" pitchFamily="18" charset="0"/>
              </a:rPr>
              <a:t>Our target variable ‘readmitted’, is not highly unbalanced feature with classes [</a:t>
            </a:r>
            <a:r>
              <a:rPr lang="en-US" sz="1800" dirty="0" err="1">
                <a:effectLst/>
                <a:latin typeface="Times New Roman" panose="02020603050405020304" pitchFamily="18" charset="0"/>
                <a:ea typeface="Times New Roman" panose="02020603050405020304" pitchFamily="18" charset="0"/>
              </a:rPr>
              <a:t>yes,</a:t>
            </a:r>
            <a:r>
              <a:rPr lang="en-US" sz="1800" dirty="0" err="1">
                <a:latin typeface="Times New Roman" panose="02020603050405020304" pitchFamily="18" charset="0"/>
                <a:ea typeface="Times New Roman" panose="02020603050405020304" pitchFamily="18" charset="0"/>
              </a:rPr>
              <a:t>no</a:t>
            </a:r>
            <a:r>
              <a:rPr lang="en-US" sz="1800" dirty="0">
                <a:effectLst/>
                <a:latin typeface="Times New Roman" panose="02020603050405020304" pitchFamily="18" charset="0"/>
                <a:ea typeface="Times New Roman" panose="02020603050405020304" pitchFamily="18" charset="0"/>
              </a:rPr>
              <a:t>]</a:t>
            </a:r>
          </a:p>
          <a:p>
            <a:r>
              <a:rPr lang="en-US" sz="1800" dirty="0">
                <a:effectLst/>
                <a:latin typeface="Times New Roman" panose="02020603050405020304" pitchFamily="18" charset="0"/>
                <a:ea typeface="Times New Roman" panose="02020603050405020304" pitchFamily="18" charset="0"/>
              </a:rPr>
              <a:t>and percentage share of 47.02% and 52.98% of yes and  no respectively.</a:t>
            </a:r>
          </a:p>
          <a:p>
            <a:endParaRPr lang="en-IN" dirty="0"/>
          </a:p>
        </p:txBody>
      </p:sp>
      <p:pic>
        <p:nvPicPr>
          <p:cNvPr id="4" name="Picture 3">
            <a:extLst>
              <a:ext uri="{FF2B5EF4-FFF2-40B4-BE49-F238E27FC236}">
                <a16:creationId xmlns:a16="http://schemas.microsoft.com/office/drawing/2014/main" id="{B6B2BABF-A632-886F-01C4-725A89E6F2B1}"/>
              </a:ext>
            </a:extLst>
          </p:cNvPr>
          <p:cNvPicPr>
            <a:picLocks noChangeAspect="1"/>
          </p:cNvPicPr>
          <p:nvPr/>
        </p:nvPicPr>
        <p:blipFill>
          <a:blip r:embed="rId2"/>
          <a:stretch>
            <a:fillRect/>
          </a:stretch>
        </p:blipFill>
        <p:spPr>
          <a:xfrm>
            <a:off x="3193486" y="2989006"/>
            <a:ext cx="5330620" cy="3785420"/>
          </a:xfrm>
          <a:prstGeom prst="rect">
            <a:avLst/>
          </a:prstGeom>
        </p:spPr>
      </p:pic>
    </p:spTree>
    <p:extLst>
      <p:ext uri="{BB962C8B-B14F-4D97-AF65-F5344CB8AC3E}">
        <p14:creationId xmlns:p14="http://schemas.microsoft.com/office/powerpoint/2010/main" val="272445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100A-D6D6-80C8-822E-FA61EF9CF19E}"/>
              </a:ext>
            </a:extLst>
          </p:cNvPr>
          <p:cNvSpPr>
            <a:spLocks noGrp="1"/>
          </p:cNvSpPr>
          <p:nvPr>
            <p:ph type="title"/>
          </p:nvPr>
        </p:nvSpPr>
        <p:spPr>
          <a:xfrm>
            <a:off x="415412" y="249749"/>
            <a:ext cx="10515600" cy="431288"/>
          </a:xfrm>
        </p:spPr>
        <p:txBody>
          <a:bodyPr>
            <a:normAutofit/>
          </a:bodyPr>
          <a:lstStyle/>
          <a:p>
            <a:r>
              <a:rPr lang="en-US" sz="2200" b="1" dirty="0">
                <a:latin typeface="Times New Roman" panose="02020603050405020304" pitchFamily="18" charset="0"/>
                <a:ea typeface="굴림" panose="020B0600000101010101" pitchFamily="34" charset="-127"/>
                <a:cs typeface="Times New Roman" panose="02020603050405020304" pitchFamily="18" charset="0"/>
              </a:rPr>
              <a:t>B. Data Exploration (EDA)-</a:t>
            </a:r>
            <a:endParaRPr lang="en-IN" sz="2200" dirty="0"/>
          </a:p>
        </p:txBody>
      </p:sp>
      <p:sp>
        <p:nvSpPr>
          <p:cNvPr id="3" name="Content Placeholder 2">
            <a:extLst>
              <a:ext uri="{FF2B5EF4-FFF2-40B4-BE49-F238E27FC236}">
                <a16:creationId xmlns:a16="http://schemas.microsoft.com/office/drawing/2014/main" id="{52977502-B082-8B47-7448-701508C95A79}"/>
              </a:ext>
            </a:extLst>
          </p:cNvPr>
          <p:cNvSpPr>
            <a:spLocks noGrp="1"/>
          </p:cNvSpPr>
          <p:nvPr>
            <p:ph idx="1"/>
          </p:nvPr>
        </p:nvSpPr>
        <p:spPr>
          <a:xfrm>
            <a:off x="415412" y="825909"/>
            <a:ext cx="10938388" cy="5056086"/>
          </a:xfrm>
        </p:spPr>
        <p:txBody>
          <a:bodyPr>
            <a:normAutofit/>
          </a:bodyPr>
          <a:lstStyle/>
          <a:p>
            <a:pPr marL="0" indent="0">
              <a:buNone/>
            </a:pPr>
            <a:r>
              <a:rPr lang="en-US" sz="1800" b="1" kern="0" dirty="0">
                <a:solidFill>
                  <a:srgbClr val="353744"/>
                </a:solidFill>
                <a:latin typeface="Proxima Nova"/>
              </a:rPr>
              <a:t>Relationship between variables :-</a:t>
            </a:r>
            <a:endParaRPr lang="en-IN" sz="1800" b="1" dirty="0">
              <a:latin typeface="Times New Roman" panose="02020603050405020304" pitchFamily="18" charset="0"/>
              <a:cs typeface="Times New Roman" panose="02020603050405020304" pitchFamily="18" charset="0"/>
            </a:endParaRPr>
          </a:p>
          <a:p>
            <a:r>
              <a:rPr lang="en-US" sz="1800" dirty="0">
                <a:solidFill>
                  <a:srgbClr val="353744"/>
                </a:solidFill>
                <a:effectLst/>
                <a:latin typeface="Proxima Nova"/>
                <a:ea typeface="Proxima Nova"/>
                <a:cs typeface="Proxima Nova"/>
              </a:rPr>
              <a:t>Python provides with vide range of exploratory data analysis libraries via- pandas profiling and </a:t>
            </a:r>
            <a:r>
              <a:rPr lang="en-US" sz="1800" dirty="0" err="1">
                <a:solidFill>
                  <a:srgbClr val="353744"/>
                </a:solidFill>
                <a:effectLst/>
                <a:latin typeface="Proxima Nova"/>
                <a:ea typeface="Proxima Nova"/>
                <a:cs typeface="Proxima Nova"/>
              </a:rPr>
              <a:t>sweetviz</a:t>
            </a:r>
            <a:r>
              <a:rPr lang="en-US" sz="1800" dirty="0">
                <a:solidFill>
                  <a:srgbClr val="353744"/>
                </a:solidFill>
                <a:effectLst/>
                <a:latin typeface="Proxima Nova"/>
                <a:ea typeface="Proxima Nova"/>
                <a:cs typeface="Proxima Nova"/>
              </a:rPr>
              <a:t>, which is very useful for univariate and bivariate analysis, feature selections, presence of collinearity, null values, heatmaps and much more. </a:t>
            </a:r>
            <a:endParaRPr lang="en-IN" sz="1800" dirty="0">
              <a:solidFill>
                <a:srgbClr val="353744"/>
              </a:solidFill>
              <a:effectLst/>
              <a:latin typeface="Proxima Nova"/>
              <a:ea typeface="Proxima Nova"/>
              <a:cs typeface="Proxima Nova"/>
            </a:endParaRPr>
          </a:p>
          <a:p>
            <a:pPr marL="0" indent="0">
              <a:buNone/>
            </a:pPr>
            <a:r>
              <a:rPr lang="en-US" sz="2200" b="1" kern="0" dirty="0">
                <a:solidFill>
                  <a:srgbClr val="353744"/>
                </a:solidFill>
                <a:latin typeface="Proxima Nova"/>
              </a:rPr>
              <a:t>C. Feature Engineering-</a:t>
            </a:r>
          </a:p>
          <a:p>
            <a:pPr marL="90170" indent="-90170">
              <a:lnSpc>
                <a:spcPct val="107000"/>
              </a:lnSpc>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Encoding the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90170" indent="-90170">
              <a:lnSpc>
                <a:spcPct val="107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were 10 categorical columns that will be required to be encoded in order to move onto model building for the   data. Encoding would be performed using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get_dummies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function of pandas library.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90170" indent="-90170">
              <a:lnSpc>
                <a:spcPct val="107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Identifying the dependent variables and assigning them as X where as assigning the dependent variable (readmitted) as Y for splitting into train and test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0170" indent="-90170">
              <a:lnSpc>
                <a:spcPct val="107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split will be done by using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functionality from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sklearn.model_selection</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library package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806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3ECB-3A37-726F-2F95-FCCF44B567E5}"/>
              </a:ext>
            </a:extLst>
          </p:cNvPr>
          <p:cNvSpPr>
            <a:spLocks noGrp="1"/>
          </p:cNvSpPr>
          <p:nvPr>
            <p:ph type="title"/>
          </p:nvPr>
        </p:nvSpPr>
        <p:spPr>
          <a:xfrm>
            <a:off x="285135" y="446394"/>
            <a:ext cx="11068665" cy="234643"/>
          </a:xfrm>
        </p:spPr>
        <p:txBody>
          <a:bodyPr>
            <a:normAutofit fontScale="90000"/>
          </a:bodyPr>
          <a:lstStyle/>
          <a:p>
            <a:r>
              <a:rPr lang="en-US" sz="2200" b="1" kern="0" dirty="0">
                <a:solidFill>
                  <a:srgbClr val="353744"/>
                </a:solidFill>
                <a:latin typeface="Proxima Nova"/>
              </a:rPr>
              <a:t>D. Model Evaluation (Base Model) : </a:t>
            </a:r>
            <a:br>
              <a:rPr lang="en-IN" sz="2200" b="1" dirty="0">
                <a:latin typeface="Times New Roman" panose="02020603050405020304" pitchFamily="18"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DE3F0A94-486B-1A84-96B3-EE3BF50DD45C}"/>
              </a:ext>
            </a:extLst>
          </p:cNvPr>
          <p:cNvSpPr>
            <a:spLocks noGrp="1"/>
          </p:cNvSpPr>
          <p:nvPr>
            <p:ph idx="1"/>
          </p:nvPr>
        </p:nvSpPr>
        <p:spPr>
          <a:xfrm>
            <a:off x="373626" y="855406"/>
            <a:ext cx="10980174" cy="5321557"/>
          </a:xfrm>
        </p:spPr>
        <p:txBody>
          <a:bodyPr>
            <a:normAutofit/>
          </a:bodyPr>
          <a:lstStyle/>
          <a:p>
            <a:pPr marL="0" indent="0">
              <a:buNone/>
            </a:pPr>
            <a:r>
              <a:rPr lang="en-US" sz="1800" dirty="0"/>
              <a:t>Models were built on the above data </a:t>
            </a:r>
          </a:p>
          <a:p>
            <a:pPr marL="0" indent="0">
              <a:buNone/>
            </a:pPr>
            <a:r>
              <a:rPr lang="en-US" sz="1800" b="1" dirty="0"/>
              <a:t>Decision tree (Base model): </a:t>
            </a:r>
            <a:r>
              <a:rPr lang="en-US" sz="1800" dirty="0"/>
              <a:t>Decision tree as taken as my base model.</a:t>
            </a:r>
          </a:p>
          <a:p>
            <a:pPr marL="0" indent="0">
              <a:buNone/>
            </a:pPr>
            <a:endParaRPr lang="en-US" sz="1800" dirty="0"/>
          </a:p>
          <a:p>
            <a:pPr marL="0" indent="0">
              <a:buNone/>
            </a:pPr>
            <a:r>
              <a:rPr lang="en-US" sz="1800" b="1" dirty="0"/>
              <a:t>Random forest  (Bagging technique) : </a:t>
            </a:r>
            <a:r>
              <a:rPr lang="en-US" sz="1800" dirty="0"/>
              <a:t>Random Forest was selected as it works well with data with high variance.</a:t>
            </a:r>
            <a:r>
              <a:rPr lang="en-US" sz="1200" dirty="0"/>
              <a:t> </a:t>
            </a:r>
          </a:p>
          <a:p>
            <a:pPr marL="0" indent="0">
              <a:buNone/>
            </a:pPr>
            <a:r>
              <a:rPr lang="en-US" sz="1800" dirty="0"/>
              <a:t> I choose random forest for its ability to capture non-linear relationships and interactions between features.</a:t>
            </a:r>
          </a:p>
          <a:p>
            <a:pPr marL="0" indent="0">
              <a:buNone/>
            </a:pPr>
            <a:endParaRPr lang="en-US" sz="1800" dirty="0"/>
          </a:p>
          <a:p>
            <a:pPr marL="0" indent="0">
              <a:buNone/>
            </a:pPr>
            <a:r>
              <a:rPr lang="en-US" sz="1800" b="1" dirty="0"/>
              <a:t>Gradient Boost (Boosting technique) : </a:t>
            </a:r>
            <a:r>
              <a:rPr lang="en-US" sz="1800" dirty="0" err="1"/>
              <a:t>XGBoost</a:t>
            </a:r>
            <a:r>
              <a:rPr lang="en-US" sz="1800" dirty="0"/>
              <a:t> was selected as it uses advanced regularization which could improve the model performance  and prevent overfitting.</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A model can go into overfitting condition for several reasons : </a:t>
            </a:r>
          </a:p>
          <a:p>
            <a:r>
              <a:rPr lang="en-IN" sz="1800" dirty="0">
                <a:effectLst/>
                <a:latin typeface="Times New Roman" panose="02020603050405020304" pitchFamily="18" charset="0"/>
                <a:ea typeface="Times New Roman" panose="02020603050405020304" pitchFamily="18" charset="0"/>
              </a:rPr>
              <a:t>If there is presence of imbalance in the variables data </a:t>
            </a:r>
          </a:p>
          <a:p>
            <a:r>
              <a:rPr lang="en-IN" sz="1800" dirty="0">
                <a:effectLst/>
                <a:latin typeface="Times New Roman" panose="02020603050405020304" pitchFamily="18" charset="0"/>
                <a:ea typeface="Times New Roman" panose="02020603050405020304" pitchFamily="18" charset="0"/>
              </a:rPr>
              <a:t>If there is </a:t>
            </a:r>
            <a:r>
              <a:rPr lang="en-IN" sz="1800" dirty="0" err="1">
                <a:effectLst/>
                <a:latin typeface="Times New Roman" panose="02020603050405020304" pitchFamily="18" charset="0"/>
                <a:ea typeface="Times New Roman" panose="02020603050405020304" pitchFamily="18" charset="0"/>
              </a:rPr>
              <a:t>alot</a:t>
            </a:r>
            <a:r>
              <a:rPr lang="en-IN" sz="1800" dirty="0">
                <a:effectLst/>
                <a:latin typeface="Times New Roman" panose="02020603050405020304" pitchFamily="18" charset="0"/>
                <a:ea typeface="Times New Roman" panose="02020603050405020304" pitchFamily="18" charset="0"/>
              </a:rPr>
              <a:t> of noise present in the data -  The data consists of extreme outliers in multiple columns </a:t>
            </a:r>
          </a:p>
          <a:p>
            <a:r>
              <a:rPr lang="en-IN" sz="1800" dirty="0">
                <a:effectLst/>
                <a:latin typeface="Times New Roman" panose="02020603050405020304" pitchFamily="18" charset="0"/>
                <a:ea typeface="Times New Roman" panose="02020603050405020304" pitchFamily="18" charset="0"/>
              </a:rPr>
              <a:t>If there is any irrelevant features/information present in the data. </a:t>
            </a:r>
          </a:p>
          <a:p>
            <a:r>
              <a:rPr lang="en-IN" sz="1800" dirty="0">
                <a:effectLst/>
                <a:latin typeface="Times New Roman" panose="02020603050405020304" pitchFamily="18" charset="0"/>
                <a:ea typeface="Times New Roman" panose="02020603050405020304" pitchFamily="18" charset="0"/>
              </a:rPr>
              <a:t>Through the heatmap, statistical hypothesis tests conducted earlier and feature importance values derived from the base model it can be determined that there are a few columns that can be considered as irrelevant or of insignificance as they share a very low relation with the target variable. </a:t>
            </a:r>
          </a:p>
          <a:p>
            <a:endParaRPr lang="en-IN" dirty="0"/>
          </a:p>
        </p:txBody>
      </p:sp>
    </p:spTree>
    <p:extLst>
      <p:ext uri="{BB962C8B-B14F-4D97-AF65-F5344CB8AC3E}">
        <p14:creationId xmlns:p14="http://schemas.microsoft.com/office/powerpoint/2010/main" val="3778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3172-E6BA-48F5-8D9E-28AF41D17BFF}"/>
              </a:ext>
            </a:extLst>
          </p:cNvPr>
          <p:cNvSpPr>
            <a:spLocks noGrp="1"/>
          </p:cNvSpPr>
          <p:nvPr>
            <p:ph type="title"/>
          </p:nvPr>
        </p:nvSpPr>
        <p:spPr>
          <a:xfrm>
            <a:off x="353961" y="365126"/>
            <a:ext cx="10999839" cy="315912"/>
          </a:xfrm>
        </p:spPr>
        <p:txBody>
          <a:bodyPr>
            <a:normAutofit fontScale="90000"/>
          </a:bodyPr>
          <a:lstStyle/>
          <a:p>
            <a:r>
              <a:rPr lang="en-US" sz="2200" b="1" dirty="0">
                <a:latin typeface="Berlin Sans FB Demi" panose="020E0602020502020306" pitchFamily="34" charset="77"/>
              </a:rPr>
              <a:t>PERFORMANCE METRICS OF THE MODEL</a:t>
            </a:r>
            <a:r>
              <a:rPr lang="en-US" sz="2200" dirty="0">
                <a:latin typeface="Berlin Sans FB" panose="020E0602020502020306" pitchFamily="34" charset="77"/>
              </a:rPr>
              <a:t>:</a:t>
            </a:r>
            <a:endParaRPr lang="en-IN" sz="2200" dirty="0"/>
          </a:p>
        </p:txBody>
      </p:sp>
      <p:sp>
        <p:nvSpPr>
          <p:cNvPr id="3" name="Content Placeholder 2">
            <a:extLst>
              <a:ext uri="{FF2B5EF4-FFF2-40B4-BE49-F238E27FC236}">
                <a16:creationId xmlns:a16="http://schemas.microsoft.com/office/drawing/2014/main" id="{E906481A-BDAC-B987-3ABF-7BC878EC772F}"/>
              </a:ext>
            </a:extLst>
          </p:cNvPr>
          <p:cNvSpPr>
            <a:spLocks noGrp="1"/>
          </p:cNvSpPr>
          <p:nvPr>
            <p:ph idx="1"/>
          </p:nvPr>
        </p:nvSpPr>
        <p:spPr>
          <a:xfrm>
            <a:off x="452284" y="884903"/>
            <a:ext cx="10901516" cy="5292060"/>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endParaRPr lang="en-IN" dirty="0"/>
          </a:p>
        </p:txBody>
      </p:sp>
      <p:sp>
        <p:nvSpPr>
          <p:cNvPr id="6" name="Rectangle 3">
            <a:extLst>
              <a:ext uri="{FF2B5EF4-FFF2-40B4-BE49-F238E27FC236}">
                <a16:creationId xmlns:a16="http://schemas.microsoft.com/office/drawing/2014/main" id="{2E9CEDFF-D549-7819-0F6F-84ADCF13C175}"/>
              </a:ext>
            </a:extLst>
          </p:cNvPr>
          <p:cNvSpPr>
            <a:spLocks noChangeArrowheads="1"/>
          </p:cNvSpPr>
          <p:nvPr/>
        </p:nvSpPr>
        <p:spPr bwMode="auto">
          <a:xfrm>
            <a:off x="452284" y="1071998"/>
            <a:ext cx="118183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Overall correctness of the model’s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Proportion of true positive predictions to the total predicted positives.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Recall (Sensitivity):</a:t>
            </a:r>
            <a:r>
              <a:rPr kumimoji="0" lang="en-US" altLang="en-US" sz="1800" b="0" i="0" u="none" strike="noStrike" cap="none" normalizeH="0" baseline="0" dirty="0">
                <a:ln>
                  <a:noFill/>
                </a:ln>
                <a:solidFill>
                  <a:schemeClr val="tx1"/>
                </a:solidFill>
                <a:effectLst/>
                <a:latin typeface="Arial" panose="020B0604020202020204" pitchFamily="34" charset="0"/>
              </a:rPr>
              <a:t> Proportion of true positives to the total actual positives.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F1 Score:</a:t>
            </a:r>
            <a:r>
              <a:rPr kumimoji="0" lang="en-US" altLang="en-US" sz="1800" b="0" i="0" u="none" strike="noStrike" cap="none" normalizeH="0" baseline="0" dirty="0">
                <a:ln>
                  <a:noFill/>
                </a:ln>
                <a:solidFill>
                  <a:schemeClr val="tx1"/>
                </a:solidFill>
                <a:effectLst/>
                <a:latin typeface="Arial" panose="020B0604020202020204" pitchFamily="34" charset="0"/>
              </a:rPr>
              <a:t> Harmonic mean of precision and recall, providing a balance between the two.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ROC-AUC:</a:t>
            </a:r>
            <a:r>
              <a:rPr kumimoji="0" lang="en-US" altLang="en-US" sz="1800" b="0" i="0" u="none" strike="noStrike" cap="none" normalizeH="0" baseline="0" dirty="0">
                <a:ln>
                  <a:noFill/>
                </a:ln>
                <a:solidFill>
                  <a:schemeClr val="tx1"/>
                </a:solidFill>
                <a:effectLst/>
                <a:latin typeface="Arial" panose="020B0604020202020204" pitchFamily="34" charset="0"/>
              </a:rPr>
              <a:t> Measure of the model’s ability to distinguish between classes. </a:t>
            </a:r>
          </a:p>
        </p:txBody>
      </p:sp>
    </p:spTree>
    <p:extLst>
      <p:ext uri="{BB962C8B-B14F-4D97-AF65-F5344CB8AC3E}">
        <p14:creationId xmlns:p14="http://schemas.microsoft.com/office/powerpoint/2010/main" val="2999536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1952</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Berlin Sans FB Demi</vt:lpstr>
      <vt:lpstr>Calibri</vt:lpstr>
      <vt:lpstr>Calibri Light</vt:lpstr>
      <vt:lpstr>Cambria</vt:lpstr>
      <vt:lpstr>Proxima Nova</vt:lpstr>
      <vt:lpstr>Times New Roman</vt:lpstr>
      <vt:lpstr>Office Theme</vt:lpstr>
      <vt:lpstr>PREDICTING HOSPITAL READMISSION                                          Submitted by: Harshada Karande</vt:lpstr>
      <vt:lpstr>PROBLEM STATEMENT</vt:lpstr>
      <vt:lpstr>PowerPoint Presentation</vt:lpstr>
      <vt:lpstr>- Checking for distribution,skewness,kurtosis of the data:- </vt:lpstr>
      <vt:lpstr>- The skewness of the data gave us the following observations :- </vt:lpstr>
      <vt:lpstr>- Finding the distribution of data in the target variable :- </vt:lpstr>
      <vt:lpstr>B. Data Exploration (EDA)-</vt:lpstr>
      <vt:lpstr>D. Model Evaluation (Base Model) :  </vt:lpstr>
      <vt:lpstr>PERFORMANCE METRICS OF THE MODEL:</vt:lpstr>
      <vt:lpstr>- THEORETICAL EXPLAINATION OF FINAL MODEL.</vt:lpstr>
      <vt:lpstr>- SUGGESTED IMPROVEMENTS</vt:lpstr>
      <vt:lpstr>Model evaluation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karande</dc:creator>
  <cp:lastModifiedBy>Vijay karande</cp:lastModifiedBy>
  <cp:revision>2</cp:revision>
  <dcterms:created xsi:type="dcterms:W3CDTF">2024-10-10T07:48:45Z</dcterms:created>
  <dcterms:modified xsi:type="dcterms:W3CDTF">2024-10-11T08:44:19Z</dcterms:modified>
</cp:coreProperties>
</file>