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78" r:id="rId3"/>
    <p:sldId id="263" r:id="rId4"/>
    <p:sldId id="257" r:id="rId5"/>
    <p:sldId id="260" r:id="rId6"/>
    <p:sldId id="261" r:id="rId7"/>
    <p:sldId id="283" r:id="rId8"/>
    <p:sldId id="265" r:id="rId9"/>
    <p:sldId id="270" r:id="rId10"/>
    <p:sldId id="300" r:id="rId11"/>
    <p:sldId id="281" r:id="rId12"/>
    <p:sldId id="280" r:id="rId13"/>
    <p:sldId id="259" r:id="rId14"/>
    <p:sldId id="267" r:id="rId15"/>
    <p:sldId id="266" r:id="rId16"/>
    <p:sldId id="302" r:id="rId17"/>
    <p:sldId id="284" r:id="rId18"/>
    <p:sldId id="285" r:id="rId19"/>
    <p:sldId id="286" r:id="rId20"/>
    <p:sldId id="301" r:id="rId21"/>
    <p:sldId id="287" r:id="rId22"/>
    <p:sldId id="279" r:id="rId23"/>
    <p:sldId id="299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303" r:id="rId33"/>
    <p:sldId id="297" r:id="rId34"/>
    <p:sldId id="268" r:id="rId35"/>
    <p:sldId id="288" r:id="rId36"/>
    <p:sldId id="277" r:id="rId37"/>
    <p:sldId id="28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>
      <p:cViewPr>
        <p:scale>
          <a:sx n="76" d="100"/>
          <a:sy n="76" d="100"/>
        </p:scale>
        <p:origin x="-114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06EFD-0F32-4CD3-974C-1C2A75BE3C9D}" type="datetimeFigureOut">
              <a:rPr lang="en-US" smtClean="0"/>
              <a:pPr/>
              <a:t>4/22/2013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3911-F25F-4F8F-9B46-AECE02A460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9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3911-F25F-4F8F-9B46-AECE02A4609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providing a framework for mapping an object-oriented domain model to a traditional relational database.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3911-F25F-4F8F-9B46-AECE02A4609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75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0C5E-F186-4FAD-B904-2B32E06F0466}" type="datetime1">
              <a:rPr lang="en-US" smtClean="0"/>
              <a:t>4/22/2013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02B7-FB1E-463B-A66B-678C4FB207D3}" type="datetime1">
              <a:rPr lang="en-US" smtClean="0"/>
              <a:t>4/22/2013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0B67-0C98-481A-9832-D0C836C34229}" type="datetime1">
              <a:rPr lang="en-US" smtClean="0"/>
              <a:t>4/22/2013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8FF4-9DB6-4AD7-B589-1B6E6E7AD0D8}" type="datetime1">
              <a:rPr lang="en-US" smtClean="0"/>
              <a:t>4/22/2013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0EA7-EAA9-4F32-9A0B-706334848FA1}" type="datetime1">
              <a:rPr lang="en-US" smtClean="0"/>
              <a:t>4/22/2013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041A-F372-4AD5-90DE-33C1AF52DDDD}" type="datetime1">
              <a:rPr lang="en-US" smtClean="0"/>
              <a:t>4/22/2013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A232-F45E-4559-81EE-D088E7EB79A8}" type="datetime1">
              <a:rPr lang="en-US" smtClean="0"/>
              <a:t>4/22/2013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08DA-F2A9-49F5-A9F9-9A3CA759A8F9}" type="datetime1">
              <a:rPr lang="en-US" smtClean="0"/>
              <a:t>4/22/2013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77F9-4160-4DF8-9DC2-38D740B9CBE5}" type="datetime1">
              <a:rPr lang="en-US" smtClean="0"/>
              <a:t>4/22/2013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BC8F-5159-427C-804D-8AF376AAEDD8}" type="datetime1">
              <a:rPr lang="en-US" smtClean="0"/>
              <a:t>4/22/2013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54B7-F16E-4C5F-A780-DC92952B80A7}" type="datetime1">
              <a:rPr lang="en-US" smtClean="0"/>
              <a:t>4/22/2013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1C49E-3F06-4019-A5B0-1E7CA0FAFC53}" type="datetime1">
              <a:rPr lang="en-US" smtClean="0"/>
              <a:t>4/22/2013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444C3-1867-49F0-8783-4708E0C20C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5"/>
          <p:cNvSpPr txBox="1">
            <a:spLocks noChangeArrowheads="1"/>
          </p:cNvSpPr>
          <p:nvPr/>
        </p:nvSpPr>
        <p:spPr>
          <a:xfrm>
            <a:off x="314325" y="228600"/>
            <a:ext cx="851535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Local Train Ticket</a:t>
            </a:r>
            <a:r>
              <a:rPr kumimoji="0" lang="de-DE" sz="40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Generation</a:t>
            </a:r>
            <a:endParaRPr kumimoji="0" lang="de-DE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33400" y="1676400"/>
            <a:ext cx="57531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  <a:endParaRPr lang="de-DE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2209800"/>
            <a:ext cx="655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Times New Roman" pitchFamily="18" charset="0"/>
                <a:cs typeface="Times New Roman" pitchFamily="18" charset="0"/>
              </a:rPr>
              <a:t>Varsha Bhanushali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Harshad Pardeshi 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Bharat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Verma</a:t>
            </a:r>
          </a:p>
          <a:p>
            <a:endParaRPr lang="en-US" sz="2000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648200" y="4038600"/>
            <a:ext cx="30861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Guided by :</a:t>
            </a:r>
            <a:endParaRPr lang="de-DE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4419600"/>
            <a:ext cx="3886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ajashree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Shedge</a:t>
            </a:r>
            <a:endParaRPr lang="en-US" sz="2200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Services provided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Book ticket  - TKT BOOK from to no_of_passenger</a:t>
            </a:r>
          </a:p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Get help – TKT HELP	</a:t>
            </a:r>
          </a:p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Get balance – TKT BALANCE</a:t>
            </a:r>
          </a:p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Get last booked ticket – TKT LBT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7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Ticket Generation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G:\usssd phon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2657475" cy="3324225"/>
          </a:xfrm>
          <a:prstGeom prst="rect">
            <a:avLst/>
          </a:prstGeom>
          <a:noFill/>
        </p:spPr>
      </p:pic>
      <p:pic>
        <p:nvPicPr>
          <p:cNvPr id="5" name="Picture 2" descr="G:\usssd phon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752600"/>
            <a:ext cx="2657475" cy="332422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3400" y="2155210"/>
            <a:ext cx="2133600" cy="276998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To:Gateway Number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TKT BOOK FROM TO No_of_passenger.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Options     Send         Exit     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72200" y="2209800"/>
            <a:ext cx="2057400" cy="243143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Rail_TKT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Your Ticket has been generated.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Ticket No : 00012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Options        </a:t>
            </a:r>
            <a:r>
              <a:rPr lang="en-US" sz="1400" b="1" dirty="0" smtClean="0">
                <a:solidFill>
                  <a:schemeClr val="bg1"/>
                </a:solidFill>
              </a:rPr>
              <a:t>Reply</a:t>
            </a:r>
            <a:r>
              <a:rPr lang="en-US" sz="1400" dirty="0" smtClean="0">
                <a:solidFill>
                  <a:schemeClr val="bg1"/>
                </a:solidFill>
              </a:rPr>
              <a:t>      Back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62000" y="5181600"/>
            <a:ext cx="1447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dirty="0" smtClean="0">
                <a:solidFill>
                  <a:srgbClr val="FFC000"/>
                </a:solidFill>
              </a:rPr>
              <a:t>Ticket  Request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553200" y="5257801"/>
            <a:ext cx="160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dirty="0" smtClean="0">
                <a:solidFill>
                  <a:srgbClr val="FFC000"/>
                </a:solidFill>
              </a:rPr>
              <a:t>Ticket Response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USSD Communication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G:\usssd phon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2657475" cy="3324225"/>
          </a:xfrm>
          <a:prstGeom prst="rect">
            <a:avLst/>
          </a:prstGeom>
          <a:noFill/>
        </p:spPr>
      </p:pic>
      <p:pic>
        <p:nvPicPr>
          <p:cNvPr id="5" name="Picture 2" descr="G:\usssd phon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752600"/>
            <a:ext cx="2657475" cy="332422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3400" y="2181226"/>
            <a:ext cx="2133600" cy="249299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*123*00012#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Options      Call           Exit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2209800"/>
            <a:ext cx="2133600" cy="249299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</a:rPr>
              <a:t>Tct</a:t>
            </a:r>
            <a:r>
              <a:rPr lang="en-US" sz="1400" dirty="0" smtClean="0">
                <a:solidFill>
                  <a:schemeClr val="bg1"/>
                </a:solidFill>
              </a:rPr>
              <a:t> no.00012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06/01/2009. 3:15.PM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From </a:t>
            </a:r>
            <a:r>
              <a:rPr lang="en-US" sz="1200" dirty="0" err="1" smtClean="0">
                <a:solidFill>
                  <a:schemeClr val="bg1"/>
                </a:solidFill>
              </a:rPr>
              <a:t>Kalyan</a:t>
            </a:r>
            <a:r>
              <a:rPr lang="en-US" sz="1200" dirty="0" smtClean="0">
                <a:solidFill>
                  <a:schemeClr val="bg1"/>
                </a:solidFill>
              </a:rPr>
              <a:t> to </a:t>
            </a:r>
            <a:r>
              <a:rPr lang="en-US" sz="1200" dirty="0" err="1" smtClean="0">
                <a:solidFill>
                  <a:schemeClr val="bg1"/>
                </a:solidFill>
              </a:rPr>
              <a:t>Nerul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1 Adult, 0 Child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Single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Cost = 13 </a:t>
            </a:r>
            <a:r>
              <a:rPr lang="en-US" sz="1200" dirty="0" err="1" smtClean="0">
                <a:solidFill>
                  <a:schemeClr val="bg1"/>
                </a:solidFill>
              </a:rPr>
              <a:t>Rs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Journey should commence in one hour.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Options        </a:t>
            </a:r>
            <a:r>
              <a:rPr lang="en-US" sz="1400" b="1" dirty="0" smtClean="0">
                <a:solidFill>
                  <a:schemeClr val="bg1"/>
                </a:solidFill>
              </a:rPr>
              <a:t>Reply</a:t>
            </a:r>
            <a:r>
              <a:rPr lang="en-US" sz="1400" dirty="0" smtClean="0">
                <a:solidFill>
                  <a:schemeClr val="bg1"/>
                </a:solidFill>
              </a:rPr>
              <a:t>        </a:t>
            </a:r>
            <a:r>
              <a:rPr lang="en-US" sz="1200" dirty="0" smtClean="0">
                <a:solidFill>
                  <a:schemeClr val="bg1"/>
                </a:solidFill>
              </a:rPr>
              <a:t>Back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62000" y="5356225"/>
            <a:ext cx="1447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dirty="0" smtClean="0">
                <a:solidFill>
                  <a:srgbClr val="FFC000"/>
                </a:solidFill>
              </a:rPr>
              <a:t>USSD  Request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77000" y="53340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dirty="0" smtClean="0">
                <a:solidFill>
                  <a:srgbClr val="FFC000"/>
                </a:solidFill>
              </a:rPr>
              <a:t>USSD  responce 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861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Generation process: Android Phones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Harshad\Desktop\Rail\android 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5800" y="4953000"/>
            <a:ext cx="838200" cy="838200"/>
          </a:xfrm>
          <a:prstGeom prst="rect">
            <a:avLst/>
          </a:prstGeom>
          <a:noFill/>
        </p:spPr>
      </p:pic>
      <p:pic>
        <p:nvPicPr>
          <p:cNvPr id="7" name="Picture 2" descr="C:\Users\Harshad\Desktop\Rail\MobilePhon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524000"/>
            <a:ext cx="1835666" cy="2667000"/>
          </a:xfrm>
          <a:prstGeom prst="rect">
            <a:avLst/>
          </a:prstGeom>
          <a:noFill/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4173043"/>
            <a:ext cx="78486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sz="20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Android Phone</a:t>
            </a:r>
            <a:endParaRPr lang="de-DE" sz="20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1" name="Picture 3" descr="J:\Rail\images\Serv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1447800"/>
            <a:ext cx="2438400" cy="2438400"/>
          </a:xfrm>
          <a:prstGeom prst="rect">
            <a:avLst/>
          </a:prstGeom>
          <a:noFill/>
        </p:spPr>
      </p:pic>
      <p:sp>
        <p:nvSpPr>
          <p:cNvPr id="12" name="Right Arrow 11"/>
          <p:cNvSpPr/>
          <p:nvPr/>
        </p:nvSpPr>
        <p:spPr>
          <a:xfrm>
            <a:off x="2286000" y="2667000"/>
            <a:ext cx="121920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2286000" y="2971800"/>
            <a:ext cx="121920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5181600" y="2971800"/>
            <a:ext cx="121920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181600" y="2667000"/>
            <a:ext cx="121920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6629400" y="4154254"/>
            <a:ext cx="2209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sz="20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Application Server</a:t>
            </a:r>
            <a:endParaRPr lang="de-DE" sz="20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Picture 2" descr="J:\Rail\images\q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2209800"/>
            <a:ext cx="685800" cy="6858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17944"/>
            <a:ext cx="2286000" cy="2720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05200" y="4238686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Gsm modem</a:t>
            </a:r>
            <a:endParaRPr lang="en-US" sz="20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Android SDK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Comprehensive.</a:t>
            </a:r>
          </a:p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Open source platform.</a:t>
            </a:r>
          </a:p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Secure.</a:t>
            </a:r>
          </a:p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Easy to Develop an app.</a:t>
            </a:r>
          </a:p>
          <a:p>
            <a:pPr>
              <a:buClr>
                <a:schemeClr val="accent5"/>
              </a:buClr>
            </a:pP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Harshad\Desktop\Rail\android 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381000"/>
            <a:ext cx="838200" cy="838200"/>
          </a:xfrm>
          <a:prstGeom prst="rect">
            <a:avLst/>
          </a:prstGeom>
          <a:noFill/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57200" y="13716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sz="22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Why Android?</a:t>
            </a:r>
            <a:endParaRPr lang="de-DE" sz="22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Quick Response Code (QRC)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chemeClr val="accent5"/>
              </a:buClr>
            </a:pPr>
            <a:r>
              <a:rPr lang="en-US" sz="2200" dirty="0" smtClean="0">
                <a:solidFill>
                  <a:schemeClr val="bg1"/>
                </a:solidFill>
              </a:rPr>
              <a:t>Easy to generate.</a:t>
            </a:r>
          </a:p>
          <a:p>
            <a:pPr>
              <a:buClr>
                <a:schemeClr val="accent5"/>
              </a:buClr>
            </a:pPr>
            <a:r>
              <a:rPr lang="en-US" sz="2200" dirty="0" smtClean="0">
                <a:solidFill>
                  <a:schemeClr val="bg1"/>
                </a:solidFill>
              </a:rPr>
              <a:t>Secure way to encrypt</a:t>
            </a:r>
          </a:p>
          <a:p>
            <a:pPr>
              <a:buClr>
                <a:schemeClr val="accent5"/>
              </a:buClr>
            </a:pPr>
            <a:r>
              <a:rPr lang="en-US" sz="2200" dirty="0" smtClean="0">
                <a:solidFill>
                  <a:schemeClr val="bg1"/>
                </a:solidFill>
              </a:rPr>
              <a:t>Capable of storing large data.</a:t>
            </a:r>
          </a:p>
          <a:p>
            <a:pPr>
              <a:buClr>
                <a:schemeClr val="accent5"/>
              </a:buClr>
            </a:pPr>
            <a:r>
              <a:rPr lang="en-US" sz="2200" dirty="0" smtClean="0">
                <a:solidFill>
                  <a:schemeClr val="bg1"/>
                </a:solidFill>
              </a:rPr>
              <a:t>Scans quickly.</a:t>
            </a:r>
          </a:p>
        </p:txBody>
      </p:sp>
      <p:pic>
        <p:nvPicPr>
          <p:cNvPr id="5" name="Picture 2" descr="J:\Rail\images\q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304800"/>
            <a:ext cx="990600" cy="990600"/>
          </a:xfrm>
          <a:prstGeom prst="rect">
            <a:avLst/>
          </a:prstGeom>
          <a:noFill/>
        </p:spPr>
      </p:pic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457200" y="13716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sz="2400" dirty="0" smtClean="0">
                <a:solidFill>
                  <a:srgbClr val="FFC000"/>
                </a:solidFill>
              </a:rPr>
              <a:t>Why QR Code ?</a:t>
            </a:r>
            <a:endParaRPr lang="de-DE" sz="2400" dirty="0">
              <a:solidFill>
                <a:srgbClr val="FFC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Technologies used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Enterprise JavaBeans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5"/>
              </a:buClr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Enterprise JavaBeans (EJB) is a managed, server-side component architecture for modular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construction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of applications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chemeClr val="accent5"/>
              </a:buClr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EJB is a server-side model that encapsulates the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business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logic of an application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chemeClr val="accent5"/>
              </a:buClr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As the application complexity grows or the number of concurrent users increases, the use of EJBs makes it much easier to partition and scale the application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91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Hibernate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5"/>
              </a:buClr>
              <a:buFontTx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Hibernate is an object-relational mapping (ORM) library for the Java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language. </a:t>
            </a:r>
          </a:p>
          <a:p>
            <a:pPr>
              <a:buClr>
                <a:schemeClr val="accent5"/>
              </a:buClr>
              <a:buFontTx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/>
                <a:ea typeface="Calibri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Calibri"/>
              </a:rPr>
              <a:t>It saves the development time. </a:t>
            </a:r>
            <a:endParaRPr lang="en-US" sz="2000" dirty="0" smtClean="0">
              <a:solidFill>
                <a:schemeClr val="bg1"/>
              </a:solidFill>
              <a:latin typeface="Times New Roman"/>
              <a:ea typeface="Calibri"/>
            </a:endParaRPr>
          </a:p>
          <a:p>
            <a:pPr>
              <a:buClr>
                <a:schemeClr val="accent5"/>
              </a:buClr>
              <a:buFontTx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/>
                <a:ea typeface="Calibri"/>
              </a:rPr>
              <a:t>Hibernate 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Calibri"/>
              </a:rPr>
              <a:t>allows to map the Java objects to the relational </a:t>
            </a:r>
            <a:r>
              <a:rPr lang="en-US" sz="2000" dirty="0" smtClean="0">
                <a:solidFill>
                  <a:schemeClr val="bg1"/>
                </a:solidFill>
                <a:latin typeface="Times New Roman"/>
                <a:ea typeface="Calibri"/>
              </a:rPr>
              <a:t>database.</a:t>
            </a:r>
          </a:p>
          <a:p>
            <a:pPr>
              <a:buClr>
                <a:schemeClr val="accent5"/>
              </a:buClr>
              <a:buFontTx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/>
                <a:ea typeface="Calibri"/>
              </a:rPr>
              <a:t>Hibernate 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Calibri"/>
              </a:rPr>
              <a:t>can be used with JPA. </a:t>
            </a:r>
          </a:p>
          <a:p>
            <a:pPr>
              <a:buClr>
                <a:schemeClr val="accent5"/>
              </a:buClr>
              <a:buFontTx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/>
                <a:ea typeface="Calibri"/>
              </a:rPr>
              <a:t>It makes application development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Maven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5"/>
              </a:buClr>
            </a:pPr>
            <a:r>
              <a:rPr lang="en-US" sz="2000" dirty="0">
                <a:solidFill>
                  <a:schemeClr val="bg1"/>
                </a:solidFill>
              </a:rPr>
              <a:t>Apache Maven is a software project management and comprehension tool. </a:t>
            </a:r>
            <a:endParaRPr lang="en-US" sz="2000" dirty="0" smtClean="0">
              <a:solidFill>
                <a:schemeClr val="bg1"/>
              </a:solidFill>
            </a:endParaRPr>
          </a:p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Maven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can manage a project's build, reporting and documentation from a central piece of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information.</a:t>
            </a:r>
          </a:p>
          <a:p>
            <a:pPr>
              <a:buClr>
                <a:schemeClr val="accent5"/>
              </a:buClr>
            </a:pPr>
            <a:r>
              <a:rPr lang="en-US" sz="2000" dirty="0">
                <a:solidFill>
                  <a:schemeClr val="bg1"/>
                </a:solidFill>
                <a:latin typeface="Times New Roman"/>
                <a:ea typeface="Calibri"/>
              </a:rPr>
              <a:t>Maven encourages the use of a central repository of JARs and other dependencies.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5"/>
              </a:buClr>
            </a:pPr>
            <a:r>
              <a:rPr lang="en-US" sz="2000" dirty="0">
                <a:solidFill>
                  <a:schemeClr val="bg1"/>
                </a:solidFill>
                <a:latin typeface="Times New Roman"/>
                <a:ea typeface="Calibri"/>
              </a:rPr>
              <a:t>Superior dependency management including automatic updating, dependency </a:t>
            </a:r>
            <a:r>
              <a:rPr lang="en-US" sz="2000" dirty="0" smtClean="0">
                <a:solidFill>
                  <a:schemeClr val="bg1"/>
                </a:solidFill>
                <a:latin typeface="Times New Roman"/>
                <a:ea typeface="Calibri"/>
              </a:rPr>
              <a:t>closures.</a:t>
            </a:r>
          </a:p>
          <a:p>
            <a:pPr>
              <a:buClr>
                <a:schemeClr val="accent5"/>
              </a:buClr>
            </a:pP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5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  <a:r>
              <a:rPr lang="en-US" sz="4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Present Scenario</a:t>
            </a:r>
          </a:p>
          <a:p>
            <a:pPr>
              <a:buClr>
                <a:schemeClr val="accent5"/>
              </a:buClr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ur ticket generation System</a:t>
            </a:r>
          </a:p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Ticket Generation process</a:t>
            </a:r>
          </a:p>
          <a:p>
            <a:pPr lvl="1"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Non Android Phones</a:t>
            </a:r>
          </a:p>
          <a:p>
            <a:pPr lvl="1"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Android Phones</a:t>
            </a:r>
          </a:p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Technologies used </a:t>
            </a:r>
          </a:p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</a:p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Business  Opportunity</a:t>
            </a:r>
          </a:p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Results and Conclusion</a:t>
            </a:r>
          </a:p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SMSLib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chemeClr val="accent5"/>
              </a:buClr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SMSLib is a Java library which allows you to send/receive SMS messages via a compatible GSM 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modem.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 </a:t>
            </a:r>
            <a:endParaRPr lang="en-US" sz="2000" dirty="0" smtClean="0">
              <a:solidFill>
                <a:schemeClr val="bg1"/>
              </a:solidFill>
              <a:latin typeface="+mj-lt"/>
            </a:endParaRPr>
          </a:p>
          <a:p>
            <a:pPr>
              <a:buClr>
                <a:schemeClr val="accent5"/>
              </a:buClr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Supports Inbound &amp; Outbound big (multipart) messages.</a:t>
            </a:r>
          </a:p>
          <a:p>
            <a:pPr>
              <a:buClr>
                <a:schemeClr val="accent5"/>
              </a:buClr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Flash messaging.</a:t>
            </a:r>
          </a:p>
          <a:p>
            <a:pPr>
              <a:buClr>
                <a:schemeClr val="accent5"/>
              </a:buClr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Supports a few bulk 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operators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, using http/https protocols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SMSLib </a:t>
            </a:r>
            <a:r>
              <a:rPr lang="en-US" sz="2000" dirty="0">
                <a:solidFill>
                  <a:schemeClr val="bg1"/>
                </a:solidFill>
              </a:rPr>
              <a:t>can handle multiple gateways at the same time.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5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Apache Tomcat 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5"/>
              </a:buClr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Apache Tomcat is an open source software implementation of the Java Servlet and Java Server Pages technologies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</a:p>
          <a:p>
            <a:pPr lvl="0">
              <a:buClr>
                <a:schemeClr val="accent5"/>
              </a:buClr>
            </a:pP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Implements the Servlet 2.4 and JSP 2.0 specifications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Clr>
                <a:schemeClr val="accent5"/>
              </a:buClr>
            </a:pP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Reduced garbage collection, improved performance and scalability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Clr>
                <a:schemeClr val="accent5"/>
              </a:buClr>
            </a:pP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Native Windows and Unix wrappers for platform integration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Clr>
                <a:schemeClr val="accent5"/>
              </a:buClr>
            </a:pP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Faster JSP parsing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5"/>
              </a:buClr>
            </a:pP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37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Design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78168" y="3551266"/>
            <a:ext cx="1685925" cy="1866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effectLst/>
                <a:latin typeface="Times New Roman"/>
                <a:ea typeface="Calibri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effectLst/>
                <a:latin typeface="Times New Roman"/>
                <a:ea typeface="Calibri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effectLst/>
                <a:latin typeface="Times New Roman"/>
                <a:ea typeface="Calibri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effectLst/>
                <a:latin typeface="Times New Roman"/>
                <a:ea typeface="Calibri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effectLst/>
                <a:latin typeface="Times New Roman"/>
                <a:ea typeface="Calibri"/>
              </a:rPr>
              <a:t> 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b="1">
                <a:effectLst/>
                <a:latin typeface="Times New Roman"/>
                <a:ea typeface="Calibri"/>
              </a:rPr>
              <a:t>B</a:t>
            </a:r>
            <a:endParaRPr lang="en-US" sz="1000">
              <a:effectLst/>
              <a:latin typeface="Times New Roman"/>
              <a:ea typeface="Calibri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b="1">
                <a:effectLst/>
                <a:latin typeface="Times New Roman"/>
                <a:ea typeface="Calibri"/>
              </a:rPr>
              <a:t> </a:t>
            </a:r>
            <a:endParaRPr lang="en-US" sz="1000">
              <a:effectLst/>
              <a:latin typeface="Times New Roman"/>
              <a:ea typeface="Calibri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b="1">
                <a:effectLst/>
                <a:latin typeface="Times New Roman"/>
                <a:ea typeface="Calibri"/>
              </a:rPr>
              <a:t> </a:t>
            </a:r>
            <a:endParaRPr lang="en-US" sz="1000">
              <a:effectLst/>
              <a:latin typeface="Times New Roman"/>
              <a:ea typeface="Calibri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b="1">
                <a:effectLst/>
                <a:latin typeface="Times New Roman"/>
                <a:ea typeface="Calibri"/>
              </a:rPr>
              <a:t> </a:t>
            </a:r>
            <a:endParaRPr lang="en-US" sz="1000">
              <a:effectLst/>
              <a:latin typeface="Times New Roman"/>
              <a:ea typeface="Calibri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b="1">
                <a:effectLst/>
                <a:latin typeface="Times New Roman"/>
                <a:ea typeface="Calibri"/>
              </a:rPr>
              <a:t> </a:t>
            </a:r>
            <a:endParaRPr lang="en-US" sz="1000">
              <a:effectLst/>
              <a:latin typeface="Times New Roman"/>
              <a:ea typeface="Calibri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b="1">
                <a:effectLst/>
                <a:latin typeface="Times New Roman"/>
                <a:ea typeface="Calibri"/>
              </a:rPr>
              <a:t> </a:t>
            </a:r>
            <a:endParaRPr lang="en-US" sz="1000">
              <a:effectLst/>
              <a:latin typeface="Times New Roman"/>
              <a:ea typeface="Calibri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effectLst/>
                <a:latin typeface="Times New Roman"/>
                <a:ea typeface="Calibri"/>
              </a:rPr>
              <a:t>Application Sever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692468" y="4082761"/>
            <a:ext cx="1476375" cy="1123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effectLst/>
                <a:latin typeface="Times New Roman"/>
                <a:ea typeface="Calibri"/>
              </a:rPr>
              <a:t>EJB Application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68668" y="4426296"/>
            <a:ext cx="1323975" cy="28067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effectLst/>
                <a:latin typeface="Times New Roman"/>
                <a:ea typeface="Calibri"/>
              </a:rPr>
              <a:t>Servlets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68668" y="4830791"/>
            <a:ext cx="1323975" cy="2901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effectLst/>
                <a:latin typeface="Times New Roman"/>
                <a:ea typeface="Calibri"/>
              </a:rPr>
              <a:t>JAVA Beans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6350578" y="4045931"/>
            <a:ext cx="978535" cy="784860"/>
          </a:xfrm>
          <a:prstGeom prst="flowChartMagneticDisk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/>
                <a:ea typeface="Calibri"/>
              </a:rPr>
              <a:t>Centralized Database</a:t>
            </a:r>
            <a:endParaRPr lang="en-US" sz="1000">
              <a:effectLst/>
              <a:latin typeface="Times New Roman"/>
              <a:ea typeface="Calibri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>
                <a:effectLst/>
                <a:latin typeface="Times New Roman"/>
                <a:ea typeface="Calibri"/>
              </a:rPr>
              <a:t> </a:t>
            </a:r>
            <a:endParaRPr lang="en-US" sz="1000">
              <a:effectLst/>
              <a:latin typeface="Times New Roman"/>
              <a:ea typeface="Calibri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30538" y="1250661"/>
            <a:ext cx="1659890" cy="71247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16263" y="1339561"/>
            <a:ext cx="1478280" cy="5822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/>
                <a:ea typeface="Calibri"/>
              </a:rPr>
              <a:t>USSD Server/gateway</a:t>
            </a:r>
            <a:endParaRPr lang="en-US" sz="1000">
              <a:effectLst/>
              <a:latin typeface="Times New Roman"/>
              <a:ea typeface="Calibri"/>
            </a:endParaRPr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3852488" y="2147916"/>
            <a:ext cx="977900" cy="4921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effectLst/>
                <a:latin typeface="Times New Roman"/>
                <a:ea typeface="Calibri"/>
              </a:rPr>
              <a:t>GSM</a:t>
            </a:r>
            <a:endParaRPr lang="en-US" sz="1000">
              <a:effectLst/>
              <a:latin typeface="Times New Roman"/>
              <a:ea typeface="Calibri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effectLst/>
                <a:latin typeface="Times New Roman"/>
                <a:ea typeface="Calibri"/>
              </a:rPr>
              <a:t>Modem</a:t>
            </a:r>
            <a:endParaRPr lang="en-US" sz="1000">
              <a:effectLst/>
              <a:latin typeface="Times New Roman"/>
              <a:ea typeface="Calibri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03483" y="1358611"/>
            <a:ext cx="712470" cy="1109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/>
                <a:ea typeface="Calibri"/>
              </a:rPr>
              <a:t> </a:t>
            </a:r>
            <a:endParaRPr lang="en-US" sz="1000" dirty="0" smtClean="0">
              <a:effectLst/>
              <a:latin typeface="Times New Roman"/>
              <a:ea typeface="Calibri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effectLst/>
                <a:latin typeface="Times New Roman"/>
                <a:ea typeface="Calibri"/>
              </a:rPr>
              <a:t>Non Android phone</a:t>
            </a:r>
            <a:endParaRPr lang="en-US" sz="1000" dirty="0">
              <a:effectLst/>
              <a:latin typeface="Times New Roman"/>
              <a:ea typeface="Calibri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83091" y="2590828"/>
            <a:ext cx="712470" cy="1009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/>
                <a:ea typeface="Calibri"/>
              </a:rPr>
              <a:t> </a:t>
            </a:r>
            <a:endParaRPr lang="en-US" sz="1000" dirty="0">
              <a:effectLst/>
              <a:latin typeface="Times New Roman"/>
              <a:ea typeface="Calibri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/>
                <a:ea typeface="Calibri"/>
              </a:rPr>
              <a:t>Android phone</a:t>
            </a:r>
            <a:endParaRPr lang="en-US" sz="1000" dirty="0">
              <a:effectLst/>
              <a:latin typeface="Times New Roman"/>
              <a:ea typeface="Calibri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228033" y="5058755"/>
            <a:ext cx="892810" cy="6775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89628" y="5120986"/>
            <a:ext cx="760095" cy="5530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effectLst/>
                <a:latin typeface="Times New Roman"/>
                <a:ea typeface="Calibri"/>
              </a:rPr>
              <a:t>Rail Employee</a:t>
            </a:r>
            <a:endParaRPr lang="en-US" sz="1000">
              <a:effectLst/>
              <a:latin typeface="Times New Roman"/>
              <a:ea typeface="Calibri"/>
            </a:endParaRPr>
          </a:p>
        </p:txBody>
      </p:sp>
      <p:cxnSp>
        <p:nvCxnSpPr>
          <p:cNvPr id="15" name="AutoShape 21"/>
          <p:cNvCxnSpPr>
            <a:cxnSpLocks noChangeShapeType="1"/>
          </p:cNvCxnSpPr>
          <p:nvPr/>
        </p:nvCxnSpPr>
        <p:spPr bwMode="auto">
          <a:xfrm>
            <a:off x="2002098" y="2242531"/>
            <a:ext cx="1850390" cy="0"/>
          </a:xfrm>
          <a:prstGeom prst="straightConnector1">
            <a:avLst/>
          </a:prstGeom>
          <a:ln>
            <a:solidFill>
              <a:schemeClr val="bg1"/>
            </a:solidFill>
            <a:headEnd/>
            <a:tailEnd type="triangle" w="med" len="med"/>
          </a:ln>
          <a:ex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AutoShape 23"/>
          <p:cNvCxnSpPr>
            <a:cxnSpLocks noChangeShapeType="1"/>
          </p:cNvCxnSpPr>
          <p:nvPr/>
        </p:nvCxnSpPr>
        <p:spPr bwMode="auto">
          <a:xfrm flipV="1">
            <a:off x="4203008" y="2640041"/>
            <a:ext cx="0" cy="911225"/>
          </a:xfrm>
          <a:prstGeom prst="straightConnector1">
            <a:avLst/>
          </a:prstGeom>
          <a:ln>
            <a:solidFill>
              <a:schemeClr val="bg1"/>
            </a:solidFill>
            <a:headEnd/>
            <a:tailEnd type="triangle" w="med" len="med"/>
          </a:ln>
          <a:ex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AutoShape 24"/>
          <p:cNvCxnSpPr>
            <a:cxnSpLocks noChangeShapeType="1"/>
          </p:cNvCxnSpPr>
          <p:nvPr/>
        </p:nvCxnSpPr>
        <p:spPr bwMode="auto">
          <a:xfrm flipH="1">
            <a:off x="2002098" y="2411441"/>
            <a:ext cx="1850390" cy="0"/>
          </a:xfrm>
          <a:prstGeom prst="straightConnector1">
            <a:avLst/>
          </a:prstGeom>
          <a:ln>
            <a:solidFill>
              <a:schemeClr val="bg1"/>
            </a:solidFill>
            <a:headEnd/>
            <a:tailEnd type="triangle" w="med" len="med"/>
          </a:ln>
          <a:ex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AutoShape 25"/>
          <p:cNvCxnSpPr>
            <a:cxnSpLocks noChangeShapeType="1"/>
          </p:cNvCxnSpPr>
          <p:nvPr/>
        </p:nvCxnSpPr>
        <p:spPr bwMode="auto">
          <a:xfrm flipV="1">
            <a:off x="6824288" y="2013931"/>
            <a:ext cx="0" cy="2032000"/>
          </a:xfrm>
          <a:prstGeom prst="straightConnector1">
            <a:avLst/>
          </a:prstGeom>
          <a:ln>
            <a:solidFill>
              <a:schemeClr val="bg1"/>
            </a:solidFill>
            <a:headEnd/>
            <a:tailEnd type="triangle" w="med" len="med"/>
          </a:ln>
          <a:ex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AutoShape 27"/>
          <p:cNvCxnSpPr>
            <a:cxnSpLocks noChangeShapeType="1"/>
          </p:cNvCxnSpPr>
          <p:nvPr/>
        </p:nvCxnSpPr>
        <p:spPr bwMode="auto">
          <a:xfrm>
            <a:off x="2002098" y="1473546"/>
            <a:ext cx="4028440" cy="0"/>
          </a:xfrm>
          <a:prstGeom prst="straightConnector1">
            <a:avLst/>
          </a:prstGeom>
          <a:ln>
            <a:solidFill>
              <a:schemeClr val="bg1"/>
            </a:solidFill>
            <a:headEnd/>
            <a:tailEnd type="triangle" w="med" len="med"/>
          </a:ln>
          <a:ex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AutoShape 29"/>
          <p:cNvCxnSpPr>
            <a:cxnSpLocks noChangeShapeType="1"/>
          </p:cNvCxnSpPr>
          <p:nvPr/>
        </p:nvCxnSpPr>
        <p:spPr bwMode="auto">
          <a:xfrm flipH="1">
            <a:off x="2002098" y="1622136"/>
            <a:ext cx="4028440" cy="0"/>
          </a:xfrm>
          <a:prstGeom prst="straightConnector1">
            <a:avLst/>
          </a:prstGeom>
          <a:ln>
            <a:solidFill>
              <a:schemeClr val="bg1"/>
            </a:solidFill>
            <a:headEnd/>
            <a:tailEnd type="triangle" w="med" len="med"/>
          </a:ln>
          <a:ex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AutoShape 30"/>
          <p:cNvCxnSpPr>
            <a:cxnSpLocks noChangeShapeType="1"/>
          </p:cNvCxnSpPr>
          <p:nvPr/>
        </p:nvCxnSpPr>
        <p:spPr bwMode="auto">
          <a:xfrm>
            <a:off x="2015953" y="2640041"/>
            <a:ext cx="2125655" cy="0"/>
          </a:xfrm>
          <a:prstGeom prst="straightConnector1">
            <a:avLst/>
          </a:prstGeom>
          <a:ln>
            <a:solidFill>
              <a:schemeClr val="bg1"/>
            </a:solidFill>
            <a:headEnd/>
            <a:tailEnd type="triangle" w="med" len="med"/>
          </a:ln>
          <a:ex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AutoShape 31"/>
          <p:cNvCxnSpPr>
            <a:cxnSpLocks noChangeShapeType="1"/>
          </p:cNvCxnSpPr>
          <p:nvPr/>
        </p:nvCxnSpPr>
        <p:spPr bwMode="auto">
          <a:xfrm flipH="1">
            <a:off x="1995561" y="3029931"/>
            <a:ext cx="2207447" cy="16839"/>
          </a:xfrm>
          <a:prstGeom prst="straightConnector1">
            <a:avLst/>
          </a:prstGeom>
          <a:ln>
            <a:solidFill>
              <a:schemeClr val="bg1"/>
            </a:solidFill>
            <a:headEnd/>
            <a:tailEnd type="triangle" w="med" len="med"/>
          </a:ln>
          <a:ex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AutoShape 32"/>
          <p:cNvCxnSpPr>
            <a:cxnSpLocks noChangeShapeType="1"/>
          </p:cNvCxnSpPr>
          <p:nvPr/>
        </p:nvCxnSpPr>
        <p:spPr bwMode="auto">
          <a:xfrm>
            <a:off x="2097348" y="5120986"/>
            <a:ext cx="1480820" cy="635"/>
          </a:xfrm>
          <a:prstGeom prst="straightConnector1">
            <a:avLst/>
          </a:prstGeom>
          <a:ln>
            <a:solidFill>
              <a:schemeClr val="bg1"/>
            </a:solidFill>
            <a:headEnd/>
            <a:tailEnd type="triangle" w="med" len="med"/>
          </a:ln>
          <a:ex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AutoShape 33"/>
          <p:cNvCxnSpPr>
            <a:cxnSpLocks noChangeShapeType="1"/>
          </p:cNvCxnSpPr>
          <p:nvPr/>
        </p:nvCxnSpPr>
        <p:spPr bwMode="auto">
          <a:xfrm>
            <a:off x="5264093" y="4426296"/>
            <a:ext cx="1086485" cy="0"/>
          </a:xfrm>
          <a:prstGeom prst="straightConnector1">
            <a:avLst/>
          </a:prstGeom>
          <a:ln>
            <a:solidFill>
              <a:schemeClr val="bg1"/>
            </a:solidFill>
            <a:headEnd type="triangle" w="med" len="med"/>
            <a:tailEnd type="triangle" w="med" len="med"/>
          </a:ln>
          <a:ex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226638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Block diagram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75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RESULTS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ogin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6922718" cy="3962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bg1"/>
                </a:solidFill>
              </a:rPr>
              <a:t>Login form :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Create new account 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 descr="Create new Accoun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39" y="1348636"/>
            <a:ext cx="7219950" cy="4267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6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View all customers 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 descr="View all cus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4" y="1447800"/>
            <a:ext cx="7424736" cy="40740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View all transactions 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 descr="Total no of traveller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362825" cy="4038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6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Home screen (mobile app) 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629400" cy="41004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1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chemeClr val="accent5"/>
              </a:buClr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Now-a- days there are many options available for generating the Local train ticket. These options include through ATVM,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printed ticket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 CVM coupons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Each of these have their own limitations viz. waiting in long queues, misuse of tickets. Also overhead of handling tickets, Smart cards or CVM coupons. 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 the android phones, users can request their ticket through an android application. Users having non-android phones can generate their ticket using SMS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chemeClr val="accent5"/>
              </a:buClr>
            </a:pPr>
            <a:endParaRPr lang="en-US" sz="22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Services provided 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47800"/>
            <a:ext cx="6553200" cy="3886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7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Book ticket 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61162"/>
            <a:ext cx="6477000" cy="4114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9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7921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USSD Simulator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0600"/>
            <a:ext cx="8382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Last booked ticket 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91" y="1371600"/>
            <a:ext cx="5486400" cy="34728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8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Conclusion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Ease the ticket generation process by avoiding long queues, overhead of handling  printed tickets,cvm and ATVM coupons</a:t>
            </a:r>
          </a:p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chemeClr val="bg1"/>
                </a:solidFill>
              </a:rPr>
              <a:t>cost required for our system is comparatively less to existing system. </a:t>
            </a:r>
          </a:p>
          <a:p>
            <a:pPr>
              <a:buClr>
                <a:schemeClr val="accent5"/>
              </a:buClr>
            </a:pP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en-US" sz="2000" dirty="0" smtClean="0">
                <a:solidFill>
                  <a:schemeClr val="bg1"/>
                </a:solidFill>
              </a:rPr>
              <a:t>ess </a:t>
            </a:r>
            <a:r>
              <a:rPr lang="en-US" sz="2000" dirty="0">
                <a:solidFill>
                  <a:schemeClr val="bg1"/>
                </a:solidFill>
              </a:rPr>
              <a:t>time required for generating a report of resolved </a:t>
            </a:r>
            <a:r>
              <a:rPr lang="en-US" sz="2000" dirty="0" smtClean="0">
                <a:solidFill>
                  <a:schemeClr val="bg1"/>
                </a:solidFill>
              </a:rPr>
              <a:t>errors.</a:t>
            </a:r>
          </a:p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Error </a:t>
            </a:r>
            <a:r>
              <a:rPr lang="en-US" sz="2000" dirty="0">
                <a:solidFill>
                  <a:schemeClr val="bg1"/>
                </a:solidFill>
              </a:rPr>
              <a:t>finding, resolving and updating will take less time than the existing </a:t>
            </a:r>
            <a:r>
              <a:rPr lang="en-US" sz="2000" dirty="0" smtClean="0">
                <a:solidFill>
                  <a:schemeClr val="bg1"/>
                </a:solidFill>
              </a:rPr>
              <a:t>system.</a:t>
            </a:r>
          </a:p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Benefits the customer as well as the railways.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presented system successfully generates a local train ticket through mobile app and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SMS.</a:t>
            </a:r>
          </a:p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spite of that the system can further improvised. 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Location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of the passenger can be tracked using GPS while he/she generating the ticket.</a:t>
            </a:r>
          </a:p>
          <a:p>
            <a:pPr lvl="0">
              <a:buClr>
                <a:schemeClr val="accent5"/>
              </a:buClr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Information of live running train status.</a:t>
            </a:r>
          </a:p>
          <a:p>
            <a:pPr>
              <a:buClr>
                <a:schemeClr val="accent5"/>
              </a:buClr>
            </a:pP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2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References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http://en.wikipedia.org/wiki/USSD</a:t>
            </a:r>
          </a:p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http://en.wikipedia.org/wiki/Android_software_development</a:t>
            </a:r>
          </a:p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http://en.wikipedia.org/wiki/QR_code</a:t>
            </a:r>
          </a:p>
          <a:p>
            <a:pPr>
              <a:buClr>
                <a:schemeClr val="accent5"/>
              </a:buClr>
            </a:pPr>
            <a:r>
              <a:rPr lang="en-US" sz="2000" dirty="0" err="1" smtClean="0">
                <a:solidFill>
                  <a:schemeClr val="bg1"/>
                </a:solidFill>
              </a:rPr>
              <a:t>Ching</a:t>
            </a:r>
            <a:r>
              <a:rPr lang="en-US" sz="2000" dirty="0" smtClean="0">
                <a:solidFill>
                  <a:schemeClr val="bg1"/>
                </a:solidFill>
              </a:rPr>
              <a:t>-yin Law, Simon So, “QR Codes in Education”,  Hong Kong Institute of Education, Journal of Educational Technology Development and Exchange, 3(1), 85-100.. 2010.</a:t>
            </a:r>
          </a:p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Dialogic Corporation, ”USSD Services for Interactive Mobile Users”, 2010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0"/>
            <a:ext cx="8153400" cy="1752600"/>
          </a:xfrm>
        </p:spPr>
        <p:txBody>
          <a:bodyPr>
            <a:normAutofit fontScale="9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 You!!!</a:t>
            </a:r>
            <a:b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Any Questions ???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1000" y="15374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Present Scenario</a:t>
            </a:r>
            <a:endParaRPr lang="en-US" sz="4000" b="1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3200400"/>
            <a:ext cx="8229600" cy="2286000"/>
          </a:xfrm>
        </p:spPr>
        <p:txBody>
          <a:bodyPr/>
          <a:lstStyle/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Passengers wait in long queue.</a:t>
            </a:r>
          </a:p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Time consuming  process.</a:t>
            </a:r>
          </a:p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Large labor work required. </a:t>
            </a:r>
          </a:p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Unnecessary investment in ticket printing and specialized devices.</a:t>
            </a:r>
          </a:p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Handling of ticket, coupons,  smart cards.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81000" y="1317625"/>
            <a:ext cx="57531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sz="20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Existing System fot ticket generation:</a:t>
            </a:r>
            <a:endParaRPr lang="de-DE" sz="20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81000" y="1219200"/>
            <a:ext cx="57531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defTabSz="801688">
              <a:buClr>
                <a:schemeClr val="accent5"/>
              </a:buClr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Printed Ticket.</a:t>
            </a:r>
          </a:p>
          <a:p>
            <a:pPr marL="342900" indent="-342900" defTabSz="801688">
              <a:buClr>
                <a:schemeClr val="accent5"/>
              </a:buClr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ATVM.</a:t>
            </a:r>
          </a:p>
          <a:p>
            <a:pPr marL="342900" indent="-342900" defTabSz="801688">
              <a:buClr>
                <a:schemeClr val="accent5"/>
              </a:buClr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CVM coupons.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42900" y="2895600"/>
            <a:ext cx="57531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sz="20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Problems with these systems:</a:t>
            </a:r>
            <a:endParaRPr lang="de-DE" sz="20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723" y="1676400"/>
            <a:ext cx="3429000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ticket generation System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Passenger can generate his ticket using mobile phone in two ways:</a:t>
            </a:r>
          </a:p>
          <a:p>
            <a:pPr>
              <a:buClr>
                <a:srgbClr val="00B0F0"/>
              </a:buClr>
            </a:pP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Clr>
                <a:srgbClr val="00B0F0"/>
              </a:buClr>
              <a:buNone/>
            </a:pP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Clr>
                <a:srgbClr val="00B0F0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 a simple Unified SMS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</a:p>
          <a:p>
            <a:pPr marL="457200" lvl="1" indent="0">
              <a:buClr>
                <a:srgbClr val="00B0F0"/>
              </a:buClr>
              <a:buNone/>
            </a:pP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rgbClr val="00B0F0"/>
              </a:buClr>
            </a:pP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Clr>
                <a:srgbClr val="00B0F0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mobile application</a:t>
            </a:r>
          </a:p>
          <a:p>
            <a:pPr lvl="1">
              <a:buClr>
                <a:srgbClr val="00B0F0"/>
              </a:buClr>
            </a:pP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845127" y="3449781"/>
            <a:ext cx="57531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sz="22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Android phone:</a:t>
            </a:r>
            <a:endParaRPr lang="de-DE" sz="22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831272" y="2407803"/>
            <a:ext cx="57531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sz="22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Non-Android phone:</a:t>
            </a:r>
            <a:endParaRPr lang="de-DE" sz="22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Harshad\Desktop\Rail\android 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9700" y="3629168"/>
            <a:ext cx="838200" cy="838200"/>
          </a:xfrm>
          <a:prstGeom prst="rect">
            <a:avLst/>
          </a:prstGeom>
          <a:noFill/>
        </p:spPr>
      </p:pic>
      <p:pic>
        <p:nvPicPr>
          <p:cNvPr id="1030" name="Picture 6" descr="C:\Users\Harshad\Desktop\Rail\SM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2171553"/>
            <a:ext cx="1219200" cy="12192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5655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Ticket </a:t>
            </a:r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eneration Process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Create Account.</a:t>
            </a:r>
          </a:p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Recharge account.</a:t>
            </a:r>
          </a:p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Request to generate ticket.</a:t>
            </a:r>
          </a:p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Validate the ticket.</a:t>
            </a:r>
          </a:p>
          <a:p>
            <a:pPr>
              <a:buClr>
                <a:srgbClr val="002060"/>
              </a:buClr>
            </a:pP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609600" y="1676400"/>
            <a:ext cx="57531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sz="22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Steps :</a:t>
            </a:r>
            <a:endParaRPr lang="de-DE" sz="22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Generation process: Non-Android Phones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2" name="Picture 2" descr="C:\Users\Harshad\Desktop\Rail\MobilePhon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1600000">
            <a:off x="457200" y="1295400"/>
            <a:ext cx="1783218" cy="2590800"/>
          </a:xfrm>
          <a:prstGeom prst="rect">
            <a:avLst/>
          </a:prstGeom>
          <a:noFill/>
        </p:spPr>
      </p:pic>
      <p:pic>
        <p:nvPicPr>
          <p:cNvPr id="23" name="Picture 4" descr="C:\Users\Harshad\Desktop\Rail\Gsm mode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1981200"/>
            <a:ext cx="1593347" cy="1219201"/>
          </a:xfrm>
          <a:prstGeom prst="rect">
            <a:avLst/>
          </a:prstGeom>
          <a:noFill/>
        </p:spPr>
      </p:pic>
      <p:pic>
        <p:nvPicPr>
          <p:cNvPr id="24" name="Picture 8" descr="C:\Users\Harshad\Desktop\Rail\Serv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1295400"/>
            <a:ext cx="2438400" cy="2438400"/>
          </a:xfrm>
          <a:prstGeom prst="rect">
            <a:avLst/>
          </a:prstGeom>
          <a:noFill/>
        </p:spPr>
      </p:pic>
      <p:sp>
        <p:nvSpPr>
          <p:cNvPr id="25" name="Right Arrow 24"/>
          <p:cNvSpPr/>
          <p:nvPr/>
        </p:nvSpPr>
        <p:spPr>
          <a:xfrm rot="10800000">
            <a:off x="2133600" y="2971799"/>
            <a:ext cx="121920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9" descr="C:\Users\Harshad\Desktop\Rail\Sms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09800" y="1905000"/>
            <a:ext cx="990600" cy="990600"/>
          </a:xfrm>
          <a:prstGeom prst="rect">
            <a:avLst/>
          </a:prstGeom>
          <a:noFill/>
        </p:spPr>
      </p:pic>
      <p:sp>
        <p:nvSpPr>
          <p:cNvPr id="27" name="Right Arrow 26"/>
          <p:cNvSpPr/>
          <p:nvPr/>
        </p:nvSpPr>
        <p:spPr>
          <a:xfrm>
            <a:off x="2133600" y="2667000"/>
            <a:ext cx="121920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0800000">
            <a:off x="5181600" y="2971800"/>
            <a:ext cx="121920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181600" y="2667000"/>
            <a:ext cx="121920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685800" y="3733800"/>
            <a:ext cx="1447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dirty="0" smtClean="0">
                <a:solidFill>
                  <a:srgbClr val="FFC000"/>
                </a:solidFill>
              </a:rPr>
              <a:t>Mobile Phone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3733800" y="3429000"/>
            <a:ext cx="1447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dirty="0" smtClean="0">
                <a:solidFill>
                  <a:srgbClr val="FFC000"/>
                </a:solidFill>
              </a:rPr>
              <a:t>GSM Modem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6553200" y="3733800"/>
            <a:ext cx="19050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dirty="0" smtClean="0">
                <a:solidFill>
                  <a:srgbClr val="FFC000"/>
                </a:solidFill>
              </a:rPr>
              <a:t>Application Server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33" name="modem"/>
          <p:cNvSpPr>
            <a:spLocks noEditPoints="1" noChangeArrowheads="1"/>
          </p:cNvSpPr>
          <p:nvPr/>
        </p:nvSpPr>
        <p:spPr bwMode="auto">
          <a:xfrm>
            <a:off x="3505200" y="4419600"/>
            <a:ext cx="1809750" cy="9144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517588">
            <a:off x="2015474" y="3797460"/>
            <a:ext cx="1781722" cy="2536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2347838">
            <a:off x="1795215" y="3956451"/>
            <a:ext cx="1781722" cy="2536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8649499">
            <a:off x="5197573" y="3901930"/>
            <a:ext cx="1510842" cy="21871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3733800" y="5334000"/>
            <a:ext cx="1447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dirty="0" smtClean="0">
                <a:solidFill>
                  <a:srgbClr val="FFC000"/>
                </a:solidFill>
              </a:rPr>
              <a:t>USSD gateway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USSD is a communication protocol used by GSM network  to send text messages between mobile phone and application on the network.</a:t>
            </a: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No store and forward  facility.</a:t>
            </a:r>
          </a:p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Menu-based application.</a:t>
            </a:r>
          </a:p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Phone and network independent.</a:t>
            </a:r>
          </a:p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Cost Effective.</a:t>
            </a:r>
          </a:p>
          <a:p>
            <a:pPr>
              <a:buClr>
                <a:schemeClr val="accent5"/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Faster Communication.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04800" y="1066800"/>
            <a:ext cx="8839200" cy="53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/>
            <a:r>
              <a:rPr lang="en-US" sz="4000" b="1" dirty="0" smtClean="0">
                <a:solidFill>
                  <a:schemeClr val="bg1"/>
                </a:solidFill>
              </a:rPr>
              <a:t>Unstructured Supplementary Service Data(USSD)</a:t>
            </a:r>
          </a:p>
          <a:p>
            <a:pPr algn="ctr" defTabSz="801688"/>
            <a:endParaRPr lang="de-DE" sz="4400" dirty="0">
              <a:solidFill>
                <a:schemeClr val="bg1"/>
              </a:solidFill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609600" y="25908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sz="2200" dirty="0" smtClean="0">
                <a:solidFill>
                  <a:srgbClr val="FFC000"/>
                </a:solidFill>
              </a:rPr>
              <a:t>Features: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GSM Modem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4525963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000" dirty="0" smtClean="0">
                <a:solidFill>
                  <a:schemeClr val="bg1"/>
                </a:solidFill>
              </a:rPr>
              <a:t>Read, write and delete SMS.</a:t>
            </a:r>
          </a:p>
          <a:p>
            <a:pPr marL="285750" indent="-285750"/>
            <a:r>
              <a:rPr lang="en-US" sz="2000" dirty="0" smtClean="0">
                <a:solidFill>
                  <a:schemeClr val="bg1"/>
                </a:solidFill>
              </a:rPr>
              <a:t>Send and Receive SMS.</a:t>
            </a:r>
          </a:p>
          <a:p>
            <a:pPr marL="285750" indent="-285750"/>
            <a:r>
              <a:rPr lang="en-US" sz="2000" dirty="0" smtClean="0">
                <a:solidFill>
                  <a:schemeClr val="bg1"/>
                </a:solidFill>
              </a:rPr>
              <a:t>GPRS Support .</a:t>
            </a:r>
          </a:p>
          <a:p>
            <a:r>
              <a:rPr lang="en-IN" sz="2000" dirty="0" smtClean="0">
                <a:solidFill>
                  <a:schemeClr val="bg1"/>
                </a:solidFill>
              </a:rPr>
              <a:t>Quad Band GSM/GPRS 850/900/1800/1900 MHz</a:t>
            </a:r>
          </a:p>
          <a:p>
            <a:r>
              <a:rPr lang="en-IN" sz="2000" dirty="0" smtClean="0">
                <a:solidFill>
                  <a:schemeClr val="bg1"/>
                </a:solidFill>
              </a:rPr>
              <a:t>Connect via AT commands</a:t>
            </a: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04800" y="1219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sz="2200" dirty="0" smtClean="0">
                <a:solidFill>
                  <a:srgbClr val="FFC000"/>
                </a:solidFill>
              </a:rPr>
              <a:t>Features :</a:t>
            </a:r>
            <a:endParaRPr lang="de-DE" sz="2200" dirty="0">
              <a:solidFill>
                <a:srgbClr val="FFC000"/>
              </a:solidFill>
            </a:endParaRPr>
          </a:p>
        </p:txBody>
      </p:sp>
      <p:pic>
        <p:nvPicPr>
          <p:cNvPr id="1028" name="Picture 4" descr="C:\Users\Family\Desktop\m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228600"/>
            <a:ext cx="3657600" cy="36576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44C3-1867-49F0-8783-4708E0C20C7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</TotalTime>
  <Words>979</Words>
  <Application>Microsoft Office PowerPoint</Application>
  <PresentationFormat>On-screen Show (4:3)</PresentationFormat>
  <Paragraphs>258</Paragraphs>
  <Slides>37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Agenda </vt:lpstr>
      <vt:lpstr>Abstract</vt:lpstr>
      <vt:lpstr>Present Scenario</vt:lpstr>
      <vt:lpstr>Our ticket generation System</vt:lpstr>
      <vt:lpstr>Ticket Generation Process</vt:lpstr>
      <vt:lpstr>Generation process: Non-Android Phones</vt:lpstr>
      <vt:lpstr>PowerPoint Presentation</vt:lpstr>
      <vt:lpstr>GSM Modem</vt:lpstr>
      <vt:lpstr>Services provided</vt:lpstr>
      <vt:lpstr>Ticket Generation </vt:lpstr>
      <vt:lpstr>USSD Communication</vt:lpstr>
      <vt:lpstr>Generation process: Android Phones</vt:lpstr>
      <vt:lpstr>Android SDK</vt:lpstr>
      <vt:lpstr>Quick Response Code (QRC)</vt:lpstr>
      <vt:lpstr>Technologies used</vt:lpstr>
      <vt:lpstr>Enterprise JavaBeans</vt:lpstr>
      <vt:lpstr>Hibernate</vt:lpstr>
      <vt:lpstr>Maven</vt:lpstr>
      <vt:lpstr>SMSLib</vt:lpstr>
      <vt:lpstr>Apache Tomcat </vt:lpstr>
      <vt:lpstr>Design</vt:lpstr>
      <vt:lpstr>Block diagram</vt:lpstr>
      <vt:lpstr>RESULTS</vt:lpstr>
      <vt:lpstr>Login form :</vt:lpstr>
      <vt:lpstr>Create new account :</vt:lpstr>
      <vt:lpstr>View all customers :</vt:lpstr>
      <vt:lpstr>View all transactions :</vt:lpstr>
      <vt:lpstr>Home screen (mobile app) :</vt:lpstr>
      <vt:lpstr>Services provided :</vt:lpstr>
      <vt:lpstr>Book ticket :</vt:lpstr>
      <vt:lpstr>USSD Simulator</vt:lpstr>
      <vt:lpstr>Last booked ticket :</vt:lpstr>
      <vt:lpstr>Conclusion</vt:lpstr>
      <vt:lpstr>Future scope</vt:lpstr>
      <vt:lpstr>References</vt:lpstr>
      <vt:lpstr>Thank You!!!  Any Questions ???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Harshad</dc:creator>
  <cp:lastModifiedBy>Niranjan</cp:lastModifiedBy>
  <cp:revision>106</cp:revision>
  <dcterms:created xsi:type="dcterms:W3CDTF">2012-10-21T13:56:39Z</dcterms:created>
  <dcterms:modified xsi:type="dcterms:W3CDTF">2013-04-22T07:25:47Z</dcterms:modified>
</cp:coreProperties>
</file>