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9" r:id="rId3"/>
    <p:sldId id="262" r:id="rId4"/>
    <p:sldId id="285" r:id="rId5"/>
    <p:sldId id="258" r:id="rId6"/>
    <p:sldId id="260" r:id="rId7"/>
    <p:sldId id="286" r:id="rId8"/>
    <p:sldId id="278" r:id="rId9"/>
  </p:sldIdLst>
  <p:sldSz cx="9144000" cy="5143500" type="screen16x9"/>
  <p:notesSz cx="6858000" cy="9144000"/>
  <p:embeddedFontLst>
    <p:embeddedFont>
      <p:font typeface="Lexend Deca" panose="020B0604020202020204" charset="0"/>
      <p:regular r:id="rId11"/>
    </p:embeddedFont>
    <p:embeddedFont>
      <p:font typeface="Muli" panose="020B0604020202020204" charset="0"/>
      <p:regular r:id="rId12"/>
      <p:bold r:id="rId13"/>
      <p:italic r:id="rId14"/>
      <p:boldItalic r:id="rId15"/>
    </p:embeddedFont>
    <p:embeddedFont>
      <p:font typeface="Muli Regula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68BD93-F157-4591-BDBA-8485F5F619DC}">
  <a:tblStyle styleId="{9168BD93-F157-4591-BDBA-8485F5F619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5" autoAdjust="0"/>
    <p:restoredTop sz="94660"/>
  </p:normalViewPr>
  <p:slideViewPr>
    <p:cSldViewPr>
      <p:cViewPr varScale="1">
        <p:scale>
          <a:sx n="108" d="100"/>
          <a:sy n="108"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52400" y="1200150"/>
            <a:ext cx="5943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a:t>Technovation’ 20</a:t>
            </a:r>
            <a:br>
              <a:rPr lang="en" sz="4000" dirty="0"/>
            </a:br>
            <a:br>
              <a:rPr lang="en" sz="4000" dirty="0"/>
            </a:br>
            <a:r>
              <a:rPr lang="en" sz="2000" u="sng" dirty="0"/>
              <a:t>Project Title:</a:t>
            </a:r>
            <a:br>
              <a:rPr lang="en" sz="2000" dirty="0"/>
            </a:br>
            <a:r>
              <a:rPr lang="en" sz="2000" dirty="0"/>
              <a:t> </a:t>
            </a:r>
            <a:r>
              <a:rPr lang="en" sz="2800" dirty="0"/>
              <a:t>Smart Stick for Blind and Partially sighted people</a:t>
            </a:r>
            <a:endParaRPr sz="400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762000" y="590550"/>
            <a:ext cx="7543800" cy="3969450"/>
          </a:xfrm>
          <a:prstGeom prst="rect">
            <a:avLst/>
          </a:prstGeom>
        </p:spPr>
        <p:txBody>
          <a:bodyPr spcFirstLastPara="1" wrap="square" lIns="0" tIns="0" rIns="0" bIns="0" anchor="t" anchorCtr="0">
            <a:noAutofit/>
          </a:bodyPr>
          <a:lstStyle/>
          <a:p>
            <a:pPr marL="0" lvl="0" indent="0" algn="ctr">
              <a:buNone/>
            </a:pPr>
            <a:r>
              <a:rPr lang="en-US" sz="2800" b="1" dirty="0">
                <a:solidFill>
                  <a:schemeClr val="accent4">
                    <a:lumMod val="60000"/>
                    <a:lumOff val="40000"/>
                  </a:schemeClr>
                </a:solidFill>
              </a:rPr>
              <a:t>Abstract</a:t>
            </a:r>
          </a:p>
          <a:p>
            <a:pPr marL="0" lvl="0" indent="0">
              <a:buNone/>
            </a:pPr>
            <a:endParaRPr lang="en-US" sz="1200" b="1" dirty="0"/>
          </a:p>
          <a:p>
            <a:pPr marL="0" lvl="0" indent="0">
              <a:buNone/>
            </a:pPr>
            <a:r>
              <a:rPr lang="en-US" sz="1400" b="1" dirty="0"/>
              <a:t>Independence is the important methodology in achieving objectives, dreams and goals in life. Visually impaired/blind persons find themselves challenging the dangerous paths to go out independently. There are millions of visually impaired or blind people in this world who are always need the help from others. For many years the normal walking stick became a well-known attribute to blind person's navigation and later efforts have been made to improve the walking stick by adding remote sensor. Blind people have big problem when they walk on the street or stairs using normal walking stick, but they have sharp </a:t>
            </a:r>
            <a:r>
              <a:rPr lang="en-US" sz="1400" b="1" dirty="0" err="1"/>
              <a:t>haptic</a:t>
            </a:r>
            <a:r>
              <a:rPr lang="en-US" sz="1400" b="1" dirty="0"/>
              <a:t> sensitivity. The electronic walking stick will help the blind person by providing more efficient and convenient means of life. </a:t>
            </a:r>
            <a:endParaRPr sz="1400" b="1"/>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152400" y="666750"/>
            <a:ext cx="6019800" cy="106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Principle Used:</a:t>
            </a:r>
            <a:br>
              <a:rPr lang="en-US" dirty="0"/>
            </a:br>
            <a:br>
              <a:rPr lang="en-US" dirty="0"/>
            </a:br>
            <a:endParaRPr/>
          </a:p>
        </p:txBody>
      </p:sp>
      <p:sp>
        <p:nvSpPr>
          <p:cNvPr id="112" name="Google Shape;112;p19"/>
          <p:cNvSpPr txBox="1">
            <a:spLocks noGrp="1"/>
          </p:cNvSpPr>
          <p:nvPr>
            <p:ph type="subTitle" idx="4294967295"/>
          </p:nvPr>
        </p:nvSpPr>
        <p:spPr>
          <a:xfrm>
            <a:off x="381000" y="1352550"/>
            <a:ext cx="3637500" cy="2758200"/>
          </a:xfrm>
          <a:prstGeom prst="rect">
            <a:avLst/>
          </a:prstGeom>
        </p:spPr>
        <p:txBody>
          <a:bodyPr spcFirstLastPara="1" wrap="square" lIns="0" tIns="0" rIns="0" bIns="0" anchor="t" anchorCtr="0">
            <a:noAutofit/>
          </a:bodyPr>
          <a:lstStyle/>
          <a:p>
            <a:pPr marL="0" lvl="0" indent="0" algn="l" rtl="0">
              <a:spcBef>
                <a:spcPts val="600"/>
              </a:spcBef>
              <a:spcAft>
                <a:spcPts val="0"/>
              </a:spcAft>
              <a:buFont typeface="Wingdings" pitchFamily="2" charset="2"/>
              <a:buChar char="v"/>
            </a:pPr>
            <a:r>
              <a:rPr lang="en-US" sz="2000" b="1" dirty="0"/>
              <a:t>Ultrasonic Sensor</a:t>
            </a:r>
          </a:p>
          <a:p>
            <a:pPr marL="0" lvl="0" indent="0" algn="l" rtl="0">
              <a:spcBef>
                <a:spcPts val="600"/>
              </a:spcBef>
              <a:spcAft>
                <a:spcPts val="0"/>
              </a:spcAft>
              <a:buFont typeface="Wingdings" pitchFamily="2" charset="2"/>
              <a:buChar char="v"/>
            </a:pPr>
            <a:r>
              <a:rPr lang="en-US" sz="2000" b="1" dirty="0"/>
              <a:t>NRF Communication</a:t>
            </a:r>
          </a:p>
          <a:p>
            <a:pPr marL="0" lvl="0" indent="0" algn="l" rtl="0">
              <a:spcBef>
                <a:spcPts val="600"/>
              </a:spcBef>
              <a:spcAft>
                <a:spcPts val="0"/>
              </a:spcAft>
              <a:buFont typeface="Wingdings" pitchFamily="2" charset="2"/>
              <a:buChar char="v"/>
            </a:pPr>
            <a:r>
              <a:rPr lang="en-US" sz="2000" b="1" dirty="0"/>
              <a:t>LDR</a:t>
            </a:r>
          </a:p>
          <a:p>
            <a:pPr marL="0" lvl="0" indent="0" algn="l" rtl="0">
              <a:spcBef>
                <a:spcPts val="600"/>
              </a:spcBef>
              <a:spcAft>
                <a:spcPts val="0"/>
              </a:spcAft>
              <a:buFont typeface="Wingdings" pitchFamily="2" charset="2"/>
              <a:buChar char="v"/>
            </a:pPr>
            <a:r>
              <a:rPr lang="en-US" sz="2000" b="1" dirty="0"/>
              <a:t>Water/Fluid Detection</a:t>
            </a:r>
          </a:p>
          <a:p>
            <a:pPr marL="0" lvl="0" indent="0" algn="l" rtl="0">
              <a:spcBef>
                <a:spcPts val="600"/>
              </a:spcBef>
              <a:spcAft>
                <a:spcPts val="0"/>
              </a:spcAft>
              <a:buFont typeface="Wingdings" pitchFamily="2" charset="2"/>
              <a:buChar char="v"/>
            </a:pPr>
            <a:r>
              <a:rPr lang="en-US" sz="2000" b="1" dirty="0"/>
              <a:t>IR Sensor</a:t>
            </a:r>
          </a:p>
          <a:p>
            <a:pPr marL="0" lvl="0" indent="0" algn="l" rtl="0">
              <a:spcBef>
                <a:spcPts val="600"/>
              </a:spcBef>
              <a:spcAft>
                <a:spcPts val="0"/>
              </a:spcAft>
              <a:buFont typeface="Wingdings" pitchFamily="2" charset="2"/>
              <a:buChar char="v"/>
            </a:pPr>
            <a:r>
              <a:rPr lang="en-US" sz="2000" b="1" dirty="0"/>
              <a:t>LM35 Temperature Sensing</a:t>
            </a: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7467600" cy="685800"/>
          </a:xfrm>
        </p:spPr>
        <p:txBody>
          <a:bodyPr/>
          <a:lstStyle/>
          <a:p>
            <a:r>
              <a:rPr lang="en-US" dirty="0"/>
              <a:t>Hardware and Software Used</a:t>
            </a:r>
          </a:p>
        </p:txBody>
      </p:sp>
      <p:sp>
        <p:nvSpPr>
          <p:cNvPr id="3" name="Subtitle 2"/>
          <p:cNvSpPr>
            <a:spLocks noGrp="1"/>
          </p:cNvSpPr>
          <p:nvPr>
            <p:ph type="subTitle" idx="1"/>
          </p:nvPr>
        </p:nvSpPr>
        <p:spPr>
          <a:xfrm>
            <a:off x="228600" y="971550"/>
            <a:ext cx="6477000" cy="4038600"/>
          </a:xfrm>
        </p:spPr>
        <p:txBody>
          <a:bodyPr/>
          <a:lstStyle/>
          <a:p>
            <a:r>
              <a:rPr lang="en-US" sz="2400" b="1" dirty="0"/>
              <a:t>Hardware:</a:t>
            </a:r>
          </a:p>
          <a:p>
            <a:pPr>
              <a:buFont typeface="Wingdings" pitchFamily="2" charset="2"/>
              <a:buChar char="§"/>
            </a:pPr>
            <a:r>
              <a:rPr lang="en-US" sz="1600" b="1" dirty="0" err="1"/>
              <a:t>Arduino</a:t>
            </a:r>
            <a:r>
              <a:rPr lang="en-US" sz="1600" b="1" dirty="0"/>
              <a:t> UNO</a:t>
            </a:r>
          </a:p>
          <a:p>
            <a:pPr>
              <a:buFont typeface="Wingdings" pitchFamily="2" charset="2"/>
              <a:buChar char="§"/>
            </a:pPr>
            <a:r>
              <a:rPr lang="en-US" sz="1600" b="1" dirty="0"/>
              <a:t>HC-SR04-ultrasonic sensor module</a:t>
            </a:r>
          </a:p>
          <a:p>
            <a:pPr>
              <a:buFont typeface="Wingdings" pitchFamily="2" charset="2"/>
              <a:buChar char="§"/>
            </a:pPr>
            <a:r>
              <a:rPr lang="en-US" sz="1600" b="1" dirty="0"/>
              <a:t>NRF24L01 wireless module</a:t>
            </a:r>
          </a:p>
          <a:p>
            <a:pPr>
              <a:buFont typeface="Wingdings" pitchFamily="2" charset="2"/>
              <a:buChar char="§"/>
            </a:pPr>
            <a:r>
              <a:rPr lang="en-US" sz="1600" b="1" dirty="0"/>
              <a:t>IR sensor</a:t>
            </a:r>
          </a:p>
          <a:p>
            <a:pPr>
              <a:buFont typeface="Wingdings" pitchFamily="2" charset="2"/>
              <a:buChar char="§"/>
            </a:pPr>
            <a:r>
              <a:rPr lang="en-US" sz="1600" b="1" dirty="0"/>
              <a:t>BC547 transistor</a:t>
            </a:r>
          </a:p>
          <a:p>
            <a:pPr>
              <a:buFont typeface="Wingdings" pitchFamily="2" charset="2"/>
              <a:buChar char="§"/>
            </a:pPr>
            <a:r>
              <a:rPr lang="en-US" sz="1600" b="1" dirty="0"/>
              <a:t>LM35-temperature sensor</a:t>
            </a:r>
          </a:p>
          <a:p>
            <a:pPr>
              <a:buFont typeface="Wingdings" pitchFamily="2" charset="2"/>
              <a:buChar char="§"/>
            </a:pPr>
            <a:r>
              <a:rPr lang="en-US" sz="1600" b="1" dirty="0"/>
              <a:t>9V Batteries, vibration motor, </a:t>
            </a:r>
            <a:r>
              <a:rPr lang="en-US" sz="1600" b="1" dirty="0" err="1"/>
              <a:t>buzzer,LDR</a:t>
            </a:r>
            <a:r>
              <a:rPr lang="en-US" sz="1600" b="1" dirty="0"/>
              <a:t>, LED, breadboard,                           few resistors, push-buttons, etc.</a:t>
            </a:r>
          </a:p>
          <a:p>
            <a:endParaRPr lang="en-US" dirty="0"/>
          </a:p>
          <a:p>
            <a:r>
              <a:rPr lang="en-US" sz="2400" b="1" dirty="0"/>
              <a:t>Software:</a:t>
            </a:r>
          </a:p>
          <a:p>
            <a:r>
              <a:rPr lang="en-US" b="1" dirty="0" err="1"/>
              <a:t>Arduino</a:t>
            </a:r>
            <a:r>
              <a:rPr lang="en-US" b="1" dirty="0"/>
              <a:t> Software(IDE).</a:t>
            </a:r>
          </a:p>
        </p:txBody>
      </p:sp>
      <p:pic>
        <p:nvPicPr>
          <p:cNvPr id="4" name="Google Shape;379;p38"/>
          <p:cNvPicPr preferRelativeResize="0"/>
          <p:nvPr/>
        </p:nvPicPr>
        <p:blipFill>
          <a:blip r:embed="rId2">
            <a:alphaModFix/>
          </a:blip>
          <a:stretch>
            <a:fillRect/>
          </a:stretch>
        </p:blipFill>
        <p:spPr>
          <a:xfrm>
            <a:off x="5715000" y="1885950"/>
            <a:ext cx="1099836" cy="1102608"/>
          </a:xfrm>
          <a:prstGeom prst="rect">
            <a:avLst/>
          </a:prstGeom>
          <a:noFill/>
          <a:ln>
            <a:noFill/>
          </a:ln>
        </p:spPr>
      </p:pic>
      <p:pic>
        <p:nvPicPr>
          <p:cNvPr id="5" name="Google Shape;391;p38"/>
          <p:cNvPicPr preferRelativeResize="0"/>
          <p:nvPr/>
        </p:nvPicPr>
        <p:blipFill>
          <a:blip r:embed="rId3">
            <a:alphaModFix/>
          </a:blip>
          <a:stretch>
            <a:fillRect/>
          </a:stretch>
        </p:blipFill>
        <p:spPr>
          <a:xfrm>
            <a:off x="6705600" y="2800350"/>
            <a:ext cx="681510" cy="437719"/>
          </a:xfrm>
          <a:prstGeom prst="rect">
            <a:avLst/>
          </a:prstGeom>
          <a:noFill/>
          <a:ln>
            <a:noFill/>
          </a:ln>
        </p:spPr>
      </p:pic>
      <p:grpSp>
        <p:nvGrpSpPr>
          <p:cNvPr id="6" name="Google Shape;552;p39"/>
          <p:cNvGrpSpPr/>
          <p:nvPr/>
        </p:nvGrpSpPr>
        <p:grpSpPr>
          <a:xfrm>
            <a:off x="7086600" y="2190750"/>
            <a:ext cx="838200" cy="609600"/>
            <a:chOff x="5255200" y="3006475"/>
            <a:chExt cx="511700" cy="378575"/>
          </a:xfrm>
        </p:grpSpPr>
        <p:sp>
          <p:nvSpPr>
            <p:cNvPr id="7" name="Google Shape;55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304800" y="514350"/>
            <a:ext cx="41148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t>W  rking:</a:t>
            </a:r>
            <a:endParaRPr sz="6600"/>
          </a:p>
        </p:txBody>
      </p:sp>
      <p:sp>
        <p:nvSpPr>
          <p:cNvPr id="81" name="Google Shape;81;p15"/>
          <p:cNvSpPr txBox="1">
            <a:spLocks noGrp="1"/>
          </p:cNvSpPr>
          <p:nvPr>
            <p:ph type="subTitle" idx="4294967295"/>
          </p:nvPr>
        </p:nvSpPr>
        <p:spPr>
          <a:xfrm>
            <a:off x="304800" y="1504950"/>
            <a:ext cx="3998400" cy="2296797"/>
          </a:xfrm>
          <a:prstGeom prst="rect">
            <a:avLst/>
          </a:prstGeom>
        </p:spPr>
        <p:txBody>
          <a:bodyPr spcFirstLastPara="1" wrap="square" lIns="0" tIns="0" rIns="0" bIns="0" anchor="t" anchorCtr="0">
            <a:noAutofit/>
          </a:bodyPr>
          <a:lstStyle/>
          <a:p>
            <a:pPr marL="342900">
              <a:buFont typeface="+mj-lt"/>
              <a:buAutoNum type="arabicPeriod"/>
            </a:pPr>
            <a:r>
              <a:rPr lang="en-US" sz="1800" b="1" dirty="0"/>
              <a:t>Obstacle avoiding system using ultrasonic sensor</a:t>
            </a:r>
          </a:p>
          <a:p>
            <a:pPr marL="342900" lvl="0" algn="l" rtl="0">
              <a:spcBef>
                <a:spcPts val="600"/>
              </a:spcBef>
              <a:spcAft>
                <a:spcPts val="0"/>
              </a:spcAft>
              <a:buFont typeface="+mj-lt"/>
              <a:buAutoNum type="arabicPeriod"/>
            </a:pPr>
            <a:r>
              <a:rPr lang="en-US" sz="1800" b="1" dirty="0"/>
              <a:t>Quick access to the stick</a:t>
            </a:r>
          </a:p>
          <a:p>
            <a:pPr marL="342900" lvl="0" algn="l" rtl="0">
              <a:spcBef>
                <a:spcPts val="600"/>
              </a:spcBef>
              <a:spcAft>
                <a:spcPts val="0"/>
              </a:spcAft>
              <a:buFont typeface="+mj-lt"/>
              <a:buAutoNum type="arabicPeriod"/>
            </a:pPr>
            <a:r>
              <a:rPr lang="en-US" sz="1800" b="1" dirty="0"/>
              <a:t>Light monitoring system</a:t>
            </a:r>
          </a:p>
          <a:p>
            <a:pPr marL="342900" lvl="0" algn="l" rtl="0">
              <a:spcBef>
                <a:spcPts val="600"/>
              </a:spcBef>
              <a:spcAft>
                <a:spcPts val="0"/>
              </a:spcAft>
              <a:buFont typeface="+mj-lt"/>
              <a:buAutoNum type="arabicPeriod"/>
            </a:pPr>
            <a:r>
              <a:rPr lang="en-US" sz="1800" b="1" dirty="0"/>
              <a:t>Fluid/water surface detection</a:t>
            </a:r>
          </a:p>
          <a:p>
            <a:pPr marL="342900" lvl="0" algn="l" rtl="0">
              <a:spcBef>
                <a:spcPts val="600"/>
              </a:spcBef>
              <a:spcAft>
                <a:spcPts val="0"/>
              </a:spcAft>
              <a:buFont typeface="+mj-lt"/>
              <a:buAutoNum type="arabicPeriod"/>
            </a:pPr>
            <a:r>
              <a:rPr lang="en-US" sz="1800" b="1" dirty="0"/>
              <a:t>Fire detection</a:t>
            </a:r>
          </a:p>
          <a:p>
            <a:pPr marL="342900" lvl="0" algn="l" rtl="0">
              <a:spcBef>
                <a:spcPts val="600"/>
              </a:spcBef>
              <a:spcAft>
                <a:spcPts val="0"/>
              </a:spcAft>
              <a:buFont typeface="+mj-lt"/>
              <a:buAutoNum type="arabicPeriod"/>
            </a:pPr>
            <a:r>
              <a:rPr lang="en-US" sz="1800" b="1" dirty="0"/>
              <a:t>Pit/staircase detection</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026" name="Picture 2" descr="C:\Users\Shubham\Downloads\Sensor-position-of-the-proposed-stick.png"/>
          <p:cNvPicPr>
            <a:picLocks noChangeAspect="1" noChangeArrowheads="1"/>
          </p:cNvPicPr>
          <p:nvPr/>
        </p:nvPicPr>
        <p:blipFill>
          <a:blip r:embed="rId3"/>
          <a:srcRect/>
          <a:stretch>
            <a:fillRect/>
          </a:stretch>
        </p:blipFill>
        <p:spPr bwMode="auto">
          <a:xfrm>
            <a:off x="4105955" y="1200150"/>
            <a:ext cx="5038045" cy="3200400"/>
          </a:xfrm>
          <a:prstGeom prst="rect">
            <a:avLst/>
          </a:prstGeom>
          <a:noFill/>
        </p:spPr>
      </p:pic>
      <p:sp>
        <p:nvSpPr>
          <p:cNvPr id="7" name="Google Shape;551;p39"/>
          <p:cNvSpPr/>
          <p:nvPr/>
        </p:nvSpPr>
        <p:spPr>
          <a:xfrm>
            <a:off x="1143000" y="742950"/>
            <a:ext cx="457200" cy="457200"/>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152400" y="209550"/>
            <a:ext cx="8839200" cy="4343400"/>
          </a:xfrm>
          <a:prstGeom prst="rect">
            <a:avLst/>
          </a:prstGeom>
        </p:spPr>
        <p:txBody>
          <a:bodyPr spcFirstLastPara="1" wrap="square" lIns="0" tIns="0" rIns="0" bIns="0" anchor="b" anchorCtr="0">
            <a:noAutofit/>
          </a:bodyPr>
          <a:lstStyle/>
          <a:p>
            <a:pPr lvl="0"/>
            <a:r>
              <a:rPr lang="en-US" sz="3200" dirty="0">
                <a:solidFill>
                  <a:schemeClr val="accent4">
                    <a:lumMod val="40000"/>
                    <a:lumOff val="60000"/>
                  </a:schemeClr>
                </a:solidFill>
              </a:rPr>
              <a:t>Manufacturing and pricing:</a:t>
            </a:r>
            <a:br>
              <a:rPr lang="en-US" sz="2400" dirty="0">
                <a:solidFill>
                  <a:schemeClr val="accent4">
                    <a:lumMod val="40000"/>
                    <a:lumOff val="60000"/>
                  </a:schemeClr>
                </a:solidFill>
              </a:rPr>
            </a:br>
            <a:br>
              <a:rPr lang="en-US" sz="2400" dirty="0">
                <a:solidFill>
                  <a:schemeClr val="accent4">
                    <a:lumMod val="40000"/>
                    <a:lumOff val="60000"/>
                  </a:schemeClr>
                </a:solidFill>
              </a:rPr>
            </a:br>
            <a:br>
              <a:rPr lang="en-US" sz="2400" dirty="0">
                <a:solidFill>
                  <a:schemeClr val="accent4">
                    <a:lumMod val="40000"/>
                    <a:lumOff val="60000"/>
                  </a:schemeClr>
                </a:solidFill>
              </a:rPr>
            </a:br>
            <a:r>
              <a:rPr lang="en-US" sz="2400" dirty="0">
                <a:solidFill>
                  <a:schemeClr val="accent4">
                    <a:lumMod val="40000"/>
                    <a:lumOff val="60000"/>
                  </a:schemeClr>
                </a:solidFill>
              </a:rPr>
              <a:t>Wooden stick manufacturing factors:</a:t>
            </a:r>
            <a:br>
              <a:rPr lang="en-US" sz="2400" dirty="0">
                <a:solidFill>
                  <a:schemeClr val="accent4">
                    <a:lumMod val="40000"/>
                    <a:lumOff val="60000"/>
                  </a:schemeClr>
                </a:solidFill>
              </a:rPr>
            </a:br>
            <a:r>
              <a:rPr lang="en-US" sz="2400" dirty="0" err="1">
                <a:solidFill>
                  <a:schemeClr val="accent4">
                    <a:lumMod val="40000"/>
                    <a:lumOff val="60000"/>
                  </a:schemeClr>
                </a:solidFill>
              </a:rPr>
              <a:t>weight,dimensions,etc</a:t>
            </a:r>
            <a:r>
              <a:rPr lang="en-US" sz="2400" dirty="0">
                <a:solidFill>
                  <a:schemeClr val="accent4">
                    <a:lumMod val="40000"/>
                    <a:lumOff val="60000"/>
                  </a:schemeClr>
                </a:solidFill>
              </a:rPr>
              <a:t>.</a:t>
            </a:r>
            <a:br>
              <a:rPr lang="en-US" sz="2400" dirty="0">
                <a:solidFill>
                  <a:schemeClr val="accent4">
                    <a:lumMod val="40000"/>
                    <a:lumOff val="60000"/>
                  </a:schemeClr>
                </a:solidFill>
              </a:rPr>
            </a:br>
            <a:br>
              <a:rPr lang="en-US" sz="2400" dirty="0">
                <a:solidFill>
                  <a:schemeClr val="accent4">
                    <a:lumMod val="40000"/>
                    <a:lumOff val="60000"/>
                  </a:schemeClr>
                </a:solidFill>
              </a:rPr>
            </a:br>
            <a:br>
              <a:rPr lang="en-US" sz="2400" dirty="0">
                <a:solidFill>
                  <a:schemeClr val="accent4">
                    <a:lumMod val="40000"/>
                    <a:lumOff val="60000"/>
                  </a:schemeClr>
                </a:solidFill>
              </a:rPr>
            </a:br>
            <a:r>
              <a:rPr lang="en-US" sz="2400" dirty="0">
                <a:solidFill>
                  <a:schemeClr val="accent4">
                    <a:lumMod val="40000"/>
                    <a:lumOff val="60000"/>
                  </a:schemeClr>
                </a:solidFill>
              </a:rPr>
              <a:t>Electronic circuit:</a:t>
            </a:r>
            <a:br>
              <a:rPr lang="en-US" sz="2400" dirty="0">
                <a:solidFill>
                  <a:schemeClr val="accent4">
                    <a:lumMod val="40000"/>
                    <a:lumOff val="60000"/>
                  </a:schemeClr>
                </a:solidFill>
              </a:rPr>
            </a:br>
            <a:r>
              <a:rPr lang="en-US" sz="2400" dirty="0">
                <a:solidFill>
                  <a:schemeClr val="accent4">
                    <a:lumMod val="40000"/>
                    <a:lumOff val="60000"/>
                  </a:schemeClr>
                </a:solidFill>
              </a:rPr>
              <a:t>current market value for stick :ranging from around 2000/- onwards</a:t>
            </a:r>
            <a:br>
              <a:rPr lang="en-US" sz="2400" dirty="0">
                <a:solidFill>
                  <a:schemeClr val="accent4">
                    <a:lumMod val="40000"/>
                    <a:lumOff val="60000"/>
                  </a:schemeClr>
                </a:solidFill>
              </a:rPr>
            </a:br>
            <a:r>
              <a:rPr lang="en-US" sz="2400" dirty="0">
                <a:solidFill>
                  <a:schemeClr val="accent4">
                    <a:lumMod val="40000"/>
                    <a:lumOff val="60000"/>
                  </a:schemeClr>
                </a:solidFill>
              </a:rPr>
              <a:t>our estimated price for whole stick:</a:t>
            </a:r>
            <a:r>
              <a:rPr lang="en-US" sz="2400" u="sng" dirty="0">
                <a:solidFill>
                  <a:schemeClr val="accent4">
                    <a:lumMod val="40000"/>
                    <a:lumOff val="60000"/>
                  </a:schemeClr>
                </a:solidFill>
                <a:effectLst>
                  <a:outerShdw blurRad="38100" dist="38100" dir="2700000" algn="tl">
                    <a:srgbClr val="000000">
                      <a:alpha val="43137"/>
                    </a:srgbClr>
                  </a:outerShdw>
                </a:effectLst>
              </a:rPr>
              <a:t>Rs.1000/-</a:t>
            </a:r>
            <a:endParaRPr sz="2400" u="sng">
              <a:solidFill>
                <a:schemeClr val="accent4">
                  <a:lumMod val="40000"/>
                  <a:lumOff val="60000"/>
                </a:schemeClr>
              </a:solidFill>
              <a:effectLst>
                <a:outerShdw blurRad="38100" dist="38100" dir="2700000" algn="tl">
                  <a:srgbClr val="000000">
                    <a:alpha val="43137"/>
                  </a:srgbClr>
                </a:outerShdw>
              </a:effectLst>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Future Work:</a:t>
            </a:r>
            <a:br>
              <a:rPr lang="en-US" dirty="0"/>
            </a:br>
            <a:br>
              <a:rPr lang="en-US" sz="2800" dirty="0"/>
            </a:br>
            <a:r>
              <a:rPr lang="en-US" sz="2400" dirty="0"/>
              <a:t>1)GPS Interfacing</a:t>
            </a:r>
            <a:br>
              <a:rPr lang="en-US" sz="2400" dirty="0"/>
            </a:br>
            <a:r>
              <a:rPr lang="en-US" sz="2400" dirty="0"/>
              <a:t>2)VLSI Technology</a:t>
            </a:r>
            <a:br>
              <a:rPr lang="en-US" sz="2400" dirty="0"/>
            </a:br>
            <a:r>
              <a:rPr lang="en-US" sz="2400" dirty="0"/>
              <a:t>3)Audio Instructions Through Speakers/</a:t>
            </a:r>
            <a:r>
              <a:rPr lang="en-US" sz="2400" dirty="0" err="1"/>
              <a:t>Earpods</a:t>
            </a:r>
            <a:br>
              <a:rPr lang="en-US" sz="2400" dirty="0"/>
            </a:br>
            <a:r>
              <a:rPr lang="en-US" sz="2400" dirty="0"/>
              <a:t>4)Emergency Button</a:t>
            </a:r>
            <a:br>
              <a:rPr lang="en-US" sz="2400" dirty="0"/>
            </a:br>
            <a:br>
              <a:rPr lang="en-US" sz="2400" dirty="0"/>
            </a:br>
            <a:r>
              <a:rPr lang="en-US" sz="3200" dirty="0"/>
              <a:t>Project timeline</a:t>
            </a:r>
            <a:br>
              <a:rPr lang="en-US" sz="3200" dirty="0"/>
            </a:br>
            <a:br>
              <a:rPr lang="en-US" sz="2400" dirty="0"/>
            </a:br>
            <a:r>
              <a:rPr lang="en-US" sz="2400" dirty="0"/>
              <a:t>Around next 1-1.5 month.</a:t>
            </a:r>
            <a:br>
              <a:rPr lang="en-US" sz="2400" dirty="0"/>
            </a:br>
            <a:endParaRPr lang="en-US" dirty="0"/>
          </a:p>
        </p:txBody>
      </p:sp>
      <p:grpSp>
        <p:nvGrpSpPr>
          <p:cNvPr id="3" name="Google Shape;444;p39"/>
          <p:cNvGrpSpPr/>
          <p:nvPr/>
        </p:nvGrpSpPr>
        <p:grpSpPr>
          <a:xfrm>
            <a:off x="3886200" y="3257550"/>
            <a:ext cx="636608" cy="559907"/>
            <a:chOff x="6660750" y="298550"/>
            <a:chExt cx="396900" cy="396300"/>
          </a:xfrm>
        </p:grpSpPr>
        <p:sp>
          <p:nvSpPr>
            <p:cNvPr id="4" name="Google Shape;44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endParaRPr sz="1800"/>
          </a:p>
        </p:txBody>
      </p:sp>
      <p:pic>
        <p:nvPicPr>
          <p:cNvPr id="353" name="Google Shape;353;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240</Words>
  <Application>Microsoft Office PowerPoint</Application>
  <PresentationFormat>On-screen Show (16:9)</PresentationFormat>
  <Paragraphs>38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Lexend Deca</vt:lpstr>
      <vt:lpstr>Muli Regular</vt:lpstr>
      <vt:lpstr>Arial</vt:lpstr>
      <vt:lpstr>Wingdings</vt:lpstr>
      <vt:lpstr>Muli</vt:lpstr>
      <vt:lpstr>Aliena template</vt:lpstr>
      <vt:lpstr>Technovation’ 20  Project Title:  Smart Stick for Blind and Partially sighted people</vt:lpstr>
      <vt:lpstr>PowerPoint Presentation</vt:lpstr>
      <vt:lpstr>Principle Used:  </vt:lpstr>
      <vt:lpstr>Hardware and Software Used</vt:lpstr>
      <vt:lpstr>W  rking:</vt:lpstr>
      <vt:lpstr>Manufacturing and pricing:   Wooden stick manufacturing factors: weight,dimensions,etc.   Electronic circuit: current market value for stick :ranging from around 2000/- onwards our estimated price for whole stick:Rs.1000/-</vt:lpstr>
      <vt:lpstr>Future Work:  1)GPS Interfacing 2)VLSI Technology 3)Audio Instructions Through Speakers/Earpods 4)Emergency Button  Project timeline  Around next 1-1.5 month.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Technovation’ 20</dc:title>
  <dc:creator>Shubham</dc:creator>
  <cp:lastModifiedBy>NIKHIL</cp:lastModifiedBy>
  <cp:revision>36</cp:revision>
  <dcterms:modified xsi:type="dcterms:W3CDTF">2020-01-20T09:10:09Z</dcterms:modified>
</cp:coreProperties>
</file>