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T Supermolot Neue Expanded" charset="1" panose="02000503020000020004"/>
      <p:regular r:id="rId16"/>
    </p:embeddedFont>
    <p:embeddedFont>
      <p:font typeface="TT Supermolot Neue Expanded Bold" charset="1" panose="02000803000000020004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9639" y="8469381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29682" y="2239158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6875" y="2801211"/>
            <a:ext cx="14313744" cy="5165829"/>
          </a:xfrm>
          <a:custGeom>
            <a:avLst/>
            <a:gdLst/>
            <a:ahLst/>
            <a:cxnLst/>
            <a:rect r="r" b="b" t="t" l="l"/>
            <a:pathLst>
              <a:path h="5165829" w="14313744">
                <a:moveTo>
                  <a:pt x="0" y="0"/>
                </a:moveTo>
                <a:lnTo>
                  <a:pt x="14313744" y="0"/>
                </a:lnTo>
                <a:lnTo>
                  <a:pt x="14313744" y="5165829"/>
                </a:lnTo>
                <a:lnTo>
                  <a:pt x="0" y="51658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48168" t="0" r="0" b="-5872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62482" y="4023471"/>
            <a:ext cx="6563037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Introduction 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62452" y="4386970"/>
            <a:ext cx="13922591" cy="2006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382"/>
              </a:lnSpc>
              <a:spcBef>
                <a:spcPct val="0"/>
              </a:spcBef>
            </a:pPr>
            <a:r>
              <a:rPr lang="en-US" b="true" sz="11702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 ARRAY IN C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96833" y="4041680"/>
            <a:ext cx="11894334" cy="197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089"/>
              </a:lnSpc>
              <a:spcBef>
                <a:spcPct val="0"/>
              </a:spcBef>
            </a:pPr>
            <a:r>
              <a:rPr lang="en-US" b="true" sz="11492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599304" y="1639594"/>
            <a:ext cx="6750960" cy="7365899"/>
          </a:xfrm>
          <a:custGeom>
            <a:avLst/>
            <a:gdLst/>
            <a:ahLst/>
            <a:cxnLst/>
            <a:rect r="r" b="b" t="t" l="l"/>
            <a:pathLst>
              <a:path h="7365899" w="6750960">
                <a:moveTo>
                  <a:pt x="6750961" y="0"/>
                </a:moveTo>
                <a:lnTo>
                  <a:pt x="0" y="0"/>
                </a:lnTo>
                <a:lnTo>
                  <a:pt x="0" y="7365900"/>
                </a:lnTo>
                <a:lnTo>
                  <a:pt x="6750961" y="7365900"/>
                </a:lnTo>
                <a:lnTo>
                  <a:pt x="675096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99362" y="2053937"/>
            <a:ext cx="6267642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WHAT IS C PROGRAMMING 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2366" y="4342765"/>
            <a:ext cx="7621634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C</a:t>
            </a:r>
            <a:r>
              <a:rPr lang="en-US" sz="21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is a general-purpose programming language developed by Dennis Ritchie in 1972.</a:t>
            </a:r>
          </a:p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22366" y="5954369"/>
            <a:ext cx="7621634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It is known as the mother of all programming languages because many modern languages (like C++, Java, Python) are based on C concepts.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22366" y="7594956"/>
            <a:ext cx="7621634" cy="194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C is a high-level programming language that combines the power of low-level programming (close to hardware) with the simplicity of high-level programming, making it widely used for operating systems, compilers, and embedded systems.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5803" y="2380655"/>
            <a:ext cx="6267642" cy="4050464"/>
          </a:xfrm>
          <a:custGeom>
            <a:avLst/>
            <a:gdLst/>
            <a:ahLst/>
            <a:cxnLst/>
            <a:rect r="r" b="b" t="t" l="l"/>
            <a:pathLst>
              <a:path h="4050464" w="6267642">
                <a:moveTo>
                  <a:pt x="0" y="0"/>
                </a:moveTo>
                <a:lnTo>
                  <a:pt x="6267642" y="0"/>
                </a:lnTo>
                <a:lnTo>
                  <a:pt x="6267642" y="4050464"/>
                </a:lnTo>
                <a:lnTo>
                  <a:pt x="0" y="4050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98510" y="6822079"/>
            <a:ext cx="6267642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WHAT IS ARRAY?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293471"/>
            <a:ext cx="7307339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An array is a collection of elements of the same data type stored at contiguous memory locations.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5086350"/>
            <a:ext cx="7307339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Each element can be accessed using an index.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144000" y="6194899"/>
            <a:ext cx="730733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Indexing starts from 0 in C.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44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85914" y="1726639"/>
            <a:ext cx="9916172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TYPES OF ARRAY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91200" y="3530724"/>
            <a:ext cx="367684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One-Dimensional Array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9992" y="4454816"/>
            <a:ext cx="3799261" cy="388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 one-dimensional array is the simplest form of array.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It stores data elements in a linear sequence (like a list).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Each element is accessed by a single index.</a:t>
            </a:r>
          </a:p>
          <a:p>
            <a:pPr algn="just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Mostly used to store lists of numbers, names, marks, etc.</a:t>
            </a:r>
          </a:p>
          <a:p>
            <a:pPr algn="just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244370" y="3534976"/>
            <a:ext cx="367684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Two-Dimensional Array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00482" y="4454816"/>
            <a:ext cx="3799261" cy="423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 two-dimensional array is often called a matrix.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It stores data in rows and columns (tabular form).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Each element is accessed using two indices: row index and column index.</a:t>
            </a:r>
          </a:p>
          <a:p>
            <a:pPr algn="just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Commonly used in mathematical problems, tables, and games like tic-tac-toe.</a:t>
            </a:r>
          </a:p>
          <a:p>
            <a:pPr algn="just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999892" y="3534976"/>
            <a:ext cx="3676845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Multi-Dimensional Array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999892" y="4454816"/>
            <a:ext cx="3799261" cy="423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An array with more than two dimensions is called a multi-dimensional array.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 3D array can represent a cube-like structure with rows, columns, and depth.</a:t>
            </a:r>
          </a:p>
          <a:p>
            <a:pPr algn="just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Higher-dimensional arrays are rarely used directly but useful in advanced applications (e.g., 3D graphics, simulations).</a:t>
            </a:r>
          </a:p>
          <a:p>
            <a:pPr algn="just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44530" y="2031141"/>
            <a:ext cx="859894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WHY WE USE ARRAYS?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46762" y="4085365"/>
            <a:ext cx="759447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Store multiple values in a single variable.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46762" y="6506017"/>
            <a:ext cx="7594476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Useful in algorithms, searching, sorting, and data structures.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46762" y="5681152"/>
            <a:ext cx="759447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Helps manage large amounts of data efficiently.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46762" y="4907280"/>
            <a:ext cx="7594476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Easy to access and manipulate data using loops.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33794" y="2166985"/>
            <a:ext cx="9420411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ADVANTAGES &amp; LIMITATIONS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9624876" y="4785168"/>
            <a:ext cx="9820739" cy="4186920"/>
          </a:xfrm>
          <a:custGeom>
            <a:avLst/>
            <a:gdLst/>
            <a:ahLst/>
            <a:cxnLst/>
            <a:rect r="r" b="b" t="t" l="l"/>
            <a:pathLst>
              <a:path h="4186920" w="9820739">
                <a:moveTo>
                  <a:pt x="9820739" y="0"/>
                </a:moveTo>
                <a:lnTo>
                  <a:pt x="0" y="0"/>
                </a:lnTo>
                <a:lnTo>
                  <a:pt x="0" y="4186920"/>
                </a:lnTo>
                <a:lnTo>
                  <a:pt x="9820739" y="4186920"/>
                </a:lnTo>
                <a:lnTo>
                  <a:pt x="98207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43613" y="4790354"/>
            <a:ext cx="9820739" cy="4186920"/>
          </a:xfrm>
          <a:custGeom>
            <a:avLst/>
            <a:gdLst/>
            <a:ahLst/>
            <a:cxnLst/>
            <a:rect r="r" b="b" t="t" l="l"/>
            <a:pathLst>
              <a:path h="4186920" w="9820739">
                <a:moveTo>
                  <a:pt x="0" y="0"/>
                </a:moveTo>
                <a:lnTo>
                  <a:pt x="9820739" y="0"/>
                </a:lnTo>
                <a:lnTo>
                  <a:pt x="9820739" y="4186920"/>
                </a:lnTo>
                <a:lnTo>
                  <a:pt x="0" y="4186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42277" y="5440561"/>
            <a:ext cx="2306213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ADVANTAGES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2277" y="6128799"/>
            <a:ext cx="5840627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Easy data management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Faster access with index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Simplifies loops</a:t>
            </a:r>
          </a:p>
          <a:p>
            <a:pPr algn="just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987592" y="5440561"/>
            <a:ext cx="3114482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LIMITATIONS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87592" y="6128799"/>
            <a:ext cx="5840627" cy="1497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Fixed size (cannot grow/shrink at runtime)</a:t>
            </a:r>
          </a:p>
          <a:p>
            <a:pPr algn="just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Wastage of memory if not used fully</a:t>
            </a:r>
          </a:p>
          <a:p>
            <a:pPr algn="just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1302" y="1707934"/>
            <a:ext cx="12205396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ONE DIMENSIONAL ARRAY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41302" y="2613073"/>
            <a:ext cx="8575530" cy="744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#include &lt;stdio.h&gt;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#include &lt;conio.h&gt;</a:t>
            </a:r>
          </a:p>
          <a:p>
            <a:pPr algn="l">
              <a:lnSpc>
                <a:spcPts val="3115"/>
              </a:lnSpc>
            </a:pP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voidmain() {</a:t>
            </a:r>
          </a:p>
          <a:p>
            <a:pPr algn="l">
              <a:lnSpc>
                <a:spcPts val="3115"/>
              </a:lnSpc>
            </a:pP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clrscr();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// Declare and initialize an array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int numbers[5] = {10, 20, 30, 40, 50};</a:t>
            </a:r>
          </a:p>
          <a:p>
            <a:pPr algn="l">
              <a:lnSpc>
                <a:spcPts val="3115"/>
              </a:lnSpc>
            </a:pP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// Print array elements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printf("Elements of the array are:\n");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for(int i = 0; i &lt; 5; i++) {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printf("numbers[%d] = %d\n", i, numbers[i]);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}</a:t>
            </a:r>
          </a:p>
          <a:p>
            <a:pPr algn="l">
              <a:lnSpc>
                <a:spcPts val="3115"/>
              </a:lnSpc>
            </a:pP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getch();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}</a:t>
            </a:r>
          </a:p>
          <a:p>
            <a:pPr algn="l">
              <a:lnSpc>
                <a:spcPts val="3115"/>
              </a:lnSpc>
            </a:pPr>
          </a:p>
          <a:p>
            <a:pPr algn="l" marL="0" indent="0" lvl="0">
              <a:lnSpc>
                <a:spcPts val="3115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616832" y="5095875"/>
            <a:ext cx="8575530" cy="2343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numbers[0] = 10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numbers[1] = 20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numbers[2] = 30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numbers[3] = 40</a:t>
            </a:r>
          </a:p>
          <a:p>
            <a:pPr algn="l">
              <a:lnSpc>
                <a:spcPts val="3115"/>
              </a:lnSpc>
            </a:pPr>
            <a:r>
              <a:rPr lang="en-US" sz="2225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numbers[4] = 50</a:t>
            </a:r>
          </a:p>
          <a:p>
            <a:pPr algn="l" marL="0" indent="0" lvl="0">
              <a:lnSpc>
                <a:spcPts val="3115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438699" y="4338811"/>
            <a:ext cx="810506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</a:t>
            </a:r>
          </a:p>
        </p:txBody>
      </p:sp>
      <p:sp>
        <p:nvSpPr>
          <p:cNvPr name="AutoShape 11" id="11"/>
          <p:cNvSpPr/>
          <p:nvPr/>
        </p:nvSpPr>
        <p:spPr>
          <a:xfrm flipH="true">
            <a:off x="10896047" y="2889944"/>
            <a:ext cx="0" cy="636835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1302" y="1707934"/>
            <a:ext cx="12205396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TWO DIMENSIONAL ARRAY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25348" y="2861394"/>
            <a:ext cx="10094090" cy="6913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#include &lt;stdio.h&gt;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#include &lt;conio.h&gt;</a:t>
            </a: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void main() {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clrscr();</a:t>
            </a: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int numbers[2][2] = { {10, 20}, {30, 40} };</a:t>
            </a: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printf("2D Array Elements:\n");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printf("%d %d\n", numbers[0][0], numbers[0][1]);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printf("%d %d\n", numbers[1][0], numbers[1][1]);</a:t>
            </a:r>
          </a:p>
          <a:p>
            <a:pPr algn="l">
              <a:lnSpc>
                <a:spcPts val="3666"/>
              </a:lnSpc>
            </a:pP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    getch();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}</a:t>
            </a:r>
          </a:p>
          <a:p>
            <a:pPr algn="l" marL="0" indent="0" lvl="0">
              <a:lnSpc>
                <a:spcPts val="366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212255" y="5086350"/>
            <a:ext cx="10094090" cy="1836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2D Array Elements: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10 20</a:t>
            </a:r>
          </a:p>
          <a:p>
            <a:pPr algn="l">
              <a:lnSpc>
                <a:spcPts val="3666"/>
              </a:lnSpc>
            </a:pPr>
            <a:r>
              <a:rPr lang="en-US" sz="2619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30 40</a:t>
            </a:r>
          </a:p>
          <a:p>
            <a:pPr algn="l" marL="0" indent="0" lvl="0">
              <a:lnSpc>
                <a:spcPts val="3666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265856" y="4364126"/>
            <a:ext cx="3545061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: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1704316" y="3036922"/>
            <a:ext cx="0" cy="622137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41302" y="2166985"/>
            <a:ext cx="12205396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FFFFFF"/>
                </a:solidFill>
                <a:latin typeface="TT Supermolot Neue Expanded Bold"/>
                <a:ea typeface="TT Supermolot Neue Expanded Bold"/>
                <a:cs typeface="TT Supermolot Neue Expanded Bold"/>
                <a:sym typeface="TT Supermolot Neue Expanded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96955" y="4071015"/>
            <a:ext cx="1009409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Arrays in C help store and manage multiple values efficiently, making data handling easier.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340989" y="1536593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77854" y="7626302"/>
            <a:ext cx="1751134" cy="1124105"/>
          </a:xfrm>
          <a:custGeom>
            <a:avLst/>
            <a:gdLst/>
            <a:ahLst/>
            <a:cxnLst/>
            <a:rect r="r" b="b" t="t" l="l"/>
            <a:pathLst>
              <a:path h="1124105" w="1751134">
                <a:moveTo>
                  <a:pt x="0" y="0"/>
                </a:moveTo>
                <a:lnTo>
                  <a:pt x="1751135" y="0"/>
                </a:lnTo>
                <a:lnTo>
                  <a:pt x="1751135" y="1124105"/>
                </a:lnTo>
                <a:lnTo>
                  <a:pt x="0" y="112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98510" y="897727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2"/>
                </a:lnTo>
                <a:lnTo>
                  <a:pt x="0" y="5620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759" y="1639594"/>
            <a:ext cx="3397020" cy="562052"/>
          </a:xfrm>
          <a:custGeom>
            <a:avLst/>
            <a:gdLst/>
            <a:ahLst/>
            <a:cxnLst/>
            <a:rect r="r" b="b" t="t" l="l"/>
            <a:pathLst>
              <a:path h="562052" w="3397020">
                <a:moveTo>
                  <a:pt x="0" y="0"/>
                </a:moveTo>
                <a:lnTo>
                  <a:pt x="3397020" y="0"/>
                </a:lnTo>
                <a:lnTo>
                  <a:pt x="3397020" y="562053"/>
                </a:lnTo>
                <a:lnTo>
                  <a:pt x="0" y="5620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96955" y="5815459"/>
            <a:ext cx="10094090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TT Supermolot Neue Expanded"/>
                <a:ea typeface="TT Supermolot Neue Expanded"/>
                <a:cs typeface="TT Supermolot Neue Expanded"/>
                <a:sym typeface="TT Supermolot Neue Expanded"/>
              </a:rPr>
              <a:t>Despite having a fixed size, they are essential for solving many programming problems.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DAGyetumQ4A</dc:identifier>
  <dcterms:modified xsi:type="dcterms:W3CDTF">2011-08-01T06:04:30Z</dcterms:modified>
  <cp:revision>1</cp:revision>
  <dc:title>Blue and White Gradient Bold Neon Modern Geometric Shape Programming Presentation</dc:title>
</cp:coreProperties>
</file>