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1626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61139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124E73"/>
                </a:solidFill>
                <a:ea typeface="Inter Bold" pitchFamily="34" charset="-122"/>
                <a:cs typeface="Inter Bold" pitchFamily="34" charset="-120"/>
              </a:rPr>
              <a:t>Unleash Your Potential: Mastering SMART Goal Setting</a:t>
            </a:r>
            <a:endParaRPr lang="en-US" sz="4450" dirty="0"/>
          </a:p>
        </p:txBody>
      </p:sp>
      <p:sp>
        <p:nvSpPr>
          <p:cNvPr id="4" name="Text 1"/>
          <p:cNvSpPr/>
          <p:nvPr/>
        </p:nvSpPr>
        <p:spPr>
          <a:xfrm>
            <a:off x="793790" y="4077891"/>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ea typeface="Source Sans Pro" pitchFamily="34" charset="-122"/>
                <a:cs typeface="Source Sans Pro" pitchFamily="34" charset="-120"/>
              </a:rPr>
              <a:t>Embark on a transformative journey towards achieving your dreams with the power of effective goal setting. The SMART framework provides a structured approach to defining and attaining goals, ensuring clarity, focus, and measurable progress. Discover why SMART goals are essential for unlocking your full potential, both in your personal and professional life, and pave the way for lasting success. This presentation will provide a brief overview of the SMART framework and its benefits.</a:t>
            </a:r>
            <a:endParaRPr lang="en-US" sz="1750" dirty="0"/>
          </a:p>
        </p:txBody>
      </p:sp>
      <p:pic>
        <p:nvPicPr>
          <p:cNvPr id="1026" name="Picture 2">
            <a:extLst>
              <a:ext uri="{FF2B5EF4-FFF2-40B4-BE49-F238E27FC236}">
                <a16:creationId xmlns:a16="http://schemas.microsoft.com/office/drawing/2014/main" id="{650D547D-264C-203B-6510-84E12AE9C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4926" y="2070"/>
            <a:ext cx="6155473"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2946" y="632222"/>
            <a:ext cx="7718108" cy="1273016"/>
          </a:xfrm>
          <a:prstGeom prst="rect">
            <a:avLst/>
          </a:prstGeom>
          <a:noFill/>
          <a:ln/>
        </p:spPr>
        <p:txBody>
          <a:bodyPr wrap="square" lIns="0" tIns="0" rIns="0" bIns="0" rtlCol="0" anchor="t"/>
          <a:lstStyle/>
          <a:p>
            <a:pPr marL="0" indent="0" algn="l">
              <a:lnSpc>
                <a:spcPts val="5000"/>
              </a:lnSpc>
              <a:buNone/>
            </a:pPr>
            <a:r>
              <a:rPr lang="en-US" sz="4000" b="1" dirty="0">
                <a:solidFill>
                  <a:srgbClr val="124E73"/>
                </a:solidFill>
                <a:ea typeface="Inter Bold" pitchFamily="34" charset="-122"/>
                <a:cs typeface="Inter Bold" pitchFamily="34" charset="-120"/>
              </a:rPr>
              <a:t>Your Journey Starts Now: Implementing SMART Goals</a:t>
            </a:r>
            <a:endParaRPr lang="en-US" sz="4000" dirty="0"/>
          </a:p>
        </p:txBody>
      </p:sp>
      <p:sp>
        <p:nvSpPr>
          <p:cNvPr id="4" name="Shape 1"/>
          <p:cNvSpPr/>
          <p:nvPr/>
        </p:nvSpPr>
        <p:spPr>
          <a:xfrm>
            <a:off x="712946" y="2210753"/>
            <a:ext cx="3757255" cy="1825228"/>
          </a:xfrm>
          <a:prstGeom prst="roundRect">
            <a:avLst>
              <a:gd name="adj" fmla="val 1674"/>
            </a:avLst>
          </a:prstGeom>
          <a:solidFill>
            <a:srgbClr val="F3EEE3"/>
          </a:solidFill>
          <a:ln/>
        </p:spPr>
      </p:sp>
      <p:sp>
        <p:nvSpPr>
          <p:cNvPr id="5" name="Text 2"/>
          <p:cNvSpPr/>
          <p:nvPr/>
        </p:nvSpPr>
        <p:spPr>
          <a:xfrm>
            <a:off x="916543" y="2414349"/>
            <a:ext cx="2546152" cy="318254"/>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Recap of SMART</a:t>
            </a:r>
            <a:endParaRPr lang="en-US" sz="2000" dirty="0"/>
          </a:p>
        </p:txBody>
      </p:sp>
      <p:sp>
        <p:nvSpPr>
          <p:cNvPr id="6" name="Text 3"/>
          <p:cNvSpPr/>
          <p:nvPr/>
        </p:nvSpPr>
        <p:spPr>
          <a:xfrm>
            <a:off x="916543" y="2854762"/>
            <a:ext cx="3350062" cy="977622"/>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Remember the SMART framework: Specific, Measurable, Attainable, Realistic, Timely.</a:t>
            </a:r>
            <a:endParaRPr lang="en-US" sz="1600" dirty="0"/>
          </a:p>
        </p:txBody>
      </p:sp>
      <p:sp>
        <p:nvSpPr>
          <p:cNvPr id="7" name="Shape 4"/>
          <p:cNvSpPr/>
          <p:nvPr/>
        </p:nvSpPr>
        <p:spPr>
          <a:xfrm>
            <a:off x="4673798" y="2210753"/>
            <a:ext cx="3757255" cy="1825228"/>
          </a:xfrm>
          <a:prstGeom prst="roundRect">
            <a:avLst>
              <a:gd name="adj" fmla="val 1674"/>
            </a:avLst>
          </a:prstGeom>
          <a:solidFill>
            <a:srgbClr val="F3EEE3"/>
          </a:solidFill>
          <a:ln/>
        </p:spPr>
      </p:sp>
      <p:sp>
        <p:nvSpPr>
          <p:cNvPr id="8" name="Text 5"/>
          <p:cNvSpPr/>
          <p:nvPr/>
        </p:nvSpPr>
        <p:spPr>
          <a:xfrm>
            <a:off x="4877395" y="2414349"/>
            <a:ext cx="2546152" cy="318254"/>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Apply Goals</a:t>
            </a:r>
            <a:endParaRPr lang="en-US" sz="2000" dirty="0"/>
          </a:p>
        </p:txBody>
      </p:sp>
      <p:sp>
        <p:nvSpPr>
          <p:cNvPr id="9" name="Text 6"/>
          <p:cNvSpPr/>
          <p:nvPr/>
        </p:nvSpPr>
        <p:spPr>
          <a:xfrm>
            <a:off x="4877395" y="2854762"/>
            <a:ext cx="3350062" cy="651748"/>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Apply SMART goals to your personal and professional life.</a:t>
            </a:r>
            <a:endParaRPr lang="en-US" sz="1600" dirty="0"/>
          </a:p>
        </p:txBody>
      </p:sp>
      <p:sp>
        <p:nvSpPr>
          <p:cNvPr id="10" name="Shape 7"/>
          <p:cNvSpPr/>
          <p:nvPr/>
        </p:nvSpPr>
        <p:spPr>
          <a:xfrm>
            <a:off x="712946" y="4239578"/>
            <a:ext cx="7718108" cy="1173480"/>
          </a:xfrm>
          <a:prstGeom prst="roundRect">
            <a:avLst>
              <a:gd name="adj" fmla="val 2604"/>
            </a:avLst>
          </a:prstGeom>
          <a:solidFill>
            <a:srgbClr val="F3EEE3"/>
          </a:solidFill>
          <a:ln/>
        </p:spPr>
      </p:sp>
      <p:sp>
        <p:nvSpPr>
          <p:cNvPr id="11" name="Text 8"/>
          <p:cNvSpPr/>
          <p:nvPr/>
        </p:nvSpPr>
        <p:spPr>
          <a:xfrm>
            <a:off x="916543" y="4443174"/>
            <a:ext cx="2546152" cy="318254"/>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Write Down Goals</a:t>
            </a:r>
            <a:endParaRPr lang="en-US" sz="2000" dirty="0"/>
          </a:p>
        </p:txBody>
      </p:sp>
      <p:sp>
        <p:nvSpPr>
          <p:cNvPr id="12" name="Text 9"/>
          <p:cNvSpPr/>
          <p:nvPr/>
        </p:nvSpPr>
        <p:spPr>
          <a:xfrm>
            <a:off x="916543" y="4883587"/>
            <a:ext cx="7310914" cy="325874"/>
          </a:xfrm>
          <a:prstGeom prst="rect">
            <a:avLst/>
          </a:prstGeom>
          <a:noFill/>
          <a:ln/>
        </p:spPr>
        <p:txBody>
          <a:bodyPr wrap="non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As a call to action, write down 3 SMART goals right now.</a:t>
            </a:r>
            <a:endParaRPr lang="en-US" sz="1600" dirty="0"/>
          </a:p>
        </p:txBody>
      </p:sp>
      <p:sp>
        <p:nvSpPr>
          <p:cNvPr id="13" name="Text 10"/>
          <p:cNvSpPr/>
          <p:nvPr/>
        </p:nvSpPr>
        <p:spPr>
          <a:xfrm>
            <a:off x="712946" y="5642134"/>
            <a:ext cx="7718108" cy="1955244"/>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Equipped with the knowledge and tools to set SMART goals, you're now ready to embark on a journey of personal and professional transformation. Take the first step by identifying three SMART goals that align with your values, passions, and aspirations. Write them down, create an action plan, and commit to taking consistent steps towards their achievement. Remember, the power to create a brighter future lies within you—start unleashing your potential today.</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8AA7E5-2E38-7BF4-5456-644048B03736}"/>
              </a:ext>
            </a:extLst>
          </p:cNvPr>
          <p:cNvSpPr txBox="1"/>
          <p:nvPr/>
        </p:nvSpPr>
        <p:spPr>
          <a:xfrm>
            <a:off x="4953929" y="3453080"/>
            <a:ext cx="4722541" cy="1323439"/>
          </a:xfrm>
          <a:prstGeom prst="rect">
            <a:avLst/>
          </a:prstGeom>
          <a:noFill/>
        </p:spPr>
        <p:txBody>
          <a:bodyPr wrap="square" rtlCol="0">
            <a:spAutoFit/>
          </a:bodyPr>
          <a:lstStyle/>
          <a:p>
            <a:r>
              <a:rPr lang="en-US" sz="8000" b="1" dirty="0">
                <a:solidFill>
                  <a:srgbClr val="124E73"/>
                </a:solidFill>
                <a:latin typeface="Calibri" panose="020F0502020204030204" pitchFamily="34" charset="0"/>
                <a:ea typeface="Calibri" panose="020F0502020204030204" pitchFamily="34" charset="0"/>
                <a:cs typeface="Calibri" panose="020F0502020204030204" pitchFamily="34" charset="0"/>
              </a:rPr>
              <a:t>Thank You</a:t>
            </a:r>
            <a:endParaRPr lang="en-IN" sz="8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77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4155"/>
            <a:ext cx="7434382" cy="708779"/>
          </a:xfrm>
          <a:prstGeom prst="rect">
            <a:avLst/>
          </a:prstGeom>
          <a:noFill/>
          <a:ln/>
        </p:spPr>
        <p:txBody>
          <a:bodyPr wrap="none" lIns="0" tIns="0" rIns="0" bIns="0" rtlCol="0" anchor="t"/>
          <a:lstStyle/>
          <a:p>
            <a:pPr marL="0" indent="0" algn="l">
              <a:lnSpc>
                <a:spcPts val="5550"/>
              </a:lnSpc>
              <a:buNone/>
            </a:pPr>
            <a:r>
              <a:rPr lang="en-US" sz="4450" b="1" dirty="0">
                <a:solidFill>
                  <a:srgbClr val="124E73"/>
                </a:solidFill>
                <a:ea typeface="Inter Bold" pitchFamily="34" charset="-122"/>
                <a:cs typeface="Inter Bold" pitchFamily="34" charset="-120"/>
              </a:rPr>
              <a:t>Decoding SMART: Specific</a:t>
            </a:r>
            <a:endParaRPr lang="en-US" sz="4450" dirty="0"/>
          </a:p>
        </p:txBody>
      </p:sp>
      <p:sp>
        <p:nvSpPr>
          <p:cNvPr id="3" name="Text 1"/>
          <p:cNvSpPr/>
          <p:nvPr/>
        </p:nvSpPr>
        <p:spPr>
          <a:xfrm>
            <a:off x="793790" y="3089910"/>
            <a:ext cx="3423880" cy="354330"/>
          </a:xfrm>
          <a:prstGeom prst="rect">
            <a:avLst/>
          </a:prstGeom>
          <a:noFill/>
          <a:ln/>
        </p:spPr>
        <p:txBody>
          <a:bodyPr wrap="none" lIns="0" tIns="0" rIns="0" bIns="0" rtlCol="0" anchor="t"/>
          <a:lstStyle/>
          <a:p>
            <a:pPr marL="0" indent="0" algn="l">
              <a:lnSpc>
                <a:spcPts val="2750"/>
              </a:lnSpc>
              <a:buNone/>
            </a:pPr>
            <a:r>
              <a:rPr lang="en-US" sz="2200" b="1" dirty="0">
                <a:solidFill>
                  <a:srgbClr val="124E73"/>
                </a:solidFill>
                <a:ea typeface="Inter Bold" pitchFamily="34" charset="-122"/>
                <a:cs typeface="Inter Bold" pitchFamily="34" charset="-120"/>
              </a:rPr>
              <a:t>Vague vs. Specific Goals</a:t>
            </a:r>
            <a:endParaRPr lang="en-US" sz="2200" dirty="0"/>
          </a:p>
        </p:txBody>
      </p:sp>
      <p:sp>
        <p:nvSpPr>
          <p:cNvPr id="4" name="Text 2"/>
          <p:cNvSpPr/>
          <p:nvPr/>
        </p:nvSpPr>
        <p:spPr>
          <a:xfrm>
            <a:off x="793790" y="36710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4150"/>
                </a:solidFill>
                <a:ea typeface="Source Sans Pro" pitchFamily="34" charset="-122"/>
                <a:cs typeface="Source Sans Pro" pitchFamily="34" charset="-120"/>
              </a:rPr>
              <a:t>Vague: "Get in shape"</a:t>
            </a:r>
            <a:endParaRPr lang="en-US" sz="1750" dirty="0"/>
          </a:p>
        </p:txBody>
      </p:sp>
      <p:sp>
        <p:nvSpPr>
          <p:cNvPr id="5" name="Text 3"/>
          <p:cNvSpPr/>
          <p:nvPr/>
        </p:nvSpPr>
        <p:spPr>
          <a:xfrm>
            <a:off x="793790" y="411325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B4150"/>
                </a:solidFill>
                <a:ea typeface="Source Sans Pro" pitchFamily="34" charset="-122"/>
                <a:cs typeface="Source Sans Pro" pitchFamily="34" charset="-120"/>
              </a:rPr>
              <a:t>Specific: "Lose 15 pounds by exercising 30 minutes, 5 days a week."</a:t>
            </a:r>
            <a:endParaRPr lang="en-US" sz="1750" dirty="0"/>
          </a:p>
        </p:txBody>
      </p:sp>
      <p:sp>
        <p:nvSpPr>
          <p:cNvPr id="6" name="Text 4"/>
          <p:cNvSpPr/>
          <p:nvPr/>
        </p:nvSpPr>
        <p:spPr>
          <a:xfrm>
            <a:off x="793790" y="491835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4150"/>
                </a:solidFill>
                <a:ea typeface="Source Sans Pro" pitchFamily="34" charset="-122"/>
                <a:cs typeface="Source Sans Pro" pitchFamily="34" charset="-120"/>
              </a:rPr>
              <a:t>Vague: "Increase sales"</a:t>
            </a:r>
            <a:endParaRPr lang="en-US" sz="1750" dirty="0"/>
          </a:p>
        </p:txBody>
      </p:sp>
      <p:sp>
        <p:nvSpPr>
          <p:cNvPr id="7" name="Text 5"/>
          <p:cNvSpPr/>
          <p:nvPr/>
        </p:nvSpPr>
        <p:spPr>
          <a:xfrm>
            <a:off x="793790" y="536055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2B4150"/>
                </a:solidFill>
                <a:ea typeface="Source Sans Pro" pitchFamily="34" charset="-122"/>
                <a:cs typeface="Source Sans Pro" pitchFamily="34" charset="-120"/>
              </a:rPr>
              <a:t>Specific: "Increase quarterly sales by 10% by focusing on upselling existing clients."</a:t>
            </a:r>
            <a:endParaRPr lang="en-US" sz="1750" dirty="0"/>
          </a:p>
        </p:txBody>
      </p:sp>
      <p:sp>
        <p:nvSpPr>
          <p:cNvPr id="8" name="Text 6"/>
          <p:cNvSpPr/>
          <p:nvPr/>
        </p:nvSpPr>
        <p:spPr>
          <a:xfrm>
            <a:off x="7599521" y="308991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24E73"/>
                </a:solidFill>
                <a:ea typeface="Inter Bold" pitchFamily="34" charset="-122"/>
                <a:cs typeface="Inter Bold" pitchFamily="34" charset="-120"/>
              </a:rPr>
              <a:t>Actionable Tips</a:t>
            </a:r>
            <a:endParaRPr lang="en-US" sz="2200" dirty="0"/>
          </a:p>
        </p:txBody>
      </p:sp>
      <p:sp>
        <p:nvSpPr>
          <p:cNvPr id="9" name="Text 7"/>
          <p:cNvSpPr/>
          <p:nvPr/>
        </p:nvSpPr>
        <p:spPr>
          <a:xfrm>
            <a:off x="7599521" y="3671054"/>
            <a:ext cx="6244709" cy="254031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ea typeface="Source Sans Pro" pitchFamily="34" charset="-122"/>
                <a:cs typeface="Source Sans Pro" pitchFamily="34" charset="-120"/>
              </a:rPr>
              <a:t>To truly understand "Specific," it's crucial to define your goals with crystal clarity. Avoid ambiguity by focusing on the what, why, where, when, and how of your objectives. Specify the exact outcome you desire, the reasons behind it, the location where it will take place, the timeframe for achievement, and the methods you'll employ to reach your goal. Being specific sets the stage for effective planning and execution.</a:t>
            </a:r>
            <a:endParaRPr lang="en-US" sz="1750" dirty="0"/>
          </a:p>
        </p:txBody>
      </p:sp>
      <p:sp>
        <p:nvSpPr>
          <p:cNvPr id="10" name="TextBox 9">
            <a:extLst>
              <a:ext uri="{FF2B5EF4-FFF2-40B4-BE49-F238E27FC236}">
                <a16:creationId xmlns:a16="http://schemas.microsoft.com/office/drawing/2014/main" id="{4451C588-9363-7AD3-B2A5-99499587876C}"/>
              </a:ext>
            </a:extLst>
          </p:cNvPr>
          <p:cNvSpPr txBox="1"/>
          <p:nvPr/>
        </p:nvSpPr>
        <p:spPr>
          <a:xfrm>
            <a:off x="12656634" y="7673817"/>
            <a:ext cx="1873405" cy="369332"/>
          </a:xfrm>
          <a:prstGeom prst="rect">
            <a:avLst/>
          </a:prstGeom>
          <a:solidFill>
            <a:srgbClr val="FFFCF5"/>
          </a:solidFill>
        </p:spPr>
        <p:txBody>
          <a:bodyPr wrap="square" rtlCol="0">
            <a:spAutoFit/>
          </a:bodyPr>
          <a:lstStyle/>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57820" y="1110020"/>
            <a:ext cx="7510820" cy="587335"/>
          </a:xfrm>
          <a:prstGeom prst="rect">
            <a:avLst/>
          </a:prstGeom>
          <a:noFill/>
          <a:ln/>
        </p:spPr>
        <p:txBody>
          <a:bodyPr wrap="none" lIns="0" tIns="0" rIns="0" bIns="0" rtlCol="0" anchor="t"/>
          <a:lstStyle/>
          <a:p>
            <a:pPr marL="0" indent="0" algn="l">
              <a:lnSpc>
                <a:spcPts val="4600"/>
              </a:lnSpc>
              <a:buNone/>
            </a:pPr>
            <a:r>
              <a:rPr lang="en-US" sz="3700" b="1" dirty="0">
                <a:solidFill>
                  <a:srgbClr val="124E73"/>
                </a:solidFill>
                <a:ea typeface="Inter Bold" pitchFamily="34" charset="-122"/>
                <a:cs typeface="Inter Bold" pitchFamily="34" charset="-120"/>
              </a:rPr>
              <a:t>Measuring Success: Measurable</a:t>
            </a:r>
            <a:endParaRPr lang="en-US" sz="3700" dirty="0"/>
          </a:p>
        </p:txBody>
      </p:sp>
      <p:sp>
        <p:nvSpPr>
          <p:cNvPr id="4" name="Shape 1"/>
          <p:cNvSpPr/>
          <p:nvPr/>
        </p:nvSpPr>
        <p:spPr>
          <a:xfrm>
            <a:off x="657820" y="2190750"/>
            <a:ext cx="422910" cy="422910"/>
          </a:xfrm>
          <a:prstGeom prst="roundRect">
            <a:avLst>
              <a:gd name="adj" fmla="val 6667"/>
            </a:avLst>
          </a:prstGeom>
          <a:solidFill>
            <a:srgbClr val="F3EEE3"/>
          </a:solidFill>
          <a:ln/>
        </p:spPr>
      </p:sp>
      <p:pic>
        <p:nvPicPr>
          <p:cNvPr id="5" name="Image 1" descr="preencoded.png"/>
          <p:cNvPicPr>
            <a:picLocks noChangeAspect="1"/>
          </p:cNvPicPr>
          <p:nvPr/>
        </p:nvPicPr>
        <p:blipFill>
          <a:blip r:embed="rId4"/>
          <a:stretch>
            <a:fillRect/>
          </a:stretch>
        </p:blipFill>
        <p:spPr>
          <a:xfrm>
            <a:off x="728305" y="2225993"/>
            <a:ext cx="281940" cy="352425"/>
          </a:xfrm>
          <a:prstGeom prst="rect">
            <a:avLst/>
          </a:prstGeom>
        </p:spPr>
      </p:pic>
      <p:sp>
        <p:nvSpPr>
          <p:cNvPr id="6" name="Text 2"/>
          <p:cNvSpPr/>
          <p:nvPr/>
        </p:nvSpPr>
        <p:spPr>
          <a:xfrm>
            <a:off x="1268611" y="2190750"/>
            <a:ext cx="2449116" cy="293608"/>
          </a:xfrm>
          <a:prstGeom prst="rect">
            <a:avLst/>
          </a:prstGeom>
          <a:noFill/>
          <a:ln/>
        </p:spPr>
        <p:txBody>
          <a:bodyPr wrap="none" lIns="0" tIns="0" rIns="0" bIns="0" rtlCol="0" anchor="t"/>
          <a:lstStyle/>
          <a:p>
            <a:pPr marL="0" indent="0" algn="l">
              <a:lnSpc>
                <a:spcPts val="2300"/>
              </a:lnSpc>
              <a:buNone/>
            </a:pPr>
            <a:r>
              <a:rPr lang="en-US" sz="1850" b="1" dirty="0">
                <a:solidFill>
                  <a:srgbClr val="2B4150"/>
                </a:solidFill>
                <a:ea typeface="Inter Bold" pitchFamily="34" charset="-122"/>
                <a:cs typeface="Inter Bold" pitchFamily="34" charset="-120"/>
              </a:rPr>
              <a:t>Crucial Measurability</a:t>
            </a:r>
            <a:endParaRPr lang="en-US" sz="1850" dirty="0"/>
          </a:p>
        </p:txBody>
      </p:sp>
      <p:sp>
        <p:nvSpPr>
          <p:cNvPr id="7" name="Text 3"/>
          <p:cNvSpPr/>
          <p:nvPr/>
        </p:nvSpPr>
        <p:spPr>
          <a:xfrm>
            <a:off x="1268611" y="2597110"/>
            <a:ext cx="7217569" cy="601504"/>
          </a:xfrm>
          <a:prstGeom prst="rect">
            <a:avLst/>
          </a:prstGeom>
          <a:noFill/>
          <a:ln/>
        </p:spPr>
        <p:txBody>
          <a:bodyPr wrap="square" lIns="0" tIns="0" rIns="0" bIns="0" rtlCol="0" anchor="t"/>
          <a:lstStyle/>
          <a:p>
            <a:pPr marL="0" indent="0" algn="l">
              <a:lnSpc>
                <a:spcPts val="2350"/>
              </a:lnSpc>
              <a:buNone/>
            </a:pPr>
            <a:r>
              <a:rPr lang="en-US" sz="1450" dirty="0">
                <a:solidFill>
                  <a:srgbClr val="2B4150"/>
                </a:solidFill>
                <a:ea typeface="Source Sans Pro" pitchFamily="34" charset="-122"/>
                <a:cs typeface="Source Sans Pro" pitchFamily="34" charset="-120"/>
              </a:rPr>
              <a:t>Measuring success is vital to the goal achieving process. Measurable goals are important, and it is important to define key performance indicators (KPIs) for goals to track progress.</a:t>
            </a:r>
            <a:endParaRPr lang="en-US" sz="1450" dirty="0"/>
          </a:p>
        </p:txBody>
      </p:sp>
      <p:sp>
        <p:nvSpPr>
          <p:cNvPr id="8" name="Shape 4"/>
          <p:cNvSpPr/>
          <p:nvPr/>
        </p:nvSpPr>
        <p:spPr>
          <a:xfrm>
            <a:off x="657820" y="3597950"/>
            <a:ext cx="422910" cy="422910"/>
          </a:xfrm>
          <a:prstGeom prst="roundRect">
            <a:avLst>
              <a:gd name="adj" fmla="val 6667"/>
            </a:avLst>
          </a:prstGeom>
          <a:solidFill>
            <a:srgbClr val="F3EEE3"/>
          </a:solidFill>
          <a:ln/>
        </p:spPr>
      </p:sp>
      <p:pic>
        <p:nvPicPr>
          <p:cNvPr id="9" name="Image 2" descr="preencoded.png"/>
          <p:cNvPicPr>
            <a:picLocks noChangeAspect="1"/>
          </p:cNvPicPr>
          <p:nvPr/>
        </p:nvPicPr>
        <p:blipFill>
          <a:blip r:embed="rId5"/>
          <a:stretch>
            <a:fillRect/>
          </a:stretch>
        </p:blipFill>
        <p:spPr>
          <a:xfrm>
            <a:off x="728305" y="3633192"/>
            <a:ext cx="281940" cy="352425"/>
          </a:xfrm>
          <a:prstGeom prst="rect">
            <a:avLst/>
          </a:prstGeom>
        </p:spPr>
      </p:pic>
      <p:sp>
        <p:nvSpPr>
          <p:cNvPr id="10" name="Text 5"/>
          <p:cNvSpPr/>
          <p:nvPr/>
        </p:nvSpPr>
        <p:spPr>
          <a:xfrm>
            <a:off x="1268611" y="3597950"/>
            <a:ext cx="2349579" cy="293608"/>
          </a:xfrm>
          <a:prstGeom prst="rect">
            <a:avLst/>
          </a:prstGeom>
          <a:noFill/>
          <a:ln/>
        </p:spPr>
        <p:txBody>
          <a:bodyPr wrap="none" lIns="0" tIns="0" rIns="0" bIns="0" rtlCol="0" anchor="t"/>
          <a:lstStyle/>
          <a:p>
            <a:pPr marL="0" indent="0" algn="l">
              <a:lnSpc>
                <a:spcPts val="2300"/>
              </a:lnSpc>
              <a:buNone/>
            </a:pPr>
            <a:r>
              <a:rPr lang="en-US" sz="1850" b="1" dirty="0">
                <a:solidFill>
                  <a:srgbClr val="2B4150"/>
                </a:solidFill>
                <a:ea typeface="Inter Bold" pitchFamily="34" charset="-122"/>
                <a:cs typeface="Inter Bold" pitchFamily="34" charset="-120"/>
              </a:rPr>
              <a:t>Personal KPIs</a:t>
            </a:r>
            <a:endParaRPr lang="en-US" sz="1850" dirty="0"/>
          </a:p>
        </p:txBody>
      </p:sp>
      <p:sp>
        <p:nvSpPr>
          <p:cNvPr id="11" name="Text 6"/>
          <p:cNvSpPr/>
          <p:nvPr/>
        </p:nvSpPr>
        <p:spPr>
          <a:xfrm>
            <a:off x="1268611" y="4004310"/>
            <a:ext cx="7217569" cy="601504"/>
          </a:xfrm>
          <a:prstGeom prst="rect">
            <a:avLst/>
          </a:prstGeom>
          <a:noFill/>
          <a:ln/>
        </p:spPr>
        <p:txBody>
          <a:bodyPr wrap="square" lIns="0" tIns="0" rIns="0" bIns="0" rtlCol="0" anchor="t"/>
          <a:lstStyle/>
          <a:p>
            <a:pPr marL="0" indent="0" algn="l">
              <a:lnSpc>
                <a:spcPts val="2350"/>
              </a:lnSpc>
              <a:buNone/>
            </a:pPr>
            <a:r>
              <a:rPr lang="en-US" sz="1450" dirty="0">
                <a:solidFill>
                  <a:srgbClr val="2B4150"/>
                </a:solidFill>
                <a:ea typeface="Source Sans Pro" pitchFamily="34" charset="-122"/>
                <a:cs typeface="Source Sans Pro" pitchFamily="34" charset="-120"/>
              </a:rPr>
              <a:t>For personal goals, these might include tracking weight loss, exercise frequency, or steps per day.</a:t>
            </a:r>
            <a:endParaRPr lang="en-US" sz="1450" dirty="0"/>
          </a:p>
        </p:txBody>
      </p:sp>
      <p:sp>
        <p:nvSpPr>
          <p:cNvPr id="12" name="Shape 7"/>
          <p:cNvSpPr/>
          <p:nvPr/>
        </p:nvSpPr>
        <p:spPr>
          <a:xfrm>
            <a:off x="657820" y="5005149"/>
            <a:ext cx="422910" cy="422910"/>
          </a:xfrm>
          <a:prstGeom prst="roundRect">
            <a:avLst>
              <a:gd name="adj" fmla="val 6667"/>
            </a:avLst>
          </a:prstGeom>
          <a:solidFill>
            <a:srgbClr val="F3EEE3"/>
          </a:solidFill>
          <a:ln/>
        </p:spPr>
      </p:sp>
      <p:pic>
        <p:nvPicPr>
          <p:cNvPr id="13" name="Image 3" descr="preencoded.png"/>
          <p:cNvPicPr>
            <a:picLocks noChangeAspect="1"/>
          </p:cNvPicPr>
          <p:nvPr/>
        </p:nvPicPr>
        <p:blipFill>
          <a:blip r:embed="rId6"/>
          <a:stretch>
            <a:fillRect/>
          </a:stretch>
        </p:blipFill>
        <p:spPr>
          <a:xfrm>
            <a:off x="728305" y="5040392"/>
            <a:ext cx="281940" cy="352425"/>
          </a:xfrm>
          <a:prstGeom prst="rect">
            <a:avLst/>
          </a:prstGeom>
        </p:spPr>
      </p:pic>
      <p:sp>
        <p:nvSpPr>
          <p:cNvPr id="14" name="Text 8"/>
          <p:cNvSpPr/>
          <p:nvPr/>
        </p:nvSpPr>
        <p:spPr>
          <a:xfrm>
            <a:off x="1268611" y="5005149"/>
            <a:ext cx="2349579" cy="293608"/>
          </a:xfrm>
          <a:prstGeom prst="rect">
            <a:avLst/>
          </a:prstGeom>
          <a:noFill/>
          <a:ln/>
        </p:spPr>
        <p:txBody>
          <a:bodyPr wrap="none" lIns="0" tIns="0" rIns="0" bIns="0" rtlCol="0" anchor="t"/>
          <a:lstStyle/>
          <a:p>
            <a:pPr marL="0" indent="0" algn="l">
              <a:lnSpc>
                <a:spcPts val="2300"/>
              </a:lnSpc>
              <a:buNone/>
            </a:pPr>
            <a:r>
              <a:rPr lang="en-US" sz="1850" b="1" dirty="0">
                <a:solidFill>
                  <a:srgbClr val="2B4150"/>
                </a:solidFill>
                <a:ea typeface="Inter Bold" pitchFamily="34" charset="-122"/>
                <a:cs typeface="Inter Bold" pitchFamily="34" charset="-120"/>
              </a:rPr>
              <a:t>Professional KPIs</a:t>
            </a:r>
            <a:endParaRPr lang="en-US" sz="1850" dirty="0"/>
          </a:p>
        </p:txBody>
      </p:sp>
      <p:sp>
        <p:nvSpPr>
          <p:cNvPr id="15" name="Text 9"/>
          <p:cNvSpPr/>
          <p:nvPr/>
        </p:nvSpPr>
        <p:spPr>
          <a:xfrm>
            <a:off x="1268611" y="5411510"/>
            <a:ext cx="7217569" cy="300752"/>
          </a:xfrm>
          <a:prstGeom prst="rect">
            <a:avLst/>
          </a:prstGeom>
          <a:noFill/>
          <a:ln/>
        </p:spPr>
        <p:txBody>
          <a:bodyPr wrap="none" lIns="0" tIns="0" rIns="0" bIns="0" rtlCol="0" anchor="t"/>
          <a:lstStyle/>
          <a:p>
            <a:pPr marL="0" indent="0" algn="l">
              <a:lnSpc>
                <a:spcPts val="2350"/>
              </a:lnSpc>
              <a:buNone/>
            </a:pPr>
            <a:r>
              <a:rPr lang="en-US" sz="1450" dirty="0">
                <a:solidFill>
                  <a:srgbClr val="2B4150"/>
                </a:solidFill>
                <a:ea typeface="Source Sans Pro" pitchFamily="34" charset="-122"/>
                <a:cs typeface="Source Sans Pro" pitchFamily="34" charset="-120"/>
              </a:rPr>
              <a:t>Professionally, you might monitor sales figures, website traffic, or customer acquisition cost.</a:t>
            </a:r>
            <a:endParaRPr lang="en-US" sz="1450" dirty="0"/>
          </a:p>
        </p:txBody>
      </p:sp>
      <p:sp>
        <p:nvSpPr>
          <p:cNvPr id="16" name="Shape 10"/>
          <p:cNvSpPr/>
          <p:nvPr/>
        </p:nvSpPr>
        <p:spPr>
          <a:xfrm>
            <a:off x="657820" y="6111597"/>
            <a:ext cx="422910" cy="422910"/>
          </a:xfrm>
          <a:prstGeom prst="roundRect">
            <a:avLst>
              <a:gd name="adj" fmla="val 6667"/>
            </a:avLst>
          </a:prstGeom>
          <a:solidFill>
            <a:srgbClr val="F3EEE3"/>
          </a:solidFill>
          <a:ln/>
        </p:spPr>
      </p:sp>
      <p:pic>
        <p:nvPicPr>
          <p:cNvPr id="17" name="Image 4" descr="preencoded.png"/>
          <p:cNvPicPr>
            <a:picLocks noChangeAspect="1"/>
          </p:cNvPicPr>
          <p:nvPr/>
        </p:nvPicPr>
        <p:blipFill>
          <a:blip r:embed="rId7"/>
          <a:stretch>
            <a:fillRect/>
          </a:stretch>
        </p:blipFill>
        <p:spPr>
          <a:xfrm>
            <a:off x="728305" y="6146840"/>
            <a:ext cx="281940" cy="352425"/>
          </a:xfrm>
          <a:prstGeom prst="rect">
            <a:avLst/>
          </a:prstGeom>
        </p:spPr>
      </p:pic>
      <p:sp>
        <p:nvSpPr>
          <p:cNvPr id="18" name="Text 11"/>
          <p:cNvSpPr/>
          <p:nvPr/>
        </p:nvSpPr>
        <p:spPr>
          <a:xfrm>
            <a:off x="1268611" y="6111597"/>
            <a:ext cx="2652951" cy="293608"/>
          </a:xfrm>
          <a:prstGeom prst="rect">
            <a:avLst/>
          </a:prstGeom>
          <a:noFill/>
          <a:ln/>
        </p:spPr>
        <p:txBody>
          <a:bodyPr wrap="none" lIns="0" tIns="0" rIns="0" bIns="0" rtlCol="0" anchor="t"/>
          <a:lstStyle/>
          <a:p>
            <a:pPr marL="0" indent="0" algn="l">
              <a:lnSpc>
                <a:spcPts val="2300"/>
              </a:lnSpc>
              <a:buNone/>
            </a:pPr>
            <a:r>
              <a:rPr lang="en-US" sz="1850" b="1" dirty="0">
                <a:solidFill>
                  <a:srgbClr val="2B4150"/>
                </a:solidFill>
                <a:ea typeface="Inter Bold" pitchFamily="34" charset="-122"/>
                <a:cs typeface="Inter Bold" pitchFamily="34" charset="-120"/>
              </a:rPr>
              <a:t>Tools for Measurement</a:t>
            </a:r>
            <a:endParaRPr lang="en-US" sz="1850" dirty="0"/>
          </a:p>
        </p:txBody>
      </p:sp>
      <p:sp>
        <p:nvSpPr>
          <p:cNvPr id="19" name="Text 12"/>
          <p:cNvSpPr/>
          <p:nvPr/>
        </p:nvSpPr>
        <p:spPr>
          <a:xfrm>
            <a:off x="1268611" y="6517958"/>
            <a:ext cx="7217569" cy="601504"/>
          </a:xfrm>
          <a:prstGeom prst="rect">
            <a:avLst/>
          </a:prstGeom>
          <a:noFill/>
          <a:ln/>
        </p:spPr>
        <p:txBody>
          <a:bodyPr wrap="square" lIns="0" tIns="0" rIns="0" bIns="0" rtlCol="0" anchor="t"/>
          <a:lstStyle/>
          <a:p>
            <a:pPr marL="0" indent="0" algn="l">
              <a:lnSpc>
                <a:spcPts val="2350"/>
              </a:lnSpc>
              <a:buNone/>
            </a:pPr>
            <a:r>
              <a:rPr lang="en-US" sz="1450" dirty="0">
                <a:solidFill>
                  <a:srgbClr val="2B4150"/>
                </a:solidFill>
                <a:ea typeface="Source Sans Pro" pitchFamily="34" charset="-122"/>
                <a:cs typeface="Source Sans Pro" pitchFamily="34" charset="-120"/>
              </a:rPr>
              <a:t>Use fitness trackers, spreadsheets, or CRM software for effective measurement. Establish clear metrics and regularly monitor your progress to stay on track.</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2589" y="792361"/>
            <a:ext cx="7483316" cy="636151"/>
          </a:xfrm>
          <a:prstGeom prst="rect">
            <a:avLst/>
          </a:prstGeom>
          <a:noFill/>
          <a:ln/>
        </p:spPr>
        <p:txBody>
          <a:bodyPr wrap="none" lIns="0" tIns="0" rIns="0" bIns="0" rtlCol="0" anchor="t"/>
          <a:lstStyle/>
          <a:p>
            <a:pPr marL="0" indent="0" algn="l">
              <a:lnSpc>
                <a:spcPts val="5000"/>
              </a:lnSpc>
              <a:buNone/>
            </a:pPr>
            <a:r>
              <a:rPr lang="en-US" sz="4000" b="1" dirty="0">
                <a:solidFill>
                  <a:srgbClr val="124E73"/>
                </a:solidFill>
                <a:ea typeface="Inter Bold" pitchFamily="34" charset="-122"/>
                <a:cs typeface="Inter Bold" pitchFamily="34" charset="-120"/>
              </a:rPr>
              <a:t>The Power of Attainable Goals</a:t>
            </a:r>
            <a:endParaRPr lang="en-US" sz="4000" dirty="0"/>
          </a:p>
        </p:txBody>
      </p:sp>
      <p:pic>
        <p:nvPicPr>
          <p:cNvPr id="4" name="Image 1" descr="preencoded.png"/>
          <p:cNvPicPr>
            <a:picLocks noChangeAspect="1"/>
          </p:cNvPicPr>
          <p:nvPr/>
        </p:nvPicPr>
        <p:blipFill>
          <a:blip r:embed="rId4"/>
          <a:stretch>
            <a:fillRect/>
          </a:stretch>
        </p:blipFill>
        <p:spPr>
          <a:xfrm>
            <a:off x="712589" y="1769507"/>
            <a:ext cx="508992" cy="508992"/>
          </a:xfrm>
          <a:prstGeom prst="rect">
            <a:avLst/>
          </a:prstGeom>
        </p:spPr>
      </p:pic>
      <p:sp>
        <p:nvSpPr>
          <p:cNvPr id="5" name="Text 1"/>
          <p:cNvSpPr/>
          <p:nvPr/>
        </p:nvSpPr>
        <p:spPr>
          <a:xfrm>
            <a:off x="1425178" y="1733907"/>
            <a:ext cx="3318391" cy="318135"/>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Challenging vs. Unrealistic</a:t>
            </a:r>
            <a:endParaRPr lang="en-US" sz="2000" dirty="0"/>
          </a:p>
        </p:txBody>
      </p:sp>
      <p:sp>
        <p:nvSpPr>
          <p:cNvPr id="6" name="Text 2"/>
          <p:cNvSpPr/>
          <p:nvPr/>
        </p:nvSpPr>
        <p:spPr>
          <a:xfrm>
            <a:off x="1425178" y="2174200"/>
            <a:ext cx="7006233" cy="325755"/>
          </a:xfrm>
          <a:prstGeom prst="rect">
            <a:avLst/>
          </a:prstGeom>
          <a:noFill/>
          <a:ln/>
        </p:spPr>
        <p:txBody>
          <a:bodyPr wrap="non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Distinguish between challenging and unrealistic goals.</a:t>
            </a:r>
            <a:endParaRPr lang="en-US" sz="1600" dirty="0"/>
          </a:p>
        </p:txBody>
      </p:sp>
      <p:pic>
        <p:nvPicPr>
          <p:cNvPr id="7" name="Image 2" descr="preencoded.png"/>
          <p:cNvPicPr>
            <a:picLocks noChangeAspect="1"/>
          </p:cNvPicPr>
          <p:nvPr/>
        </p:nvPicPr>
        <p:blipFill>
          <a:blip r:embed="rId5"/>
          <a:stretch>
            <a:fillRect/>
          </a:stretch>
        </p:blipFill>
        <p:spPr>
          <a:xfrm>
            <a:off x="712589" y="3146346"/>
            <a:ext cx="508992" cy="508992"/>
          </a:xfrm>
          <a:prstGeom prst="rect">
            <a:avLst/>
          </a:prstGeom>
        </p:spPr>
      </p:pic>
      <p:sp>
        <p:nvSpPr>
          <p:cNvPr id="8" name="Text 3"/>
          <p:cNvSpPr/>
          <p:nvPr/>
        </p:nvSpPr>
        <p:spPr>
          <a:xfrm>
            <a:off x="1425178" y="3110746"/>
            <a:ext cx="2544961" cy="318135"/>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Demotivation</a:t>
            </a:r>
            <a:endParaRPr lang="en-US" sz="2000" dirty="0"/>
          </a:p>
        </p:txBody>
      </p:sp>
      <p:sp>
        <p:nvSpPr>
          <p:cNvPr id="9" name="Text 4"/>
          <p:cNvSpPr/>
          <p:nvPr/>
        </p:nvSpPr>
        <p:spPr>
          <a:xfrm>
            <a:off x="1425178" y="3551039"/>
            <a:ext cx="7006233" cy="325755"/>
          </a:xfrm>
          <a:prstGeom prst="rect">
            <a:avLst/>
          </a:prstGeom>
          <a:noFill/>
          <a:ln/>
        </p:spPr>
        <p:txBody>
          <a:bodyPr wrap="non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Setting goals too high can lead to demotivation.</a:t>
            </a:r>
            <a:endParaRPr lang="en-US" sz="1600" dirty="0"/>
          </a:p>
        </p:txBody>
      </p:sp>
      <p:pic>
        <p:nvPicPr>
          <p:cNvPr id="10" name="Image 3" descr="preencoded.png"/>
          <p:cNvPicPr>
            <a:picLocks noChangeAspect="1"/>
          </p:cNvPicPr>
          <p:nvPr/>
        </p:nvPicPr>
        <p:blipFill>
          <a:blip r:embed="rId6"/>
          <a:stretch>
            <a:fillRect/>
          </a:stretch>
        </p:blipFill>
        <p:spPr>
          <a:xfrm>
            <a:off x="712589" y="4523184"/>
            <a:ext cx="508992" cy="508992"/>
          </a:xfrm>
          <a:prstGeom prst="rect">
            <a:avLst/>
          </a:prstGeom>
        </p:spPr>
      </p:pic>
      <p:sp>
        <p:nvSpPr>
          <p:cNvPr id="11" name="Text 5"/>
          <p:cNvSpPr/>
          <p:nvPr/>
        </p:nvSpPr>
        <p:spPr>
          <a:xfrm>
            <a:off x="1425178" y="4487585"/>
            <a:ext cx="2544961" cy="318135"/>
          </a:xfrm>
          <a:prstGeom prst="rect">
            <a:avLst/>
          </a:prstGeom>
          <a:noFill/>
          <a:ln/>
        </p:spPr>
        <p:txBody>
          <a:bodyPr wrap="none" lIns="0" tIns="0" rIns="0" bIns="0" rtlCol="0" anchor="t"/>
          <a:lstStyle/>
          <a:p>
            <a:pPr marL="0" indent="0" algn="l">
              <a:lnSpc>
                <a:spcPts val="2500"/>
              </a:lnSpc>
              <a:buNone/>
            </a:pPr>
            <a:r>
              <a:rPr lang="en-US" sz="2000" b="1" dirty="0">
                <a:solidFill>
                  <a:srgbClr val="2B4150"/>
                </a:solidFill>
                <a:ea typeface="Inter Bold" pitchFamily="34" charset="-122"/>
                <a:cs typeface="Inter Bold" pitchFamily="34" charset="-120"/>
              </a:rPr>
              <a:t>Smaller Steps</a:t>
            </a:r>
            <a:endParaRPr lang="en-US" sz="2000" dirty="0"/>
          </a:p>
        </p:txBody>
      </p:sp>
      <p:sp>
        <p:nvSpPr>
          <p:cNvPr id="12" name="Text 6"/>
          <p:cNvSpPr/>
          <p:nvPr/>
        </p:nvSpPr>
        <p:spPr>
          <a:xfrm>
            <a:off x="1425178" y="4927878"/>
            <a:ext cx="7006233" cy="977265"/>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Break down large goals into smaller, manageable steps. For example, "Learn to code" can be daunting, but "Complete an online coding course on HTML/CSS within 3 months" is more attainable.</a:t>
            </a:r>
            <a:endParaRPr lang="en-US" sz="1600" dirty="0"/>
          </a:p>
        </p:txBody>
      </p:sp>
      <p:sp>
        <p:nvSpPr>
          <p:cNvPr id="13" name="Text 7"/>
          <p:cNvSpPr/>
          <p:nvPr/>
        </p:nvSpPr>
        <p:spPr>
          <a:xfrm>
            <a:off x="712589" y="6134100"/>
            <a:ext cx="7718822" cy="1303020"/>
          </a:xfrm>
          <a:prstGeom prst="rect">
            <a:avLst/>
          </a:prstGeom>
          <a:noFill/>
          <a:ln/>
        </p:spPr>
        <p:txBody>
          <a:bodyPr wrap="square" lIns="0" tIns="0" rIns="0" bIns="0" rtlCol="0" anchor="t"/>
          <a:lstStyle/>
          <a:p>
            <a:pPr marL="0" indent="0" algn="l">
              <a:lnSpc>
                <a:spcPts val="2550"/>
              </a:lnSpc>
              <a:buNone/>
            </a:pPr>
            <a:r>
              <a:rPr lang="en-US" sz="1600" dirty="0">
                <a:solidFill>
                  <a:srgbClr val="2B4150"/>
                </a:solidFill>
                <a:ea typeface="Source Sans Pro" pitchFamily="34" charset="-122"/>
                <a:cs typeface="Source Sans Pro" pitchFamily="34" charset="-120"/>
              </a:rPr>
              <a:t>Attainable goals strike a balance between pushing your limits and remaining within reach. They inspire confidence, foster momentum, and fuel your motivation to keep moving forward. By setting realistic objectives and creating a clear path to achievement, you increase your chances of success and sustain your drive along the way.</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2713" y="629960"/>
            <a:ext cx="6157913" cy="672108"/>
          </a:xfrm>
          <a:prstGeom prst="rect">
            <a:avLst/>
          </a:prstGeom>
          <a:noFill/>
          <a:ln/>
        </p:spPr>
        <p:txBody>
          <a:bodyPr wrap="none" lIns="0" tIns="0" rIns="0" bIns="0" rtlCol="0" anchor="t"/>
          <a:lstStyle/>
          <a:p>
            <a:pPr marL="0" indent="0" algn="l">
              <a:lnSpc>
                <a:spcPts val="5250"/>
              </a:lnSpc>
              <a:buNone/>
            </a:pPr>
            <a:r>
              <a:rPr lang="en-US" sz="4200" b="1" dirty="0">
                <a:solidFill>
                  <a:srgbClr val="124E73"/>
                </a:solidFill>
                <a:ea typeface="Inter Bold" pitchFamily="34" charset="-122"/>
                <a:cs typeface="Inter Bold" pitchFamily="34" charset="-120"/>
              </a:rPr>
              <a:t>Reality Check: Realistic</a:t>
            </a:r>
            <a:endParaRPr lang="en-US" sz="4200" dirty="0"/>
          </a:p>
        </p:txBody>
      </p:sp>
      <p:sp>
        <p:nvSpPr>
          <p:cNvPr id="3" name="Text 1"/>
          <p:cNvSpPr/>
          <p:nvPr/>
        </p:nvSpPr>
        <p:spPr>
          <a:xfrm>
            <a:off x="1010483" y="3452455"/>
            <a:ext cx="3577828" cy="335994"/>
          </a:xfrm>
          <a:prstGeom prst="rect">
            <a:avLst/>
          </a:prstGeom>
          <a:noFill/>
          <a:ln/>
        </p:spPr>
        <p:txBody>
          <a:bodyPr wrap="none" lIns="0" tIns="0" rIns="0" bIns="0" rtlCol="0" anchor="t"/>
          <a:lstStyle/>
          <a:p>
            <a:pPr marL="0" indent="0" algn="r">
              <a:lnSpc>
                <a:spcPts val="2600"/>
              </a:lnSpc>
              <a:buNone/>
            </a:pPr>
            <a:r>
              <a:rPr lang="en-US" sz="2100" b="1" dirty="0">
                <a:solidFill>
                  <a:srgbClr val="2B4150"/>
                </a:solidFill>
                <a:ea typeface="Inter Bold" pitchFamily="34" charset="-122"/>
                <a:cs typeface="Inter Bold" pitchFamily="34" charset="-120"/>
              </a:rPr>
              <a:t>Align Goals with Resources</a:t>
            </a:r>
            <a:endParaRPr lang="en-US" sz="2100" dirty="0"/>
          </a:p>
        </p:txBody>
      </p:sp>
      <p:sp>
        <p:nvSpPr>
          <p:cNvPr id="4" name="Text 2"/>
          <p:cNvSpPr/>
          <p:nvPr/>
        </p:nvSpPr>
        <p:spPr>
          <a:xfrm>
            <a:off x="752713" y="3917394"/>
            <a:ext cx="3835598" cy="687943"/>
          </a:xfrm>
          <a:prstGeom prst="rect">
            <a:avLst/>
          </a:prstGeom>
          <a:noFill/>
          <a:ln/>
        </p:spPr>
        <p:txBody>
          <a:bodyPr wrap="square" lIns="0" tIns="0" rIns="0" bIns="0" rtlCol="0" anchor="t"/>
          <a:lstStyle/>
          <a:p>
            <a:pPr marL="0" indent="0" algn="r">
              <a:lnSpc>
                <a:spcPts val="2700"/>
              </a:lnSpc>
              <a:buNone/>
            </a:pPr>
            <a:r>
              <a:rPr lang="en-US" sz="1650" dirty="0">
                <a:solidFill>
                  <a:srgbClr val="2B4150"/>
                </a:solidFill>
                <a:ea typeface="Source Sans Pro" pitchFamily="34" charset="-122"/>
                <a:cs typeface="Source Sans Pro" pitchFamily="34" charset="-120"/>
              </a:rPr>
              <a:t>It's important to align goals with available resources and time.</a:t>
            </a:r>
            <a:endParaRPr lang="en-US" sz="1650" dirty="0"/>
          </a:p>
        </p:txBody>
      </p:sp>
      <p:pic>
        <p:nvPicPr>
          <p:cNvPr id="5" name="Image 0" descr="preencoded.png"/>
          <p:cNvPicPr>
            <a:picLocks noChangeAspect="1"/>
          </p:cNvPicPr>
          <p:nvPr/>
        </p:nvPicPr>
        <p:blipFill>
          <a:blip r:embed="rId3"/>
          <a:stretch>
            <a:fillRect/>
          </a:stretch>
        </p:blipFill>
        <p:spPr>
          <a:xfrm>
            <a:off x="5018365" y="1732121"/>
            <a:ext cx="4593669" cy="4593669"/>
          </a:xfrm>
          <a:prstGeom prst="rect">
            <a:avLst/>
          </a:prstGeom>
        </p:spPr>
      </p:pic>
      <p:sp>
        <p:nvSpPr>
          <p:cNvPr id="6" name="Text 3"/>
          <p:cNvSpPr/>
          <p:nvPr/>
        </p:nvSpPr>
        <p:spPr>
          <a:xfrm>
            <a:off x="5546527" y="3827859"/>
            <a:ext cx="321707" cy="402193"/>
          </a:xfrm>
          <a:prstGeom prst="rect">
            <a:avLst/>
          </a:prstGeom>
          <a:noFill/>
          <a:ln/>
        </p:spPr>
        <p:txBody>
          <a:bodyPr wrap="none" lIns="0" tIns="0" rIns="0" bIns="0" rtlCol="0" anchor="t"/>
          <a:lstStyle/>
          <a:p>
            <a:pPr marL="0" indent="0" algn="l">
              <a:lnSpc>
                <a:spcPts val="4050"/>
              </a:lnSpc>
              <a:buNone/>
            </a:pPr>
            <a:r>
              <a:rPr lang="en-US" sz="2500" b="1" dirty="0">
                <a:solidFill>
                  <a:srgbClr val="2B4150"/>
                </a:solidFill>
                <a:ea typeface="Inter Bold" pitchFamily="34" charset="-122"/>
                <a:cs typeface="Inter Bold" pitchFamily="34" charset="-120"/>
              </a:rPr>
              <a:t>1</a:t>
            </a:r>
            <a:endParaRPr lang="en-US" sz="2500" dirty="0"/>
          </a:p>
        </p:txBody>
      </p:sp>
      <p:sp>
        <p:nvSpPr>
          <p:cNvPr id="7" name="Text 4"/>
          <p:cNvSpPr/>
          <p:nvPr/>
        </p:nvSpPr>
        <p:spPr>
          <a:xfrm>
            <a:off x="9934575" y="1967389"/>
            <a:ext cx="3374112" cy="335994"/>
          </a:xfrm>
          <a:prstGeom prst="rect">
            <a:avLst/>
          </a:prstGeom>
          <a:noFill/>
          <a:ln/>
        </p:spPr>
        <p:txBody>
          <a:bodyPr wrap="none" lIns="0" tIns="0" rIns="0" bIns="0" rtlCol="0" anchor="t"/>
          <a:lstStyle/>
          <a:p>
            <a:pPr marL="0" indent="0" algn="l">
              <a:lnSpc>
                <a:spcPts val="2600"/>
              </a:lnSpc>
              <a:buNone/>
            </a:pPr>
            <a:r>
              <a:rPr lang="en-US" sz="2100" b="1" dirty="0">
                <a:solidFill>
                  <a:srgbClr val="2B4150"/>
                </a:solidFill>
                <a:ea typeface="Inter Bold" pitchFamily="34" charset="-122"/>
                <a:cs typeface="Inter Bold" pitchFamily="34" charset="-120"/>
              </a:rPr>
              <a:t>Assess Skills Realistically</a:t>
            </a:r>
            <a:endParaRPr lang="en-US" sz="2100" dirty="0"/>
          </a:p>
        </p:txBody>
      </p:sp>
      <p:sp>
        <p:nvSpPr>
          <p:cNvPr id="8" name="Text 5"/>
          <p:cNvSpPr/>
          <p:nvPr/>
        </p:nvSpPr>
        <p:spPr>
          <a:xfrm>
            <a:off x="9934575" y="2432328"/>
            <a:ext cx="3943112" cy="687943"/>
          </a:xfrm>
          <a:prstGeom prst="rect">
            <a:avLst/>
          </a:prstGeom>
          <a:noFill/>
          <a:ln/>
        </p:spPr>
        <p:txBody>
          <a:bodyPr wrap="square" lIns="0" tIns="0" rIns="0" bIns="0" rtlCol="0" anchor="t"/>
          <a:lstStyle/>
          <a:p>
            <a:pPr marL="0" indent="0" algn="l">
              <a:lnSpc>
                <a:spcPts val="2700"/>
              </a:lnSpc>
              <a:buNone/>
            </a:pPr>
            <a:r>
              <a:rPr lang="en-US" sz="1650" dirty="0">
                <a:solidFill>
                  <a:srgbClr val="2B4150"/>
                </a:solidFill>
                <a:ea typeface="Source Sans Pro" pitchFamily="34" charset="-122"/>
                <a:cs typeface="Source Sans Pro" pitchFamily="34" charset="-120"/>
              </a:rPr>
              <a:t>It's important to assess current skills and limitations realistically.</a:t>
            </a:r>
            <a:endParaRPr lang="en-US" sz="1650" dirty="0"/>
          </a:p>
        </p:txBody>
      </p:sp>
      <p:pic>
        <p:nvPicPr>
          <p:cNvPr id="9" name="Image 1" descr="preencoded.png"/>
          <p:cNvPicPr>
            <a:picLocks noChangeAspect="1"/>
          </p:cNvPicPr>
          <p:nvPr/>
        </p:nvPicPr>
        <p:blipFill>
          <a:blip r:embed="rId4"/>
          <a:stretch>
            <a:fillRect/>
          </a:stretch>
        </p:blipFill>
        <p:spPr>
          <a:xfrm>
            <a:off x="5018365" y="1732121"/>
            <a:ext cx="4593669" cy="4593669"/>
          </a:xfrm>
          <a:prstGeom prst="rect">
            <a:avLst/>
          </a:prstGeom>
        </p:spPr>
      </p:pic>
      <p:sp>
        <p:nvSpPr>
          <p:cNvPr id="10" name="Text 6"/>
          <p:cNvSpPr/>
          <p:nvPr/>
        </p:nvSpPr>
        <p:spPr>
          <a:xfrm>
            <a:off x="7958138" y="2435423"/>
            <a:ext cx="321707" cy="402193"/>
          </a:xfrm>
          <a:prstGeom prst="rect">
            <a:avLst/>
          </a:prstGeom>
          <a:noFill/>
          <a:ln/>
        </p:spPr>
        <p:txBody>
          <a:bodyPr wrap="none" lIns="0" tIns="0" rIns="0" bIns="0" rtlCol="0" anchor="t"/>
          <a:lstStyle/>
          <a:p>
            <a:pPr marL="0" indent="0" algn="l">
              <a:lnSpc>
                <a:spcPts val="4050"/>
              </a:lnSpc>
              <a:buNone/>
            </a:pPr>
            <a:r>
              <a:rPr lang="en-US" sz="2500" b="1" dirty="0">
                <a:solidFill>
                  <a:srgbClr val="2B4150"/>
                </a:solidFill>
                <a:ea typeface="Inter Bold" pitchFamily="34" charset="-122"/>
                <a:cs typeface="Inter Bold" pitchFamily="34" charset="-120"/>
              </a:rPr>
              <a:t>2</a:t>
            </a:r>
            <a:endParaRPr lang="en-US" sz="2500" dirty="0"/>
          </a:p>
        </p:txBody>
      </p:sp>
      <p:sp>
        <p:nvSpPr>
          <p:cNvPr id="11" name="Text 7"/>
          <p:cNvSpPr/>
          <p:nvPr/>
        </p:nvSpPr>
        <p:spPr>
          <a:xfrm>
            <a:off x="9934575" y="3913584"/>
            <a:ext cx="3943112" cy="671989"/>
          </a:xfrm>
          <a:prstGeom prst="rect">
            <a:avLst/>
          </a:prstGeom>
          <a:noFill/>
          <a:ln/>
        </p:spPr>
        <p:txBody>
          <a:bodyPr wrap="square" lIns="0" tIns="0" rIns="0" bIns="0" rtlCol="0" anchor="t"/>
          <a:lstStyle/>
          <a:p>
            <a:pPr marL="0" indent="0" algn="l">
              <a:lnSpc>
                <a:spcPts val="2600"/>
              </a:lnSpc>
              <a:buNone/>
            </a:pPr>
            <a:r>
              <a:rPr lang="en-US" sz="2100" b="1" dirty="0">
                <a:solidFill>
                  <a:srgbClr val="2B4150"/>
                </a:solidFill>
                <a:ea typeface="Inter Bold" pitchFamily="34" charset="-122"/>
                <a:cs typeface="Inter Bold" pitchFamily="34" charset="-120"/>
              </a:rPr>
              <a:t>Balance Ambition with Practicality</a:t>
            </a:r>
            <a:endParaRPr lang="en-US" sz="2100" dirty="0"/>
          </a:p>
        </p:txBody>
      </p:sp>
      <p:sp>
        <p:nvSpPr>
          <p:cNvPr id="12" name="Text 8"/>
          <p:cNvSpPr/>
          <p:nvPr/>
        </p:nvSpPr>
        <p:spPr>
          <a:xfrm>
            <a:off x="9934575" y="4714518"/>
            <a:ext cx="3943112" cy="1375886"/>
          </a:xfrm>
          <a:prstGeom prst="rect">
            <a:avLst/>
          </a:prstGeom>
          <a:noFill/>
          <a:ln/>
        </p:spPr>
        <p:txBody>
          <a:bodyPr wrap="square" lIns="0" tIns="0" rIns="0" bIns="0" rtlCol="0" anchor="t"/>
          <a:lstStyle/>
          <a:p>
            <a:pPr marL="0" indent="0" algn="l">
              <a:lnSpc>
                <a:spcPts val="2700"/>
              </a:lnSpc>
              <a:buNone/>
            </a:pPr>
            <a:r>
              <a:rPr lang="en-US" sz="1650" dirty="0">
                <a:solidFill>
                  <a:srgbClr val="2B4150"/>
                </a:solidFill>
                <a:ea typeface="Source Sans Pro" pitchFamily="34" charset="-122"/>
                <a:cs typeface="Source Sans Pro" pitchFamily="34" charset="-120"/>
              </a:rPr>
              <a:t>Balance ambition with practicality, like developing a side hustle while employed instead of immediately starting a new business while working full-time.</a:t>
            </a:r>
            <a:endParaRPr lang="en-US" sz="1650" dirty="0"/>
          </a:p>
        </p:txBody>
      </p:sp>
      <p:pic>
        <p:nvPicPr>
          <p:cNvPr id="13" name="Image 2" descr="preencoded.png"/>
          <p:cNvPicPr>
            <a:picLocks noChangeAspect="1"/>
          </p:cNvPicPr>
          <p:nvPr/>
        </p:nvPicPr>
        <p:blipFill>
          <a:blip r:embed="rId5"/>
          <a:stretch>
            <a:fillRect/>
          </a:stretch>
        </p:blipFill>
        <p:spPr>
          <a:xfrm>
            <a:off x="5018365" y="1732121"/>
            <a:ext cx="4593669" cy="4593669"/>
          </a:xfrm>
          <a:prstGeom prst="rect">
            <a:avLst/>
          </a:prstGeom>
        </p:spPr>
      </p:pic>
      <p:sp>
        <p:nvSpPr>
          <p:cNvPr id="14" name="Text 9"/>
          <p:cNvSpPr/>
          <p:nvPr/>
        </p:nvSpPr>
        <p:spPr>
          <a:xfrm>
            <a:off x="7958138" y="5220176"/>
            <a:ext cx="321707" cy="402193"/>
          </a:xfrm>
          <a:prstGeom prst="rect">
            <a:avLst/>
          </a:prstGeom>
          <a:noFill/>
          <a:ln/>
        </p:spPr>
        <p:txBody>
          <a:bodyPr wrap="none" lIns="0" tIns="0" rIns="0" bIns="0" rtlCol="0" anchor="t"/>
          <a:lstStyle/>
          <a:p>
            <a:pPr marL="0" indent="0" algn="l">
              <a:lnSpc>
                <a:spcPts val="4050"/>
              </a:lnSpc>
              <a:buNone/>
            </a:pPr>
            <a:r>
              <a:rPr lang="en-US" sz="2500" b="1" dirty="0">
                <a:solidFill>
                  <a:srgbClr val="2B4150"/>
                </a:solidFill>
                <a:ea typeface="Inter Bold" pitchFamily="34" charset="-122"/>
                <a:cs typeface="Inter Bold" pitchFamily="34" charset="-120"/>
              </a:rPr>
              <a:t>3</a:t>
            </a:r>
            <a:endParaRPr lang="en-US" sz="2500" dirty="0"/>
          </a:p>
        </p:txBody>
      </p:sp>
      <p:sp>
        <p:nvSpPr>
          <p:cNvPr id="15" name="Text 10"/>
          <p:cNvSpPr/>
          <p:nvPr/>
        </p:nvSpPr>
        <p:spPr>
          <a:xfrm>
            <a:off x="752713" y="6567726"/>
            <a:ext cx="13124974" cy="1031915"/>
          </a:xfrm>
          <a:prstGeom prst="rect">
            <a:avLst/>
          </a:prstGeom>
          <a:noFill/>
          <a:ln/>
        </p:spPr>
        <p:txBody>
          <a:bodyPr wrap="square" lIns="0" tIns="0" rIns="0" bIns="0" rtlCol="0" anchor="t"/>
          <a:lstStyle/>
          <a:p>
            <a:pPr marL="0" indent="0" algn="l">
              <a:lnSpc>
                <a:spcPts val="2700"/>
              </a:lnSpc>
              <a:buNone/>
            </a:pPr>
            <a:r>
              <a:rPr lang="en-US" sz="1650" dirty="0">
                <a:solidFill>
                  <a:srgbClr val="2B4150"/>
                </a:solidFill>
                <a:ea typeface="Source Sans Pro" pitchFamily="34" charset="-122"/>
                <a:cs typeface="Source Sans Pro" pitchFamily="34" charset="-120"/>
              </a:rPr>
              <a:t>Realistic goals are grounded in reality, taking into account your current circumstances, resources, and capabilities. While it's important to dream big and set ambitious targets, it's equally crucial to ensure that your goals are achievable within the scope of your available means. By conducting a thorough assessment of your strengths, weaknesses, opportunities, and threats, you can set goals that are challenging yet attainable.</a:t>
            </a:r>
            <a:endParaRPr lang="en-US" sz="1650" dirty="0"/>
          </a:p>
        </p:txBody>
      </p:sp>
      <p:sp>
        <p:nvSpPr>
          <p:cNvPr id="16" name="TextBox 15">
            <a:extLst>
              <a:ext uri="{FF2B5EF4-FFF2-40B4-BE49-F238E27FC236}">
                <a16:creationId xmlns:a16="http://schemas.microsoft.com/office/drawing/2014/main" id="{278EA323-AEB4-B475-DB73-A501787FA7D7}"/>
              </a:ext>
            </a:extLst>
          </p:cNvPr>
          <p:cNvSpPr txBox="1"/>
          <p:nvPr/>
        </p:nvSpPr>
        <p:spPr>
          <a:xfrm>
            <a:off x="12656634" y="7673817"/>
            <a:ext cx="1873405" cy="369332"/>
          </a:xfrm>
          <a:prstGeom prst="rect">
            <a:avLst/>
          </a:prstGeom>
          <a:solidFill>
            <a:srgbClr val="FFFCF5"/>
          </a:solidFill>
        </p:spPr>
        <p:txBody>
          <a:bodyPr wrap="square" rtlCol="0">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77585" y="533519"/>
            <a:ext cx="7788831" cy="1209913"/>
          </a:xfrm>
          <a:prstGeom prst="rect">
            <a:avLst/>
          </a:prstGeom>
          <a:noFill/>
          <a:ln/>
        </p:spPr>
        <p:txBody>
          <a:bodyPr wrap="square" lIns="0" tIns="0" rIns="0" bIns="0" rtlCol="0" anchor="t"/>
          <a:lstStyle/>
          <a:p>
            <a:pPr marL="0" indent="0" algn="l">
              <a:lnSpc>
                <a:spcPts val="4750"/>
              </a:lnSpc>
              <a:buNone/>
            </a:pPr>
            <a:r>
              <a:rPr lang="en-US" sz="3800" b="1" dirty="0">
                <a:solidFill>
                  <a:srgbClr val="124E73"/>
                </a:solidFill>
                <a:ea typeface="Inter Bold" pitchFamily="34" charset="-122"/>
                <a:cs typeface="Inter Bold" pitchFamily="34" charset="-120"/>
              </a:rPr>
              <a:t>Time-Bound: The Urgency of Deadlines</a:t>
            </a:r>
            <a:endParaRPr lang="en-US" sz="3800" dirty="0"/>
          </a:p>
        </p:txBody>
      </p:sp>
      <p:sp>
        <p:nvSpPr>
          <p:cNvPr id="4" name="Shape 1"/>
          <p:cNvSpPr/>
          <p:nvPr/>
        </p:nvSpPr>
        <p:spPr>
          <a:xfrm>
            <a:off x="895350" y="2033826"/>
            <a:ext cx="22860" cy="5662136"/>
          </a:xfrm>
          <a:prstGeom prst="roundRect">
            <a:avLst>
              <a:gd name="adj" fmla="val 127034"/>
            </a:avLst>
          </a:prstGeom>
          <a:solidFill>
            <a:srgbClr val="D9D4C9"/>
          </a:solidFill>
          <a:ln/>
        </p:spPr>
      </p:sp>
      <p:sp>
        <p:nvSpPr>
          <p:cNvPr id="5" name="Shape 2"/>
          <p:cNvSpPr/>
          <p:nvPr/>
        </p:nvSpPr>
        <p:spPr>
          <a:xfrm>
            <a:off x="1090255" y="2457926"/>
            <a:ext cx="580787" cy="22860"/>
          </a:xfrm>
          <a:prstGeom prst="roundRect">
            <a:avLst>
              <a:gd name="adj" fmla="val 127034"/>
            </a:avLst>
          </a:prstGeom>
          <a:solidFill>
            <a:srgbClr val="D9D4C9"/>
          </a:solidFill>
          <a:ln/>
        </p:spPr>
      </p:sp>
      <p:sp>
        <p:nvSpPr>
          <p:cNvPr id="6" name="Shape 3"/>
          <p:cNvSpPr/>
          <p:nvPr/>
        </p:nvSpPr>
        <p:spPr>
          <a:xfrm>
            <a:off x="677585" y="2251591"/>
            <a:ext cx="435531" cy="435531"/>
          </a:xfrm>
          <a:prstGeom prst="roundRect">
            <a:avLst>
              <a:gd name="adj" fmla="val 6668"/>
            </a:avLst>
          </a:prstGeom>
          <a:solidFill>
            <a:srgbClr val="F3EEE3"/>
          </a:solidFill>
          <a:ln/>
        </p:spPr>
      </p:sp>
      <p:pic>
        <p:nvPicPr>
          <p:cNvPr id="7" name="Image 1" descr="preencoded.png"/>
          <p:cNvPicPr>
            <a:picLocks noChangeAspect="1"/>
          </p:cNvPicPr>
          <p:nvPr/>
        </p:nvPicPr>
        <p:blipFill>
          <a:blip r:embed="rId4"/>
          <a:stretch>
            <a:fillRect/>
          </a:stretch>
        </p:blipFill>
        <p:spPr>
          <a:xfrm>
            <a:off x="750153" y="2287905"/>
            <a:ext cx="290393" cy="362903"/>
          </a:xfrm>
          <a:prstGeom prst="rect">
            <a:avLst/>
          </a:prstGeom>
        </p:spPr>
      </p:pic>
      <p:sp>
        <p:nvSpPr>
          <p:cNvPr id="8" name="Text 4"/>
          <p:cNvSpPr/>
          <p:nvPr/>
        </p:nvSpPr>
        <p:spPr>
          <a:xfrm>
            <a:off x="1863328" y="2227421"/>
            <a:ext cx="2419945" cy="302538"/>
          </a:xfrm>
          <a:prstGeom prst="rect">
            <a:avLst/>
          </a:prstGeom>
          <a:noFill/>
          <a:ln/>
        </p:spPr>
        <p:txBody>
          <a:bodyPr wrap="none" lIns="0" tIns="0" rIns="0" bIns="0" rtlCol="0" anchor="t"/>
          <a:lstStyle/>
          <a:p>
            <a:pPr marL="0" indent="0" algn="l">
              <a:lnSpc>
                <a:spcPts val="2350"/>
              </a:lnSpc>
              <a:buNone/>
            </a:pPr>
            <a:r>
              <a:rPr lang="en-US" sz="1900" b="1" dirty="0">
                <a:solidFill>
                  <a:srgbClr val="2B4150"/>
                </a:solidFill>
                <a:ea typeface="Inter Bold" pitchFamily="34" charset="-122"/>
                <a:cs typeface="Inter Bold" pitchFamily="34" charset="-120"/>
              </a:rPr>
              <a:t>Need for Timelines</a:t>
            </a:r>
            <a:endParaRPr lang="en-US" sz="1900" dirty="0"/>
          </a:p>
        </p:txBody>
      </p:sp>
      <p:sp>
        <p:nvSpPr>
          <p:cNvPr id="9" name="Text 5"/>
          <p:cNvSpPr/>
          <p:nvPr/>
        </p:nvSpPr>
        <p:spPr>
          <a:xfrm>
            <a:off x="1863328" y="2646045"/>
            <a:ext cx="6603087" cy="309682"/>
          </a:xfrm>
          <a:prstGeom prst="rect">
            <a:avLst/>
          </a:prstGeom>
          <a:noFill/>
          <a:ln/>
        </p:spPr>
        <p:txBody>
          <a:bodyPr wrap="none" lIns="0" tIns="0" rIns="0" bIns="0" rtlCol="0" anchor="t"/>
          <a:lstStyle/>
          <a:p>
            <a:pPr marL="0" indent="0" algn="l">
              <a:lnSpc>
                <a:spcPts val="2400"/>
              </a:lnSpc>
              <a:buNone/>
            </a:pPr>
            <a:r>
              <a:rPr lang="en-US" sz="1500" dirty="0">
                <a:solidFill>
                  <a:srgbClr val="2B4150"/>
                </a:solidFill>
                <a:ea typeface="Source Sans Pro" pitchFamily="34" charset="-122"/>
                <a:cs typeface="Source Sans Pro" pitchFamily="34" charset="-120"/>
              </a:rPr>
              <a:t>Every goal needs a timeline.</a:t>
            </a:r>
            <a:endParaRPr lang="en-US" sz="1500" dirty="0"/>
          </a:p>
        </p:txBody>
      </p:sp>
      <p:sp>
        <p:nvSpPr>
          <p:cNvPr id="10" name="Shape 6"/>
          <p:cNvSpPr/>
          <p:nvPr/>
        </p:nvSpPr>
        <p:spPr>
          <a:xfrm>
            <a:off x="1090255" y="3767018"/>
            <a:ext cx="580787" cy="22860"/>
          </a:xfrm>
          <a:prstGeom prst="roundRect">
            <a:avLst>
              <a:gd name="adj" fmla="val 127034"/>
            </a:avLst>
          </a:prstGeom>
          <a:solidFill>
            <a:srgbClr val="D9D4C9"/>
          </a:solidFill>
          <a:ln/>
        </p:spPr>
      </p:sp>
      <p:sp>
        <p:nvSpPr>
          <p:cNvPr id="11" name="Shape 7"/>
          <p:cNvSpPr/>
          <p:nvPr/>
        </p:nvSpPr>
        <p:spPr>
          <a:xfrm>
            <a:off x="677585" y="3560683"/>
            <a:ext cx="435531" cy="435531"/>
          </a:xfrm>
          <a:prstGeom prst="roundRect">
            <a:avLst>
              <a:gd name="adj" fmla="val 6668"/>
            </a:avLst>
          </a:prstGeom>
          <a:solidFill>
            <a:srgbClr val="F3EEE3"/>
          </a:solidFill>
          <a:ln/>
        </p:spPr>
      </p:sp>
      <p:pic>
        <p:nvPicPr>
          <p:cNvPr id="12" name="Image 2" descr="preencoded.png"/>
          <p:cNvPicPr>
            <a:picLocks noChangeAspect="1"/>
          </p:cNvPicPr>
          <p:nvPr/>
        </p:nvPicPr>
        <p:blipFill>
          <a:blip r:embed="rId5"/>
          <a:stretch>
            <a:fillRect/>
          </a:stretch>
        </p:blipFill>
        <p:spPr>
          <a:xfrm>
            <a:off x="750153" y="3596997"/>
            <a:ext cx="290393" cy="362903"/>
          </a:xfrm>
          <a:prstGeom prst="rect">
            <a:avLst/>
          </a:prstGeom>
        </p:spPr>
      </p:pic>
      <p:sp>
        <p:nvSpPr>
          <p:cNvPr id="13" name="Text 8"/>
          <p:cNvSpPr/>
          <p:nvPr/>
        </p:nvSpPr>
        <p:spPr>
          <a:xfrm>
            <a:off x="1863328" y="3536513"/>
            <a:ext cx="2419945" cy="302538"/>
          </a:xfrm>
          <a:prstGeom prst="rect">
            <a:avLst/>
          </a:prstGeom>
          <a:noFill/>
          <a:ln/>
        </p:spPr>
        <p:txBody>
          <a:bodyPr wrap="none" lIns="0" tIns="0" rIns="0" bIns="0" rtlCol="0" anchor="t"/>
          <a:lstStyle/>
          <a:p>
            <a:pPr marL="0" indent="0" algn="l">
              <a:lnSpc>
                <a:spcPts val="2350"/>
              </a:lnSpc>
              <a:buNone/>
            </a:pPr>
            <a:r>
              <a:rPr lang="en-US" sz="1900" b="1" dirty="0">
                <a:solidFill>
                  <a:srgbClr val="2B4150"/>
                </a:solidFill>
                <a:ea typeface="Inter Bold" pitchFamily="34" charset="-122"/>
                <a:cs typeface="Inter Bold" pitchFamily="34" charset="-120"/>
              </a:rPr>
              <a:t>Realistic Deadlines</a:t>
            </a:r>
            <a:endParaRPr lang="en-US" sz="1900" dirty="0"/>
          </a:p>
        </p:txBody>
      </p:sp>
      <p:sp>
        <p:nvSpPr>
          <p:cNvPr id="14" name="Text 9"/>
          <p:cNvSpPr/>
          <p:nvPr/>
        </p:nvSpPr>
        <p:spPr>
          <a:xfrm>
            <a:off x="1863328" y="3955137"/>
            <a:ext cx="6603087" cy="309682"/>
          </a:xfrm>
          <a:prstGeom prst="rect">
            <a:avLst/>
          </a:prstGeom>
          <a:noFill/>
          <a:ln/>
        </p:spPr>
        <p:txBody>
          <a:bodyPr wrap="none" lIns="0" tIns="0" rIns="0" bIns="0" rtlCol="0" anchor="t"/>
          <a:lstStyle/>
          <a:p>
            <a:pPr marL="0" indent="0" algn="l">
              <a:lnSpc>
                <a:spcPts val="2400"/>
              </a:lnSpc>
              <a:buNone/>
            </a:pPr>
            <a:r>
              <a:rPr lang="en-US" sz="1500" dirty="0">
                <a:solidFill>
                  <a:srgbClr val="2B4150"/>
                </a:solidFill>
                <a:ea typeface="Source Sans Pro" pitchFamily="34" charset="-122"/>
                <a:cs typeface="Source Sans Pro" pitchFamily="34" charset="-120"/>
              </a:rPr>
              <a:t>Set realistic deadlines to create a sense of urgency.</a:t>
            </a:r>
            <a:endParaRPr lang="en-US" sz="1500" dirty="0"/>
          </a:p>
        </p:txBody>
      </p:sp>
      <p:sp>
        <p:nvSpPr>
          <p:cNvPr id="15" name="Shape 10"/>
          <p:cNvSpPr/>
          <p:nvPr/>
        </p:nvSpPr>
        <p:spPr>
          <a:xfrm>
            <a:off x="1090255" y="5076111"/>
            <a:ext cx="580787" cy="22860"/>
          </a:xfrm>
          <a:prstGeom prst="roundRect">
            <a:avLst>
              <a:gd name="adj" fmla="val 127034"/>
            </a:avLst>
          </a:prstGeom>
          <a:solidFill>
            <a:srgbClr val="D9D4C9"/>
          </a:solidFill>
          <a:ln/>
        </p:spPr>
      </p:sp>
      <p:sp>
        <p:nvSpPr>
          <p:cNvPr id="16" name="Shape 11"/>
          <p:cNvSpPr/>
          <p:nvPr/>
        </p:nvSpPr>
        <p:spPr>
          <a:xfrm>
            <a:off x="677585" y="4869775"/>
            <a:ext cx="435531" cy="435531"/>
          </a:xfrm>
          <a:prstGeom prst="roundRect">
            <a:avLst>
              <a:gd name="adj" fmla="val 6668"/>
            </a:avLst>
          </a:prstGeom>
          <a:solidFill>
            <a:srgbClr val="F3EEE3"/>
          </a:solidFill>
          <a:ln/>
        </p:spPr>
      </p:sp>
      <p:pic>
        <p:nvPicPr>
          <p:cNvPr id="17" name="Image 3" descr="preencoded.png"/>
          <p:cNvPicPr>
            <a:picLocks noChangeAspect="1"/>
          </p:cNvPicPr>
          <p:nvPr/>
        </p:nvPicPr>
        <p:blipFill>
          <a:blip r:embed="rId6"/>
          <a:stretch>
            <a:fillRect/>
          </a:stretch>
        </p:blipFill>
        <p:spPr>
          <a:xfrm>
            <a:off x="750153" y="4906089"/>
            <a:ext cx="290393" cy="362903"/>
          </a:xfrm>
          <a:prstGeom prst="rect">
            <a:avLst/>
          </a:prstGeom>
        </p:spPr>
      </p:pic>
      <p:sp>
        <p:nvSpPr>
          <p:cNvPr id="18" name="Text 12"/>
          <p:cNvSpPr/>
          <p:nvPr/>
        </p:nvSpPr>
        <p:spPr>
          <a:xfrm>
            <a:off x="1863328" y="4845606"/>
            <a:ext cx="2461260" cy="302538"/>
          </a:xfrm>
          <a:prstGeom prst="rect">
            <a:avLst/>
          </a:prstGeom>
          <a:noFill/>
          <a:ln/>
        </p:spPr>
        <p:txBody>
          <a:bodyPr wrap="none" lIns="0" tIns="0" rIns="0" bIns="0" rtlCol="0" anchor="t"/>
          <a:lstStyle/>
          <a:p>
            <a:pPr marL="0" indent="0" algn="l">
              <a:lnSpc>
                <a:spcPts val="2350"/>
              </a:lnSpc>
              <a:buNone/>
            </a:pPr>
            <a:r>
              <a:rPr lang="en-US" sz="1900" b="1" dirty="0">
                <a:solidFill>
                  <a:srgbClr val="2B4150"/>
                </a:solidFill>
                <a:ea typeface="Inter Bold" pitchFamily="34" charset="-122"/>
                <a:cs typeface="Inter Bold" pitchFamily="34" charset="-120"/>
              </a:rPr>
              <a:t>Short and Long Term</a:t>
            </a:r>
            <a:endParaRPr lang="en-US" sz="1900" dirty="0"/>
          </a:p>
        </p:txBody>
      </p:sp>
      <p:sp>
        <p:nvSpPr>
          <p:cNvPr id="19" name="Text 13"/>
          <p:cNvSpPr/>
          <p:nvPr/>
        </p:nvSpPr>
        <p:spPr>
          <a:xfrm>
            <a:off x="1863328" y="5264229"/>
            <a:ext cx="6603087" cy="309682"/>
          </a:xfrm>
          <a:prstGeom prst="rect">
            <a:avLst/>
          </a:prstGeom>
          <a:noFill/>
          <a:ln/>
        </p:spPr>
        <p:txBody>
          <a:bodyPr wrap="none" lIns="0" tIns="0" rIns="0" bIns="0" rtlCol="0" anchor="t"/>
          <a:lstStyle/>
          <a:p>
            <a:pPr marL="0" indent="0" algn="l">
              <a:lnSpc>
                <a:spcPts val="2400"/>
              </a:lnSpc>
              <a:buNone/>
            </a:pPr>
            <a:r>
              <a:rPr lang="en-US" sz="1500" dirty="0">
                <a:solidFill>
                  <a:srgbClr val="2B4150"/>
                </a:solidFill>
                <a:ea typeface="Source Sans Pro" pitchFamily="34" charset="-122"/>
                <a:cs typeface="Source Sans Pro" pitchFamily="34" charset="-120"/>
              </a:rPr>
              <a:t>Break goals into short-term and long-term milestones.</a:t>
            </a:r>
            <a:endParaRPr lang="en-US" sz="1500" dirty="0"/>
          </a:p>
        </p:txBody>
      </p:sp>
      <p:sp>
        <p:nvSpPr>
          <p:cNvPr id="20" name="Shape 14"/>
          <p:cNvSpPr/>
          <p:nvPr/>
        </p:nvSpPr>
        <p:spPr>
          <a:xfrm>
            <a:off x="1090255" y="6385203"/>
            <a:ext cx="580787" cy="22860"/>
          </a:xfrm>
          <a:prstGeom prst="roundRect">
            <a:avLst>
              <a:gd name="adj" fmla="val 127034"/>
            </a:avLst>
          </a:prstGeom>
          <a:solidFill>
            <a:srgbClr val="D9D4C9"/>
          </a:solidFill>
          <a:ln/>
        </p:spPr>
      </p:sp>
      <p:sp>
        <p:nvSpPr>
          <p:cNvPr id="21" name="Shape 15"/>
          <p:cNvSpPr/>
          <p:nvPr/>
        </p:nvSpPr>
        <p:spPr>
          <a:xfrm>
            <a:off x="677585" y="6178868"/>
            <a:ext cx="435531" cy="435531"/>
          </a:xfrm>
          <a:prstGeom prst="roundRect">
            <a:avLst>
              <a:gd name="adj" fmla="val 6668"/>
            </a:avLst>
          </a:prstGeom>
          <a:solidFill>
            <a:srgbClr val="F3EEE3"/>
          </a:solidFill>
          <a:ln/>
        </p:spPr>
      </p:sp>
      <p:pic>
        <p:nvPicPr>
          <p:cNvPr id="22" name="Image 4" descr="preencoded.png"/>
          <p:cNvPicPr>
            <a:picLocks noChangeAspect="1"/>
          </p:cNvPicPr>
          <p:nvPr/>
        </p:nvPicPr>
        <p:blipFill>
          <a:blip r:embed="rId7"/>
          <a:stretch>
            <a:fillRect/>
          </a:stretch>
        </p:blipFill>
        <p:spPr>
          <a:xfrm>
            <a:off x="750153" y="6215182"/>
            <a:ext cx="290393" cy="362903"/>
          </a:xfrm>
          <a:prstGeom prst="rect">
            <a:avLst/>
          </a:prstGeom>
        </p:spPr>
      </p:pic>
      <p:sp>
        <p:nvSpPr>
          <p:cNvPr id="23" name="Text 16"/>
          <p:cNvSpPr/>
          <p:nvPr/>
        </p:nvSpPr>
        <p:spPr>
          <a:xfrm>
            <a:off x="1863328" y="6154698"/>
            <a:ext cx="2419945" cy="302538"/>
          </a:xfrm>
          <a:prstGeom prst="rect">
            <a:avLst/>
          </a:prstGeom>
          <a:noFill/>
          <a:ln/>
        </p:spPr>
        <p:txBody>
          <a:bodyPr wrap="none" lIns="0" tIns="0" rIns="0" bIns="0" rtlCol="0" anchor="t"/>
          <a:lstStyle/>
          <a:p>
            <a:pPr marL="0" indent="0" algn="l">
              <a:lnSpc>
                <a:spcPts val="2350"/>
              </a:lnSpc>
              <a:buNone/>
            </a:pPr>
            <a:r>
              <a:rPr lang="en-US" sz="1900" b="1" dirty="0">
                <a:solidFill>
                  <a:srgbClr val="2B4150"/>
                </a:solidFill>
                <a:ea typeface="Inter Bold" pitchFamily="34" charset="-122"/>
                <a:cs typeface="Inter Bold" pitchFamily="34" charset="-120"/>
              </a:rPr>
              <a:t>Parkinson's Law</a:t>
            </a:r>
            <a:endParaRPr lang="en-US" sz="1900" dirty="0"/>
          </a:p>
        </p:txBody>
      </p:sp>
      <p:sp>
        <p:nvSpPr>
          <p:cNvPr id="24" name="Text 17"/>
          <p:cNvSpPr/>
          <p:nvPr/>
        </p:nvSpPr>
        <p:spPr>
          <a:xfrm>
            <a:off x="1863328" y="6573322"/>
            <a:ext cx="6603087" cy="929045"/>
          </a:xfrm>
          <a:prstGeom prst="rect">
            <a:avLst/>
          </a:prstGeom>
          <a:noFill/>
          <a:ln/>
        </p:spPr>
        <p:txBody>
          <a:bodyPr wrap="square" lIns="0" tIns="0" rIns="0" bIns="0" rtlCol="0" anchor="t"/>
          <a:lstStyle/>
          <a:p>
            <a:pPr marL="0" indent="0" algn="l">
              <a:lnSpc>
                <a:spcPts val="2400"/>
              </a:lnSpc>
              <a:buNone/>
            </a:pPr>
            <a:r>
              <a:rPr lang="en-US" sz="1500" dirty="0">
                <a:solidFill>
                  <a:srgbClr val="2B4150"/>
                </a:solidFill>
                <a:ea typeface="Source Sans Pro" pitchFamily="34" charset="-122"/>
                <a:cs typeface="Source Sans Pro" pitchFamily="34" charset="-120"/>
              </a:rPr>
              <a:t>Be aware of Parkinson's Law: "Work expands so as to fill the time available for its completion." An example could be "Write 500 words every day for 1 year to complete a book draft."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06993" y="555784"/>
            <a:ext cx="9158526" cy="631269"/>
          </a:xfrm>
          <a:prstGeom prst="rect">
            <a:avLst/>
          </a:prstGeom>
          <a:noFill/>
          <a:ln/>
        </p:spPr>
        <p:txBody>
          <a:bodyPr wrap="none" lIns="0" tIns="0" rIns="0" bIns="0" rtlCol="0" anchor="t"/>
          <a:lstStyle/>
          <a:p>
            <a:pPr marL="0" indent="0" algn="l">
              <a:lnSpc>
                <a:spcPts val="4950"/>
              </a:lnSpc>
              <a:buNone/>
            </a:pPr>
            <a:r>
              <a:rPr lang="en-US" sz="3950" b="1" dirty="0">
                <a:solidFill>
                  <a:srgbClr val="124E73"/>
                </a:solidFill>
                <a:ea typeface="Inter Bold" pitchFamily="34" charset="-122"/>
                <a:cs typeface="Inter Bold" pitchFamily="34" charset="-120"/>
              </a:rPr>
              <a:t>SMART Goals in Action: Personal Life</a:t>
            </a:r>
            <a:endParaRPr lang="en-US" sz="3950" dirty="0"/>
          </a:p>
        </p:txBody>
      </p:sp>
      <p:pic>
        <p:nvPicPr>
          <p:cNvPr id="3" name="Image 0" descr="preencoded.png"/>
          <p:cNvPicPr>
            <a:picLocks noChangeAspect="1"/>
          </p:cNvPicPr>
          <p:nvPr/>
        </p:nvPicPr>
        <p:blipFill>
          <a:blip r:embed="rId3"/>
          <a:stretch>
            <a:fillRect/>
          </a:stretch>
        </p:blipFill>
        <p:spPr>
          <a:xfrm>
            <a:off x="2920722" y="1591032"/>
            <a:ext cx="2180630" cy="1487210"/>
          </a:xfrm>
          <a:prstGeom prst="rect">
            <a:avLst/>
          </a:prstGeom>
        </p:spPr>
      </p:pic>
      <p:sp>
        <p:nvSpPr>
          <p:cNvPr id="4" name="Text 1"/>
          <p:cNvSpPr/>
          <p:nvPr/>
        </p:nvSpPr>
        <p:spPr>
          <a:xfrm>
            <a:off x="3868936" y="2349818"/>
            <a:ext cx="284083" cy="355044"/>
          </a:xfrm>
          <a:prstGeom prst="rect">
            <a:avLst/>
          </a:prstGeom>
          <a:noFill/>
          <a:ln/>
        </p:spPr>
        <p:txBody>
          <a:bodyPr wrap="none" lIns="0" tIns="0" rIns="0" bIns="0" rtlCol="0" anchor="t"/>
          <a:lstStyle/>
          <a:p>
            <a:pPr marL="0" indent="0" algn="ctr">
              <a:lnSpc>
                <a:spcPts val="3550"/>
              </a:lnSpc>
              <a:buNone/>
            </a:pPr>
            <a:r>
              <a:rPr lang="en-US" sz="2200" b="1" dirty="0">
                <a:solidFill>
                  <a:srgbClr val="2B4150"/>
                </a:solidFill>
                <a:ea typeface="Inter Bold" pitchFamily="34" charset="-122"/>
                <a:cs typeface="Inter Bold" pitchFamily="34" charset="-120"/>
              </a:rPr>
              <a:t>1</a:t>
            </a:r>
            <a:endParaRPr lang="en-US" sz="2200" dirty="0"/>
          </a:p>
        </p:txBody>
      </p:sp>
      <p:sp>
        <p:nvSpPr>
          <p:cNvPr id="5" name="Text 2"/>
          <p:cNvSpPr/>
          <p:nvPr/>
        </p:nvSpPr>
        <p:spPr>
          <a:xfrm>
            <a:off x="5303282" y="1954530"/>
            <a:ext cx="2525197" cy="315635"/>
          </a:xfrm>
          <a:prstGeom prst="rect">
            <a:avLst/>
          </a:prstGeom>
          <a:noFill/>
          <a:ln/>
        </p:spPr>
        <p:txBody>
          <a:bodyPr wrap="none" lIns="0" tIns="0" rIns="0" bIns="0" rtlCol="0" anchor="t"/>
          <a:lstStyle/>
          <a:p>
            <a:pPr marL="0" indent="0" algn="l">
              <a:lnSpc>
                <a:spcPts val="2450"/>
              </a:lnSpc>
              <a:buNone/>
            </a:pPr>
            <a:r>
              <a:rPr lang="en-US" sz="1950" b="1" dirty="0">
                <a:solidFill>
                  <a:srgbClr val="2B4150"/>
                </a:solidFill>
                <a:ea typeface="Inter Bold" pitchFamily="34" charset="-122"/>
                <a:cs typeface="Inter Bold" pitchFamily="34" charset="-120"/>
              </a:rPr>
              <a:t>Health &amp; Fitness</a:t>
            </a:r>
            <a:endParaRPr lang="en-US" sz="1950" dirty="0"/>
          </a:p>
        </p:txBody>
      </p:sp>
      <p:sp>
        <p:nvSpPr>
          <p:cNvPr id="6" name="Text 3"/>
          <p:cNvSpPr/>
          <p:nvPr/>
        </p:nvSpPr>
        <p:spPr>
          <a:xfrm>
            <a:off x="5303282" y="2391370"/>
            <a:ext cx="5789771" cy="323255"/>
          </a:xfrm>
          <a:prstGeom prst="rect">
            <a:avLst/>
          </a:prstGeom>
          <a:noFill/>
          <a:ln/>
        </p:spPr>
        <p:txBody>
          <a:bodyPr wrap="none" lIns="0" tIns="0" rIns="0" bIns="0" rtlCol="0" anchor="t"/>
          <a:lstStyle/>
          <a:p>
            <a:pPr marL="0" indent="0" algn="l">
              <a:lnSpc>
                <a:spcPts val="2500"/>
              </a:lnSpc>
              <a:buNone/>
            </a:pPr>
            <a:r>
              <a:rPr lang="en-US" sz="1550" dirty="0">
                <a:solidFill>
                  <a:srgbClr val="2B4150"/>
                </a:solidFill>
                <a:ea typeface="Source Sans Pro" pitchFamily="34" charset="-122"/>
                <a:cs typeface="Source Sans Pro" pitchFamily="34" charset="-120"/>
              </a:rPr>
              <a:t>Run a 5k in under 30 minutes by training 3 times a week for 12 weeks.</a:t>
            </a:r>
            <a:endParaRPr lang="en-US" sz="1550" dirty="0"/>
          </a:p>
        </p:txBody>
      </p:sp>
      <p:sp>
        <p:nvSpPr>
          <p:cNvPr id="7" name="Shape 4"/>
          <p:cNvSpPr/>
          <p:nvPr/>
        </p:nvSpPr>
        <p:spPr>
          <a:xfrm>
            <a:off x="5151834" y="3093958"/>
            <a:ext cx="8721090" cy="11430"/>
          </a:xfrm>
          <a:prstGeom prst="roundRect">
            <a:avLst>
              <a:gd name="adj" fmla="val 265114"/>
            </a:avLst>
          </a:prstGeom>
          <a:solidFill>
            <a:srgbClr val="D9D4C9"/>
          </a:solidFill>
          <a:ln/>
        </p:spPr>
      </p:sp>
      <p:pic>
        <p:nvPicPr>
          <p:cNvPr id="8" name="Image 1" descr="preencoded.png"/>
          <p:cNvPicPr>
            <a:picLocks noChangeAspect="1"/>
          </p:cNvPicPr>
          <p:nvPr/>
        </p:nvPicPr>
        <p:blipFill>
          <a:blip r:embed="rId4"/>
          <a:stretch>
            <a:fillRect/>
          </a:stretch>
        </p:blipFill>
        <p:spPr>
          <a:xfrm>
            <a:off x="1830348" y="3128724"/>
            <a:ext cx="4361378" cy="1487210"/>
          </a:xfrm>
          <a:prstGeom prst="rect">
            <a:avLst/>
          </a:prstGeom>
        </p:spPr>
      </p:pic>
      <p:sp>
        <p:nvSpPr>
          <p:cNvPr id="9" name="Text 5"/>
          <p:cNvSpPr/>
          <p:nvPr/>
        </p:nvSpPr>
        <p:spPr>
          <a:xfrm>
            <a:off x="3868936" y="3694748"/>
            <a:ext cx="284083" cy="355044"/>
          </a:xfrm>
          <a:prstGeom prst="rect">
            <a:avLst/>
          </a:prstGeom>
          <a:noFill/>
          <a:ln/>
        </p:spPr>
        <p:txBody>
          <a:bodyPr wrap="none" lIns="0" tIns="0" rIns="0" bIns="0" rtlCol="0" anchor="t"/>
          <a:lstStyle/>
          <a:p>
            <a:pPr marL="0" indent="0" algn="ctr">
              <a:lnSpc>
                <a:spcPts val="3550"/>
              </a:lnSpc>
              <a:buNone/>
            </a:pPr>
            <a:r>
              <a:rPr lang="en-US" sz="2200" b="1" dirty="0">
                <a:solidFill>
                  <a:srgbClr val="2B4150"/>
                </a:solidFill>
                <a:ea typeface="Inter Bold" pitchFamily="34" charset="-122"/>
                <a:cs typeface="Inter Bold" pitchFamily="34" charset="-120"/>
              </a:rPr>
              <a:t>2</a:t>
            </a:r>
            <a:endParaRPr lang="en-US" sz="2200" dirty="0"/>
          </a:p>
        </p:txBody>
      </p:sp>
      <p:sp>
        <p:nvSpPr>
          <p:cNvPr id="10" name="Text 6"/>
          <p:cNvSpPr/>
          <p:nvPr/>
        </p:nvSpPr>
        <p:spPr>
          <a:xfrm>
            <a:off x="6393656" y="3492222"/>
            <a:ext cx="2525197" cy="315635"/>
          </a:xfrm>
          <a:prstGeom prst="rect">
            <a:avLst/>
          </a:prstGeom>
          <a:noFill/>
          <a:ln/>
        </p:spPr>
        <p:txBody>
          <a:bodyPr wrap="none" lIns="0" tIns="0" rIns="0" bIns="0" rtlCol="0" anchor="t"/>
          <a:lstStyle/>
          <a:p>
            <a:pPr marL="0" indent="0" algn="l">
              <a:lnSpc>
                <a:spcPts val="2450"/>
              </a:lnSpc>
              <a:buNone/>
            </a:pPr>
            <a:r>
              <a:rPr lang="en-US" sz="1950" b="1" dirty="0">
                <a:solidFill>
                  <a:srgbClr val="2B4150"/>
                </a:solidFill>
                <a:ea typeface="Inter Bold" pitchFamily="34" charset="-122"/>
                <a:cs typeface="Inter Bold" pitchFamily="34" charset="-120"/>
              </a:rPr>
              <a:t>Finances</a:t>
            </a:r>
            <a:endParaRPr lang="en-US" sz="1950" dirty="0"/>
          </a:p>
        </p:txBody>
      </p:sp>
      <p:sp>
        <p:nvSpPr>
          <p:cNvPr id="11" name="Text 7"/>
          <p:cNvSpPr/>
          <p:nvPr/>
        </p:nvSpPr>
        <p:spPr>
          <a:xfrm>
            <a:off x="6393656" y="3929063"/>
            <a:ext cx="6885503" cy="323255"/>
          </a:xfrm>
          <a:prstGeom prst="rect">
            <a:avLst/>
          </a:prstGeom>
          <a:noFill/>
          <a:ln/>
        </p:spPr>
        <p:txBody>
          <a:bodyPr wrap="none" lIns="0" tIns="0" rIns="0" bIns="0" rtlCol="0" anchor="t"/>
          <a:lstStyle/>
          <a:p>
            <a:pPr marL="0" indent="0" algn="l">
              <a:lnSpc>
                <a:spcPts val="2500"/>
              </a:lnSpc>
              <a:buNone/>
            </a:pPr>
            <a:r>
              <a:rPr lang="en-US" sz="1550" dirty="0">
                <a:solidFill>
                  <a:srgbClr val="2B4150"/>
                </a:solidFill>
                <a:ea typeface="Source Sans Pro" pitchFamily="34" charset="-122"/>
                <a:cs typeface="Source Sans Pro" pitchFamily="34" charset="-120"/>
              </a:rPr>
              <a:t>Save Rs. 5,000 for a down payment on a car by saving Rs. 417 per month for 12 months.</a:t>
            </a:r>
            <a:endParaRPr lang="en-US" sz="1550" dirty="0"/>
          </a:p>
        </p:txBody>
      </p:sp>
      <p:sp>
        <p:nvSpPr>
          <p:cNvPr id="12" name="Shape 8"/>
          <p:cNvSpPr/>
          <p:nvPr/>
        </p:nvSpPr>
        <p:spPr>
          <a:xfrm>
            <a:off x="6242209" y="4631650"/>
            <a:ext cx="7630716" cy="11430"/>
          </a:xfrm>
          <a:prstGeom prst="roundRect">
            <a:avLst>
              <a:gd name="adj" fmla="val 265114"/>
            </a:avLst>
          </a:prstGeom>
          <a:solidFill>
            <a:srgbClr val="D9D4C9"/>
          </a:solidFill>
          <a:ln/>
        </p:spPr>
      </p:sp>
      <p:pic>
        <p:nvPicPr>
          <p:cNvPr id="13" name="Image 2" descr="preencoded.png"/>
          <p:cNvPicPr>
            <a:picLocks noChangeAspect="1"/>
          </p:cNvPicPr>
          <p:nvPr/>
        </p:nvPicPr>
        <p:blipFill>
          <a:blip r:embed="rId5"/>
          <a:stretch>
            <a:fillRect/>
          </a:stretch>
        </p:blipFill>
        <p:spPr>
          <a:xfrm>
            <a:off x="739973" y="4666417"/>
            <a:ext cx="6542008" cy="1487210"/>
          </a:xfrm>
          <a:prstGeom prst="rect">
            <a:avLst/>
          </a:prstGeom>
        </p:spPr>
      </p:pic>
      <p:sp>
        <p:nvSpPr>
          <p:cNvPr id="14" name="Text 9"/>
          <p:cNvSpPr/>
          <p:nvPr/>
        </p:nvSpPr>
        <p:spPr>
          <a:xfrm>
            <a:off x="3868817" y="5232440"/>
            <a:ext cx="284083" cy="355044"/>
          </a:xfrm>
          <a:prstGeom prst="rect">
            <a:avLst/>
          </a:prstGeom>
          <a:noFill/>
          <a:ln/>
        </p:spPr>
        <p:txBody>
          <a:bodyPr wrap="none" lIns="0" tIns="0" rIns="0" bIns="0" rtlCol="0" anchor="t"/>
          <a:lstStyle/>
          <a:p>
            <a:pPr marL="0" indent="0" algn="ctr">
              <a:lnSpc>
                <a:spcPts val="3550"/>
              </a:lnSpc>
              <a:buNone/>
            </a:pPr>
            <a:r>
              <a:rPr lang="en-US" sz="2200" b="1" dirty="0">
                <a:solidFill>
                  <a:srgbClr val="2B4150"/>
                </a:solidFill>
                <a:ea typeface="Inter Bold" pitchFamily="34" charset="-122"/>
                <a:cs typeface="Inter Bold" pitchFamily="34" charset="-120"/>
              </a:rPr>
              <a:t>3</a:t>
            </a:r>
            <a:endParaRPr lang="en-US" sz="2200" dirty="0"/>
          </a:p>
        </p:txBody>
      </p:sp>
      <p:sp>
        <p:nvSpPr>
          <p:cNvPr id="15" name="Text 10"/>
          <p:cNvSpPr/>
          <p:nvPr/>
        </p:nvSpPr>
        <p:spPr>
          <a:xfrm>
            <a:off x="7483912" y="4868347"/>
            <a:ext cx="2525197" cy="315635"/>
          </a:xfrm>
          <a:prstGeom prst="rect">
            <a:avLst/>
          </a:prstGeom>
          <a:noFill/>
          <a:ln/>
        </p:spPr>
        <p:txBody>
          <a:bodyPr wrap="none" lIns="0" tIns="0" rIns="0" bIns="0" rtlCol="0" anchor="t"/>
          <a:lstStyle/>
          <a:p>
            <a:pPr marL="0" indent="0" algn="l">
              <a:lnSpc>
                <a:spcPts val="2450"/>
              </a:lnSpc>
              <a:buNone/>
            </a:pPr>
            <a:r>
              <a:rPr lang="en-US" sz="1950" b="1" dirty="0">
                <a:solidFill>
                  <a:srgbClr val="2B4150"/>
                </a:solidFill>
                <a:ea typeface="Inter Bold" pitchFamily="34" charset="-122"/>
                <a:cs typeface="Inter Bold" pitchFamily="34" charset="-120"/>
              </a:rPr>
              <a:t>Learning</a:t>
            </a:r>
            <a:endParaRPr lang="en-US" sz="1950" dirty="0"/>
          </a:p>
        </p:txBody>
      </p:sp>
      <p:sp>
        <p:nvSpPr>
          <p:cNvPr id="16" name="Text 11"/>
          <p:cNvSpPr/>
          <p:nvPr/>
        </p:nvSpPr>
        <p:spPr>
          <a:xfrm>
            <a:off x="7483912" y="5305187"/>
            <a:ext cx="6237565" cy="646509"/>
          </a:xfrm>
          <a:prstGeom prst="rect">
            <a:avLst/>
          </a:prstGeom>
          <a:noFill/>
          <a:ln/>
        </p:spPr>
        <p:txBody>
          <a:bodyPr wrap="square" lIns="0" tIns="0" rIns="0" bIns="0" rtlCol="0" anchor="t"/>
          <a:lstStyle/>
          <a:p>
            <a:pPr marL="0" indent="0" algn="l">
              <a:lnSpc>
                <a:spcPts val="2500"/>
              </a:lnSpc>
              <a:buNone/>
            </a:pPr>
            <a:r>
              <a:rPr lang="en-US" sz="1550" dirty="0">
                <a:solidFill>
                  <a:srgbClr val="2B4150"/>
                </a:solidFill>
                <a:ea typeface="Source Sans Pro" pitchFamily="34" charset="-122"/>
                <a:cs typeface="Source Sans Pro" pitchFamily="34" charset="-120"/>
              </a:rPr>
              <a:t>Learn Spanish to a conversational level by studying 30 minutes every day for 6 months and passing level A2 DELE exam.</a:t>
            </a:r>
            <a:endParaRPr lang="en-US" sz="1550" dirty="0"/>
          </a:p>
        </p:txBody>
      </p:sp>
      <p:sp>
        <p:nvSpPr>
          <p:cNvPr id="17" name="Text 12"/>
          <p:cNvSpPr/>
          <p:nvPr/>
        </p:nvSpPr>
        <p:spPr>
          <a:xfrm>
            <a:off x="706993" y="6380798"/>
            <a:ext cx="13216414" cy="1293019"/>
          </a:xfrm>
          <a:prstGeom prst="rect">
            <a:avLst/>
          </a:prstGeom>
          <a:noFill/>
          <a:ln/>
        </p:spPr>
        <p:txBody>
          <a:bodyPr wrap="square" lIns="0" tIns="0" rIns="0" bIns="0" rtlCol="0" anchor="t"/>
          <a:lstStyle/>
          <a:p>
            <a:pPr marL="0" indent="0" algn="l">
              <a:lnSpc>
                <a:spcPts val="2500"/>
              </a:lnSpc>
              <a:buNone/>
            </a:pPr>
            <a:r>
              <a:rPr lang="en-US" sz="1550" dirty="0">
                <a:solidFill>
                  <a:srgbClr val="2B4150"/>
                </a:solidFill>
                <a:ea typeface="Source Sans Pro" pitchFamily="34" charset="-122"/>
                <a:cs typeface="Source Sans Pro" pitchFamily="34" charset="-120"/>
              </a:rPr>
              <a:t>SMART goals are the cornerstone of personal growth and fulfillment. By applying the SMART framework to various aspects of your life, you can transform aspirations into tangible achievements. Whether it's improving your health, managing your finances, or expanding your knowledge, SMART goals provide the clarity, structure, and motivation you need to succeed. Adopt specific, measurable, attainable, relevant, and time-bound objectives to unlock your full potential and live a more purposeful and rewarding life.</a:t>
            </a:r>
            <a:endParaRPr lang="en-US" sz="1550" dirty="0"/>
          </a:p>
        </p:txBody>
      </p:sp>
      <p:sp>
        <p:nvSpPr>
          <p:cNvPr id="18" name="TextBox 17">
            <a:extLst>
              <a:ext uri="{FF2B5EF4-FFF2-40B4-BE49-F238E27FC236}">
                <a16:creationId xmlns:a16="http://schemas.microsoft.com/office/drawing/2014/main" id="{E2960406-F848-9ADE-DD7A-B3433D7652E4}"/>
              </a:ext>
            </a:extLst>
          </p:cNvPr>
          <p:cNvSpPr txBox="1"/>
          <p:nvPr/>
        </p:nvSpPr>
        <p:spPr>
          <a:xfrm>
            <a:off x="12656634" y="7673817"/>
            <a:ext cx="1873405" cy="369332"/>
          </a:xfrm>
          <a:prstGeom prst="rect">
            <a:avLst/>
          </a:prstGeom>
          <a:solidFill>
            <a:srgbClr val="FFFCF5"/>
          </a:solidFill>
        </p:spPr>
        <p:txBody>
          <a:bodyPr wrap="square" rtlCol="0">
            <a:spAutoFit/>
          </a:bodyPr>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62714" y="774740"/>
            <a:ext cx="10865287" cy="681038"/>
          </a:xfrm>
          <a:prstGeom prst="rect">
            <a:avLst/>
          </a:prstGeom>
          <a:noFill/>
          <a:ln/>
        </p:spPr>
        <p:txBody>
          <a:bodyPr wrap="none" lIns="0" tIns="0" rIns="0" bIns="0" rtlCol="0" anchor="t"/>
          <a:lstStyle/>
          <a:p>
            <a:pPr marL="0" indent="0" algn="l">
              <a:lnSpc>
                <a:spcPts val="5350"/>
              </a:lnSpc>
              <a:buNone/>
            </a:pPr>
            <a:r>
              <a:rPr lang="en-US" sz="4250" b="1" dirty="0">
                <a:solidFill>
                  <a:srgbClr val="124E73"/>
                </a:solidFill>
                <a:ea typeface="Inter Bold" pitchFamily="34" charset="-122"/>
                <a:cs typeface="Inter Bold" pitchFamily="34" charset="-120"/>
              </a:rPr>
              <a:t>SMART Goals in Action: Professional Life</a:t>
            </a:r>
            <a:endParaRPr lang="en-US" sz="4250" dirty="0"/>
          </a:p>
        </p:txBody>
      </p:sp>
      <p:pic>
        <p:nvPicPr>
          <p:cNvPr id="3" name="Image 0" descr="preencoded.png"/>
          <p:cNvPicPr>
            <a:picLocks noChangeAspect="1"/>
          </p:cNvPicPr>
          <p:nvPr/>
        </p:nvPicPr>
        <p:blipFill>
          <a:blip r:embed="rId3"/>
          <a:stretch>
            <a:fillRect/>
          </a:stretch>
        </p:blipFill>
        <p:spPr>
          <a:xfrm>
            <a:off x="762714" y="1891665"/>
            <a:ext cx="1089660" cy="1307663"/>
          </a:xfrm>
          <a:prstGeom prst="rect">
            <a:avLst/>
          </a:prstGeom>
        </p:spPr>
      </p:pic>
      <p:sp>
        <p:nvSpPr>
          <p:cNvPr id="4" name="Text 1"/>
          <p:cNvSpPr/>
          <p:nvPr/>
        </p:nvSpPr>
        <p:spPr>
          <a:xfrm>
            <a:off x="2179201" y="2109549"/>
            <a:ext cx="2724269" cy="340519"/>
          </a:xfrm>
          <a:prstGeom prst="rect">
            <a:avLst/>
          </a:prstGeom>
          <a:noFill/>
          <a:ln/>
        </p:spPr>
        <p:txBody>
          <a:bodyPr wrap="none" lIns="0" tIns="0" rIns="0" bIns="0" rtlCol="0" anchor="t"/>
          <a:lstStyle/>
          <a:p>
            <a:pPr marL="0" indent="0" algn="l">
              <a:lnSpc>
                <a:spcPts val="2650"/>
              </a:lnSpc>
              <a:buNone/>
            </a:pPr>
            <a:r>
              <a:rPr lang="en-US" sz="2100" b="1" dirty="0">
                <a:solidFill>
                  <a:srgbClr val="2B4150"/>
                </a:solidFill>
                <a:ea typeface="Inter Bold" pitchFamily="34" charset="-122"/>
                <a:cs typeface="Inter Bold" pitchFamily="34" charset="-120"/>
              </a:rPr>
              <a:t>Sales</a:t>
            </a:r>
            <a:endParaRPr lang="en-US" sz="2100" dirty="0"/>
          </a:p>
        </p:txBody>
      </p:sp>
      <p:sp>
        <p:nvSpPr>
          <p:cNvPr id="5" name="Text 2"/>
          <p:cNvSpPr/>
          <p:nvPr/>
        </p:nvSpPr>
        <p:spPr>
          <a:xfrm>
            <a:off x="2179201" y="2580799"/>
            <a:ext cx="11688485" cy="348734"/>
          </a:xfrm>
          <a:prstGeom prst="rect">
            <a:avLst/>
          </a:prstGeom>
          <a:noFill/>
          <a:ln/>
        </p:spPr>
        <p:txBody>
          <a:bodyPr wrap="none" lIns="0" tIns="0" rIns="0" bIns="0" rtlCol="0" anchor="t"/>
          <a:lstStyle/>
          <a:p>
            <a:pPr marL="0" indent="0" algn="l">
              <a:lnSpc>
                <a:spcPts val="2700"/>
              </a:lnSpc>
              <a:buNone/>
            </a:pPr>
            <a:r>
              <a:rPr lang="en-US" sz="1700" dirty="0">
                <a:solidFill>
                  <a:srgbClr val="2B4150"/>
                </a:solidFill>
                <a:ea typeface="Source Sans Pro" pitchFamily="34" charset="-122"/>
                <a:cs typeface="Source Sans Pro" pitchFamily="34" charset="-120"/>
              </a:rPr>
              <a:t>Increase monthly lead generation by 15% by implementing a new social media campaign and tracking MQLs.</a:t>
            </a:r>
            <a:endParaRPr lang="en-US" sz="1700" dirty="0"/>
          </a:p>
        </p:txBody>
      </p:sp>
      <p:pic>
        <p:nvPicPr>
          <p:cNvPr id="6" name="Image 1" descr="preencoded.png"/>
          <p:cNvPicPr>
            <a:picLocks noChangeAspect="1"/>
          </p:cNvPicPr>
          <p:nvPr/>
        </p:nvPicPr>
        <p:blipFill>
          <a:blip r:embed="rId4"/>
          <a:stretch>
            <a:fillRect/>
          </a:stretch>
        </p:blipFill>
        <p:spPr>
          <a:xfrm>
            <a:off x="762714" y="3199328"/>
            <a:ext cx="1089660" cy="1307663"/>
          </a:xfrm>
          <a:prstGeom prst="rect">
            <a:avLst/>
          </a:prstGeom>
        </p:spPr>
      </p:pic>
      <p:sp>
        <p:nvSpPr>
          <p:cNvPr id="7" name="Text 3"/>
          <p:cNvSpPr/>
          <p:nvPr/>
        </p:nvSpPr>
        <p:spPr>
          <a:xfrm>
            <a:off x="2179201" y="3417213"/>
            <a:ext cx="2724269" cy="340519"/>
          </a:xfrm>
          <a:prstGeom prst="rect">
            <a:avLst/>
          </a:prstGeom>
          <a:noFill/>
          <a:ln/>
        </p:spPr>
        <p:txBody>
          <a:bodyPr wrap="none" lIns="0" tIns="0" rIns="0" bIns="0" rtlCol="0" anchor="t"/>
          <a:lstStyle/>
          <a:p>
            <a:pPr marL="0" indent="0" algn="l">
              <a:lnSpc>
                <a:spcPts val="2650"/>
              </a:lnSpc>
              <a:buNone/>
            </a:pPr>
            <a:r>
              <a:rPr lang="en-US" sz="2100" b="1" dirty="0">
                <a:solidFill>
                  <a:srgbClr val="2B4150"/>
                </a:solidFill>
                <a:ea typeface="Inter Bold" pitchFamily="34" charset="-122"/>
                <a:cs typeface="Inter Bold" pitchFamily="34" charset="-120"/>
              </a:rPr>
              <a:t>Marketing</a:t>
            </a:r>
            <a:endParaRPr lang="en-US" sz="2100" dirty="0"/>
          </a:p>
        </p:txBody>
      </p:sp>
      <p:sp>
        <p:nvSpPr>
          <p:cNvPr id="8" name="Text 4"/>
          <p:cNvSpPr/>
          <p:nvPr/>
        </p:nvSpPr>
        <p:spPr>
          <a:xfrm>
            <a:off x="2179201" y="3888462"/>
            <a:ext cx="11688485" cy="348734"/>
          </a:xfrm>
          <a:prstGeom prst="rect">
            <a:avLst/>
          </a:prstGeom>
          <a:noFill/>
          <a:ln/>
        </p:spPr>
        <p:txBody>
          <a:bodyPr wrap="none" lIns="0" tIns="0" rIns="0" bIns="0" rtlCol="0" anchor="t"/>
          <a:lstStyle/>
          <a:p>
            <a:pPr marL="0" indent="0" algn="l">
              <a:lnSpc>
                <a:spcPts val="2700"/>
              </a:lnSpc>
              <a:buNone/>
            </a:pPr>
            <a:r>
              <a:rPr lang="en-US" sz="1700" dirty="0">
                <a:solidFill>
                  <a:srgbClr val="2B4150"/>
                </a:solidFill>
                <a:ea typeface="Source Sans Pro" pitchFamily="34" charset="-122"/>
                <a:cs typeface="Source Sans Pro" pitchFamily="34" charset="-120"/>
              </a:rPr>
              <a:t>Improve email open rates by 5% by A/B testing subject lines and segmenting the audience over the next quarter.</a:t>
            </a:r>
            <a:endParaRPr lang="en-US" sz="1700" dirty="0"/>
          </a:p>
        </p:txBody>
      </p:sp>
      <p:pic>
        <p:nvPicPr>
          <p:cNvPr id="9" name="Image 2" descr="preencoded.png"/>
          <p:cNvPicPr>
            <a:picLocks noChangeAspect="1"/>
          </p:cNvPicPr>
          <p:nvPr/>
        </p:nvPicPr>
        <p:blipFill>
          <a:blip r:embed="rId5"/>
          <a:stretch>
            <a:fillRect/>
          </a:stretch>
        </p:blipFill>
        <p:spPr>
          <a:xfrm>
            <a:off x="762714" y="4506992"/>
            <a:ext cx="1089660" cy="1307663"/>
          </a:xfrm>
          <a:prstGeom prst="rect">
            <a:avLst/>
          </a:prstGeom>
        </p:spPr>
      </p:pic>
      <p:sp>
        <p:nvSpPr>
          <p:cNvPr id="10" name="Text 5"/>
          <p:cNvSpPr/>
          <p:nvPr/>
        </p:nvSpPr>
        <p:spPr>
          <a:xfrm>
            <a:off x="2179201" y="4724876"/>
            <a:ext cx="2762964" cy="340519"/>
          </a:xfrm>
          <a:prstGeom prst="rect">
            <a:avLst/>
          </a:prstGeom>
          <a:noFill/>
          <a:ln/>
        </p:spPr>
        <p:txBody>
          <a:bodyPr wrap="none" lIns="0" tIns="0" rIns="0" bIns="0" rtlCol="0" anchor="t"/>
          <a:lstStyle/>
          <a:p>
            <a:pPr marL="0" indent="0" algn="l">
              <a:lnSpc>
                <a:spcPts val="2650"/>
              </a:lnSpc>
              <a:buNone/>
            </a:pPr>
            <a:r>
              <a:rPr lang="en-US" sz="2100" b="1" dirty="0">
                <a:solidFill>
                  <a:srgbClr val="2B4150"/>
                </a:solidFill>
                <a:ea typeface="Inter Bold" pitchFamily="34" charset="-122"/>
                <a:cs typeface="Inter Bold" pitchFamily="34" charset="-120"/>
              </a:rPr>
              <a:t>Project Management</a:t>
            </a:r>
            <a:endParaRPr lang="en-US" sz="2100" dirty="0"/>
          </a:p>
        </p:txBody>
      </p:sp>
      <p:sp>
        <p:nvSpPr>
          <p:cNvPr id="11" name="Text 6"/>
          <p:cNvSpPr/>
          <p:nvPr/>
        </p:nvSpPr>
        <p:spPr>
          <a:xfrm>
            <a:off x="2179201" y="5196126"/>
            <a:ext cx="11688485" cy="348734"/>
          </a:xfrm>
          <a:prstGeom prst="rect">
            <a:avLst/>
          </a:prstGeom>
          <a:noFill/>
          <a:ln/>
        </p:spPr>
        <p:txBody>
          <a:bodyPr wrap="none" lIns="0" tIns="0" rIns="0" bIns="0" rtlCol="0" anchor="t"/>
          <a:lstStyle/>
          <a:p>
            <a:pPr marL="0" indent="0" algn="l">
              <a:lnSpc>
                <a:spcPts val="2700"/>
              </a:lnSpc>
              <a:buNone/>
            </a:pPr>
            <a:r>
              <a:rPr lang="en-US" sz="1700" dirty="0">
                <a:solidFill>
                  <a:srgbClr val="2B4150"/>
                </a:solidFill>
                <a:ea typeface="Source Sans Pro" pitchFamily="34" charset="-122"/>
                <a:cs typeface="Source Sans Pro" pitchFamily="34" charset="-120"/>
              </a:rPr>
              <a:t>Complete Project  by next month within budget and with zero major defects, measured by performance time.</a:t>
            </a:r>
            <a:endParaRPr lang="en-US" sz="1700" dirty="0"/>
          </a:p>
        </p:txBody>
      </p:sp>
      <p:sp>
        <p:nvSpPr>
          <p:cNvPr id="12" name="Text 7"/>
          <p:cNvSpPr/>
          <p:nvPr/>
        </p:nvSpPr>
        <p:spPr>
          <a:xfrm>
            <a:off x="762714" y="6059805"/>
            <a:ext cx="13104971" cy="1394936"/>
          </a:xfrm>
          <a:prstGeom prst="rect">
            <a:avLst/>
          </a:prstGeom>
          <a:noFill/>
          <a:ln/>
        </p:spPr>
        <p:txBody>
          <a:bodyPr wrap="square" lIns="0" tIns="0" rIns="0" bIns="0" rtlCol="0" anchor="t"/>
          <a:lstStyle/>
          <a:p>
            <a:pPr marL="0" indent="0" algn="l">
              <a:lnSpc>
                <a:spcPts val="2700"/>
              </a:lnSpc>
              <a:buNone/>
            </a:pPr>
            <a:r>
              <a:rPr lang="en-US" sz="1700" dirty="0">
                <a:solidFill>
                  <a:srgbClr val="2B4150"/>
                </a:solidFill>
                <a:ea typeface="Source Sans Pro" pitchFamily="34" charset="-122"/>
                <a:cs typeface="Source Sans Pro" pitchFamily="34" charset="-120"/>
              </a:rPr>
              <a:t>SMART goals drive professional success by aligning individual efforts with organizational objectives. By setting clear, measurable targets for each department, businesses can enhance productivity, improve performance, and foster a culture of accountability. Whether it's boosting sales, optimizing marketing campaigns, or streamlining project management, SMART goals empower employees to take ownership of their roles, track their progress, and contribute to the overall success of the company. Also, SMART goals can be used for performance reviews.</a:t>
            </a:r>
            <a:endParaRPr lang="en-US" sz="1700" dirty="0"/>
          </a:p>
        </p:txBody>
      </p:sp>
      <p:sp>
        <p:nvSpPr>
          <p:cNvPr id="13" name="TextBox 12">
            <a:extLst>
              <a:ext uri="{FF2B5EF4-FFF2-40B4-BE49-F238E27FC236}">
                <a16:creationId xmlns:a16="http://schemas.microsoft.com/office/drawing/2014/main" id="{BBCEB515-4F8F-1A2E-D528-DF552082F9AE}"/>
              </a:ext>
            </a:extLst>
          </p:cNvPr>
          <p:cNvSpPr txBox="1"/>
          <p:nvPr/>
        </p:nvSpPr>
        <p:spPr>
          <a:xfrm>
            <a:off x="12656634" y="7673817"/>
            <a:ext cx="1873405" cy="369332"/>
          </a:xfrm>
          <a:prstGeom prst="rect">
            <a:avLst/>
          </a:prstGeom>
          <a:solidFill>
            <a:srgbClr val="FFFCF5"/>
          </a:solidFill>
        </p:spPr>
        <p:txBody>
          <a:bodyPr wrap="square" rtlCol="0">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092643"/>
          </a:xfrm>
          <a:prstGeom prst="rect">
            <a:avLst/>
          </a:prstGeom>
        </p:spPr>
      </p:pic>
      <p:sp>
        <p:nvSpPr>
          <p:cNvPr id="3" name="Text 0"/>
          <p:cNvSpPr/>
          <p:nvPr/>
        </p:nvSpPr>
        <p:spPr>
          <a:xfrm>
            <a:off x="585907" y="2552938"/>
            <a:ext cx="8319730" cy="523042"/>
          </a:xfrm>
          <a:prstGeom prst="rect">
            <a:avLst/>
          </a:prstGeom>
          <a:noFill/>
          <a:ln/>
        </p:spPr>
        <p:txBody>
          <a:bodyPr wrap="none" lIns="0" tIns="0" rIns="0" bIns="0" rtlCol="0" anchor="t"/>
          <a:lstStyle/>
          <a:p>
            <a:pPr marL="0" indent="0" algn="l">
              <a:lnSpc>
                <a:spcPts val="4100"/>
              </a:lnSpc>
              <a:buNone/>
            </a:pPr>
            <a:r>
              <a:rPr lang="en-US" sz="3250" b="1" dirty="0">
                <a:solidFill>
                  <a:srgbClr val="124E73"/>
                </a:solidFill>
                <a:ea typeface="Inter Bold" pitchFamily="34" charset="-122"/>
                <a:cs typeface="Inter Bold" pitchFamily="34" charset="-120"/>
              </a:rPr>
              <a:t>Overcoming Obstacles: Staying on Track</a:t>
            </a:r>
            <a:endParaRPr lang="en-US" sz="3250" dirty="0"/>
          </a:p>
        </p:txBody>
      </p:sp>
      <p:sp>
        <p:nvSpPr>
          <p:cNvPr id="4" name="Text 1"/>
          <p:cNvSpPr/>
          <p:nvPr/>
        </p:nvSpPr>
        <p:spPr>
          <a:xfrm>
            <a:off x="585907" y="3410783"/>
            <a:ext cx="6603683" cy="552450"/>
          </a:xfrm>
          <a:prstGeom prst="rect">
            <a:avLst/>
          </a:prstGeom>
          <a:noFill/>
          <a:ln/>
        </p:spPr>
        <p:txBody>
          <a:bodyPr wrap="none" lIns="0" tIns="0" rIns="0" bIns="0" rtlCol="0" anchor="t"/>
          <a:lstStyle/>
          <a:p>
            <a:pPr marL="0" indent="0" algn="ctr">
              <a:lnSpc>
                <a:spcPts val="4350"/>
              </a:lnSpc>
              <a:buNone/>
            </a:pPr>
            <a:r>
              <a:rPr lang="en-US" sz="4350" b="1" dirty="0">
                <a:solidFill>
                  <a:srgbClr val="2B4150"/>
                </a:solidFill>
                <a:ea typeface="Inter Bold" pitchFamily="34" charset="-122"/>
                <a:cs typeface="Inter Bold" pitchFamily="34" charset="-120"/>
              </a:rPr>
              <a:t>1</a:t>
            </a:r>
            <a:endParaRPr lang="en-US" sz="4350" dirty="0"/>
          </a:p>
        </p:txBody>
      </p:sp>
      <p:sp>
        <p:nvSpPr>
          <p:cNvPr id="5" name="Text 2"/>
          <p:cNvSpPr/>
          <p:nvPr/>
        </p:nvSpPr>
        <p:spPr>
          <a:xfrm>
            <a:off x="2841427" y="4172426"/>
            <a:ext cx="2092643" cy="261580"/>
          </a:xfrm>
          <a:prstGeom prst="rect">
            <a:avLst/>
          </a:prstGeom>
          <a:noFill/>
          <a:ln/>
        </p:spPr>
        <p:txBody>
          <a:bodyPr wrap="none" lIns="0" tIns="0" rIns="0" bIns="0" rtlCol="0" anchor="t"/>
          <a:lstStyle/>
          <a:p>
            <a:pPr marL="0" indent="0" algn="ctr">
              <a:lnSpc>
                <a:spcPts val="2050"/>
              </a:lnSpc>
              <a:buNone/>
            </a:pPr>
            <a:r>
              <a:rPr lang="en-US" sz="1600" b="1" dirty="0">
                <a:solidFill>
                  <a:srgbClr val="2B4150"/>
                </a:solidFill>
                <a:ea typeface="Inter Bold" pitchFamily="34" charset="-122"/>
                <a:cs typeface="Inter Bold" pitchFamily="34" charset="-120"/>
              </a:rPr>
              <a:t>Identify Challenges</a:t>
            </a:r>
            <a:endParaRPr lang="en-US" sz="1600" dirty="0"/>
          </a:p>
        </p:txBody>
      </p:sp>
      <p:sp>
        <p:nvSpPr>
          <p:cNvPr id="6" name="Text 3"/>
          <p:cNvSpPr/>
          <p:nvPr/>
        </p:nvSpPr>
        <p:spPr>
          <a:xfrm>
            <a:off x="585907" y="4534376"/>
            <a:ext cx="6603683" cy="267772"/>
          </a:xfrm>
          <a:prstGeom prst="rect">
            <a:avLst/>
          </a:prstGeom>
          <a:noFill/>
          <a:ln/>
        </p:spPr>
        <p:txBody>
          <a:bodyPr wrap="none" lIns="0" tIns="0" rIns="0" bIns="0" rtlCol="0" anchor="t"/>
          <a:lstStyle/>
          <a:p>
            <a:pPr marL="0" indent="0" algn="ctr">
              <a:lnSpc>
                <a:spcPts val="2100"/>
              </a:lnSpc>
              <a:buNone/>
            </a:pPr>
            <a:r>
              <a:rPr lang="en-US" sz="1300" dirty="0">
                <a:solidFill>
                  <a:srgbClr val="2B4150"/>
                </a:solidFill>
                <a:ea typeface="Source Sans Pro" pitchFamily="34" charset="-122"/>
                <a:cs typeface="Source Sans Pro" pitchFamily="34" charset="-120"/>
              </a:rPr>
              <a:t>Be aware of common challenges in goal setting.</a:t>
            </a:r>
            <a:endParaRPr lang="en-US" sz="1300" dirty="0"/>
          </a:p>
        </p:txBody>
      </p:sp>
      <p:sp>
        <p:nvSpPr>
          <p:cNvPr id="7" name="Text 4"/>
          <p:cNvSpPr/>
          <p:nvPr/>
        </p:nvSpPr>
        <p:spPr>
          <a:xfrm>
            <a:off x="7440692" y="3410783"/>
            <a:ext cx="6603802" cy="552450"/>
          </a:xfrm>
          <a:prstGeom prst="rect">
            <a:avLst/>
          </a:prstGeom>
          <a:noFill/>
          <a:ln/>
        </p:spPr>
        <p:txBody>
          <a:bodyPr wrap="none" lIns="0" tIns="0" rIns="0" bIns="0" rtlCol="0" anchor="t"/>
          <a:lstStyle/>
          <a:p>
            <a:pPr marL="0" indent="0" algn="ctr">
              <a:lnSpc>
                <a:spcPts val="4350"/>
              </a:lnSpc>
              <a:buNone/>
            </a:pPr>
            <a:r>
              <a:rPr lang="en-US" sz="4350" b="1" dirty="0">
                <a:solidFill>
                  <a:srgbClr val="2B4150"/>
                </a:solidFill>
                <a:ea typeface="Inter Bold" pitchFamily="34" charset="-122"/>
                <a:cs typeface="Inter Bold" pitchFamily="34" charset="-120"/>
              </a:rPr>
              <a:t>2</a:t>
            </a:r>
            <a:endParaRPr lang="en-US" sz="4350" dirty="0"/>
          </a:p>
        </p:txBody>
      </p:sp>
      <p:sp>
        <p:nvSpPr>
          <p:cNvPr id="8" name="Text 5"/>
          <p:cNvSpPr/>
          <p:nvPr/>
        </p:nvSpPr>
        <p:spPr>
          <a:xfrm>
            <a:off x="9606677" y="4172426"/>
            <a:ext cx="2271713" cy="261580"/>
          </a:xfrm>
          <a:prstGeom prst="rect">
            <a:avLst/>
          </a:prstGeom>
          <a:noFill/>
          <a:ln/>
        </p:spPr>
        <p:txBody>
          <a:bodyPr wrap="none" lIns="0" tIns="0" rIns="0" bIns="0" rtlCol="0" anchor="t"/>
          <a:lstStyle/>
          <a:p>
            <a:pPr marL="0" indent="0" algn="ctr">
              <a:lnSpc>
                <a:spcPts val="2050"/>
              </a:lnSpc>
              <a:buNone/>
            </a:pPr>
            <a:r>
              <a:rPr lang="en-US" sz="1600" b="1" dirty="0">
                <a:solidFill>
                  <a:srgbClr val="2B4150"/>
                </a:solidFill>
                <a:ea typeface="Inter Bold" pitchFamily="34" charset="-122"/>
                <a:cs typeface="Inter Bold" pitchFamily="34" charset="-120"/>
              </a:rPr>
              <a:t>Dealing with Setbacks</a:t>
            </a:r>
            <a:endParaRPr lang="en-US" sz="1600" dirty="0"/>
          </a:p>
        </p:txBody>
      </p:sp>
      <p:sp>
        <p:nvSpPr>
          <p:cNvPr id="9" name="Text 6"/>
          <p:cNvSpPr/>
          <p:nvPr/>
        </p:nvSpPr>
        <p:spPr>
          <a:xfrm>
            <a:off x="7440692" y="4534376"/>
            <a:ext cx="6603802" cy="267772"/>
          </a:xfrm>
          <a:prstGeom prst="rect">
            <a:avLst/>
          </a:prstGeom>
          <a:noFill/>
          <a:ln/>
        </p:spPr>
        <p:txBody>
          <a:bodyPr wrap="none" lIns="0" tIns="0" rIns="0" bIns="0" rtlCol="0" anchor="t"/>
          <a:lstStyle/>
          <a:p>
            <a:pPr marL="0" indent="0" algn="ctr">
              <a:lnSpc>
                <a:spcPts val="2100"/>
              </a:lnSpc>
              <a:buNone/>
            </a:pPr>
            <a:r>
              <a:rPr lang="en-US" sz="1300" dirty="0">
                <a:solidFill>
                  <a:srgbClr val="2B4150"/>
                </a:solidFill>
                <a:ea typeface="Source Sans Pro" pitchFamily="34" charset="-122"/>
                <a:cs typeface="Source Sans Pro" pitchFamily="34" charset="-120"/>
              </a:rPr>
              <a:t>Have strategies for dealing with setbacks and plateaus.</a:t>
            </a:r>
            <a:endParaRPr lang="en-US" sz="1300" dirty="0"/>
          </a:p>
        </p:txBody>
      </p:sp>
      <p:sp>
        <p:nvSpPr>
          <p:cNvPr id="10" name="Text 7"/>
          <p:cNvSpPr/>
          <p:nvPr/>
        </p:nvSpPr>
        <p:spPr>
          <a:xfrm>
            <a:off x="585907" y="5388054"/>
            <a:ext cx="6603683" cy="552450"/>
          </a:xfrm>
          <a:prstGeom prst="rect">
            <a:avLst/>
          </a:prstGeom>
          <a:noFill/>
          <a:ln/>
        </p:spPr>
        <p:txBody>
          <a:bodyPr wrap="none" lIns="0" tIns="0" rIns="0" bIns="0" rtlCol="0" anchor="t"/>
          <a:lstStyle/>
          <a:p>
            <a:pPr marL="0" indent="0" algn="ctr">
              <a:lnSpc>
                <a:spcPts val="4350"/>
              </a:lnSpc>
              <a:buNone/>
            </a:pPr>
            <a:r>
              <a:rPr lang="en-US" sz="4350" b="1" dirty="0">
                <a:solidFill>
                  <a:srgbClr val="2B4150"/>
                </a:solidFill>
                <a:ea typeface="Inter Bold" pitchFamily="34" charset="-122"/>
                <a:cs typeface="Inter Bold" pitchFamily="34" charset="-120"/>
              </a:rPr>
              <a:t>3</a:t>
            </a:r>
            <a:endParaRPr lang="en-US" sz="4350" dirty="0"/>
          </a:p>
        </p:txBody>
      </p:sp>
      <p:sp>
        <p:nvSpPr>
          <p:cNvPr id="11" name="Text 8"/>
          <p:cNvSpPr/>
          <p:nvPr/>
        </p:nvSpPr>
        <p:spPr>
          <a:xfrm>
            <a:off x="2841427" y="6149697"/>
            <a:ext cx="2092643" cy="261580"/>
          </a:xfrm>
          <a:prstGeom prst="rect">
            <a:avLst/>
          </a:prstGeom>
          <a:noFill/>
          <a:ln/>
        </p:spPr>
        <p:txBody>
          <a:bodyPr wrap="none" lIns="0" tIns="0" rIns="0" bIns="0" rtlCol="0" anchor="t"/>
          <a:lstStyle/>
          <a:p>
            <a:pPr marL="0" indent="0" algn="ctr">
              <a:lnSpc>
                <a:spcPts val="2050"/>
              </a:lnSpc>
              <a:buNone/>
            </a:pPr>
            <a:r>
              <a:rPr lang="en-US" sz="1600" b="1" dirty="0">
                <a:solidFill>
                  <a:srgbClr val="2B4150"/>
                </a:solidFill>
                <a:ea typeface="Inter Bold" pitchFamily="34" charset="-122"/>
                <a:cs typeface="Inter Bold" pitchFamily="34" charset="-120"/>
              </a:rPr>
              <a:t>Regular Review</a:t>
            </a:r>
            <a:endParaRPr lang="en-US" sz="1600" dirty="0"/>
          </a:p>
        </p:txBody>
      </p:sp>
      <p:sp>
        <p:nvSpPr>
          <p:cNvPr id="12" name="Text 9"/>
          <p:cNvSpPr/>
          <p:nvPr/>
        </p:nvSpPr>
        <p:spPr>
          <a:xfrm>
            <a:off x="585907" y="6511647"/>
            <a:ext cx="6603683" cy="267772"/>
          </a:xfrm>
          <a:prstGeom prst="rect">
            <a:avLst/>
          </a:prstGeom>
          <a:noFill/>
          <a:ln/>
        </p:spPr>
        <p:txBody>
          <a:bodyPr wrap="none" lIns="0" tIns="0" rIns="0" bIns="0" rtlCol="0" anchor="t"/>
          <a:lstStyle/>
          <a:p>
            <a:pPr marL="0" indent="0" algn="ctr">
              <a:lnSpc>
                <a:spcPts val="2100"/>
              </a:lnSpc>
              <a:buNone/>
            </a:pPr>
            <a:r>
              <a:rPr lang="en-US" sz="1300" dirty="0">
                <a:solidFill>
                  <a:srgbClr val="2B4150"/>
                </a:solidFill>
                <a:ea typeface="Source Sans Pro" pitchFamily="34" charset="-122"/>
                <a:cs typeface="Source Sans Pro" pitchFamily="34" charset="-120"/>
              </a:rPr>
              <a:t>The importance of regular review and adjustment is key.</a:t>
            </a:r>
            <a:endParaRPr lang="en-US" sz="1300" dirty="0"/>
          </a:p>
        </p:txBody>
      </p:sp>
      <p:sp>
        <p:nvSpPr>
          <p:cNvPr id="13" name="Text 10"/>
          <p:cNvSpPr/>
          <p:nvPr/>
        </p:nvSpPr>
        <p:spPr>
          <a:xfrm>
            <a:off x="7440692" y="5388054"/>
            <a:ext cx="6603802" cy="552450"/>
          </a:xfrm>
          <a:prstGeom prst="rect">
            <a:avLst/>
          </a:prstGeom>
          <a:noFill/>
          <a:ln/>
        </p:spPr>
        <p:txBody>
          <a:bodyPr wrap="none" lIns="0" tIns="0" rIns="0" bIns="0" rtlCol="0" anchor="t"/>
          <a:lstStyle/>
          <a:p>
            <a:pPr marL="0" indent="0" algn="ctr">
              <a:lnSpc>
                <a:spcPts val="4350"/>
              </a:lnSpc>
              <a:buNone/>
            </a:pPr>
            <a:r>
              <a:rPr lang="en-US" sz="4350" b="1" dirty="0">
                <a:solidFill>
                  <a:srgbClr val="2B4150"/>
                </a:solidFill>
                <a:ea typeface="Inter Bold" pitchFamily="34" charset="-122"/>
                <a:cs typeface="Inter Bold" pitchFamily="34" charset="-120"/>
              </a:rPr>
              <a:t>4</a:t>
            </a:r>
            <a:endParaRPr lang="en-US" sz="4350" dirty="0"/>
          </a:p>
        </p:txBody>
      </p:sp>
      <p:sp>
        <p:nvSpPr>
          <p:cNvPr id="14" name="Text 11"/>
          <p:cNvSpPr/>
          <p:nvPr/>
        </p:nvSpPr>
        <p:spPr>
          <a:xfrm>
            <a:off x="9696212" y="6149697"/>
            <a:ext cx="2092643" cy="261580"/>
          </a:xfrm>
          <a:prstGeom prst="rect">
            <a:avLst/>
          </a:prstGeom>
          <a:noFill/>
          <a:ln/>
        </p:spPr>
        <p:txBody>
          <a:bodyPr wrap="none" lIns="0" tIns="0" rIns="0" bIns="0" rtlCol="0" anchor="t"/>
          <a:lstStyle/>
          <a:p>
            <a:pPr marL="0" indent="0" algn="ctr">
              <a:lnSpc>
                <a:spcPts val="2050"/>
              </a:lnSpc>
              <a:buNone/>
            </a:pPr>
            <a:r>
              <a:rPr lang="en-US" sz="1600" b="1" dirty="0">
                <a:solidFill>
                  <a:srgbClr val="2B4150"/>
                </a:solidFill>
                <a:ea typeface="Inter Bold" pitchFamily="34" charset="-122"/>
                <a:cs typeface="Inter Bold" pitchFamily="34" charset="-120"/>
              </a:rPr>
              <a:t>Seek Support</a:t>
            </a:r>
            <a:endParaRPr lang="en-US" sz="1600" dirty="0"/>
          </a:p>
        </p:txBody>
      </p:sp>
      <p:sp>
        <p:nvSpPr>
          <p:cNvPr id="15" name="Text 12"/>
          <p:cNvSpPr/>
          <p:nvPr/>
        </p:nvSpPr>
        <p:spPr>
          <a:xfrm>
            <a:off x="7440692" y="6511647"/>
            <a:ext cx="6603802" cy="267772"/>
          </a:xfrm>
          <a:prstGeom prst="rect">
            <a:avLst/>
          </a:prstGeom>
          <a:noFill/>
          <a:ln/>
        </p:spPr>
        <p:txBody>
          <a:bodyPr wrap="none" lIns="0" tIns="0" rIns="0" bIns="0" rtlCol="0" anchor="t"/>
          <a:lstStyle/>
          <a:p>
            <a:pPr marL="0" indent="0" algn="ctr">
              <a:lnSpc>
                <a:spcPts val="2100"/>
              </a:lnSpc>
              <a:buNone/>
            </a:pPr>
            <a:r>
              <a:rPr lang="en-US" sz="1300" dirty="0">
                <a:solidFill>
                  <a:srgbClr val="2B4150"/>
                </a:solidFill>
                <a:ea typeface="Source Sans Pro" pitchFamily="34" charset="-122"/>
                <a:cs typeface="Source Sans Pro" pitchFamily="34" charset="-120"/>
              </a:rPr>
              <a:t>Seek support and accountability.</a:t>
            </a:r>
            <a:endParaRPr lang="en-US" sz="1300" dirty="0"/>
          </a:p>
        </p:txBody>
      </p:sp>
      <p:sp>
        <p:nvSpPr>
          <p:cNvPr id="16" name="Text 13"/>
          <p:cNvSpPr/>
          <p:nvPr/>
        </p:nvSpPr>
        <p:spPr>
          <a:xfrm>
            <a:off x="585907" y="6967657"/>
            <a:ext cx="13458587" cy="803315"/>
          </a:xfrm>
          <a:prstGeom prst="rect">
            <a:avLst/>
          </a:prstGeom>
          <a:noFill/>
          <a:ln/>
        </p:spPr>
        <p:txBody>
          <a:bodyPr wrap="square" lIns="0" tIns="0" rIns="0" bIns="0" rtlCol="0" anchor="t"/>
          <a:lstStyle/>
          <a:p>
            <a:pPr marL="0" indent="0" algn="l">
              <a:lnSpc>
                <a:spcPts val="2100"/>
              </a:lnSpc>
              <a:buNone/>
            </a:pPr>
            <a:r>
              <a:rPr lang="en-US" sz="1300" dirty="0">
                <a:solidFill>
                  <a:srgbClr val="2B4150"/>
                </a:solidFill>
                <a:ea typeface="Source Sans Pro" pitchFamily="34" charset="-122"/>
                <a:cs typeface="Source Sans Pro" pitchFamily="34" charset="-120"/>
              </a:rPr>
              <a:t>The path to achieving your goals isn't always smooth; obstacles and setbacks are inevitable. However, by anticipating challenges, developing coping strategies, and maintaining a resilient mindset, you can overcome adversity and stay on track. Regularly reviewing your progress, adjusting your approach as needed, and seeking support from mentors, peers, or accountability partners can help you navigate obstacles and maintain momentum towards your goals.</a:t>
            </a:r>
            <a:endParaRPr lang="en-US" sz="1300" dirty="0"/>
          </a:p>
        </p:txBody>
      </p:sp>
      <p:sp>
        <p:nvSpPr>
          <p:cNvPr id="17" name="TextBox 16">
            <a:extLst>
              <a:ext uri="{FF2B5EF4-FFF2-40B4-BE49-F238E27FC236}">
                <a16:creationId xmlns:a16="http://schemas.microsoft.com/office/drawing/2014/main" id="{3078D437-1833-4074-9D5C-D1B5477F9305}"/>
              </a:ext>
            </a:extLst>
          </p:cNvPr>
          <p:cNvSpPr txBox="1"/>
          <p:nvPr/>
        </p:nvSpPr>
        <p:spPr>
          <a:xfrm>
            <a:off x="12656634" y="7673817"/>
            <a:ext cx="1873405" cy="369332"/>
          </a:xfrm>
          <a:prstGeom prst="rect">
            <a:avLst/>
          </a:prstGeom>
          <a:solidFill>
            <a:srgbClr val="FFFCF5"/>
          </a:solidFill>
        </p:spPr>
        <p:txBody>
          <a:bodyPr wrap="square" rtlCol="0">
            <a:spAutoFit/>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1274</Words>
  <Application>Microsoft Office PowerPoint</Application>
  <PresentationFormat>Custom</PresentationFormat>
  <Paragraphs>99</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Inter Bold</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Tejas C</cp:lastModifiedBy>
  <cp:revision>8</cp:revision>
  <dcterms:created xsi:type="dcterms:W3CDTF">2025-03-24T14:29:47Z</dcterms:created>
  <dcterms:modified xsi:type="dcterms:W3CDTF">2025-03-24T14:58:42Z</dcterms:modified>
</cp:coreProperties>
</file>