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18"/>
  </p:notesMasterIdLst>
  <p:handoutMasterIdLst>
    <p:handoutMasterId r:id="rId19"/>
  </p:handoutMasterIdLst>
  <p:sldIdLst>
    <p:sldId id="256" r:id="rId5"/>
    <p:sldId id="279" r:id="rId6"/>
    <p:sldId id="282" r:id="rId7"/>
    <p:sldId id="281" r:id="rId8"/>
    <p:sldId id="284" r:id="rId9"/>
    <p:sldId id="291" r:id="rId10"/>
    <p:sldId id="287" r:id="rId11"/>
    <p:sldId id="293" r:id="rId12"/>
    <p:sldId id="294" r:id="rId13"/>
    <p:sldId id="297" r:id="rId14"/>
    <p:sldId id="298" r:id="rId15"/>
    <p:sldId id="299" r:id="rId16"/>
    <p:sldId id="3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501" autoAdjust="0"/>
  </p:normalViewPr>
  <p:slideViewPr>
    <p:cSldViewPr snapToGrid="0">
      <p:cViewPr varScale="1">
        <p:scale>
          <a:sx n="89" d="100"/>
          <a:sy n="89" d="100"/>
        </p:scale>
        <p:origin x="168" y="9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7/8/2024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7/8/2024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7/8/2024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7/8/2024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7/8/2024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7/8/2024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7/8/2024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7/8/2024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Times New Roman" panose="02020603050405020304" pitchFamily="18" charset="0"/>
                <a:cs typeface="Times New Roman" panose="02020603050405020304" pitchFamily="18" charset="0"/>
              </a:rPr>
              <a:t>Problem Statement</a:t>
            </a:r>
          </a:p>
        </p:txBody>
      </p:sp>
      <p:sp>
        <p:nvSpPr>
          <p:cNvPr id="3" name="Subtitle 2"/>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Intel Products Sentiment Analysis from online reviews…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B8613-1F62-4875-911D-7059D327124D}"/>
              </a:ext>
            </a:extLst>
          </p:cNvPr>
          <p:cNvSpPr/>
          <p:nvPr/>
        </p:nvSpPr>
        <p:spPr>
          <a:xfrm>
            <a:off x="1387736" y="1323190"/>
            <a:ext cx="9036423" cy="3002745"/>
          </a:xfrm>
          <a:prstGeom prst="rect">
            <a:avLst/>
          </a:prstGeom>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-Seaborn and Matplotlib</a:t>
            </a:r>
            <a:r>
              <a:rPr lang="en-US" sz="1600" dirty="0">
                <a:latin typeface="Times New Roman" panose="02020603050405020304" pitchFamily="18" charset="0"/>
                <a:cs typeface="Times New Roman" panose="02020603050405020304" pitchFamily="18" charset="0"/>
              </a:rPr>
              <a:t>: For data visualization, including plotting charts, graphs, and histograms to depict sentiment distributions and trends.</a:t>
            </a:r>
          </a:p>
          <a:p>
            <a:pPr>
              <a:lnSpc>
                <a:spcPct val="150000"/>
              </a:lnSpc>
            </a:pPr>
            <a:r>
              <a:rPr lang="en-US" sz="1600"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Plotly</a:t>
            </a:r>
            <a:r>
              <a:rPr lang="en-US" sz="1600" b="1" dirty="0">
                <a:latin typeface="Times New Roman" panose="02020603050405020304" pitchFamily="18" charset="0"/>
                <a:cs typeface="Times New Roman" panose="02020603050405020304" pitchFamily="18" charset="0"/>
              </a:rPr>
              <a:t> and </a:t>
            </a:r>
            <a:r>
              <a:rPr lang="en-US" sz="1600" b="1" dirty="0" err="1">
                <a:latin typeface="Times New Roman" panose="02020603050405020304" pitchFamily="18" charset="0"/>
                <a:cs typeface="Times New Roman" panose="02020603050405020304" pitchFamily="18" charset="0"/>
              </a:rPr>
              <a:t>Cufflinks:</a:t>
            </a:r>
            <a:r>
              <a:rPr lang="en-US" sz="1600" dirty="0" err="1">
                <a:latin typeface="Times New Roman" panose="02020603050405020304" pitchFamily="18" charset="0"/>
                <a:cs typeface="Times New Roman" panose="02020603050405020304" pitchFamily="18" charset="0"/>
              </a:rPr>
              <a:t>For</a:t>
            </a:r>
            <a:r>
              <a:rPr lang="en-US" sz="1600" dirty="0">
                <a:latin typeface="Times New Roman" panose="02020603050405020304" pitchFamily="18" charset="0"/>
                <a:cs typeface="Times New Roman" panose="02020603050405020304" pitchFamily="18" charset="0"/>
              </a:rPr>
              <a:t> interactive and dynamic visualization, including creating interactive dashboards to explore sentiment data.</a:t>
            </a:r>
          </a:p>
          <a:p>
            <a:pPr>
              <a:lnSpc>
                <a:spcPct val="150000"/>
              </a:lnSpc>
            </a:pPr>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GitHub</a:t>
            </a:r>
            <a:r>
              <a:rPr lang="en-US" sz="1600" dirty="0">
                <a:latin typeface="Times New Roman" panose="02020603050405020304" pitchFamily="18" charset="0"/>
                <a:cs typeface="Times New Roman" panose="02020603050405020304" pitchFamily="18" charset="0"/>
              </a:rPr>
              <a:t>: Used for version control and collaboration, enabling sharing of code and analysis results.</a:t>
            </a:r>
          </a:p>
          <a:p>
            <a:pPr>
              <a:lnSpc>
                <a:spcPct val="150000"/>
              </a:lnSpc>
            </a:pPr>
            <a:r>
              <a:rPr lang="en-US" sz="1600" dirty="0">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These technologies collectively support the various stages of the sentiment analysis pipeline, from data collection and preprocessing to feature extraction, model training, evaluation, and visualization of results.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87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0ADC72-2F3D-49AE-9CDB-F4E47506B7EE}"/>
              </a:ext>
            </a:extLst>
          </p:cNvPr>
          <p:cNvSpPr/>
          <p:nvPr/>
        </p:nvSpPr>
        <p:spPr>
          <a:xfrm>
            <a:off x="1172584" y="763793"/>
            <a:ext cx="9929308" cy="5095626"/>
          </a:xfrm>
          <a:prstGeom prst="rect">
            <a:avLst/>
          </a:prstGeom>
        </p:spPr>
        <p:txBody>
          <a:bodyPr wrap="square">
            <a:spAutoFit/>
          </a:bodyPr>
          <a:lstStyle/>
          <a:p>
            <a:pPr algn="ctr"/>
            <a:r>
              <a:rPr lang="en-US" sz="3600" dirty="0">
                <a:latin typeface="Times New Roman" panose="02020603050405020304" pitchFamily="18" charset="0"/>
                <a:cs typeface="Times New Roman" panose="02020603050405020304" pitchFamily="18" charset="0"/>
              </a:rPr>
              <a:t>Team Contribution</a:t>
            </a:r>
            <a:endParaRPr lang="en-IN" sz="3600" dirty="0">
              <a:latin typeface="Times New Roman" panose="02020603050405020304" pitchFamily="18" charset="0"/>
              <a:cs typeface="Times New Roman" panose="02020603050405020304" pitchFamily="18" charset="0"/>
            </a:endParaRPr>
          </a:p>
          <a:p>
            <a:pPr>
              <a:lnSpc>
                <a:spcPct val="150000"/>
              </a:lnSpc>
            </a:pPr>
            <a:r>
              <a:rPr lang="en-IN" sz="1600" b="1" dirty="0">
                <a:latin typeface="Times New Roman" panose="02020603050405020304" pitchFamily="18" charset="0"/>
                <a:cs typeface="Times New Roman" panose="02020603050405020304" pitchFamily="18" charset="0"/>
              </a:rPr>
              <a:t>1.Harshad (Team Leader):</a:t>
            </a:r>
          </a:p>
          <a:p>
            <a:pPr>
              <a:lnSpc>
                <a:spcPct val="150000"/>
              </a:lnSpc>
            </a:pPr>
            <a:r>
              <a:rPr lang="en-IN" sz="1600" dirty="0">
                <a:latin typeface="Times New Roman" panose="02020603050405020304" pitchFamily="18" charset="0"/>
                <a:cs typeface="Times New Roman" panose="02020603050405020304" pitchFamily="18" charset="0"/>
              </a:rPr>
              <a:t>   - Organizes team meetings and manages project timelines.</a:t>
            </a:r>
          </a:p>
          <a:p>
            <a:pPr>
              <a:lnSpc>
                <a:spcPct val="150000"/>
              </a:lnSpc>
            </a:pPr>
            <a:r>
              <a:rPr lang="en-IN" sz="1600" dirty="0">
                <a:latin typeface="Times New Roman" panose="02020603050405020304" pitchFamily="18" charset="0"/>
                <a:cs typeface="Times New Roman" panose="02020603050405020304" pitchFamily="18" charset="0"/>
              </a:rPr>
              <a:t>   - Ensures tasks are delegated effectively and deadlines are met.</a:t>
            </a:r>
          </a:p>
          <a:p>
            <a:pPr>
              <a:lnSpc>
                <a:spcPct val="150000"/>
              </a:lnSpc>
            </a:pPr>
            <a:r>
              <a:rPr lang="en-IN" sz="1600" dirty="0">
                <a:latin typeface="Times New Roman" panose="02020603050405020304" pitchFamily="18" charset="0"/>
                <a:cs typeface="Times New Roman" panose="02020603050405020304" pitchFamily="18" charset="0"/>
              </a:rPr>
              <a:t>   - Facilitates communication among team members and with project stakeholders.</a:t>
            </a:r>
          </a:p>
          <a:p>
            <a:pPr>
              <a:lnSpc>
                <a:spcPct val="150000"/>
              </a:lnSpc>
            </a:pPr>
            <a:r>
              <a:rPr lang="en-IN" sz="1600" b="1" dirty="0">
                <a:latin typeface="Times New Roman" panose="02020603050405020304" pitchFamily="18" charset="0"/>
                <a:cs typeface="Times New Roman" panose="02020603050405020304" pitchFamily="18" charset="0"/>
              </a:rPr>
              <a:t>2.Satyajit(member):</a:t>
            </a:r>
          </a:p>
          <a:p>
            <a:pPr>
              <a:lnSpc>
                <a:spcPct val="150000"/>
              </a:lnSpc>
            </a:pPr>
            <a:r>
              <a:rPr lang="en-IN" sz="1600" dirty="0">
                <a:latin typeface="Times New Roman" panose="02020603050405020304" pitchFamily="18" charset="0"/>
                <a:cs typeface="Times New Roman" panose="02020603050405020304" pitchFamily="18" charset="0"/>
              </a:rPr>
              <a:t>   - Collects Amazon product reviews data using web scraping or APIs.</a:t>
            </a:r>
          </a:p>
          <a:p>
            <a:pPr>
              <a:lnSpc>
                <a:spcPct val="150000"/>
              </a:lnSpc>
            </a:pPr>
            <a:r>
              <a:rPr lang="en-IN" sz="1600" dirty="0">
                <a:latin typeface="Times New Roman" panose="02020603050405020304" pitchFamily="18" charset="0"/>
                <a:cs typeface="Times New Roman" panose="02020603050405020304" pitchFamily="18" charset="0"/>
              </a:rPr>
              <a:t>   - Cleans and pre-processes data to remove duplicates, handle missing values, and prepare it for analysis.</a:t>
            </a:r>
          </a:p>
          <a:p>
            <a:pPr>
              <a:lnSpc>
                <a:spcPct val="150000"/>
              </a:lnSpc>
            </a:pPr>
            <a:r>
              <a:rPr lang="en-IN" sz="1600" dirty="0">
                <a:latin typeface="Times New Roman" panose="02020603050405020304" pitchFamily="18" charset="0"/>
                <a:cs typeface="Times New Roman" panose="02020603050405020304" pitchFamily="18" charset="0"/>
              </a:rPr>
              <a:t>   - Ensures data quality and integrity throughout the process.</a:t>
            </a:r>
          </a:p>
          <a:p>
            <a:pPr>
              <a:lnSpc>
                <a:spcPct val="150000"/>
              </a:lnSpc>
            </a:pPr>
            <a:r>
              <a:rPr lang="en-IN" sz="1600" b="1" dirty="0">
                <a:latin typeface="Times New Roman" panose="02020603050405020304" pitchFamily="18" charset="0"/>
                <a:cs typeface="Times New Roman" panose="02020603050405020304" pitchFamily="18" charset="0"/>
              </a:rPr>
              <a:t>3.Suraj(member):</a:t>
            </a:r>
          </a:p>
          <a:p>
            <a:pPr>
              <a:lnSpc>
                <a:spcPct val="150000"/>
              </a:lnSpc>
            </a:pPr>
            <a:r>
              <a:rPr lang="en-IN" sz="1600" dirty="0">
                <a:latin typeface="Times New Roman" panose="02020603050405020304" pitchFamily="18" charset="0"/>
                <a:cs typeface="Times New Roman" panose="02020603050405020304" pitchFamily="18" charset="0"/>
              </a:rPr>
              <a:t>   - Selects and implements machine learning models for sentiment analysis (e.g., logistic regression, random forests).</a:t>
            </a:r>
          </a:p>
          <a:p>
            <a:pPr>
              <a:lnSpc>
                <a:spcPct val="150000"/>
              </a:lnSpc>
            </a:pPr>
            <a:r>
              <a:rPr lang="en-IN" sz="1600" dirty="0">
                <a:latin typeface="Times New Roman" panose="02020603050405020304" pitchFamily="18" charset="0"/>
                <a:cs typeface="Times New Roman" panose="02020603050405020304" pitchFamily="18" charset="0"/>
              </a:rPr>
              <a:t>   - Optimizes model performance through hyperparameter tuning and cross-validation.</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1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7F2FB-83E2-4F1F-8BC8-3A6BFF624080}"/>
              </a:ext>
            </a:extLst>
          </p:cNvPr>
          <p:cNvSpPr/>
          <p:nvPr/>
        </p:nvSpPr>
        <p:spPr>
          <a:xfrm>
            <a:off x="1280161" y="731519"/>
            <a:ext cx="9714154" cy="3741409"/>
          </a:xfrm>
          <a:prstGeom prst="rect">
            <a:avLst/>
          </a:prstGeom>
        </p:spPr>
        <p:txBody>
          <a:bodyPr wrap="square">
            <a:spAutoFit/>
          </a:bodyPr>
          <a:lstStyle/>
          <a:p>
            <a:pPr>
              <a:lnSpc>
                <a:spcPct val="150000"/>
              </a:lnSpc>
            </a:pPr>
            <a:r>
              <a:rPr lang="en-IN" sz="1600" b="1" dirty="0">
                <a:latin typeface="Times New Roman" panose="02020603050405020304" pitchFamily="18" charset="0"/>
                <a:cs typeface="Times New Roman" panose="02020603050405020304" pitchFamily="18" charset="0"/>
              </a:rPr>
              <a:t>4.Amruta(member):</a:t>
            </a:r>
          </a:p>
          <a:p>
            <a:pPr>
              <a:lnSpc>
                <a:spcPct val="150000"/>
              </a:lnSpc>
            </a:pPr>
            <a:r>
              <a:rPr lang="en-IN" sz="1600" dirty="0">
                <a:latin typeface="Times New Roman" panose="02020603050405020304" pitchFamily="18" charset="0"/>
                <a:cs typeface="Times New Roman" panose="02020603050405020304" pitchFamily="18" charset="0"/>
              </a:rPr>
              <a:t>   - Creates visualizations using Matplotlib, Seaborn, </a:t>
            </a:r>
            <a:r>
              <a:rPr lang="en-IN" sz="1600" dirty="0" err="1">
                <a:latin typeface="Times New Roman" panose="02020603050405020304" pitchFamily="18" charset="0"/>
                <a:cs typeface="Times New Roman" panose="02020603050405020304" pitchFamily="18" charset="0"/>
              </a:rPr>
              <a:t>WordCloud</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Plotly</a:t>
            </a:r>
            <a:r>
              <a:rPr lang="en-IN" sz="1600" dirty="0">
                <a:latin typeface="Times New Roman" panose="02020603050405020304" pitchFamily="18" charset="0"/>
                <a:cs typeface="Times New Roman" panose="02020603050405020304" pitchFamily="18" charset="0"/>
              </a:rPr>
              <a:t> to illustrate sentiment distributions and trends.</a:t>
            </a:r>
          </a:p>
          <a:p>
            <a:pPr>
              <a:lnSpc>
                <a:spcPct val="150000"/>
              </a:lnSpc>
            </a:pPr>
            <a:r>
              <a:rPr lang="en-IN" sz="1600" dirty="0">
                <a:latin typeface="Times New Roman" panose="02020603050405020304" pitchFamily="18" charset="0"/>
                <a:cs typeface="Times New Roman" panose="02020603050405020304" pitchFamily="18" charset="0"/>
              </a:rPr>
              <a:t>   - Develops interactive dashboards using </a:t>
            </a:r>
            <a:r>
              <a:rPr lang="en-IN" sz="1600" dirty="0" err="1">
                <a:latin typeface="Times New Roman" panose="02020603050405020304" pitchFamily="18" charset="0"/>
                <a:cs typeface="Times New Roman" panose="02020603050405020304" pitchFamily="18" charset="0"/>
              </a:rPr>
              <a:t>Plotly</a:t>
            </a:r>
            <a:r>
              <a:rPr lang="en-IN" sz="1600" dirty="0">
                <a:latin typeface="Times New Roman" panose="02020603050405020304" pitchFamily="18" charset="0"/>
                <a:cs typeface="Times New Roman" panose="02020603050405020304" pitchFamily="18" charset="0"/>
              </a:rPr>
              <a:t> and Cufflinks to explore and present sentiment analysis results.</a:t>
            </a:r>
          </a:p>
          <a:p>
            <a:pPr>
              <a:lnSpc>
                <a:spcPct val="150000"/>
              </a:lnSpc>
            </a:pPr>
            <a:r>
              <a:rPr lang="en-IN" sz="1600" dirty="0">
                <a:latin typeface="Times New Roman" panose="02020603050405020304" pitchFamily="18" charset="0"/>
                <a:cs typeface="Times New Roman" panose="02020603050405020304" pitchFamily="18" charset="0"/>
              </a:rPr>
              <a:t>   - Designs visually appealing and informative presentations and reports for stakeholders.</a:t>
            </a:r>
          </a:p>
          <a:p>
            <a:pPr>
              <a:lnSpc>
                <a:spcPct val="150000"/>
              </a:lnSpc>
            </a:pPr>
            <a:r>
              <a:rPr lang="en-IN" sz="1600" b="1" dirty="0">
                <a:latin typeface="Times New Roman" panose="02020603050405020304" pitchFamily="18" charset="0"/>
                <a:cs typeface="Times New Roman" panose="02020603050405020304" pitchFamily="18" charset="0"/>
              </a:rPr>
              <a:t>5.Kiran(member):</a:t>
            </a:r>
          </a:p>
          <a:p>
            <a:pPr>
              <a:lnSpc>
                <a:spcPct val="150000"/>
              </a:lnSpc>
            </a:pPr>
            <a:r>
              <a:rPr lang="en-IN" sz="1600" dirty="0">
                <a:latin typeface="Times New Roman" panose="02020603050405020304" pitchFamily="18" charset="0"/>
                <a:cs typeface="Times New Roman" panose="02020603050405020304" pitchFamily="18" charset="0"/>
              </a:rPr>
              <a:t>   - Conducts thorough testing and validation of sentiment analysis models and visualizations.</a:t>
            </a:r>
          </a:p>
          <a:p>
            <a:pPr>
              <a:lnSpc>
                <a:spcPct val="150000"/>
              </a:lnSpc>
            </a:pPr>
            <a:r>
              <a:rPr lang="en-IN" sz="1600" dirty="0">
                <a:latin typeface="Times New Roman" panose="02020603050405020304" pitchFamily="18" charset="0"/>
                <a:cs typeface="Times New Roman" panose="02020603050405020304" pitchFamily="18" charset="0"/>
              </a:rPr>
              <a:t>   - Ensures the accuracy and reliability of sentiment classification results through comprehensive testing.</a:t>
            </a:r>
          </a:p>
          <a:p>
            <a:pPr>
              <a:lnSpc>
                <a:spcPct val="150000"/>
              </a:lnSpc>
            </a:pPr>
            <a:r>
              <a:rPr lang="en-IN" sz="1600" dirty="0">
                <a:latin typeface="Times New Roman" panose="02020603050405020304" pitchFamily="18" charset="0"/>
                <a:cs typeface="Times New Roman" panose="02020603050405020304" pitchFamily="18" charset="0"/>
              </a:rPr>
              <a:t>   - Documents project processes, methodologies, findings, and lessons learned for future reference and academic purposes.</a:t>
            </a:r>
          </a:p>
        </p:txBody>
      </p:sp>
    </p:spTree>
    <p:extLst>
      <p:ext uri="{BB962C8B-B14F-4D97-AF65-F5344CB8AC3E}">
        <p14:creationId xmlns:p14="http://schemas.microsoft.com/office/powerpoint/2010/main" val="26523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6A7B-FABD-4C50-A9E6-9FFF34CA7FD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75D91-1ED2-49BA-A286-6D37A3F49430}"/>
              </a:ext>
            </a:extLst>
          </p:cNvPr>
          <p:cNvSpPr>
            <a:spLocks noGrp="1"/>
          </p:cNvSpPr>
          <p:nvPr>
            <p:ph idx="1"/>
          </p:nvPr>
        </p:nvSpPr>
        <p:spPr/>
        <p:txBody>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"Through our collaborative effort as a team of five students, we have accomplished a comprehensive sentiment analysis of Amazon product reviews using Python. Our project involved meticulous data collection, preprocessing, and analysis using powerful libraries such as NLTK, Matplotlib, and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By implementing advanced machine learning models and creating insightful visualizations, we successfully uncovered patterns in customer sentiment enabling us to glean valuable insights into consumer preferences and product perceptions. This experience not only strengthened our proficiency in data science methodologies but also highlighted the importance of teamwork and interdisciplinary collaboration in tackling real-world data challenges effectively."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3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DD6B-2047-40BC-AA62-913C6C14689E}"/>
              </a:ext>
            </a:extLst>
          </p:cNvPr>
          <p:cNvSpPr>
            <a:spLocks noGrp="1"/>
          </p:cNvSpPr>
          <p:nvPr>
            <p:ph type="title"/>
          </p:nvPr>
        </p:nvSpPr>
        <p:spPr>
          <a:xfrm>
            <a:off x="1295402" y="1108038"/>
            <a:ext cx="9601196" cy="1075763"/>
          </a:xfrm>
        </p:spPr>
        <p:txBody>
          <a:bodyPr/>
          <a:lstStyle/>
          <a:p>
            <a:pPr algn="l"/>
            <a:r>
              <a:rPr lang="en-IN" dirty="0">
                <a:latin typeface="Times New Roman" panose="02020603050405020304" pitchFamily="18" charset="0"/>
                <a:cs typeface="Times New Roman" panose="02020603050405020304" pitchFamily="18" charset="0"/>
              </a:rPr>
              <a:t>Unique</a:t>
            </a:r>
            <a:r>
              <a:rPr lang="en-IN" spc="-3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Idea</a:t>
            </a:r>
            <a:r>
              <a:rPr lang="en-IN" spc="-5" dirty="0">
                <a:latin typeface="Times New Roman" panose="02020603050405020304" pitchFamily="18" charset="0"/>
                <a:cs typeface="Times New Roman" panose="02020603050405020304" pitchFamily="18" charset="0"/>
              </a:rPr>
              <a:t> Brief</a:t>
            </a:r>
            <a:r>
              <a:rPr lang="en-IN" spc="-1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id="{5E861596-3243-4D9D-AF0E-905311EC82E7}"/>
              </a:ext>
            </a:extLst>
          </p:cNvPr>
          <p:cNvSpPr>
            <a:spLocks noGrp="1"/>
          </p:cNvSpPr>
          <p:nvPr>
            <p:ph idx="1"/>
          </p:nvPr>
        </p:nvSpPr>
        <p:spPr>
          <a:xfrm>
            <a:off x="1295402" y="2452744"/>
            <a:ext cx="9601196" cy="3423124"/>
          </a:xfrm>
        </p:spPr>
        <p:txBody>
          <a:bodyPr/>
          <a:lstStyle/>
          <a:p>
            <a:pPr marL="0" indent="0">
              <a:buNone/>
            </a:pPr>
            <a:r>
              <a:rPr lang="en-IN" sz="1600" b="1" dirty="0">
                <a:latin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cs typeface="Times New Roman" panose="02020603050405020304" pitchFamily="18" charset="0"/>
              </a:rPr>
              <a:t>Introduction:</a:t>
            </a:r>
            <a:r>
              <a:rPr lang="en-IN" sz="1600" b="1" dirty="0">
                <a:latin typeface="Times New Roman" panose="02020603050405020304" pitchFamily="18" charset="0"/>
                <a:cs typeface="Times New Roman" panose="02020603050405020304" pitchFamily="18" charset="0"/>
              </a:rPr>
              <a:t> </a:t>
            </a:r>
          </a:p>
          <a:p>
            <a:pPr marL="0" indent="0">
              <a:lnSpc>
                <a:spcPct val="150000"/>
              </a:lnSpc>
              <a:buNone/>
            </a:pPr>
            <a:r>
              <a:rPr lang="en-US" sz="1400" dirty="0">
                <a:latin typeface="Times New Roman" panose="02020603050405020304" pitchFamily="18" charset="0"/>
                <a:cs typeface="Times New Roman" panose="02020603050405020304" pitchFamily="18" charset="0"/>
              </a:rPr>
              <a:t>In this project, we perform sentiment analysis on Amazon product reviews using Python. The aim is to classify reviews as positive, negative, or neutral by leveraging natural language processing (NLP) techniques. We use various libraries such as NLTK for text preprocessing, model building, and pandas for data manipulation and analysis.</a:t>
            </a:r>
            <a:endParaRPr lang="en-IN" sz="14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a:t>
            </a:r>
            <a:r>
              <a:rPr lang="en-US" sz="1600" b="1" dirty="0">
                <a:latin typeface="Times New Roman" panose="02020603050405020304" pitchFamily="18" charset="0"/>
                <a:cs typeface="Times New Roman" panose="02020603050405020304" pitchFamily="18" charset="0"/>
              </a:rPr>
              <a:t>Key Features</a:t>
            </a:r>
            <a:r>
              <a:rPr lang="en-IN" sz="1600" b="1" dirty="0">
                <a:latin typeface="Times New Roman" panose="02020603050405020304" pitchFamily="18" charset="0"/>
                <a:cs typeface="Times New Roman" panose="02020603050405020304" pitchFamily="18" charset="0"/>
              </a:rPr>
              <a:t> :</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 Manipulation and Analysis:</a:t>
            </a:r>
            <a:r>
              <a:rPr lang="en-US" sz="1400" dirty="0">
                <a:latin typeface="Times New Roman" panose="02020603050405020304" pitchFamily="18" charset="0"/>
                <a:cs typeface="Times New Roman" panose="02020603050405020304" pitchFamily="18" charset="0"/>
              </a:rPr>
              <a:t> Uses NumPy and pandas for efficient data handling, manipulation, and analysis of large datasets, providing a robust foundation for sentiment analysis.</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Text Processing and Feature Extraction:</a:t>
            </a:r>
            <a:r>
              <a:rPr lang="en-US" sz="1400" dirty="0">
                <a:latin typeface="Times New Roman" panose="02020603050405020304" pitchFamily="18" charset="0"/>
                <a:cs typeface="Times New Roman" panose="02020603050405020304" pitchFamily="18" charset="0"/>
              </a:rPr>
              <a:t> Utilizes NLTK and Text Blob for text preprocessing, tokenization, and sentiment analysis, converting raw text data into meaningful features.</a:t>
            </a:r>
          </a:p>
          <a:p>
            <a:pPr marL="0" indent="0">
              <a:lnSpc>
                <a:spcPct val="150000"/>
              </a:lnSpc>
              <a:buNone/>
            </a:pPr>
            <a:endParaRPr lang="en-IN" sz="1400" b="1" dirty="0">
              <a:latin typeface="Times New Roman" panose="02020603050405020304" pitchFamily="18" charset="0"/>
              <a:cs typeface="Times New Roman" panose="02020603050405020304" pitchFamily="18" charset="0"/>
            </a:endParaRPr>
          </a:p>
          <a:p>
            <a:pPr marL="0" indent="0">
              <a:lnSpc>
                <a:spcPct val="150000"/>
              </a:lnSpc>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3789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C0DA-9816-4EEC-B31B-2FC1402B8A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Brief 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C6C0F2-88E0-4133-92B6-10C22E4267E2}"/>
              </a:ext>
            </a:extLst>
          </p:cNvPr>
          <p:cNvSpPr>
            <a:spLocks noGrp="1"/>
          </p:cNvSpPr>
          <p:nvPr>
            <p:ph idx="1"/>
          </p:nvPr>
        </p:nvSpPr>
        <p:spPr>
          <a:xfrm>
            <a:off x="1381463" y="2420471"/>
            <a:ext cx="9601196" cy="3700630"/>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1.Data Collection: </a:t>
            </a:r>
            <a:r>
              <a:rPr lang="en-US" sz="1600" dirty="0">
                <a:latin typeface="Times New Roman" panose="02020603050405020304" pitchFamily="18" charset="0"/>
                <a:cs typeface="Times New Roman" panose="02020603050405020304" pitchFamily="18" charset="0"/>
              </a:rPr>
              <a:t>Obtain Amazon product reviews using web scraping or API services, ensuring a diverse and representative dataset.</a:t>
            </a:r>
          </a:p>
          <a:p>
            <a:pPr marL="0" indent="0">
              <a:lnSpc>
                <a:spcPct val="150000"/>
              </a:lnSpc>
              <a:buNone/>
            </a:pPr>
            <a:r>
              <a:rPr lang="en-US" sz="1600" b="1" dirty="0">
                <a:latin typeface="Times New Roman" panose="02020603050405020304" pitchFamily="18" charset="0"/>
                <a:cs typeface="Times New Roman" panose="02020603050405020304" pitchFamily="18" charset="0"/>
              </a:rPr>
              <a:t>2.Data Preprocessing: </a:t>
            </a:r>
            <a:r>
              <a:rPr lang="en-US" sz="1600" dirty="0">
                <a:latin typeface="Times New Roman" panose="02020603050405020304" pitchFamily="18" charset="0"/>
                <a:cs typeface="Times New Roman" panose="02020603050405020304" pitchFamily="18" charset="0"/>
              </a:rPr>
              <a:t>Clean and preprocess the text data using NLTK and </a:t>
            </a:r>
            <a:r>
              <a:rPr lang="en-US" sz="1600" dirty="0" err="1">
                <a:latin typeface="Times New Roman" panose="02020603050405020304" pitchFamily="18" charset="0"/>
                <a:cs typeface="Times New Roman" panose="02020603050405020304" pitchFamily="18" charset="0"/>
              </a:rPr>
              <a:t>TextBlob</a:t>
            </a:r>
            <a:r>
              <a:rPr lang="en-US" sz="1600" dirty="0">
                <a:latin typeface="Times New Roman" panose="02020603050405020304" pitchFamily="18" charset="0"/>
                <a:cs typeface="Times New Roman" panose="02020603050405020304" pitchFamily="18" charset="0"/>
              </a:rPr>
              <a:t> libraries. This includes removing </a:t>
            </a:r>
            <a:r>
              <a:rPr lang="en-US" sz="1600" dirty="0" err="1">
                <a:latin typeface="Times New Roman" panose="02020603050405020304" pitchFamily="18" charset="0"/>
                <a:cs typeface="Times New Roman" panose="02020603050405020304" pitchFamily="18" charset="0"/>
              </a:rPr>
              <a:t>stopwords</a:t>
            </a:r>
            <a:r>
              <a:rPr lang="en-US" sz="1600" dirty="0">
                <a:latin typeface="Times New Roman" panose="02020603050405020304" pitchFamily="18" charset="0"/>
                <a:cs typeface="Times New Roman" panose="02020603050405020304" pitchFamily="18" charset="0"/>
              </a:rPr>
              <a:t>, tokenizing, and lemmatizing the text to prepare it for analysis.</a:t>
            </a:r>
          </a:p>
          <a:p>
            <a:pPr marL="0" indent="0">
              <a:lnSpc>
                <a:spcPct val="150000"/>
              </a:lnSpc>
              <a:buNone/>
            </a:pPr>
            <a:r>
              <a:rPr lang="en-US" sz="1600" b="1" dirty="0">
                <a:latin typeface="Times New Roman" panose="02020603050405020304" pitchFamily="18" charset="0"/>
                <a:cs typeface="Times New Roman" panose="02020603050405020304" pitchFamily="18" charset="0"/>
              </a:rPr>
              <a:t>3.Visualization:</a:t>
            </a:r>
            <a:r>
              <a:rPr lang="en-US" sz="1600" dirty="0">
                <a:latin typeface="Times New Roman" panose="02020603050405020304" pitchFamily="18" charset="0"/>
                <a:cs typeface="Times New Roman" panose="02020603050405020304" pitchFamily="18" charset="0"/>
              </a:rPr>
              <a:t>Use Matplotlib, Seaborn, </a:t>
            </a:r>
            <a:r>
              <a:rPr lang="en-US" sz="1600"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and Cufflinks to create visualizations that depict sentiment distributions, word clouds of frequent terms, sentiment trends over time, and comparative analysis between product categories.</a:t>
            </a:r>
          </a:p>
          <a:p>
            <a:pPr marL="0" indent="0">
              <a:lnSpc>
                <a:spcPct val="150000"/>
              </a:lnSpc>
              <a:buNone/>
            </a:pPr>
            <a:r>
              <a:rPr lang="en-US" sz="1600" b="1" dirty="0">
                <a:latin typeface="Times New Roman" panose="02020603050405020304" pitchFamily="18" charset="0"/>
                <a:cs typeface="Times New Roman" panose="02020603050405020304" pitchFamily="18" charset="0"/>
              </a:rPr>
              <a:t>4. Interactive Dashboards: </a:t>
            </a:r>
            <a:r>
              <a:rPr lang="en-US" sz="1600" dirty="0">
                <a:latin typeface="Times New Roman" panose="02020603050405020304" pitchFamily="18" charset="0"/>
                <a:cs typeface="Times New Roman" panose="02020603050405020304" pitchFamily="18" charset="0"/>
              </a:rPr>
              <a:t>Develop interactive dashboards using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and Cufflinks to allow stakeholders to explore and analyze sentiment data dynamically.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392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AAC9-7F58-4961-AF59-B0647353DF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Offered</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558B6305-EBE2-4972-A6BE-761CCDE94955}"/>
              </a:ext>
            </a:extLst>
          </p:cNvPr>
          <p:cNvSpPr>
            <a:spLocks noGrp="1"/>
          </p:cNvSpPr>
          <p:nvPr>
            <p:ph idx="1"/>
          </p:nvPr>
        </p:nvSpPr>
        <p:spPr>
          <a:xfrm>
            <a:off x="1295401" y="2470870"/>
            <a:ext cx="9601196" cy="3318936"/>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1. Sentiment Distribution: </a:t>
            </a:r>
            <a:r>
              <a:rPr lang="en-US" sz="1600" dirty="0">
                <a:latin typeface="Times New Roman" panose="02020603050405020304" pitchFamily="18" charset="0"/>
                <a:cs typeface="Times New Roman" panose="02020603050405020304" pitchFamily="18" charset="0"/>
              </a:rPr>
              <a:t>Visualizes the distribution of review sentiments (positive, negative, neutral) using pie charts, bar charts, or histograms. This provides an overview of how customers perceive the products.</a:t>
            </a:r>
          </a:p>
          <a:p>
            <a:pPr marL="0" indent="0">
              <a:lnSpc>
                <a:spcPct val="150000"/>
              </a:lnSpc>
              <a:buNone/>
            </a:pPr>
            <a:r>
              <a:rPr lang="en-US" sz="1600" b="1" dirty="0">
                <a:latin typeface="Times New Roman" panose="02020603050405020304" pitchFamily="18" charset="0"/>
                <a:cs typeface="Times New Roman" panose="02020603050405020304" pitchFamily="18" charset="0"/>
              </a:rPr>
              <a:t>2. Word Clouds: </a:t>
            </a:r>
            <a:r>
              <a:rPr lang="en-US" sz="1600" dirty="0">
                <a:latin typeface="Times New Roman" panose="02020603050405020304" pitchFamily="18" charset="0"/>
                <a:cs typeface="Times New Roman" panose="02020603050405020304" pitchFamily="18" charset="0"/>
              </a:rPr>
              <a:t>Generates word clouds using libraries like Word Cloud to visualize the most frequent words in positive, negative, and neutral reviews. This helps in identifying common themes and sentiments associated with the products.</a:t>
            </a:r>
          </a:p>
          <a:p>
            <a:pPr marL="0" indent="0">
              <a:lnSpc>
                <a:spcPct val="150000"/>
              </a:lnSpc>
              <a:buNone/>
            </a:pPr>
            <a:r>
              <a:rPr lang="en-US" sz="1600" b="1" dirty="0">
                <a:latin typeface="Times New Roman" panose="02020603050405020304" pitchFamily="18" charset="0"/>
                <a:cs typeface="Times New Roman" panose="02020603050405020304" pitchFamily="18" charset="0"/>
              </a:rPr>
              <a:t>3. Sentiment Over Time: </a:t>
            </a:r>
            <a:r>
              <a:rPr lang="en-US" sz="1600" dirty="0">
                <a:latin typeface="Times New Roman" panose="02020603050405020304" pitchFamily="18" charset="0"/>
                <a:cs typeface="Times New Roman" panose="02020603050405020304" pitchFamily="18" charset="0"/>
              </a:rPr>
              <a:t>Plots sentiment trends over time using line graphs or area charts. This can reveal patterns in customer sentiments across different time periods, such as seasonal variations or responses to product launches.</a:t>
            </a:r>
          </a:p>
          <a:p>
            <a:pPr marL="0" indent="0">
              <a:buNone/>
            </a:pPr>
            <a:endParaRPr lang="en-US" dirty="0"/>
          </a:p>
        </p:txBody>
      </p:sp>
    </p:spTree>
    <p:extLst>
      <p:ext uri="{BB962C8B-B14F-4D97-AF65-F5344CB8AC3E}">
        <p14:creationId xmlns:p14="http://schemas.microsoft.com/office/powerpoint/2010/main" val="250383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1DED-84A8-4C53-BC94-87431DF1AB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Flow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BBDE6C-354B-4749-AB48-AC86DB89876C}"/>
              </a:ext>
            </a:extLst>
          </p:cNvPr>
          <p:cNvSpPr>
            <a:spLocks noGrp="1"/>
          </p:cNvSpPr>
          <p:nvPr>
            <p:ph idx="1"/>
          </p:nvPr>
        </p:nvSpPr>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1. Data Collection and Preprocessing</a:t>
            </a:r>
          </a:p>
          <a:p>
            <a:pPr marL="0" indent="0">
              <a:lnSpc>
                <a:spcPct val="150000"/>
              </a:lnSpc>
              <a:buNone/>
            </a:pPr>
            <a:r>
              <a:rPr lang="en-US" sz="1600" dirty="0">
                <a:latin typeface="Times New Roman" panose="02020603050405020304" pitchFamily="18" charset="0"/>
                <a:cs typeface="Times New Roman" panose="02020603050405020304" pitchFamily="18" charset="0"/>
              </a:rPr>
              <a:t>Step 1.1: Data Collection -Obtain Amazon product reviews data either through web scraping or API services.</a:t>
            </a:r>
          </a:p>
          <a:p>
            <a:pPr marL="0" indent="0">
              <a:lnSpc>
                <a:spcPct val="150000"/>
              </a:lnSpc>
              <a:buNone/>
            </a:pPr>
            <a:r>
              <a:rPr lang="en-US" sz="1600" dirty="0">
                <a:latin typeface="Times New Roman" panose="02020603050405020304" pitchFamily="18" charset="0"/>
                <a:cs typeface="Times New Roman" panose="02020603050405020304" pitchFamily="18" charset="0"/>
              </a:rPr>
              <a:t>Step 1.2: Data Cleaning and Preprocessing-Use NLTK and </a:t>
            </a:r>
            <a:r>
              <a:rPr lang="en-US" sz="1600" dirty="0" err="1">
                <a:latin typeface="Times New Roman" panose="02020603050405020304" pitchFamily="18" charset="0"/>
                <a:cs typeface="Times New Roman" panose="02020603050405020304" pitchFamily="18" charset="0"/>
              </a:rPr>
              <a:t>TextBlob</a:t>
            </a:r>
            <a:r>
              <a:rPr lang="en-US" sz="1600" dirty="0">
                <a:latin typeface="Times New Roman" panose="02020603050405020304" pitchFamily="18" charset="0"/>
                <a:cs typeface="Times New Roman" panose="02020603050405020304" pitchFamily="18" charset="0"/>
              </a:rPr>
              <a:t>. </a:t>
            </a:r>
          </a:p>
          <a:p>
            <a:pPr marL="0" indent="0">
              <a:lnSpc>
                <a:spcPct val="150000"/>
              </a:lnSpc>
              <a:buNone/>
            </a:pPr>
            <a:r>
              <a:rPr lang="en-US" b="1" dirty="0"/>
              <a:t> </a:t>
            </a:r>
            <a:r>
              <a:rPr lang="en-US" sz="1600" b="1" dirty="0">
                <a:latin typeface="Times New Roman" panose="02020603050405020304" pitchFamily="18" charset="0"/>
                <a:cs typeface="Times New Roman" panose="02020603050405020304" pitchFamily="18" charset="0"/>
              </a:rPr>
              <a:t>2. Exploratory Data Analysis (EDA)</a:t>
            </a:r>
          </a:p>
          <a:p>
            <a:pPr marL="0" indent="0">
              <a:lnSpc>
                <a:spcPct val="150000"/>
              </a:lnSpc>
              <a:buNone/>
            </a:pPr>
            <a:r>
              <a:rPr lang="en-US" sz="1600" dirty="0">
                <a:latin typeface="Times New Roman" panose="02020603050405020304" pitchFamily="18" charset="0"/>
                <a:cs typeface="Times New Roman" panose="02020603050405020304" pitchFamily="18" charset="0"/>
              </a:rPr>
              <a:t>Step 2.1: Basic Statistics-Calculate basic statistics such as the number of reviews, average review length, etc.  </a:t>
            </a:r>
          </a:p>
          <a:p>
            <a:pPr marL="0" indent="0">
              <a:lnSpc>
                <a:spcPct val="150000"/>
              </a:lnSpc>
              <a:buNone/>
            </a:pPr>
            <a:r>
              <a:rPr lang="en-US" sz="1600" dirty="0">
                <a:latin typeface="Times New Roman" panose="02020603050405020304" pitchFamily="18" charset="0"/>
                <a:cs typeface="Times New Roman" panose="02020603050405020304" pitchFamily="18" charset="0"/>
              </a:rPr>
              <a:t>Step 2.2: Sentiment Distribution-Visualize the distribution of sentiment labels (positive, negative, neutral) using pie charts or bar plots.</a:t>
            </a:r>
          </a:p>
          <a:p>
            <a:endParaRPr lang="en-US" dirty="0"/>
          </a:p>
        </p:txBody>
      </p:sp>
    </p:spTree>
    <p:extLst>
      <p:ext uri="{BB962C8B-B14F-4D97-AF65-F5344CB8AC3E}">
        <p14:creationId xmlns:p14="http://schemas.microsoft.com/office/powerpoint/2010/main" val="281798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0594E-E7A5-483F-96C7-2C83617F7DA6}"/>
              </a:ext>
            </a:extLst>
          </p:cNvPr>
          <p:cNvSpPr/>
          <p:nvPr/>
        </p:nvSpPr>
        <p:spPr>
          <a:xfrm>
            <a:off x="1075764" y="591671"/>
            <a:ext cx="9929309" cy="7263527"/>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3. Model Building and Evaluation</a:t>
            </a:r>
          </a:p>
          <a:p>
            <a:pPr>
              <a:lnSpc>
                <a:spcPct val="150000"/>
              </a:lnSpc>
            </a:pPr>
            <a:r>
              <a:rPr lang="en-US" sz="1600" dirty="0">
                <a:latin typeface="Times New Roman" panose="02020603050405020304" pitchFamily="18" charset="0"/>
                <a:cs typeface="Times New Roman" panose="02020603050405020304" pitchFamily="18" charset="0"/>
              </a:rPr>
              <a:t>Step 3.1: Train-Test Split-Split the dataset into training and testing sets.</a:t>
            </a:r>
          </a:p>
          <a:p>
            <a:pPr>
              <a:lnSpc>
                <a:spcPct val="150000"/>
              </a:lnSpc>
            </a:pPr>
            <a:r>
              <a:rPr lang="en-US" sz="1600" dirty="0">
                <a:latin typeface="Times New Roman" panose="02020603050405020304" pitchFamily="18" charset="0"/>
                <a:cs typeface="Times New Roman" panose="02020603050405020304" pitchFamily="18" charset="0"/>
              </a:rPr>
              <a:t>Step 3.2: Model Selection-Choose machine learning models such as logistic regression, random forests, or SVMs for sentiment classification.</a:t>
            </a:r>
          </a:p>
          <a:p>
            <a:pPr>
              <a:lnSpc>
                <a:spcPct val="150000"/>
              </a:lnSpc>
            </a:pPr>
            <a:r>
              <a:rPr lang="en-US" sz="1600" dirty="0">
                <a:latin typeface="Times New Roman" panose="02020603050405020304" pitchFamily="18" charset="0"/>
                <a:cs typeface="Times New Roman" panose="02020603050405020304" pitchFamily="18" charset="0"/>
              </a:rPr>
              <a:t>Step 3.3: Model Training-Train the selected models on the training dataset.</a:t>
            </a:r>
          </a:p>
          <a:p>
            <a:pPr>
              <a:lnSpc>
                <a:spcPct val="150000"/>
              </a:lnSpc>
            </a:pPr>
            <a:r>
              <a:rPr lang="en-US" sz="1600" dirty="0">
                <a:latin typeface="Times New Roman" panose="02020603050405020304" pitchFamily="18" charset="0"/>
                <a:cs typeface="Times New Roman" panose="02020603050405020304" pitchFamily="18" charset="0"/>
              </a:rPr>
              <a:t>Step 3.4: Model Evaluation-Evaluate model performance using metrics like accuracy, precision, recall, and F1-score on the test dataset.</a:t>
            </a:r>
          </a:p>
          <a:p>
            <a:pPr>
              <a:lnSpc>
                <a:spcPct val="150000"/>
              </a:lnSpc>
            </a:pPr>
            <a:r>
              <a:rPr lang="en-US" sz="1600" b="1" dirty="0">
                <a:latin typeface="Times New Roman" panose="02020603050405020304" pitchFamily="18" charset="0"/>
                <a:cs typeface="Times New Roman" panose="02020603050405020304" pitchFamily="18" charset="0"/>
              </a:rPr>
              <a:t>4. Visualization and Interpretation</a:t>
            </a:r>
          </a:p>
          <a:p>
            <a:pPr>
              <a:lnSpc>
                <a:spcPct val="150000"/>
              </a:lnSpc>
            </a:pPr>
            <a:r>
              <a:rPr lang="en-US" sz="1600" dirty="0">
                <a:latin typeface="Times New Roman" panose="02020603050405020304" pitchFamily="18" charset="0"/>
                <a:cs typeface="Times New Roman" panose="02020603050405020304" pitchFamily="18" charset="0"/>
              </a:rPr>
              <a:t>Step 4.1: Word Clouds-Generate word clouds to visualize the most frequent words in positive, negative, and neutral reviews.</a:t>
            </a:r>
          </a:p>
          <a:p>
            <a:pPr>
              <a:lnSpc>
                <a:spcPct val="150000"/>
              </a:lnSpc>
            </a:pPr>
            <a:r>
              <a:rPr lang="en-US" sz="1600" dirty="0">
                <a:latin typeface="Times New Roman" panose="02020603050405020304" pitchFamily="18" charset="0"/>
                <a:cs typeface="Times New Roman" panose="02020603050405020304" pitchFamily="18" charset="0"/>
              </a:rPr>
              <a:t>Step 4.2: Sentiment Trends-Plot sentiment trends over time using line graphs or area charts to identify patterns or shifts in customer sentiment.</a:t>
            </a:r>
          </a:p>
          <a:p>
            <a:r>
              <a:rPr lang="en-US" sz="1600" dirty="0">
                <a:latin typeface="Times New Roman" panose="02020603050405020304" pitchFamily="18" charset="0"/>
                <a:cs typeface="Times New Roman" panose="02020603050405020304" pitchFamily="18" charset="0"/>
              </a:rPr>
              <a:t>Step 4.3: Comparative Analysis-Use stacked bar charts or grouped bar charts to compare sentiment distributions across different products or categories</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31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9CEA9-32C9-4D5B-B2A5-3600338F40E1}"/>
              </a:ext>
            </a:extLst>
          </p:cNvPr>
          <p:cNvSpPr/>
          <p:nvPr/>
        </p:nvSpPr>
        <p:spPr>
          <a:xfrm>
            <a:off x="1280161" y="750079"/>
            <a:ext cx="9703398" cy="5632311"/>
          </a:xfrm>
          <a:prstGeom prst="rect">
            <a:avLst/>
          </a:prstGeom>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5. Interactive Dashboards (Optional)</a:t>
            </a:r>
          </a:p>
          <a:p>
            <a:pPr>
              <a:lnSpc>
                <a:spcPct val="150000"/>
              </a:lnSpc>
            </a:pPr>
            <a:r>
              <a:rPr lang="en-US" sz="1600" dirty="0">
                <a:latin typeface="Times New Roman" panose="02020603050405020304" pitchFamily="18" charset="0"/>
                <a:cs typeface="Times New Roman" panose="02020603050405020304" pitchFamily="18" charset="0"/>
              </a:rPr>
              <a:t>Step 5.1: Dashboard Creation-Develop interactive dashboards using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and Cufflinks to allow stakeholders to explore and analyze sentiment data dynamically.</a:t>
            </a:r>
          </a:p>
          <a:p>
            <a:pPr>
              <a:lnSpc>
                <a:spcPct val="150000"/>
              </a:lnSpc>
            </a:pPr>
            <a:r>
              <a:rPr lang="en-US" sz="1600" b="1" dirty="0">
                <a:latin typeface="Times New Roman" panose="02020603050405020304" pitchFamily="18" charset="0"/>
                <a:cs typeface="Times New Roman" panose="02020603050405020304" pitchFamily="18" charset="0"/>
              </a:rPr>
              <a:t> 6. Conclusion and Iteration</a:t>
            </a:r>
          </a:p>
          <a:p>
            <a:pPr>
              <a:lnSpc>
                <a:spcPct val="150000"/>
              </a:lnSpc>
            </a:pPr>
            <a:r>
              <a:rPr lang="en-US" sz="1600" dirty="0">
                <a:latin typeface="Times New Roman" panose="02020603050405020304" pitchFamily="18" charset="0"/>
                <a:cs typeface="Times New Roman" panose="02020603050405020304" pitchFamily="18" charset="0"/>
              </a:rPr>
              <a:t>Step 6.1: Conclusion-Summarize findings and insights derived from the sentiment analysis.</a:t>
            </a:r>
          </a:p>
          <a:p>
            <a:pPr>
              <a:lnSpc>
                <a:spcPct val="150000"/>
              </a:lnSpc>
            </a:pPr>
            <a:r>
              <a:rPr lang="en-US" sz="1600" dirty="0">
                <a:latin typeface="Times New Roman" panose="02020603050405020304" pitchFamily="18" charset="0"/>
                <a:cs typeface="Times New Roman" panose="02020603050405020304" pitchFamily="18" charset="0"/>
              </a:rPr>
              <a:t> Step 6.2: Iteration-Iterate on preprocessing techniques, feature selection, and model parameters based on feedback and additional data to improve accuracy and relevance.</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Implementation in </a:t>
            </a:r>
            <a:r>
              <a:rPr lang="en-US" sz="1600" b="1" dirty="0" err="1">
                <a:latin typeface="Times New Roman" panose="02020603050405020304" pitchFamily="18" charset="0"/>
                <a:cs typeface="Times New Roman" panose="02020603050405020304" pitchFamily="18" charset="0"/>
              </a:rPr>
              <a:t>Jupyter</a:t>
            </a:r>
            <a:r>
              <a:rPr lang="en-US" sz="1600" b="1" dirty="0">
                <a:latin typeface="Times New Roman" panose="02020603050405020304" pitchFamily="18" charset="0"/>
                <a:cs typeface="Times New Roman" panose="02020603050405020304" pitchFamily="18" charset="0"/>
              </a:rPr>
              <a:t> Notebook-</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each step above can be implemented as a separate cell or section. Markdown cells can be used to provide explanations, headers, and text descriptions, while code cells contain the actual Python code to execute each step. Visualizations can be embedded directly within the notebook to illustrate findings and insights.</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3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2E555DC-AB8F-4F60-A1A8-89A8ED85BBDB}"/>
              </a:ext>
            </a:extLst>
          </p:cNvPr>
          <p:cNvPicPr>
            <a:picLocks noGrp="1" noChangeAspect="1"/>
          </p:cNvPicPr>
          <p:nvPr>
            <p:ph type="pic" sz="quarter" idx="10"/>
          </p:nvPr>
        </p:nvPicPr>
        <p:blipFill>
          <a:blip r:embed="rId2"/>
          <a:srcRect t="1662" b="1662"/>
          <a:stretch>
            <a:fillRect/>
          </a:stretch>
        </p:blipFill>
        <p:spPr>
          <a:xfrm>
            <a:off x="1714501" y="1636092"/>
            <a:ext cx="8762998" cy="4528969"/>
          </a:xfrm>
        </p:spPr>
      </p:pic>
      <p:sp>
        <p:nvSpPr>
          <p:cNvPr id="3" name="Title 2">
            <a:extLst>
              <a:ext uri="{FF2B5EF4-FFF2-40B4-BE49-F238E27FC236}">
                <a16:creationId xmlns:a16="http://schemas.microsoft.com/office/drawing/2014/main" id="{C1861A94-326B-457D-8A4A-2C887CB52414}"/>
              </a:ext>
            </a:extLst>
          </p:cNvPr>
          <p:cNvSpPr>
            <a:spLocks noGrp="1"/>
          </p:cNvSpPr>
          <p:nvPr>
            <p:ph type="title"/>
          </p:nvPr>
        </p:nvSpPr>
        <p:spPr>
          <a:xfrm>
            <a:off x="1504951" y="692939"/>
            <a:ext cx="9182097" cy="751418"/>
          </a:xfrm>
        </p:spPr>
        <p:txBody>
          <a:bodyPr/>
          <a:lstStyle/>
          <a:p>
            <a:r>
              <a:rPr lang="en-US" dirty="0">
                <a:solidFill>
                  <a:schemeClr val="bg1"/>
                </a:solidFill>
                <a:latin typeface="Times New Roman" panose="02020603050405020304" pitchFamily="18" charset="0"/>
                <a:cs typeface="Times New Roman" panose="02020603050405020304" pitchFamily="18" charset="0"/>
              </a:rPr>
              <a:t>Outcome Graph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6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5EC2-220F-47CA-B466-83F9A86F95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6AC3F1-2954-4391-8F71-9CFA95591258}"/>
              </a:ext>
            </a:extLst>
          </p:cNvPr>
          <p:cNvSpPr>
            <a:spLocks noGrp="1"/>
          </p:cNvSpPr>
          <p:nvPr>
            <p:ph idx="1"/>
          </p:nvPr>
        </p:nvSpPr>
        <p:spPr>
          <a:xfrm>
            <a:off x="1295401" y="2549562"/>
            <a:ext cx="9601196" cy="3326306"/>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1.Python:</a:t>
            </a:r>
            <a:r>
              <a:rPr lang="en-US" sz="1600" dirty="0">
                <a:latin typeface="Times New Roman" panose="02020603050405020304" pitchFamily="18" charset="0"/>
                <a:cs typeface="Times New Roman" panose="02020603050405020304" pitchFamily="18" charset="0"/>
              </a:rPr>
              <a:t> The primary programming language used for scripting and data analysis.</a:t>
            </a:r>
          </a:p>
          <a:p>
            <a:pPr marL="0" indent="0">
              <a:lnSpc>
                <a:spcPct val="150000"/>
              </a:lnSpc>
              <a:buNone/>
            </a:pPr>
            <a:r>
              <a:rPr lang="en-US" sz="1600" b="1" dirty="0">
                <a:latin typeface="Times New Roman" panose="02020603050405020304" pitchFamily="18" charset="0"/>
                <a:cs typeface="Times New Roman" panose="02020603050405020304" pitchFamily="18" charset="0"/>
              </a:rPr>
              <a:t>2.Jupyter Notebook: </a:t>
            </a:r>
            <a:r>
              <a:rPr lang="en-US" sz="1600" dirty="0">
                <a:latin typeface="Times New Roman" panose="02020603050405020304" pitchFamily="18" charset="0"/>
                <a:cs typeface="Times New Roman" panose="02020603050405020304" pitchFamily="18" charset="0"/>
              </a:rPr>
              <a:t>Used for interactive development and documentation of the analysis process.</a:t>
            </a:r>
          </a:p>
          <a:p>
            <a:pPr marL="0" indent="0">
              <a:lnSpc>
                <a:spcPct val="150000"/>
              </a:lnSpc>
              <a:buNone/>
            </a:pPr>
            <a:r>
              <a:rPr lang="en-US" sz="1600" b="1" dirty="0">
                <a:latin typeface="Times New Roman" panose="02020603050405020304" pitchFamily="18" charset="0"/>
                <a:cs typeface="Times New Roman" panose="02020603050405020304" pitchFamily="18" charset="0"/>
              </a:rPr>
              <a:t>3.Libraries and Frameworks:</a:t>
            </a:r>
          </a:p>
          <a:p>
            <a:pPr marL="0" indent="0">
              <a:lnSpc>
                <a:spcPct val="150000"/>
              </a:lnSpc>
              <a:buNone/>
            </a:pPr>
            <a:r>
              <a:rPr lang="en-US" sz="1600" b="1" dirty="0">
                <a:latin typeface="Times New Roman" panose="02020603050405020304" pitchFamily="18" charset="0"/>
                <a:cs typeface="Times New Roman" panose="02020603050405020304" pitchFamily="18" charset="0"/>
              </a:rPr>
              <a:t>-NumPy: </a:t>
            </a:r>
            <a:r>
              <a:rPr lang="en-US" sz="1600" dirty="0">
                <a:latin typeface="Times New Roman" panose="02020603050405020304" pitchFamily="18" charset="0"/>
                <a:cs typeface="Times New Roman" panose="02020603050405020304" pitchFamily="18" charset="0"/>
              </a:rPr>
              <a:t>For numerical computing and efficient data handling.</a:t>
            </a:r>
          </a:p>
          <a:p>
            <a:pPr marL="0" indent="0">
              <a:lnSpc>
                <a:spcPct val="150000"/>
              </a:lnSpc>
              <a:buNone/>
            </a:pPr>
            <a:r>
              <a:rPr lang="en-US" sz="1600" b="1" dirty="0">
                <a:latin typeface="Times New Roman" panose="02020603050405020304" pitchFamily="18" charset="0"/>
                <a:cs typeface="Times New Roman" panose="02020603050405020304" pitchFamily="18" charset="0"/>
              </a:rPr>
              <a:t>-Pandas: </a:t>
            </a:r>
            <a:r>
              <a:rPr lang="en-US" sz="1600" dirty="0">
                <a:latin typeface="Times New Roman" panose="02020603050405020304" pitchFamily="18" charset="0"/>
                <a:cs typeface="Times New Roman" panose="02020603050405020304" pitchFamily="18" charset="0"/>
              </a:rPr>
              <a:t>For data manipulation and analysis, including handling structured data.</a:t>
            </a:r>
          </a:p>
          <a:p>
            <a:pPr marL="0" indent="0">
              <a:lnSpc>
                <a:spcPct val="150000"/>
              </a:lnSpc>
              <a:buNone/>
            </a:pP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TextBlob</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Another library for processing textual data, including sentiment analysis and part-of-speech tagging.</a:t>
            </a:r>
          </a:p>
          <a:p>
            <a:pPr marL="0" indent="0">
              <a:lnSpc>
                <a:spcPct val="150000"/>
              </a:lnSpc>
              <a:buNone/>
            </a:pP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WordCloud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Used for generating word clouds to visualize frequent words in reviews.</a:t>
            </a:r>
          </a:p>
        </p:txBody>
      </p:sp>
    </p:spTree>
    <p:extLst>
      <p:ext uri="{BB962C8B-B14F-4D97-AF65-F5344CB8AC3E}">
        <p14:creationId xmlns:p14="http://schemas.microsoft.com/office/powerpoint/2010/main" val="2803745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548711-126A-42FA-BDC3-C9691394C077}">
  <ds:schemaRefs>
    <ds:schemaRef ds:uri="http://schemas.microsoft.com/office/2006/documentManagement/type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760F61B-4914-4187-8AF9-DCADA961DFA7}">
  <ds:schemaRefs>
    <ds:schemaRef ds:uri="http://schemas.microsoft.com/sharepoint/v3/contenttype/forms"/>
  </ds:schemaRefs>
</ds:datastoreItem>
</file>

<file path=customXml/itemProps3.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1316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Handwriting</vt:lpstr>
      <vt:lpstr>Rockwell</vt:lpstr>
      <vt:lpstr>Times New Roman</vt:lpstr>
      <vt:lpstr>Trebuchet MS</vt:lpstr>
      <vt:lpstr>Organic</vt:lpstr>
      <vt:lpstr>Problem Statement</vt:lpstr>
      <vt:lpstr>Unique Idea Brief (Solution)</vt:lpstr>
      <vt:lpstr>Brief Solution</vt:lpstr>
      <vt:lpstr>Features Offered</vt:lpstr>
      <vt:lpstr>Process Flow</vt:lpstr>
      <vt:lpstr>PowerPoint Presentation</vt:lpstr>
      <vt:lpstr>PowerPoint Presentation</vt:lpstr>
      <vt:lpstr>Outcome Graph</vt:lpstr>
      <vt:lpstr>Technologies used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2024-07-08T07:04:59Z</dcterms:created>
  <dcterms:modified xsi:type="dcterms:W3CDTF">2024-07-08T08:46:27Z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