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3934" y="2489072"/>
            <a:ext cx="410413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558022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32482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4286"/>
            <a:ext cx="12127230" cy="0"/>
          </a:xfrm>
          <a:custGeom>
            <a:avLst/>
            <a:gdLst/>
            <a:ahLst/>
            <a:cxnLst/>
            <a:rect l="l" t="t" r="r" b="b"/>
            <a:pathLst>
              <a:path w="12127230">
                <a:moveTo>
                  <a:pt x="0" y="0"/>
                </a:moveTo>
                <a:lnTo>
                  <a:pt x="12126849" y="0"/>
                </a:lnTo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200"/>
            <a:ext cx="6441186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66573"/>
            <a:ext cx="120345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615" y="1953767"/>
            <a:ext cx="11494769" cy="154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Decision</a:t>
            </a:r>
            <a:r>
              <a:rPr spc="-509" dirty="0"/>
              <a:t> </a:t>
            </a:r>
            <a:r>
              <a:rPr spc="-495" dirty="0"/>
              <a:t>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36797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Gini</a:t>
            </a:r>
            <a:r>
              <a:rPr sz="4400" u="heavy" spc="-48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Impurity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4330" y="974597"/>
            <a:ext cx="95929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Gini	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says,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select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items from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 population at random then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they must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 of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same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class  and probability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this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1 if population is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pure.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31222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1.It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works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categorical target variable “Success” or “Failure”.  2.It performs only Binary</a:t>
            </a:r>
            <a:r>
              <a:rPr sz="1800" spc="2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splits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Higher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 of Gini higher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</a:t>
            </a:r>
            <a:r>
              <a:rPr sz="1800" spc="5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homogeneity.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CART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(Classification and Regression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Tree)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uses Gini method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create binary</a:t>
            </a:r>
            <a:r>
              <a:rPr sz="1800" spc="9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36797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Gini</a:t>
            </a:r>
            <a:r>
              <a:rPr sz="4400" u="heavy" spc="-48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Impurity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1866" y="1098550"/>
            <a:ext cx="101079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Gini Impurity is a method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splitting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nodes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target variable is categorical.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most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popular and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easiest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way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 a decision tree.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Gini Impurity value</a:t>
            </a:r>
            <a:r>
              <a:rPr sz="1800" spc="9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5054" y="2196845"/>
            <a:ext cx="3076910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866" y="3208146"/>
            <a:ext cx="1051179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Where Gini is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probability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correctly labelling a randomly chosen element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if it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was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randomly labelled  according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distribution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labels in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formula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Gini</a:t>
            </a:r>
            <a:r>
              <a:rPr sz="1800" spc="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0325" y="4126610"/>
            <a:ext cx="1552834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4784" y="6122619"/>
            <a:ext cx="1157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585757"/>
                </a:solidFill>
                <a:latin typeface="Arial"/>
                <a:cs typeface="Arial"/>
              </a:rPr>
              <a:t>** </a:t>
            </a:r>
            <a:r>
              <a:rPr sz="1800" b="1" i="1" dirty="0">
                <a:solidFill>
                  <a:srgbClr val="585757"/>
                </a:solidFill>
                <a:latin typeface="Arial"/>
                <a:cs typeface="Arial"/>
              </a:rPr>
              <a:t>Lower the Gini </a:t>
            </a:r>
            <a:r>
              <a:rPr sz="1800" b="1" i="1" spc="-10" dirty="0">
                <a:solidFill>
                  <a:srgbClr val="585757"/>
                </a:solidFill>
                <a:latin typeface="Arial"/>
                <a:cs typeface="Arial"/>
              </a:rPr>
              <a:t>Impurity, </a:t>
            </a:r>
            <a:r>
              <a:rPr sz="1800" b="1" i="1" dirty="0">
                <a:solidFill>
                  <a:srgbClr val="585757"/>
                </a:solidFill>
                <a:latin typeface="Arial"/>
                <a:cs typeface="Arial"/>
              </a:rPr>
              <a:t>higher is the homogeneity of the node. The Gini Impurity of </a:t>
            </a:r>
            <a:r>
              <a:rPr sz="1800" b="1" i="1" spc="-5" dirty="0">
                <a:solidFill>
                  <a:srgbClr val="585757"/>
                </a:solidFill>
                <a:latin typeface="Arial"/>
                <a:cs typeface="Arial"/>
              </a:rPr>
              <a:t>a </a:t>
            </a:r>
            <a:r>
              <a:rPr sz="1800" b="1" i="1" dirty="0">
                <a:solidFill>
                  <a:srgbClr val="585757"/>
                </a:solidFill>
                <a:latin typeface="Arial"/>
                <a:cs typeface="Arial"/>
              </a:rPr>
              <a:t>pure node is</a:t>
            </a:r>
            <a:r>
              <a:rPr sz="1800" b="1" i="1" spc="-9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85757"/>
                </a:solidFill>
                <a:latin typeface="Arial"/>
                <a:cs typeface="Arial"/>
              </a:rPr>
              <a:t>zero.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7962" y="5191505"/>
            <a:ext cx="3191474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4784" y="5009515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nc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e</a:t>
            </a:r>
            <a:r>
              <a:rPr sz="1800" dirty="0">
                <a:latin typeface="Carlito"/>
                <a:cs typeface="Carlito"/>
              </a:rPr>
              <a:t>,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14109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Gini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Impurity </a:t>
            </a:r>
            <a:r>
              <a:rPr sz="4400" u="heavy" spc="-240" dirty="0">
                <a:uFill>
                  <a:solidFill>
                    <a:srgbClr val="4471C4"/>
                  </a:solidFill>
                </a:uFill>
              </a:rPr>
              <a:t>for</a:t>
            </a:r>
            <a:r>
              <a:rPr sz="4400" u="heavy" spc="-80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Humidity	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633971" y="2325623"/>
            <a:ext cx="5370576" cy="341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24747" y="2725928"/>
            <a:ext cx="116840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=14  Play </a:t>
            </a:r>
            <a:r>
              <a:rPr sz="1200" dirty="0">
                <a:latin typeface="Carlito"/>
                <a:cs typeface="Carlito"/>
              </a:rPr>
              <a:t>tennis=9  </a:t>
            </a:r>
            <a:r>
              <a:rPr sz="1100" dirty="0">
                <a:latin typeface="Carlito"/>
                <a:cs typeface="Carlito"/>
              </a:rPr>
              <a:t>Perce</a:t>
            </a:r>
            <a:r>
              <a:rPr sz="1100" spc="-5" dirty="0">
                <a:latin typeface="Carlito"/>
                <a:cs typeface="Carlito"/>
              </a:rPr>
              <a:t>n</a:t>
            </a:r>
            <a:r>
              <a:rPr sz="1100" dirty="0">
                <a:latin typeface="Carlito"/>
                <a:cs typeface="Carlito"/>
              </a:rPr>
              <a:t>ta</a:t>
            </a:r>
            <a:r>
              <a:rPr sz="1100" spc="-10" dirty="0">
                <a:latin typeface="Carlito"/>
                <a:cs typeface="Carlito"/>
              </a:rPr>
              <a:t>g</a:t>
            </a:r>
            <a:r>
              <a:rPr sz="1100" dirty="0">
                <a:latin typeface="Carlito"/>
                <a:cs typeface="Carlito"/>
              </a:rPr>
              <a:t>e=</a:t>
            </a:r>
            <a:r>
              <a:rPr sz="1100" spc="-10" dirty="0">
                <a:latin typeface="Carlito"/>
                <a:cs typeface="Carlito"/>
              </a:rPr>
              <a:t>6</a:t>
            </a:r>
            <a:r>
              <a:rPr sz="1100" dirty="0">
                <a:latin typeface="Carlito"/>
                <a:cs typeface="Carlito"/>
              </a:rPr>
              <a:t>4.2</a:t>
            </a:r>
            <a:r>
              <a:rPr sz="1100" spc="5" dirty="0">
                <a:latin typeface="Carlito"/>
                <a:cs typeface="Carlito"/>
              </a:rPr>
              <a:t>8</a:t>
            </a:r>
            <a:r>
              <a:rPr sz="1100" dirty="0">
                <a:latin typeface="Carlito"/>
                <a:cs typeface="Carlito"/>
              </a:rPr>
              <a:t>%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7736" y="4581905"/>
            <a:ext cx="1450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18415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=7  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tennis=6</a:t>
            </a:r>
            <a:endParaRPr sz="12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tennis=0.85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889" y="4660138"/>
            <a:ext cx="1450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184785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=7  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tennis=3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tennis=0.42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tennis=0.58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5864" y="5736132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Normal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986" y="5838545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gh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992" y="1305305"/>
            <a:ext cx="561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Gini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Humidity </a:t>
            </a:r>
            <a:r>
              <a:rPr sz="1800" spc="-5" dirty="0">
                <a:latin typeface="Carlito"/>
                <a:cs typeface="Carlito"/>
              </a:rPr>
              <a:t>(High)= </a:t>
            </a:r>
            <a:r>
              <a:rPr sz="1800" spc="-10" dirty="0">
                <a:latin typeface="Carlito"/>
                <a:cs typeface="Carlito"/>
              </a:rPr>
              <a:t>(0.42)^2+(0.58)^2=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0.1764+0.3364</a:t>
            </a:r>
            <a:endParaRPr sz="1800">
              <a:latin typeface="Carlito"/>
              <a:cs typeface="Carlito"/>
            </a:endParaRPr>
          </a:p>
          <a:p>
            <a:pPr marR="42735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=0.5128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2264" y="4477639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=0.3711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446" y="3216655"/>
            <a:ext cx="5490210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Weighted </a:t>
            </a:r>
            <a:r>
              <a:rPr sz="1800" dirty="0">
                <a:latin typeface="Carlito"/>
                <a:cs typeface="Carlito"/>
              </a:rPr>
              <a:t>Gini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Humidity=(7/14)* </a:t>
            </a:r>
            <a:r>
              <a:rPr sz="1800" dirty="0">
                <a:latin typeface="Carlito"/>
                <a:cs typeface="Carlito"/>
              </a:rPr>
              <a:t>0.5128 </a:t>
            </a:r>
            <a:r>
              <a:rPr sz="1800" spc="-5" dirty="0">
                <a:latin typeface="Carlito"/>
                <a:cs typeface="Carlito"/>
              </a:rPr>
              <a:t>+(7/14)*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0.745</a:t>
            </a:r>
            <a:endParaRPr sz="1800">
              <a:latin typeface="Carlito"/>
              <a:cs typeface="Carlito"/>
            </a:endParaRPr>
          </a:p>
          <a:p>
            <a:pPr marL="341757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=0.6289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11125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Carlito"/>
                <a:cs typeface="Carlito"/>
              </a:rPr>
              <a:t>Gini </a:t>
            </a:r>
            <a:r>
              <a:rPr sz="1800" spc="-5" dirty="0">
                <a:latin typeface="Carlito"/>
                <a:cs typeface="Carlito"/>
              </a:rPr>
              <a:t>Impurity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Humidity </a:t>
            </a:r>
            <a:r>
              <a:rPr sz="1800" spc="5" dirty="0">
                <a:latin typeface="Carlito"/>
                <a:cs typeface="Carlito"/>
              </a:rPr>
              <a:t>=1-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0.6289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734" y="2386076"/>
            <a:ext cx="588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Gini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Humidity </a:t>
            </a:r>
            <a:r>
              <a:rPr sz="1800" spc="-5" dirty="0">
                <a:latin typeface="Carlito"/>
                <a:cs typeface="Carlito"/>
              </a:rPr>
              <a:t>(Normal)= </a:t>
            </a:r>
            <a:r>
              <a:rPr sz="1800" spc="-10" dirty="0">
                <a:latin typeface="Carlito"/>
                <a:cs typeface="Carlito"/>
              </a:rPr>
              <a:t>(0.85)^2+(0.15)^2=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0.7225+0.0225</a:t>
            </a:r>
            <a:endParaRPr sz="1800">
              <a:latin typeface="Carlito"/>
              <a:cs typeface="Carlito"/>
            </a:endParaRPr>
          </a:p>
          <a:p>
            <a:pPr marR="81153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=0.745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26630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Information Gain </a:t>
            </a:r>
            <a:r>
              <a:rPr sz="4400" u="heavy" spc="-175" dirty="0">
                <a:uFill>
                  <a:solidFill>
                    <a:srgbClr val="4471C4"/>
                  </a:solidFill>
                </a:uFill>
              </a:rPr>
              <a:t>using</a:t>
            </a:r>
            <a:r>
              <a:rPr sz="4400" u="heavy" spc="-869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Entropy	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116096" y="4015882"/>
            <a:ext cx="5218766" cy="1495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188" y="1098550"/>
            <a:ext cx="11222355" cy="1876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237615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Information theory is a measure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define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degree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disorganization in a system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as  </a:t>
            </a:r>
            <a:r>
              <a:rPr sz="1800" spc="-25" dirty="0">
                <a:solidFill>
                  <a:srgbClr val="585757"/>
                </a:solidFill>
                <a:latin typeface="Arial"/>
                <a:cs typeface="Arial"/>
              </a:rPr>
              <a:t>Entropy.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If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sample is completely homogeneous, then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entropy is zero and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if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sample is an  equally divided (50%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50%),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has entropy of</a:t>
            </a:r>
            <a:r>
              <a:rPr sz="1800" spc="7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one.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Consider below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image,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 requires less information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describe as all values are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similar.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On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other hand,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B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requires more information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describe it and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requires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maximum information.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other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words,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can say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that C is a Pure node,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B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less Impure and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more</a:t>
            </a:r>
            <a:r>
              <a:rPr sz="1800" spc="-12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impure.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26630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Information Gain </a:t>
            </a:r>
            <a:r>
              <a:rPr sz="4400" u="heavy" spc="-175" dirty="0">
                <a:uFill>
                  <a:solidFill>
                    <a:srgbClr val="4471C4"/>
                  </a:solidFill>
                </a:uFill>
              </a:rPr>
              <a:t>using</a:t>
            </a:r>
            <a:r>
              <a:rPr sz="4400" u="heavy" spc="-869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Entropy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4188" y="1092453"/>
            <a:ext cx="4229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Entropy can be calculated using</a:t>
            </a:r>
            <a:r>
              <a:rPr sz="1800" spc="5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formula:-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8" y="2340355"/>
            <a:ext cx="11219815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Here p and q is probability of success and failure respectively in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Entropy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also used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with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categorical target variable.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chooses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has lowest entropy compared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parent node and other  splits.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lesser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585757"/>
                </a:solidFill>
                <a:latin typeface="Arial"/>
                <a:cs typeface="Arial"/>
              </a:rPr>
              <a:t>entropy,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better it</a:t>
            </a:r>
            <a:r>
              <a:rPr sz="1800" spc="2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0704" y="1678846"/>
            <a:ext cx="2275512" cy="20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884" y="3855466"/>
            <a:ext cx="5449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Information gain </a:t>
            </a:r>
            <a:r>
              <a:rPr sz="1800" spc="-5" dirty="0">
                <a:latin typeface="Carlito"/>
                <a:cs typeface="Carlito"/>
              </a:rPr>
              <a:t>is given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by-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Gain=entropy of </a:t>
            </a:r>
            <a:r>
              <a:rPr sz="1800" spc="-10" dirty="0">
                <a:latin typeface="Carlito"/>
                <a:cs typeface="Carlito"/>
              </a:rPr>
              <a:t>source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10" dirty="0">
                <a:latin typeface="Carlito"/>
                <a:cs typeface="Carlito"/>
              </a:rPr>
              <a:t>entropy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branches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09438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Entropy </a:t>
            </a:r>
            <a:r>
              <a:rPr sz="4400" u="heavy" spc="-240" dirty="0">
                <a:uFill>
                  <a:solidFill>
                    <a:srgbClr val="4471C4"/>
                  </a:solidFill>
                </a:uFill>
              </a:rPr>
              <a:t>for </a:t>
            </a:r>
            <a:r>
              <a:rPr sz="4400" u="heavy" spc="-215" dirty="0">
                <a:uFill>
                  <a:solidFill>
                    <a:srgbClr val="4471C4"/>
                  </a:solidFill>
                </a:uFill>
              </a:rPr>
              <a:t>Root</a:t>
            </a:r>
            <a:r>
              <a:rPr sz="4400" u="heavy" spc="-844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150" dirty="0">
                <a:uFill>
                  <a:solidFill>
                    <a:srgbClr val="4471C4"/>
                  </a:solidFill>
                </a:uFill>
              </a:rPr>
              <a:t>Node	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7259573" y="1154430"/>
            <a:ext cx="2386965" cy="2077720"/>
          </a:xfrm>
          <a:custGeom>
            <a:avLst/>
            <a:gdLst/>
            <a:ahLst/>
            <a:cxnLst/>
            <a:rect l="l" t="t" r="r" b="b"/>
            <a:pathLst>
              <a:path w="2386965" h="2077720">
                <a:moveTo>
                  <a:pt x="0" y="1038606"/>
                </a:moveTo>
                <a:lnTo>
                  <a:pt x="1102" y="993549"/>
                </a:lnTo>
                <a:lnTo>
                  <a:pt x="4380" y="948983"/>
                </a:lnTo>
                <a:lnTo>
                  <a:pt x="9788" y="904947"/>
                </a:lnTo>
                <a:lnTo>
                  <a:pt x="17282" y="861479"/>
                </a:lnTo>
                <a:lnTo>
                  <a:pt x="26817" y="818619"/>
                </a:lnTo>
                <a:lnTo>
                  <a:pt x="38348" y="776405"/>
                </a:lnTo>
                <a:lnTo>
                  <a:pt x="51830" y="734877"/>
                </a:lnTo>
                <a:lnTo>
                  <a:pt x="67219" y="694073"/>
                </a:lnTo>
                <a:lnTo>
                  <a:pt x="84470" y="654033"/>
                </a:lnTo>
                <a:lnTo>
                  <a:pt x="103537" y="614795"/>
                </a:lnTo>
                <a:lnTo>
                  <a:pt x="124377" y="576398"/>
                </a:lnTo>
                <a:lnTo>
                  <a:pt x="146944" y="538881"/>
                </a:lnTo>
                <a:lnTo>
                  <a:pt x="171194" y="502283"/>
                </a:lnTo>
                <a:lnTo>
                  <a:pt x="197081" y="466643"/>
                </a:lnTo>
                <a:lnTo>
                  <a:pt x="224562" y="432001"/>
                </a:lnTo>
                <a:lnTo>
                  <a:pt x="253591" y="398394"/>
                </a:lnTo>
                <a:lnTo>
                  <a:pt x="284123" y="365863"/>
                </a:lnTo>
                <a:lnTo>
                  <a:pt x="316114" y="334445"/>
                </a:lnTo>
                <a:lnTo>
                  <a:pt x="349519" y="304180"/>
                </a:lnTo>
                <a:lnTo>
                  <a:pt x="384293" y="275107"/>
                </a:lnTo>
                <a:lnTo>
                  <a:pt x="420392" y="247265"/>
                </a:lnTo>
                <a:lnTo>
                  <a:pt x="457770" y="220693"/>
                </a:lnTo>
                <a:lnTo>
                  <a:pt x="496383" y="195429"/>
                </a:lnTo>
                <a:lnTo>
                  <a:pt x="536185" y="171513"/>
                </a:lnTo>
                <a:lnTo>
                  <a:pt x="577133" y="148983"/>
                </a:lnTo>
                <a:lnTo>
                  <a:pt x="619182" y="127879"/>
                </a:lnTo>
                <a:lnTo>
                  <a:pt x="662285" y="108239"/>
                </a:lnTo>
                <a:lnTo>
                  <a:pt x="706400" y="90103"/>
                </a:lnTo>
                <a:lnTo>
                  <a:pt x="751481" y="73509"/>
                </a:lnTo>
                <a:lnTo>
                  <a:pt x="797483" y="58497"/>
                </a:lnTo>
                <a:lnTo>
                  <a:pt x="844362" y="45105"/>
                </a:lnTo>
                <a:lnTo>
                  <a:pt x="892072" y="33372"/>
                </a:lnTo>
                <a:lnTo>
                  <a:pt x="940569" y="23337"/>
                </a:lnTo>
                <a:lnTo>
                  <a:pt x="989809" y="15039"/>
                </a:lnTo>
                <a:lnTo>
                  <a:pt x="1039745" y="8518"/>
                </a:lnTo>
                <a:lnTo>
                  <a:pt x="1090335" y="3811"/>
                </a:lnTo>
                <a:lnTo>
                  <a:pt x="1141532" y="959"/>
                </a:lnTo>
                <a:lnTo>
                  <a:pt x="1193292" y="0"/>
                </a:lnTo>
                <a:lnTo>
                  <a:pt x="1245051" y="959"/>
                </a:lnTo>
                <a:lnTo>
                  <a:pt x="1296248" y="3811"/>
                </a:lnTo>
                <a:lnTo>
                  <a:pt x="1346838" y="8518"/>
                </a:lnTo>
                <a:lnTo>
                  <a:pt x="1396774" y="15039"/>
                </a:lnTo>
                <a:lnTo>
                  <a:pt x="1446014" y="23337"/>
                </a:lnTo>
                <a:lnTo>
                  <a:pt x="1494511" y="33372"/>
                </a:lnTo>
                <a:lnTo>
                  <a:pt x="1542221" y="45105"/>
                </a:lnTo>
                <a:lnTo>
                  <a:pt x="1589100" y="58497"/>
                </a:lnTo>
                <a:lnTo>
                  <a:pt x="1635102" y="73509"/>
                </a:lnTo>
                <a:lnTo>
                  <a:pt x="1680183" y="90103"/>
                </a:lnTo>
                <a:lnTo>
                  <a:pt x="1724298" y="108239"/>
                </a:lnTo>
                <a:lnTo>
                  <a:pt x="1767401" y="127879"/>
                </a:lnTo>
                <a:lnTo>
                  <a:pt x="1809450" y="148983"/>
                </a:lnTo>
                <a:lnTo>
                  <a:pt x="1850398" y="171513"/>
                </a:lnTo>
                <a:lnTo>
                  <a:pt x="1890200" y="195429"/>
                </a:lnTo>
                <a:lnTo>
                  <a:pt x="1928813" y="220693"/>
                </a:lnTo>
                <a:lnTo>
                  <a:pt x="1966191" y="247265"/>
                </a:lnTo>
                <a:lnTo>
                  <a:pt x="2002290" y="275107"/>
                </a:lnTo>
                <a:lnTo>
                  <a:pt x="2037064" y="304180"/>
                </a:lnTo>
                <a:lnTo>
                  <a:pt x="2070469" y="334445"/>
                </a:lnTo>
                <a:lnTo>
                  <a:pt x="2102460" y="365863"/>
                </a:lnTo>
                <a:lnTo>
                  <a:pt x="2132992" y="398394"/>
                </a:lnTo>
                <a:lnTo>
                  <a:pt x="2162021" y="432001"/>
                </a:lnTo>
                <a:lnTo>
                  <a:pt x="2189502" y="466643"/>
                </a:lnTo>
                <a:lnTo>
                  <a:pt x="2215389" y="502283"/>
                </a:lnTo>
                <a:lnTo>
                  <a:pt x="2239639" y="538881"/>
                </a:lnTo>
                <a:lnTo>
                  <a:pt x="2262206" y="576398"/>
                </a:lnTo>
                <a:lnTo>
                  <a:pt x="2283046" y="614795"/>
                </a:lnTo>
                <a:lnTo>
                  <a:pt x="2302113" y="654033"/>
                </a:lnTo>
                <a:lnTo>
                  <a:pt x="2319364" y="694073"/>
                </a:lnTo>
                <a:lnTo>
                  <a:pt x="2334753" y="734877"/>
                </a:lnTo>
                <a:lnTo>
                  <a:pt x="2348235" y="776405"/>
                </a:lnTo>
                <a:lnTo>
                  <a:pt x="2359766" y="818619"/>
                </a:lnTo>
                <a:lnTo>
                  <a:pt x="2369301" y="861479"/>
                </a:lnTo>
                <a:lnTo>
                  <a:pt x="2376795" y="904947"/>
                </a:lnTo>
                <a:lnTo>
                  <a:pt x="2382203" y="948983"/>
                </a:lnTo>
                <a:lnTo>
                  <a:pt x="2385481" y="993549"/>
                </a:lnTo>
                <a:lnTo>
                  <a:pt x="2386583" y="1038606"/>
                </a:lnTo>
                <a:lnTo>
                  <a:pt x="2385481" y="1083662"/>
                </a:lnTo>
                <a:lnTo>
                  <a:pt x="2382203" y="1128228"/>
                </a:lnTo>
                <a:lnTo>
                  <a:pt x="2376795" y="1172264"/>
                </a:lnTo>
                <a:lnTo>
                  <a:pt x="2369301" y="1215732"/>
                </a:lnTo>
                <a:lnTo>
                  <a:pt x="2359766" y="1258592"/>
                </a:lnTo>
                <a:lnTo>
                  <a:pt x="2348235" y="1300806"/>
                </a:lnTo>
                <a:lnTo>
                  <a:pt x="2334753" y="1342334"/>
                </a:lnTo>
                <a:lnTo>
                  <a:pt x="2319364" y="1383138"/>
                </a:lnTo>
                <a:lnTo>
                  <a:pt x="2302113" y="1423178"/>
                </a:lnTo>
                <a:lnTo>
                  <a:pt x="2283046" y="1462416"/>
                </a:lnTo>
                <a:lnTo>
                  <a:pt x="2262206" y="1500813"/>
                </a:lnTo>
                <a:lnTo>
                  <a:pt x="2239639" y="1538330"/>
                </a:lnTo>
                <a:lnTo>
                  <a:pt x="2215389" y="1574928"/>
                </a:lnTo>
                <a:lnTo>
                  <a:pt x="2189502" y="1610568"/>
                </a:lnTo>
                <a:lnTo>
                  <a:pt x="2162021" y="1645210"/>
                </a:lnTo>
                <a:lnTo>
                  <a:pt x="2132992" y="1678817"/>
                </a:lnTo>
                <a:lnTo>
                  <a:pt x="2102460" y="1711348"/>
                </a:lnTo>
                <a:lnTo>
                  <a:pt x="2070469" y="1742766"/>
                </a:lnTo>
                <a:lnTo>
                  <a:pt x="2037064" y="1773031"/>
                </a:lnTo>
                <a:lnTo>
                  <a:pt x="2002290" y="1802104"/>
                </a:lnTo>
                <a:lnTo>
                  <a:pt x="1966191" y="1829946"/>
                </a:lnTo>
                <a:lnTo>
                  <a:pt x="1928813" y="1856518"/>
                </a:lnTo>
                <a:lnTo>
                  <a:pt x="1890200" y="1881782"/>
                </a:lnTo>
                <a:lnTo>
                  <a:pt x="1850398" y="1905698"/>
                </a:lnTo>
                <a:lnTo>
                  <a:pt x="1809450" y="1928228"/>
                </a:lnTo>
                <a:lnTo>
                  <a:pt x="1767401" y="1949332"/>
                </a:lnTo>
                <a:lnTo>
                  <a:pt x="1724298" y="1968972"/>
                </a:lnTo>
                <a:lnTo>
                  <a:pt x="1680183" y="1987108"/>
                </a:lnTo>
                <a:lnTo>
                  <a:pt x="1635102" y="2003702"/>
                </a:lnTo>
                <a:lnTo>
                  <a:pt x="1589100" y="2018714"/>
                </a:lnTo>
                <a:lnTo>
                  <a:pt x="1542221" y="2032106"/>
                </a:lnTo>
                <a:lnTo>
                  <a:pt x="1494511" y="2043839"/>
                </a:lnTo>
                <a:lnTo>
                  <a:pt x="1446014" y="2053874"/>
                </a:lnTo>
                <a:lnTo>
                  <a:pt x="1396774" y="2062172"/>
                </a:lnTo>
                <a:lnTo>
                  <a:pt x="1346838" y="2068693"/>
                </a:lnTo>
                <a:lnTo>
                  <a:pt x="1296248" y="2073400"/>
                </a:lnTo>
                <a:lnTo>
                  <a:pt x="1245051" y="2076252"/>
                </a:lnTo>
                <a:lnTo>
                  <a:pt x="1193292" y="2077212"/>
                </a:lnTo>
                <a:lnTo>
                  <a:pt x="1141532" y="2076252"/>
                </a:lnTo>
                <a:lnTo>
                  <a:pt x="1090335" y="2073400"/>
                </a:lnTo>
                <a:lnTo>
                  <a:pt x="1039745" y="2068693"/>
                </a:lnTo>
                <a:lnTo>
                  <a:pt x="989809" y="2062172"/>
                </a:lnTo>
                <a:lnTo>
                  <a:pt x="940569" y="2053874"/>
                </a:lnTo>
                <a:lnTo>
                  <a:pt x="892072" y="2043839"/>
                </a:lnTo>
                <a:lnTo>
                  <a:pt x="844362" y="2032106"/>
                </a:lnTo>
                <a:lnTo>
                  <a:pt x="797483" y="2018714"/>
                </a:lnTo>
                <a:lnTo>
                  <a:pt x="751481" y="2003702"/>
                </a:lnTo>
                <a:lnTo>
                  <a:pt x="706400" y="1987108"/>
                </a:lnTo>
                <a:lnTo>
                  <a:pt x="662285" y="1968972"/>
                </a:lnTo>
                <a:lnTo>
                  <a:pt x="619182" y="1949332"/>
                </a:lnTo>
                <a:lnTo>
                  <a:pt x="577133" y="1928228"/>
                </a:lnTo>
                <a:lnTo>
                  <a:pt x="536185" y="1905698"/>
                </a:lnTo>
                <a:lnTo>
                  <a:pt x="496383" y="1881782"/>
                </a:lnTo>
                <a:lnTo>
                  <a:pt x="457770" y="1856518"/>
                </a:lnTo>
                <a:lnTo>
                  <a:pt x="420392" y="1829946"/>
                </a:lnTo>
                <a:lnTo>
                  <a:pt x="384293" y="1802104"/>
                </a:lnTo>
                <a:lnTo>
                  <a:pt x="349519" y="1773031"/>
                </a:lnTo>
                <a:lnTo>
                  <a:pt x="316114" y="1742766"/>
                </a:lnTo>
                <a:lnTo>
                  <a:pt x="284123" y="1711348"/>
                </a:lnTo>
                <a:lnTo>
                  <a:pt x="253591" y="1678817"/>
                </a:lnTo>
                <a:lnTo>
                  <a:pt x="224562" y="1645210"/>
                </a:lnTo>
                <a:lnTo>
                  <a:pt x="197081" y="1610568"/>
                </a:lnTo>
                <a:lnTo>
                  <a:pt x="171194" y="1574928"/>
                </a:lnTo>
                <a:lnTo>
                  <a:pt x="146944" y="1538330"/>
                </a:lnTo>
                <a:lnTo>
                  <a:pt x="124377" y="1500813"/>
                </a:lnTo>
                <a:lnTo>
                  <a:pt x="103537" y="1462416"/>
                </a:lnTo>
                <a:lnTo>
                  <a:pt x="84470" y="1423178"/>
                </a:lnTo>
                <a:lnTo>
                  <a:pt x="67219" y="1383138"/>
                </a:lnTo>
                <a:lnTo>
                  <a:pt x="51830" y="1342334"/>
                </a:lnTo>
                <a:lnTo>
                  <a:pt x="38348" y="1300806"/>
                </a:lnTo>
                <a:lnTo>
                  <a:pt x="26817" y="1258592"/>
                </a:lnTo>
                <a:lnTo>
                  <a:pt x="17282" y="1215732"/>
                </a:lnTo>
                <a:lnTo>
                  <a:pt x="9788" y="1172264"/>
                </a:lnTo>
                <a:lnTo>
                  <a:pt x="4380" y="1128228"/>
                </a:lnTo>
                <a:lnTo>
                  <a:pt x="1102" y="1083662"/>
                </a:lnTo>
                <a:lnTo>
                  <a:pt x="0" y="1038606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4718" y="1820926"/>
            <a:ext cx="133540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8890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=14  Play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tennis=9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% play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tennis=0.64</a:t>
            </a:r>
            <a:endParaRPr sz="11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% Not play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tennis=0.36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567" y="1471676"/>
            <a:ext cx="3692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Entropy=-0.64*log(0.64)-0.36*log(0.36)</a:t>
            </a:r>
            <a:endParaRPr sz="1800">
              <a:latin typeface="Carlito"/>
              <a:cs typeface="Carlito"/>
            </a:endParaRPr>
          </a:p>
          <a:p>
            <a:pPr marL="69342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=-0.64*-0.6438-0.36*-1.4739</a:t>
            </a:r>
            <a:endParaRPr sz="1800">
              <a:latin typeface="Carlito"/>
              <a:cs typeface="Carlito"/>
            </a:endParaRPr>
          </a:p>
          <a:p>
            <a:pPr marL="69342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=0.4120+0.5306</a:t>
            </a:r>
            <a:endParaRPr sz="1800">
              <a:latin typeface="Carlito"/>
              <a:cs typeface="Carlito"/>
            </a:endParaRPr>
          </a:p>
          <a:p>
            <a:pPr marL="69342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=0.94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35902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Information Gain </a:t>
            </a:r>
            <a:r>
              <a:rPr sz="4400" u="heavy" spc="-240" dirty="0">
                <a:uFill>
                  <a:solidFill>
                    <a:srgbClr val="4471C4"/>
                  </a:solidFill>
                </a:uFill>
              </a:rPr>
              <a:t>for</a:t>
            </a:r>
            <a:r>
              <a:rPr sz="4400" u="heavy" spc="-869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10" dirty="0">
                <a:uFill>
                  <a:solidFill>
                    <a:srgbClr val="4471C4"/>
                  </a:solidFill>
                </a:uFill>
              </a:rPr>
              <a:t>Outlook	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7951469" y="1215389"/>
            <a:ext cx="1918970" cy="1341120"/>
          </a:xfrm>
          <a:custGeom>
            <a:avLst/>
            <a:gdLst/>
            <a:ahLst/>
            <a:cxnLst/>
            <a:rect l="l" t="t" r="r" b="b"/>
            <a:pathLst>
              <a:path w="1918970" h="1341120">
                <a:moveTo>
                  <a:pt x="0" y="670560"/>
                </a:moveTo>
                <a:lnTo>
                  <a:pt x="1628" y="631160"/>
                </a:lnTo>
                <a:lnTo>
                  <a:pt x="6454" y="592360"/>
                </a:lnTo>
                <a:lnTo>
                  <a:pt x="14387" y="554222"/>
                </a:lnTo>
                <a:lnTo>
                  <a:pt x="25337" y="516809"/>
                </a:lnTo>
                <a:lnTo>
                  <a:pt x="39214" y="480184"/>
                </a:lnTo>
                <a:lnTo>
                  <a:pt x="55928" y="444410"/>
                </a:lnTo>
                <a:lnTo>
                  <a:pt x="75390" y="409551"/>
                </a:lnTo>
                <a:lnTo>
                  <a:pt x="97509" y="375668"/>
                </a:lnTo>
                <a:lnTo>
                  <a:pt x="122195" y="342824"/>
                </a:lnTo>
                <a:lnTo>
                  <a:pt x="149359" y="311084"/>
                </a:lnTo>
                <a:lnTo>
                  <a:pt x="178910" y="280509"/>
                </a:lnTo>
                <a:lnTo>
                  <a:pt x="210758" y="251162"/>
                </a:lnTo>
                <a:lnTo>
                  <a:pt x="244814" y="223106"/>
                </a:lnTo>
                <a:lnTo>
                  <a:pt x="280987" y="196405"/>
                </a:lnTo>
                <a:lnTo>
                  <a:pt x="319188" y="171121"/>
                </a:lnTo>
                <a:lnTo>
                  <a:pt x="359326" y="147317"/>
                </a:lnTo>
                <a:lnTo>
                  <a:pt x="401311" y="125055"/>
                </a:lnTo>
                <a:lnTo>
                  <a:pt x="445055" y="104400"/>
                </a:lnTo>
                <a:lnTo>
                  <a:pt x="490465" y="85413"/>
                </a:lnTo>
                <a:lnTo>
                  <a:pt x="537454" y="68157"/>
                </a:lnTo>
                <a:lnTo>
                  <a:pt x="585930" y="52697"/>
                </a:lnTo>
                <a:lnTo>
                  <a:pt x="635804" y="39093"/>
                </a:lnTo>
                <a:lnTo>
                  <a:pt x="686985" y="27410"/>
                </a:lnTo>
                <a:lnTo>
                  <a:pt x="739384" y="17710"/>
                </a:lnTo>
                <a:lnTo>
                  <a:pt x="792911" y="10056"/>
                </a:lnTo>
                <a:lnTo>
                  <a:pt x="847475" y="4511"/>
                </a:lnTo>
                <a:lnTo>
                  <a:pt x="902987" y="1138"/>
                </a:lnTo>
                <a:lnTo>
                  <a:pt x="959357" y="0"/>
                </a:lnTo>
                <a:lnTo>
                  <a:pt x="1015728" y="1138"/>
                </a:lnTo>
                <a:lnTo>
                  <a:pt x="1071240" y="4511"/>
                </a:lnTo>
                <a:lnTo>
                  <a:pt x="1125804" y="10056"/>
                </a:lnTo>
                <a:lnTo>
                  <a:pt x="1179331" y="17710"/>
                </a:lnTo>
                <a:lnTo>
                  <a:pt x="1231730" y="27410"/>
                </a:lnTo>
                <a:lnTo>
                  <a:pt x="1282911" y="39093"/>
                </a:lnTo>
                <a:lnTo>
                  <a:pt x="1332785" y="52697"/>
                </a:lnTo>
                <a:lnTo>
                  <a:pt x="1381261" y="68157"/>
                </a:lnTo>
                <a:lnTo>
                  <a:pt x="1428250" y="85413"/>
                </a:lnTo>
                <a:lnTo>
                  <a:pt x="1473660" y="104400"/>
                </a:lnTo>
                <a:lnTo>
                  <a:pt x="1517404" y="125055"/>
                </a:lnTo>
                <a:lnTo>
                  <a:pt x="1559389" y="147317"/>
                </a:lnTo>
                <a:lnTo>
                  <a:pt x="1599527" y="171121"/>
                </a:lnTo>
                <a:lnTo>
                  <a:pt x="1637728" y="196405"/>
                </a:lnTo>
                <a:lnTo>
                  <a:pt x="1673901" y="223106"/>
                </a:lnTo>
                <a:lnTo>
                  <a:pt x="1707957" y="251162"/>
                </a:lnTo>
                <a:lnTo>
                  <a:pt x="1739805" y="280509"/>
                </a:lnTo>
                <a:lnTo>
                  <a:pt x="1769356" y="311084"/>
                </a:lnTo>
                <a:lnTo>
                  <a:pt x="1796520" y="342824"/>
                </a:lnTo>
                <a:lnTo>
                  <a:pt x="1821206" y="375668"/>
                </a:lnTo>
                <a:lnTo>
                  <a:pt x="1843325" y="409551"/>
                </a:lnTo>
                <a:lnTo>
                  <a:pt x="1862787" y="444410"/>
                </a:lnTo>
                <a:lnTo>
                  <a:pt x="1879501" y="480184"/>
                </a:lnTo>
                <a:lnTo>
                  <a:pt x="1893378" y="516809"/>
                </a:lnTo>
                <a:lnTo>
                  <a:pt x="1904328" y="554222"/>
                </a:lnTo>
                <a:lnTo>
                  <a:pt x="1912261" y="592360"/>
                </a:lnTo>
                <a:lnTo>
                  <a:pt x="1917087" y="631160"/>
                </a:lnTo>
                <a:lnTo>
                  <a:pt x="1918715" y="670560"/>
                </a:lnTo>
                <a:lnTo>
                  <a:pt x="1917087" y="709959"/>
                </a:lnTo>
                <a:lnTo>
                  <a:pt x="1912261" y="748759"/>
                </a:lnTo>
                <a:lnTo>
                  <a:pt x="1904328" y="786897"/>
                </a:lnTo>
                <a:lnTo>
                  <a:pt x="1893378" y="824310"/>
                </a:lnTo>
                <a:lnTo>
                  <a:pt x="1879501" y="860935"/>
                </a:lnTo>
                <a:lnTo>
                  <a:pt x="1862787" y="896709"/>
                </a:lnTo>
                <a:lnTo>
                  <a:pt x="1843325" y="931568"/>
                </a:lnTo>
                <a:lnTo>
                  <a:pt x="1821206" y="965451"/>
                </a:lnTo>
                <a:lnTo>
                  <a:pt x="1796520" y="998295"/>
                </a:lnTo>
                <a:lnTo>
                  <a:pt x="1769356" y="1030035"/>
                </a:lnTo>
                <a:lnTo>
                  <a:pt x="1739805" y="1060610"/>
                </a:lnTo>
                <a:lnTo>
                  <a:pt x="1707957" y="1089957"/>
                </a:lnTo>
                <a:lnTo>
                  <a:pt x="1673901" y="1118013"/>
                </a:lnTo>
                <a:lnTo>
                  <a:pt x="1637728" y="1144714"/>
                </a:lnTo>
                <a:lnTo>
                  <a:pt x="1599527" y="1169998"/>
                </a:lnTo>
                <a:lnTo>
                  <a:pt x="1559389" y="1193802"/>
                </a:lnTo>
                <a:lnTo>
                  <a:pt x="1517404" y="1216064"/>
                </a:lnTo>
                <a:lnTo>
                  <a:pt x="1473660" y="1236719"/>
                </a:lnTo>
                <a:lnTo>
                  <a:pt x="1428250" y="1255706"/>
                </a:lnTo>
                <a:lnTo>
                  <a:pt x="1381261" y="1272962"/>
                </a:lnTo>
                <a:lnTo>
                  <a:pt x="1332785" y="1288422"/>
                </a:lnTo>
                <a:lnTo>
                  <a:pt x="1282911" y="1302026"/>
                </a:lnTo>
                <a:lnTo>
                  <a:pt x="1231730" y="1313709"/>
                </a:lnTo>
                <a:lnTo>
                  <a:pt x="1179331" y="1323409"/>
                </a:lnTo>
                <a:lnTo>
                  <a:pt x="1125804" y="1331063"/>
                </a:lnTo>
                <a:lnTo>
                  <a:pt x="1071240" y="1336608"/>
                </a:lnTo>
                <a:lnTo>
                  <a:pt x="1015728" y="1339981"/>
                </a:lnTo>
                <a:lnTo>
                  <a:pt x="959357" y="1341120"/>
                </a:lnTo>
                <a:lnTo>
                  <a:pt x="902987" y="1339981"/>
                </a:lnTo>
                <a:lnTo>
                  <a:pt x="847475" y="1336608"/>
                </a:lnTo>
                <a:lnTo>
                  <a:pt x="792911" y="1331063"/>
                </a:lnTo>
                <a:lnTo>
                  <a:pt x="739384" y="1323409"/>
                </a:lnTo>
                <a:lnTo>
                  <a:pt x="686985" y="1313709"/>
                </a:lnTo>
                <a:lnTo>
                  <a:pt x="635804" y="1302026"/>
                </a:lnTo>
                <a:lnTo>
                  <a:pt x="585930" y="1288422"/>
                </a:lnTo>
                <a:lnTo>
                  <a:pt x="537454" y="1272962"/>
                </a:lnTo>
                <a:lnTo>
                  <a:pt x="490465" y="1255706"/>
                </a:lnTo>
                <a:lnTo>
                  <a:pt x="445055" y="1236719"/>
                </a:lnTo>
                <a:lnTo>
                  <a:pt x="401311" y="1216064"/>
                </a:lnTo>
                <a:lnTo>
                  <a:pt x="359326" y="1193802"/>
                </a:lnTo>
                <a:lnTo>
                  <a:pt x="319188" y="1169998"/>
                </a:lnTo>
                <a:lnTo>
                  <a:pt x="280987" y="1144714"/>
                </a:lnTo>
                <a:lnTo>
                  <a:pt x="244814" y="1118013"/>
                </a:lnTo>
                <a:lnTo>
                  <a:pt x="210758" y="1089957"/>
                </a:lnTo>
                <a:lnTo>
                  <a:pt x="178910" y="1060610"/>
                </a:lnTo>
                <a:lnTo>
                  <a:pt x="149359" y="1030035"/>
                </a:lnTo>
                <a:lnTo>
                  <a:pt x="122195" y="998295"/>
                </a:lnTo>
                <a:lnTo>
                  <a:pt x="97509" y="965451"/>
                </a:lnTo>
                <a:lnTo>
                  <a:pt x="75390" y="931568"/>
                </a:lnTo>
                <a:lnTo>
                  <a:pt x="55928" y="896709"/>
                </a:lnTo>
                <a:lnTo>
                  <a:pt x="39214" y="860935"/>
                </a:lnTo>
                <a:lnTo>
                  <a:pt x="25337" y="824310"/>
                </a:lnTo>
                <a:lnTo>
                  <a:pt x="14387" y="786897"/>
                </a:lnTo>
                <a:lnTo>
                  <a:pt x="6454" y="748759"/>
                </a:lnTo>
                <a:lnTo>
                  <a:pt x="1628" y="709959"/>
                </a:lnTo>
                <a:lnTo>
                  <a:pt x="0" y="670560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6373" y="1597278"/>
            <a:ext cx="11684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=14  Play </a:t>
            </a:r>
            <a:r>
              <a:rPr sz="1200" dirty="0">
                <a:latin typeface="Carlito"/>
                <a:cs typeface="Carlito"/>
              </a:rPr>
              <a:t>tennis=9  </a:t>
            </a:r>
            <a:r>
              <a:rPr sz="1100" dirty="0">
                <a:latin typeface="Carlito"/>
                <a:cs typeface="Carlito"/>
              </a:rPr>
              <a:t>Perce</a:t>
            </a:r>
            <a:r>
              <a:rPr sz="1100" spc="-5" dirty="0">
                <a:latin typeface="Carlito"/>
                <a:cs typeface="Carlito"/>
              </a:rPr>
              <a:t>n</a:t>
            </a:r>
            <a:r>
              <a:rPr sz="1100" dirty="0">
                <a:latin typeface="Carlito"/>
                <a:cs typeface="Carlito"/>
              </a:rPr>
              <a:t>tage=</a:t>
            </a:r>
            <a:r>
              <a:rPr sz="1100" spc="-10" dirty="0">
                <a:latin typeface="Carlito"/>
                <a:cs typeface="Carlito"/>
              </a:rPr>
              <a:t>6</a:t>
            </a:r>
            <a:r>
              <a:rPr sz="1100" dirty="0">
                <a:latin typeface="Carlito"/>
                <a:cs typeface="Carlito"/>
              </a:rPr>
              <a:t>4</a:t>
            </a:r>
            <a:r>
              <a:rPr sz="1100" spc="-5" dirty="0">
                <a:latin typeface="Carlito"/>
                <a:cs typeface="Carlito"/>
              </a:rPr>
              <a:t>.2</a:t>
            </a:r>
            <a:r>
              <a:rPr sz="1100" spc="5" dirty="0">
                <a:latin typeface="Carlito"/>
                <a:cs typeface="Carlito"/>
              </a:rPr>
              <a:t>8</a:t>
            </a:r>
            <a:r>
              <a:rPr sz="1100" dirty="0">
                <a:latin typeface="Carlito"/>
                <a:cs typeface="Carlito"/>
              </a:rPr>
              <a:t>%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04404" y="2378964"/>
            <a:ext cx="4097020" cy="2331720"/>
            <a:chOff x="7804404" y="2378964"/>
            <a:chExt cx="4097020" cy="2331720"/>
          </a:xfrm>
        </p:grpSpPr>
        <p:sp>
          <p:nvSpPr>
            <p:cNvPr id="7" name="object 7"/>
            <p:cNvSpPr/>
            <p:nvPr/>
          </p:nvSpPr>
          <p:spPr>
            <a:xfrm>
              <a:off x="7823454" y="2398014"/>
              <a:ext cx="2411730" cy="1066800"/>
            </a:xfrm>
            <a:custGeom>
              <a:avLst/>
              <a:gdLst/>
              <a:ahLst/>
              <a:cxnLst/>
              <a:rect l="l" t="t" r="r" b="b"/>
              <a:pathLst>
                <a:path w="2411729" h="1066800">
                  <a:moveTo>
                    <a:pt x="639191" y="118872"/>
                  </a:moveTo>
                  <a:lnTo>
                    <a:pt x="0" y="1066546"/>
                  </a:lnTo>
                </a:path>
                <a:path w="2411729" h="1066800">
                  <a:moveTo>
                    <a:pt x="1714500" y="0"/>
                  </a:moveTo>
                  <a:lnTo>
                    <a:pt x="2411349" y="995426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37954" y="3350514"/>
              <a:ext cx="2344420" cy="1341120"/>
            </a:xfrm>
            <a:custGeom>
              <a:avLst/>
              <a:gdLst/>
              <a:ahLst/>
              <a:cxnLst/>
              <a:rect l="l" t="t" r="r" b="b"/>
              <a:pathLst>
                <a:path w="2344420" h="1341120">
                  <a:moveTo>
                    <a:pt x="1171955" y="0"/>
                  </a:moveTo>
                  <a:lnTo>
                    <a:pt x="1111652" y="872"/>
                  </a:lnTo>
                  <a:lnTo>
                    <a:pt x="1052140" y="3462"/>
                  </a:lnTo>
                  <a:lnTo>
                    <a:pt x="993492" y="7726"/>
                  </a:lnTo>
                  <a:lnTo>
                    <a:pt x="935783" y="13623"/>
                  </a:lnTo>
                  <a:lnTo>
                    <a:pt x="879086" y="21111"/>
                  </a:lnTo>
                  <a:lnTo>
                    <a:pt x="823474" y="30147"/>
                  </a:lnTo>
                  <a:lnTo>
                    <a:pt x="769022" y="40690"/>
                  </a:lnTo>
                  <a:lnTo>
                    <a:pt x="715803" y="52697"/>
                  </a:lnTo>
                  <a:lnTo>
                    <a:pt x="663891" y="66125"/>
                  </a:lnTo>
                  <a:lnTo>
                    <a:pt x="613359" y="80934"/>
                  </a:lnTo>
                  <a:lnTo>
                    <a:pt x="564281" y="97081"/>
                  </a:lnTo>
                  <a:lnTo>
                    <a:pt x="516731" y="114523"/>
                  </a:lnTo>
                  <a:lnTo>
                    <a:pt x="470782" y="133218"/>
                  </a:lnTo>
                  <a:lnTo>
                    <a:pt x="426508" y="153125"/>
                  </a:lnTo>
                  <a:lnTo>
                    <a:pt x="383983" y="174202"/>
                  </a:lnTo>
                  <a:lnTo>
                    <a:pt x="343280" y="196405"/>
                  </a:lnTo>
                  <a:lnTo>
                    <a:pt x="304474" y="219693"/>
                  </a:lnTo>
                  <a:lnTo>
                    <a:pt x="267637" y="244024"/>
                  </a:lnTo>
                  <a:lnTo>
                    <a:pt x="232844" y="269356"/>
                  </a:lnTo>
                  <a:lnTo>
                    <a:pt x="200167" y="295647"/>
                  </a:lnTo>
                  <a:lnTo>
                    <a:pt x="169682" y="322853"/>
                  </a:lnTo>
                  <a:lnTo>
                    <a:pt x="141461" y="350934"/>
                  </a:lnTo>
                  <a:lnTo>
                    <a:pt x="115578" y="379848"/>
                  </a:lnTo>
                  <a:lnTo>
                    <a:pt x="71120" y="440002"/>
                  </a:lnTo>
                  <a:lnTo>
                    <a:pt x="36900" y="502979"/>
                  </a:lnTo>
                  <a:lnTo>
                    <a:pt x="13505" y="568442"/>
                  </a:lnTo>
                  <a:lnTo>
                    <a:pt x="1525" y="636053"/>
                  </a:lnTo>
                  <a:lnTo>
                    <a:pt x="0" y="670560"/>
                  </a:lnTo>
                  <a:lnTo>
                    <a:pt x="1525" y="705066"/>
                  </a:lnTo>
                  <a:lnTo>
                    <a:pt x="13505" y="772677"/>
                  </a:lnTo>
                  <a:lnTo>
                    <a:pt x="36900" y="838140"/>
                  </a:lnTo>
                  <a:lnTo>
                    <a:pt x="71120" y="901117"/>
                  </a:lnTo>
                  <a:lnTo>
                    <a:pt x="115578" y="961271"/>
                  </a:lnTo>
                  <a:lnTo>
                    <a:pt x="141461" y="990185"/>
                  </a:lnTo>
                  <a:lnTo>
                    <a:pt x="169682" y="1018266"/>
                  </a:lnTo>
                  <a:lnTo>
                    <a:pt x="200167" y="1045472"/>
                  </a:lnTo>
                  <a:lnTo>
                    <a:pt x="232844" y="1071763"/>
                  </a:lnTo>
                  <a:lnTo>
                    <a:pt x="267637" y="1097095"/>
                  </a:lnTo>
                  <a:lnTo>
                    <a:pt x="304474" y="1121426"/>
                  </a:lnTo>
                  <a:lnTo>
                    <a:pt x="343281" y="1144714"/>
                  </a:lnTo>
                  <a:lnTo>
                    <a:pt x="383983" y="1166917"/>
                  </a:lnTo>
                  <a:lnTo>
                    <a:pt x="426508" y="1187994"/>
                  </a:lnTo>
                  <a:lnTo>
                    <a:pt x="470782" y="1207901"/>
                  </a:lnTo>
                  <a:lnTo>
                    <a:pt x="516731" y="1226596"/>
                  </a:lnTo>
                  <a:lnTo>
                    <a:pt x="564281" y="1244038"/>
                  </a:lnTo>
                  <a:lnTo>
                    <a:pt x="613359" y="1260185"/>
                  </a:lnTo>
                  <a:lnTo>
                    <a:pt x="663891" y="1274994"/>
                  </a:lnTo>
                  <a:lnTo>
                    <a:pt x="715803" y="1288422"/>
                  </a:lnTo>
                  <a:lnTo>
                    <a:pt x="769022" y="1300429"/>
                  </a:lnTo>
                  <a:lnTo>
                    <a:pt x="823474" y="1310972"/>
                  </a:lnTo>
                  <a:lnTo>
                    <a:pt x="879086" y="1320008"/>
                  </a:lnTo>
                  <a:lnTo>
                    <a:pt x="935783" y="1327496"/>
                  </a:lnTo>
                  <a:lnTo>
                    <a:pt x="993492" y="1333393"/>
                  </a:lnTo>
                  <a:lnTo>
                    <a:pt x="1052140" y="1337657"/>
                  </a:lnTo>
                  <a:lnTo>
                    <a:pt x="1111652" y="1340247"/>
                  </a:lnTo>
                  <a:lnTo>
                    <a:pt x="1171955" y="1341120"/>
                  </a:lnTo>
                  <a:lnTo>
                    <a:pt x="1232259" y="1340247"/>
                  </a:lnTo>
                  <a:lnTo>
                    <a:pt x="1291771" y="1337657"/>
                  </a:lnTo>
                  <a:lnTo>
                    <a:pt x="1350419" y="1333393"/>
                  </a:lnTo>
                  <a:lnTo>
                    <a:pt x="1408128" y="1327496"/>
                  </a:lnTo>
                  <a:lnTo>
                    <a:pt x="1464825" y="1320008"/>
                  </a:lnTo>
                  <a:lnTo>
                    <a:pt x="1520437" y="1310972"/>
                  </a:lnTo>
                  <a:lnTo>
                    <a:pt x="1574889" y="1300429"/>
                  </a:lnTo>
                  <a:lnTo>
                    <a:pt x="1628108" y="1288422"/>
                  </a:lnTo>
                  <a:lnTo>
                    <a:pt x="1680020" y="1274994"/>
                  </a:lnTo>
                  <a:lnTo>
                    <a:pt x="1730552" y="1260185"/>
                  </a:lnTo>
                  <a:lnTo>
                    <a:pt x="1779630" y="1244038"/>
                  </a:lnTo>
                  <a:lnTo>
                    <a:pt x="1827180" y="1226596"/>
                  </a:lnTo>
                  <a:lnTo>
                    <a:pt x="1873129" y="1207901"/>
                  </a:lnTo>
                  <a:lnTo>
                    <a:pt x="1917403" y="1187994"/>
                  </a:lnTo>
                  <a:lnTo>
                    <a:pt x="1959928" y="1166917"/>
                  </a:lnTo>
                  <a:lnTo>
                    <a:pt x="2000631" y="1144714"/>
                  </a:lnTo>
                  <a:lnTo>
                    <a:pt x="2039437" y="1121426"/>
                  </a:lnTo>
                  <a:lnTo>
                    <a:pt x="2076274" y="1097095"/>
                  </a:lnTo>
                  <a:lnTo>
                    <a:pt x="2111067" y="1071763"/>
                  </a:lnTo>
                  <a:lnTo>
                    <a:pt x="2143744" y="1045472"/>
                  </a:lnTo>
                  <a:lnTo>
                    <a:pt x="2174229" y="1018266"/>
                  </a:lnTo>
                  <a:lnTo>
                    <a:pt x="2202450" y="990185"/>
                  </a:lnTo>
                  <a:lnTo>
                    <a:pt x="2228333" y="961271"/>
                  </a:lnTo>
                  <a:lnTo>
                    <a:pt x="2272791" y="901117"/>
                  </a:lnTo>
                  <a:lnTo>
                    <a:pt x="2307011" y="838140"/>
                  </a:lnTo>
                  <a:lnTo>
                    <a:pt x="2330406" y="772677"/>
                  </a:lnTo>
                  <a:lnTo>
                    <a:pt x="2342386" y="705066"/>
                  </a:lnTo>
                  <a:lnTo>
                    <a:pt x="2343912" y="670560"/>
                  </a:lnTo>
                  <a:lnTo>
                    <a:pt x="2342386" y="636053"/>
                  </a:lnTo>
                  <a:lnTo>
                    <a:pt x="2330406" y="568442"/>
                  </a:lnTo>
                  <a:lnTo>
                    <a:pt x="2307011" y="502979"/>
                  </a:lnTo>
                  <a:lnTo>
                    <a:pt x="2272791" y="440002"/>
                  </a:lnTo>
                  <a:lnTo>
                    <a:pt x="2228333" y="379848"/>
                  </a:lnTo>
                  <a:lnTo>
                    <a:pt x="2202450" y="350934"/>
                  </a:lnTo>
                  <a:lnTo>
                    <a:pt x="2174229" y="322853"/>
                  </a:lnTo>
                  <a:lnTo>
                    <a:pt x="2143744" y="295647"/>
                  </a:lnTo>
                  <a:lnTo>
                    <a:pt x="2111067" y="269356"/>
                  </a:lnTo>
                  <a:lnTo>
                    <a:pt x="2076274" y="244024"/>
                  </a:lnTo>
                  <a:lnTo>
                    <a:pt x="2039437" y="219693"/>
                  </a:lnTo>
                  <a:lnTo>
                    <a:pt x="2000630" y="196405"/>
                  </a:lnTo>
                  <a:lnTo>
                    <a:pt x="1959928" y="174202"/>
                  </a:lnTo>
                  <a:lnTo>
                    <a:pt x="1917403" y="153125"/>
                  </a:lnTo>
                  <a:lnTo>
                    <a:pt x="1873129" y="133218"/>
                  </a:lnTo>
                  <a:lnTo>
                    <a:pt x="1827180" y="114523"/>
                  </a:lnTo>
                  <a:lnTo>
                    <a:pt x="1779630" y="97081"/>
                  </a:lnTo>
                  <a:lnTo>
                    <a:pt x="1730552" y="80934"/>
                  </a:lnTo>
                  <a:lnTo>
                    <a:pt x="1680020" y="66125"/>
                  </a:lnTo>
                  <a:lnTo>
                    <a:pt x="1628108" y="52697"/>
                  </a:lnTo>
                  <a:lnTo>
                    <a:pt x="1574889" y="40690"/>
                  </a:lnTo>
                  <a:lnTo>
                    <a:pt x="1520437" y="30147"/>
                  </a:lnTo>
                  <a:lnTo>
                    <a:pt x="1464825" y="21111"/>
                  </a:lnTo>
                  <a:lnTo>
                    <a:pt x="1408128" y="13623"/>
                  </a:lnTo>
                  <a:lnTo>
                    <a:pt x="1350419" y="7726"/>
                  </a:lnTo>
                  <a:lnTo>
                    <a:pt x="1291771" y="3462"/>
                  </a:lnTo>
                  <a:lnTo>
                    <a:pt x="1232259" y="872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37954" y="3350514"/>
              <a:ext cx="2344420" cy="1341120"/>
            </a:xfrm>
            <a:custGeom>
              <a:avLst/>
              <a:gdLst/>
              <a:ahLst/>
              <a:cxnLst/>
              <a:rect l="l" t="t" r="r" b="b"/>
              <a:pathLst>
                <a:path w="2344420" h="1341120">
                  <a:moveTo>
                    <a:pt x="0" y="670560"/>
                  </a:moveTo>
                  <a:lnTo>
                    <a:pt x="6051" y="602000"/>
                  </a:lnTo>
                  <a:lnTo>
                    <a:pt x="23812" y="535421"/>
                  </a:lnTo>
                  <a:lnTo>
                    <a:pt x="52694" y="471158"/>
                  </a:lnTo>
                  <a:lnTo>
                    <a:pt x="92106" y="409551"/>
                  </a:lnTo>
                  <a:lnTo>
                    <a:pt x="141461" y="350934"/>
                  </a:lnTo>
                  <a:lnTo>
                    <a:pt x="169682" y="322853"/>
                  </a:lnTo>
                  <a:lnTo>
                    <a:pt x="200167" y="295647"/>
                  </a:lnTo>
                  <a:lnTo>
                    <a:pt x="232844" y="269356"/>
                  </a:lnTo>
                  <a:lnTo>
                    <a:pt x="267637" y="244024"/>
                  </a:lnTo>
                  <a:lnTo>
                    <a:pt x="304474" y="219693"/>
                  </a:lnTo>
                  <a:lnTo>
                    <a:pt x="343280" y="196405"/>
                  </a:lnTo>
                  <a:lnTo>
                    <a:pt x="383983" y="174202"/>
                  </a:lnTo>
                  <a:lnTo>
                    <a:pt x="426508" y="153125"/>
                  </a:lnTo>
                  <a:lnTo>
                    <a:pt x="470782" y="133218"/>
                  </a:lnTo>
                  <a:lnTo>
                    <a:pt x="516731" y="114523"/>
                  </a:lnTo>
                  <a:lnTo>
                    <a:pt x="564281" y="97081"/>
                  </a:lnTo>
                  <a:lnTo>
                    <a:pt x="613359" y="80934"/>
                  </a:lnTo>
                  <a:lnTo>
                    <a:pt x="663891" y="66125"/>
                  </a:lnTo>
                  <a:lnTo>
                    <a:pt x="715803" y="52697"/>
                  </a:lnTo>
                  <a:lnTo>
                    <a:pt x="769022" y="40690"/>
                  </a:lnTo>
                  <a:lnTo>
                    <a:pt x="823474" y="30147"/>
                  </a:lnTo>
                  <a:lnTo>
                    <a:pt x="879086" y="21111"/>
                  </a:lnTo>
                  <a:lnTo>
                    <a:pt x="935783" y="13623"/>
                  </a:lnTo>
                  <a:lnTo>
                    <a:pt x="993492" y="7726"/>
                  </a:lnTo>
                  <a:lnTo>
                    <a:pt x="1052140" y="3462"/>
                  </a:lnTo>
                  <a:lnTo>
                    <a:pt x="1111652" y="872"/>
                  </a:lnTo>
                  <a:lnTo>
                    <a:pt x="1171955" y="0"/>
                  </a:lnTo>
                  <a:lnTo>
                    <a:pt x="1232259" y="872"/>
                  </a:lnTo>
                  <a:lnTo>
                    <a:pt x="1291771" y="3462"/>
                  </a:lnTo>
                  <a:lnTo>
                    <a:pt x="1350419" y="7726"/>
                  </a:lnTo>
                  <a:lnTo>
                    <a:pt x="1408128" y="13623"/>
                  </a:lnTo>
                  <a:lnTo>
                    <a:pt x="1464825" y="21111"/>
                  </a:lnTo>
                  <a:lnTo>
                    <a:pt x="1520437" y="30147"/>
                  </a:lnTo>
                  <a:lnTo>
                    <a:pt x="1574889" y="40690"/>
                  </a:lnTo>
                  <a:lnTo>
                    <a:pt x="1628108" y="52697"/>
                  </a:lnTo>
                  <a:lnTo>
                    <a:pt x="1680020" y="66125"/>
                  </a:lnTo>
                  <a:lnTo>
                    <a:pt x="1730552" y="80934"/>
                  </a:lnTo>
                  <a:lnTo>
                    <a:pt x="1779630" y="97081"/>
                  </a:lnTo>
                  <a:lnTo>
                    <a:pt x="1827180" y="114523"/>
                  </a:lnTo>
                  <a:lnTo>
                    <a:pt x="1873129" y="133218"/>
                  </a:lnTo>
                  <a:lnTo>
                    <a:pt x="1917403" y="153125"/>
                  </a:lnTo>
                  <a:lnTo>
                    <a:pt x="1959928" y="174202"/>
                  </a:lnTo>
                  <a:lnTo>
                    <a:pt x="2000630" y="196405"/>
                  </a:lnTo>
                  <a:lnTo>
                    <a:pt x="2039437" y="219693"/>
                  </a:lnTo>
                  <a:lnTo>
                    <a:pt x="2076274" y="244024"/>
                  </a:lnTo>
                  <a:lnTo>
                    <a:pt x="2111067" y="269356"/>
                  </a:lnTo>
                  <a:lnTo>
                    <a:pt x="2143744" y="295647"/>
                  </a:lnTo>
                  <a:lnTo>
                    <a:pt x="2174229" y="322853"/>
                  </a:lnTo>
                  <a:lnTo>
                    <a:pt x="2202450" y="350934"/>
                  </a:lnTo>
                  <a:lnTo>
                    <a:pt x="2228333" y="379848"/>
                  </a:lnTo>
                  <a:lnTo>
                    <a:pt x="2272791" y="440002"/>
                  </a:lnTo>
                  <a:lnTo>
                    <a:pt x="2307011" y="502979"/>
                  </a:lnTo>
                  <a:lnTo>
                    <a:pt x="2330406" y="568442"/>
                  </a:lnTo>
                  <a:lnTo>
                    <a:pt x="2342386" y="636053"/>
                  </a:lnTo>
                  <a:lnTo>
                    <a:pt x="2343912" y="670560"/>
                  </a:lnTo>
                  <a:lnTo>
                    <a:pt x="2342386" y="705066"/>
                  </a:lnTo>
                  <a:lnTo>
                    <a:pt x="2330406" y="772677"/>
                  </a:lnTo>
                  <a:lnTo>
                    <a:pt x="2307011" y="838140"/>
                  </a:lnTo>
                  <a:lnTo>
                    <a:pt x="2272791" y="901117"/>
                  </a:lnTo>
                  <a:lnTo>
                    <a:pt x="2228333" y="961271"/>
                  </a:lnTo>
                  <a:lnTo>
                    <a:pt x="2202450" y="990185"/>
                  </a:lnTo>
                  <a:lnTo>
                    <a:pt x="2174229" y="1018266"/>
                  </a:lnTo>
                  <a:lnTo>
                    <a:pt x="2143744" y="1045472"/>
                  </a:lnTo>
                  <a:lnTo>
                    <a:pt x="2111067" y="1071763"/>
                  </a:lnTo>
                  <a:lnTo>
                    <a:pt x="2076274" y="1097095"/>
                  </a:lnTo>
                  <a:lnTo>
                    <a:pt x="2039437" y="1121426"/>
                  </a:lnTo>
                  <a:lnTo>
                    <a:pt x="2000631" y="1144714"/>
                  </a:lnTo>
                  <a:lnTo>
                    <a:pt x="1959928" y="1166917"/>
                  </a:lnTo>
                  <a:lnTo>
                    <a:pt x="1917403" y="1187994"/>
                  </a:lnTo>
                  <a:lnTo>
                    <a:pt x="1873129" y="1207901"/>
                  </a:lnTo>
                  <a:lnTo>
                    <a:pt x="1827180" y="1226596"/>
                  </a:lnTo>
                  <a:lnTo>
                    <a:pt x="1779630" y="1244038"/>
                  </a:lnTo>
                  <a:lnTo>
                    <a:pt x="1730552" y="1260185"/>
                  </a:lnTo>
                  <a:lnTo>
                    <a:pt x="1680020" y="1274994"/>
                  </a:lnTo>
                  <a:lnTo>
                    <a:pt x="1628108" y="1288422"/>
                  </a:lnTo>
                  <a:lnTo>
                    <a:pt x="1574889" y="1300429"/>
                  </a:lnTo>
                  <a:lnTo>
                    <a:pt x="1520437" y="1310972"/>
                  </a:lnTo>
                  <a:lnTo>
                    <a:pt x="1464825" y="1320008"/>
                  </a:lnTo>
                  <a:lnTo>
                    <a:pt x="1408128" y="1327496"/>
                  </a:lnTo>
                  <a:lnTo>
                    <a:pt x="1350419" y="1333393"/>
                  </a:lnTo>
                  <a:lnTo>
                    <a:pt x="1291771" y="1337657"/>
                  </a:lnTo>
                  <a:lnTo>
                    <a:pt x="1232259" y="1340247"/>
                  </a:lnTo>
                  <a:lnTo>
                    <a:pt x="1171955" y="1341120"/>
                  </a:lnTo>
                  <a:lnTo>
                    <a:pt x="1111652" y="1340247"/>
                  </a:lnTo>
                  <a:lnTo>
                    <a:pt x="1052140" y="1337657"/>
                  </a:lnTo>
                  <a:lnTo>
                    <a:pt x="993492" y="1333393"/>
                  </a:lnTo>
                  <a:lnTo>
                    <a:pt x="935783" y="1327496"/>
                  </a:lnTo>
                  <a:lnTo>
                    <a:pt x="879086" y="1320008"/>
                  </a:lnTo>
                  <a:lnTo>
                    <a:pt x="823474" y="1310972"/>
                  </a:lnTo>
                  <a:lnTo>
                    <a:pt x="769022" y="1300429"/>
                  </a:lnTo>
                  <a:lnTo>
                    <a:pt x="715803" y="1288422"/>
                  </a:lnTo>
                  <a:lnTo>
                    <a:pt x="663891" y="1274994"/>
                  </a:lnTo>
                  <a:lnTo>
                    <a:pt x="613359" y="1260185"/>
                  </a:lnTo>
                  <a:lnTo>
                    <a:pt x="564281" y="1244038"/>
                  </a:lnTo>
                  <a:lnTo>
                    <a:pt x="516731" y="1226596"/>
                  </a:lnTo>
                  <a:lnTo>
                    <a:pt x="470782" y="1207901"/>
                  </a:lnTo>
                  <a:lnTo>
                    <a:pt x="426508" y="1187994"/>
                  </a:lnTo>
                  <a:lnTo>
                    <a:pt x="383983" y="1166917"/>
                  </a:lnTo>
                  <a:lnTo>
                    <a:pt x="343281" y="1144714"/>
                  </a:lnTo>
                  <a:lnTo>
                    <a:pt x="304474" y="1121426"/>
                  </a:lnTo>
                  <a:lnTo>
                    <a:pt x="267637" y="1097095"/>
                  </a:lnTo>
                  <a:lnTo>
                    <a:pt x="232844" y="1071763"/>
                  </a:lnTo>
                  <a:lnTo>
                    <a:pt x="200167" y="1045472"/>
                  </a:lnTo>
                  <a:lnTo>
                    <a:pt x="169682" y="1018266"/>
                  </a:lnTo>
                  <a:lnTo>
                    <a:pt x="141461" y="990185"/>
                  </a:lnTo>
                  <a:lnTo>
                    <a:pt x="115578" y="961271"/>
                  </a:lnTo>
                  <a:lnTo>
                    <a:pt x="71120" y="901117"/>
                  </a:lnTo>
                  <a:lnTo>
                    <a:pt x="36900" y="838140"/>
                  </a:lnTo>
                  <a:lnTo>
                    <a:pt x="13505" y="772677"/>
                  </a:lnTo>
                  <a:lnTo>
                    <a:pt x="1525" y="705066"/>
                  </a:lnTo>
                  <a:lnTo>
                    <a:pt x="0" y="670560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23729" y="3632961"/>
            <a:ext cx="1373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14732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=5  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tennis=3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tennis=0.6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64985" y="3495294"/>
            <a:ext cx="2372995" cy="1341120"/>
          </a:xfrm>
          <a:custGeom>
            <a:avLst/>
            <a:gdLst/>
            <a:ahLst/>
            <a:cxnLst/>
            <a:rect l="l" t="t" r="r" b="b"/>
            <a:pathLst>
              <a:path w="2372995" h="1341120">
                <a:moveTo>
                  <a:pt x="0" y="670559"/>
                </a:moveTo>
                <a:lnTo>
                  <a:pt x="6126" y="602000"/>
                </a:lnTo>
                <a:lnTo>
                  <a:pt x="24106" y="535421"/>
                </a:lnTo>
                <a:lnTo>
                  <a:pt x="53344" y="471158"/>
                </a:lnTo>
                <a:lnTo>
                  <a:pt x="93243" y="409551"/>
                </a:lnTo>
                <a:lnTo>
                  <a:pt x="143207" y="350934"/>
                </a:lnTo>
                <a:lnTo>
                  <a:pt x="171777" y="322853"/>
                </a:lnTo>
                <a:lnTo>
                  <a:pt x="202639" y="295647"/>
                </a:lnTo>
                <a:lnTo>
                  <a:pt x="235718" y="269356"/>
                </a:lnTo>
                <a:lnTo>
                  <a:pt x="270942" y="244024"/>
                </a:lnTo>
                <a:lnTo>
                  <a:pt x="308233" y="219693"/>
                </a:lnTo>
                <a:lnTo>
                  <a:pt x="347519" y="196405"/>
                </a:lnTo>
                <a:lnTo>
                  <a:pt x="388724" y="174202"/>
                </a:lnTo>
                <a:lnTo>
                  <a:pt x="431775" y="153125"/>
                </a:lnTo>
                <a:lnTo>
                  <a:pt x="476595" y="133218"/>
                </a:lnTo>
                <a:lnTo>
                  <a:pt x="523112" y="114523"/>
                </a:lnTo>
                <a:lnTo>
                  <a:pt x="571249" y="97081"/>
                </a:lnTo>
                <a:lnTo>
                  <a:pt x="620934" y="80934"/>
                </a:lnTo>
                <a:lnTo>
                  <a:pt x="672090" y="66125"/>
                </a:lnTo>
                <a:lnTo>
                  <a:pt x="724644" y="52697"/>
                </a:lnTo>
                <a:lnTo>
                  <a:pt x="778520" y="40690"/>
                </a:lnTo>
                <a:lnTo>
                  <a:pt x="833645" y="30147"/>
                </a:lnTo>
                <a:lnTo>
                  <a:pt x="889944" y="21111"/>
                </a:lnTo>
                <a:lnTo>
                  <a:pt x="947342" y="13623"/>
                </a:lnTo>
                <a:lnTo>
                  <a:pt x="1005764" y="7726"/>
                </a:lnTo>
                <a:lnTo>
                  <a:pt x="1065137" y="3462"/>
                </a:lnTo>
                <a:lnTo>
                  <a:pt x="1125385" y="872"/>
                </a:lnTo>
                <a:lnTo>
                  <a:pt x="1186434" y="0"/>
                </a:lnTo>
                <a:lnTo>
                  <a:pt x="1247482" y="872"/>
                </a:lnTo>
                <a:lnTo>
                  <a:pt x="1307730" y="3462"/>
                </a:lnTo>
                <a:lnTo>
                  <a:pt x="1367103" y="7726"/>
                </a:lnTo>
                <a:lnTo>
                  <a:pt x="1425525" y="13623"/>
                </a:lnTo>
                <a:lnTo>
                  <a:pt x="1482923" y="21111"/>
                </a:lnTo>
                <a:lnTo>
                  <a:pt x="1539222" y="30147"/>
                </a:lnTo>
                <a:lnTo>
                  <a:pt x="1594347" y="40690"/>
                </a:lnTo>
                <a:lnTo>
                  <a:pt x="1648223" y="52697"/>
                </a:lnTo>
                <a:lnTo>
                  <a:pt x="1700777" y="66125"/>
                </a:lnTo>
                <a:lnTo>
                  <a:pt x="1751933" y="80934"/>
                </a:lnTo>
                <a:lnTo>
                  <a:pt x="1801618" y="97081"/>
                </a:lnTo>
                <a:lnTo>
                  <a:pt x="1849755" y="114523"/>
                </a:lnTo>
                <a:lnTo>
                  <a:pt x="1896272" y="133218"/>
                </a:lnTo>
                <a:lnTo>
                  <a:pt x="1941092" y="153125"/>
                </a:lnTo>
                <a:lnTo>
                  <a:pt x="1984143" y="174202"/>
                </a:lnTo>
                <a:lnTo>
                  <a:pt x="2025348" y="196405"/>
                </a:lnTo>
                <a:lnTo>
                  <a:pt x="2064634" y="219693"/>
                </a:lnTo>
                <a:lnTo>
                  <a:pt x="2101925" y="244024"/>
                </a:lnTo>
                <a:lnTo>
                  <a:pt x="2137149" y="269356"/>
                </a:lnTo>
                <a:lnTo>
                  <a:pt x="2170228" y="295647"/>
                </a:lnTo>
                <a:lnTo>
                  <a:pt x="2201090" y="322853"/>
                </a:lnTo>
                <a:lnTo>
                  <a:pt x="2229660" y="350934"/>
                </a:lnTo>
                <a:lnTo>
                  <a:pt x="2255863" y="379848"/>
                </a:lnTo>
                <a:lnTo>
                  <a:pt x="2300869" y="440002"/>
                </a:lnTo>
                <a:lnTo>
                  <a:pt x="2335512" y="502979"/>
                </a:lnTo>
                <a:lnTo>
                  <a:pt x="2359196" y="568442"/>
                </a:lnTo>
                <a:lnTo>
                  <a:pt x="2371324" y="636053"/>
                </a:lnTo>
                <a:lnTo>
                  <a:pt x="2372867" y="670559"/>
                </a:lnTo>
                <a:lnTo>
                  <a:pt x="2371324" y="705066"/>
                </a:lnTo>
                <a:lnTo>
                  <a:pt x="2359196" y="772677"/>
                </a:lnTo>
                <a:lnTo>
                  <a:pt x="2335512" y="838140"/>
                </a:lnTo>
                <a:lnTo>
                  <a:pt x="2300869" y="901117"/>
                </a:lnTo>
                <a:lnTo>
                  <a:pt x="2255863" y="961271"/>
                </a:lnTo>
                <a:lnTo>
                  <a:pt x="2229660" y="990185"/>
                </a:lnTo>
                <a:lnTo>
                  <a:pt x="2201090" y="1018266"/>
                </a:lnTo>
                <a:lnTo>
                  <a:pt x="2170228" y="1045472"/>
                </a:lnTo>
                <a:lnTo>
                  <a:pt x="2137149" y="1071763"/>
                </a:lnTo>
                <a:lnTo>
                  <a:pt x="2101925" y="1097095"/>
                </a:lnTo>
                <a:lnTo>
                  <a:pt x="2064634" y="1121426"/>
                </a:lnTo>
                <a:lnTo>
                  <a:pt x="2025348" y="1144714"/>
                </a:lnTo>
                <a:lnTo>
                  <a:pt x="1984143" y="1166917"/>
                </a:lnTo>
                <a:lnTo>
                  <a:pt x="1941092" y="1187994"/>
                </a:lnTo>
                <a:lnTo>
                  <a:pt x="1896272" y="1207901"/>
                </a:lnTo>
                <a:lnTo>
                  <a:pt x="1849755" y="1226596"/>
                </a:lnTo>
                <a:lnTo>
                  <a:pt x="1801618" y="1244038"/>
                </a:lnTo>
                <a:lnTo>
                  <a:pt x="1751933" y="1260185"/>
                </a:lnTo>
                <a:lnTo>
                  <a:pt x="1700777" y="1274994"/>
                </a:lnTo>
                <a:lnTo>
                  <a:pt x="1648223" y="1288422"/>
                </a:lnTo>
                <a:lnTo>
                  <a:pt x="1594347" y="1300429"/>
                </a:lnTo>
                <a:lnTo>
                  <a:pt x="1539222" y="1310972"/>
                </a:lnTo>
                <a:lnTo>
                  <a:pt x="1482923" y="1320008"/>
                </a:lnTo>
                <a:lnTo>
                  <a:pt x="1425525" y="1327496"/>
                </a:lnTo>
                <a:lnTo>
                  <a:pt x="1367103" y="1333393"/>
                </a:lnTo>
                <a:lnTo>
                  <a:pt x="1307730" y="1337657"/>
                </a:lnTo>
                <a:lnTo>
                  <a:pt x="1247482" y="1340247"/>
                </a:lnTo>
                <a:lnTo>
                  <a:pt x="1186434" y="1341119"/>
                </a:lnTo>
                <a:lnTo>
                  <a:pt x="1125385" y="1340247"/>
                </a:lnTo>
                <a:lnTo>
                  <a:pt x="1065137" y="1337657"/>
                </a:lnTo>
                <a:lnTo>
                  <a:pt x="1005764" y="1333393"/>
                </a:lnTo>
                <a:lnTo>
                  <a:pt x="947342" y="1327496"/>
                </a:lnTo>
                <a:lnTo>
                  <a:pt x="889944" y="1320008"/>
                </a:lnTo>
                <a:lnTo>
                  <a:pt x="833645" y="1310972"/>
                </a:lnTo>
                <a:lnTo>
                  <a:pt x="778520" y="1300429"/>
                </a:lnTo>
                <a:lnTo>
                  <a:pt x="724644" y="1288422"/>
                </a:lnTo>
                <a:lnTo>
                  <a:pt x="672090" y="1274994"/>
                </a:lnTo>
                <a:lnTo>
                  <a:pt x="620934" y="1260185"/>
                </a:lnTo>
                <a:lnTo>
                  <a:pt x="571249" y="1244038"/>
                </a:lnTo>
                <a:lnTo>
                  <a:pt x="523112" y="1226596"/>
                </a:lnTo>
                <a:lnTo>
                  <a:pt x="476595" y="1207901"/>
                </a:lnTo>
                <a:lnTo>
                  <a:pt x="431775" y="1187994"/>
                </a:lnTo>
                <a:lnTo>
                  <a:pt x="388724" y="1166917"/>
                </a:lnTo>
                <a:lnTo>
                  <a:pt x="347519" y="1144714"/>
                </a:lnTo>
                <a:lnTo>
                  <a:pt x="308233" y="1121426"/>
                </a:lnTo>
                <a:lnTo>
                  <a:pt x="270942" y="1097095"/>
                </a:lnTo>
                <a:lnTo>
                  <a:pt x="235718" y="1071763"/>
                </a:lnTo>
                <a:lnTo>
                  <a:pt x="202639" y="1045472"/>
                </a:lnTo>
                <a:lnTo>
                  <a:pt x="171777" y="1018266"/>
                </a:lnTo>
                <a:lnTo>
                  <a:pt x="143207" y="990185"/>
                </a:lnTo>
                <a:lnTo>
                  <a:pt x="117004" y="961271"/>
                </a:lnTo>
                <a:lnTo>
                  <a:pt x="71998" y="901117"/>
                </a:lnTo>
                <a:lnTo>
                  <a:pt x="37355" y="838140"/>
                </a:lnTo>
                <a:lnTo>
                  <a:pt x="13671" y="772677"/>
                </a:lnTo>
                <a:lnTo>
                  <a:pt x="1543" y="705066"/>
                </a:lnTo>
                <a:lnTo>
                  <a:pt x="0" y="670559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63842" y="3777742"/>
            <a:ext cx="1373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14605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=5  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tennis=2</a:t>
            </a:r>
            <a:endParaRPr sz="12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tennis=0.4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tennis=0.6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04275" y="6433515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Outlook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02951" y="5660542"/>
            <a:ext cx="836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Overcast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8736" y="3170682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3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887" y="995553"/>
            <a:ext cx="5252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Entropy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Outlook (Sunny)= </a:t>
            </a:r>
            <a:r>
              <a:rPr sz="1800" spc="-5" dirty="0">
                <a:latin typeface="Carlito"/>
                <a:cs typeface="Carlito"/>
              </a:rPr>
              <a:t>-(0.4)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log(0.4)-(0.6)log(0.6)</a:t>
            </a:r>
            <a:endParaRPr sz="1800">
              <a:latin typeface="Carlito"/>
              <a:cs typeface="Carlito"/>
            </a:endParaRPr>
          </a:p>
          <a:p>
            <a:pPr marL="221361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=-(0.4)*-1.3219-(0.6)*-0.7369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8664" y="1543888"/>
            <a:ext cx="15824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=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0.5287+0.4417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=0.97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09204" y="2537460"/>
            <a:ext cx="2409825" cy="3534410"/>
            <a:chOff x="8109204" y="2537460"/>
            <a:chExt cx="2409825" cy="3534410"/>
          </a:xfrm>
        </p:grpSpPr>
        <p:sp>
          <p:nvSpPr>
            <p:cNvPr id="19" name="object 19"/>
            <p:cNvSpPr/>
            <p:nvPr/>
          </p:nvSpPr>
          <p:spPr>
            <a:xfrm>
              <a:off x="9013698" y="2556510"/>
              <a:ext cx="125730" cy="2135505"/>
            </a:xfrm>
            <a:custGeom>
              <a:avLst/>
              <a:gdLst/>
              <a:ahLst/>
              <a:cxnLst/>
              <a:rect l="l" t="t" r="r" b="b"/>
              <a:pathLst>
                <a:path w="125729" h="2135504">
                  <a:moveTo>
                    <a:pt x="0" y="0"/>
                  </a:moveTo>
                  <a:lnTo>
                    <a:pt x="125222" y="2135378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28254" y="4712970"/>
              <a:ext cx="2371725" cy="1339850"/>
            </a:xfrm>
            <a:custGeom>
              <a:avLst/>
              <a:gdLst/>
              <a:ahLst/>
              <a:cxnLst/>
              <a:rect l="l" t="t" r="r" b="b"/>
              <a:pathLst>
                <a:path w="2371725" h="1339850">
                  <a:moveTo>
                    <a:pt x="1185672" y="0"/>
                  </a:moveTo>
                  <a:lnTo>
                    <a:pt x="1124658" y="871"/>
                  </a:lnTo>
                  <a:lnTo>
                    <a:pt x="1064446" y="3457"/>
                  </a:lnTo>
                  <a:lnTo>
                    <a:pt x="1005109" y="7716"/>
                  </a:lnTo>
                  <a:lnTo>
                    <a:pt x="946722" y="13606"/>
                  </a:lnTo>
                  <a:lnTo>
                    <a:pt x="889359" y="21085"/>
                  </a:lnTo>
                  <a:lnTo>
                    <a:pt x="833095" y="30110"/>
                  </a:lnTo>
                  <a:lnTo>
                    <a:pt x="778004" y="40639"/>
                  </a:lnTo>
                  <a:lnTo>
                    <a:pt x="724161" y="52631"/>
                  </a:lnTo>
                  <a:lnTo>
                    <a:pt x="671641" y="66043"/>
                  </a:lnTo>
                  <a:lnTo>
                    <a:pt x="620517" y="80834"/>
                  </a:lnTo>
                  <a:lnTo>
                    <a:pt x="570865" y="96961"/>
                  </a:lnTo>
                  <a:lnTo>
                    <a:pt x="522758" y="114382"/>
                  </a:lnTo>
                  <a:lnTo>
                    <a:pt x="476272" y="133055"/>
                  </a:lnTo>
                  <a:lnTo>
                    <a:pt x="431481" y="152939"/>
                  </a:lnTo>
                  <a:lnTo>
                    <a:pt x="388459" y="173990"/>
                  </a:lnTo>
                  <a:lnTo>
                    <a:pt x="347281" y="196167"/>
                  </a:lnTo>
                  <a:lnTo>
                    <a:pt x="308021" y="219428"/>
                  </a:lnTo>
                  <a:lnTo>
                    <a:pt x="270755" y="243731"/>
                  </a:lnTo>
                  <a:lnTo>
                    <a:pt x="235555" y="269033"/>
                  </a:lnTo>
                  <a:lnTo>
                    <a:pt x="202498" y="295293"/>
                  </a:lnTo>
                  <a:lnTo>
                    <a:pt x="171657" y="322469"/>
                  </a:lnTo>
                  <a:lnTo>
                    <a:pt x="143107" y="350518"/>
                  </a:lnTo>
                  <a:lnTo>
                    <a:pt x="116922" y="379399"/>
                  </a:lnTo>
                  <a:lnTo>
                    <a:pt x="71948" y="439486"/>
                  </a:lnTo>
                  <a:lnTo>
                    <a:pt x="37329" y="502394"/>
                  </a:lnTo>
                  <a:lnTo>
                    <a:pt x="13662" y="567787"/>
                  </a:lnTo>
                  <a:lnTo>
                    <a:pt x="1542" y="635327"/>
                  </a:lnTo>
                  <a:lnTo>
                    <a:pt x="0" y="669797"/>
                  </a:lnTo>
                  <a:lnTo>
                    <a:pt x="1542" y="704265"/>
                  </a:lnTo>
                  <a:lnTo>
                    <a:pt x="13662" y="771800"/>
                  </a:lnTo>
                  <a:lnTo>
                    <a:pt x="37329" y="837188"/>
                  </a:lnTo>
                  <a:lnTo>
                    <a:pt x="71948" y="900094"/>
                  </a:lnTo>
                  <a:lnTo>
                    <a:pt x="116922" y="960180"/>
                  </a:lnTo>
                  <a:lnTo>
                    <a:pt x="143107" y="989060"/>
                  </a:lnTo>
                  <a:lnTo>
                    <a:pt x="171657" y="1017109"/>
                  </a:lnTo>
                  <a:lnTo>
                    <a:pt x="202498" y="1044285"/>
                  </a:lnTo>
                  <a:lnTo>
                    <a:pt x="235555" y="1070546"/>
                  </a:lnTo>
                  <a:lnTo>
                    <a:pt x="270755" y="1095849"/>
                  </a:lnTo>
                  <a:lnTo>
                    <a:pt x="308021" y="1120152"/>
                  </a:lnTo>
                  <a:lnTo>
                    <a:pt x="347281" y="1143414"/>
                  </a:lnTo>
                  <a:lnTo>
                    <a:pt x="388459" y="1165592"/>
                  </a:lnTo>
                  <a:lnTo>
                    <a:pt x="431481" y="1186644"/>
                  </a:lnTo>
                  <a:lnTo>
                    <a:pt x="476272" y="1206529"/>
                  </a:lnTo>
                  <a:lnTo>
                    <a:pt x="522758" y="1225203"/>
                  </a:lnTo>
                  <a:lnTo>
                    <a:pt x="570865" y="1242625"/>
                  </a:lnTo>
                  <a:lnTo>
                    <a:pt x="620517" y="1258753"/>
                  </a:lnTo>
                  <a:lnTo>
                    <a:pt x="671641" y="1273545"/>
                  </a:lnTo>
                  <a:lnTo>
                    <a:pt x="724161" y="1286959"/>
                  </a:lnTo>
                  <a:lnTo>
                    <a:pt x="778004" y="1298952"/>
                  </a:lnTo>
                  <a:lnTo>
                    <a:pt x="833095" y="1309482"/>
                  </a:lnTo>
                  <a:lnTo>
                    <a:pt x="889359" y="1318508"/>
                  </a:lnTo>
                  <a:lnTo>
                    <a:pt x="946722" y="1325987"/>
                  </a:lnTo>
                  <a:lnTo>
                    <a:pt x="1005109" y="1331878"/>
                  </a:lnTo>
                  <a:lnTo>
                    <a:pt x="1064446" y="1336137"/>
                  </a:lnTo>
                  <a:lnTo>
                    <a:pt x="1124658" y="1338724"/>
                  </a:lnTo>
                  <a:lnTo>
                    <a:pt x="1185672" y="1339595"/>
                  </a:lnTo>
                  <a:lnTo>
                    <a:pt x="1246685" y="1338724"/>
                  </a:lnTo>
                  <a:lnTo>
                    <a:pt x="1306897" y="1336137"/>
                  </a:lnTo>
                  <a:lnTo>
                    <a:pt x="1366234" y="1331878"/>
                  </a:lnTo>
                  <a:lnTo>
                    <a:pt x="1424621" y="1325987"/>
                  </a:lnTo>
                  <a:lnTo>
                    <a:pt x="1481984" y="1318508"/>
                  </a:lnTo>
                  <a:lnTo>
                    <a:pt x="1538248" y="1309482"/>
                  </a:lnTo>
                  <a:lnTo>
                    <a:pt x="1593339" y="1298952"/>
                  </a:lnTo>
                  <a:lnTo>
                    <a:pt x="1647182" y="1286959"/>
                  </a:lnTo>
                  <a:lnTo>
                    <a:pt x="1699702" y="1273545"/>
                  </a:lnTo>
                  <a:lnTo>
                    <a:pt x="1750826" y="1258753"/>
                  </a:lnTo>
                  <a:lnTo>
                    <a:pt x="1800478" y="1242625"/>
                  </a:lnTo>
                  <a:lnTo>
                    <a:pt x="1848585" y="1225203"/>
                  </a:lnTo>
                  <a:lnTo>
                    <a:pt x="1895071" y="1206529"/>
                  </a:lnTo>
                  <a:lnTo>
                    <a:pt x="1939862" y="1186644"/>
                  </a:lnTo>
                  <a:lnTo>
                    <a:pt x="1982884" y="1165592"/>
                  </a:lnTo>
                  <a:lnTo>
                    <a:pt x="2024062" y="1143414"/>
                  </a:lnTo>
                  <a:lnTo>
                    <a:pt x="2063322" y="1120152"/>
                  </a:lnTo>
                  <a:lnTo>
                    <a:pt x="2100588" y="1095849"/>
                  </a:lnTo>
                  <a:lnTo>
                    <a:pt x="2135788" y="1070546"/>
                  </a:lnTo>
                  <a:lnTo>
                    <a:pt x="2168845" y="1044285"/>
                  </a:lnTo>
                  <a:lnTo>
                    <a:pt x="2199686" y="1017109"/>
                  </a:lnTo>
                  <a:lnTo>
                    <a:pt x="2228236" y="989060"/>
                  </a:lnTo>
                  <a:lnTo>
                    <a:pt x="2254421" y="960180"/>
                  </a:lnTo>
                  <a:lnTo>
                    <a:pt x="2299395" y="900094"/>
                  </a:lnTo>
                  <a:lnTo>
                    <a:pt x="2334014" y="837188"/>
                  </a:lnTo>
                  <a:lnTo>
                    <a:pt x="2357681" y="771800"/>
                  </a:lnTo>
                  <a:lnTo>
                    <a:pt x="2369801" y="704265"/>
                  </a:lnTo>
                  <a:lnTo>
                    <a:pt x="2371344" y="669797"/>
                  </a:lnTo>
                  <a:lnTo>
                    <a:pt x="2369801" y="635327"/>
                  </a:lnTo>
                  <a:lnTo>
                    <a:pt x="2357681" y="567787"/>
                  </a:lnTo>
                  <a:lnTo>
                    <a:pt x="2334014" y="502394"/>
                  </a:lnTo>
                  <a:lnTo>
                    <a:pt x="2299395" y="439486"/>
                  </a:lnTo>
                  <a:lnTo>
                    <a:pt x="2254421" y="379399"/>
                  </a:lnTo>
                  <a:lnTo>
                    <a:pt x="2228236" y="350518"/>
                  </a:lnTo>
                  <a:lnTo>
                    <a:pt x="2199686" y="322469"/>
                  </a:lnTo>
                  <a:lnTo>
                    <a:pt x="2168845" y="295293"/>
                  </a:lnTo>
                  <a:lnTo>
                    <a:pt x="2135788" y="269033"/>
                  </a:lnTo>
                  <a:lnTo>
                    <a:pt x="2100588" y="243731"/>
                  </a:lnTo>
                  <a:lnTo>
                    <a:pt x="2063322" y="219428"/>
                  </a:lnTo>
                  <a:lnTo>
                    <a:pt x="2024062" y="196167"/>
                  </a:lnTo>
                  <a:lnTo>
                    <a:pt x="1982884" y="173990"/>
                  </a:lnTo>
                  <a:lnTo>
                    <a:pt x="1939862" y="152939"/>
                  </a:lnTo>
                  <a:lnTo>
                    <a:pt x="1895071" y="133055"/>
                  </a:lnTo>
                  <a:lnTo>
                    <a:pt x="1848585" y="114382"/>
                  </a:lnTo>
                  <a:lnTo>
                    <a:pt x="1800478" y="96961"/>
                  </a:lnTo>
                  <a:lnTo>
                    <a:pt x="1750826" y="80834"/>
                  </a:lnTo>
                  <a:lnTo>
                    <a:pt x="1699702" y="66043"/>
                  </a:lnTo>
                  <a:lnTo>
                    <a:pt x="1647182" y="52631"/>
                  </a:lnTo>
                  <a:lnTo>
                    <a:pt x="1593339" y="40639"/>
                  </a:lnTo>
                  <a:lnTo>
                    <a:pt x="1538248" y="30110"/>
                  </a:lnTo>
                  <a:lnTo>
                    <a:pt x="1481984" y="21085"/>
                  </a:lnTo>
                  <a:lnTo>
                    <a:pt x="1424621" y="13606"/>
                  </a:lnTo>
                  <a:lnTo>
                    <a:pt x="1366234" y="7716"/>
                  </a:lnTo>
                  <a:lnTo>
                    <a:pt x="1306897" y="3457"/>
                  </a:lnTo>
                  <a:lnTo>
                    <a:pt x="1246685" y="871"/>
                  </a:lnTo>
                  <a:lnTo>
                    <a:pt x="1185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28254" y="4712970"/>
              <a:ext cx="2371725" cy="1339850"/>
            </a:xfrm>
            <a:custGeom>
              <a:avLst/>
              <a:gdLst/>
              <a:ahLst/>
              <a:cxnLst/>
              <a:rect l="l" t="t" r="r" b="b"/>
              <a:pathLst>
                <a:path w="2371725" h="1339850">
                  <a:moveTo>
                    <a:pt x="0" y="669797"/>
                  </a:moveTo>
                  <a:lnTo>
                    <a:pt x="6121" y="601309"/>
                  </a:lnTo>
                  <a:lnTo>
                    <a:pt x="24089" y="534801"/>
                  </a:lnTo>
                  <a:lnTo>
                    <a:pt x="53306" y="470608"/>
                  </a:lnTo>
                  <a:lnTo>
                    <a:pt x="93178" y="409068"/>
                  </a:lnTo>
                  <a:lnTo>
                    <a:pt x="143107" y="350518"/>
                  </a:lnTo>
                  <a:lnTo>
                    <a:pt x="171657" y="322469"/>
                  </a:lnTo>
                  <a:lnTo>
                    <a:pt x="202498" y="295293"/>
                  </a:lnTo>
                  <a:lnTo>
                    <a:pt x="235555" y="269033"/>
                  </a:lnTo>
                  <a:lnTo>
                    <a:pt x="270755" y="243731"/>
                  </a:lnTo>
                  <a:lnTo>
                    <a:pt x="308021" y="219428"/>
                  </a:lnTo>
                  <a:lnTo>
                    <a:pt x="347281" y="196167"/>
                  </a:lnTo>
                  <a:lnTo>
                    <a:pt x="388459" y="173990"/>
                  </a:lnTo>
                  <a:lnTo>
                    <a:pt x="431481" y="152939"/>
                  </a:lnTo>
                  <a:lnTo>
                    <a:pt x="476272" y="133055"/>
                  </a:lnTo>
                  <a:lnTo>
                    <a:pt x="522758" y="114382"/>
                  </a:lnTo>
                  <a:lnTo>
                    <a:pt x="570865" y="96961"/>
                  </a:lnTo>
                  <a:lnTo>
                    <a:pt x="620517" y="80834"/>
                  </a:lnTo>
                  <a:lnTo>
                    <a:pt x="671641" y="66043"/>
                  </a:lnTo>
                  <a:lnTo>
                    <a:pt x="724161" y="52631"/>
                  </a:lnTo>
                  <a:lnTo>
                    <a:pt x="778004" y="40639"/>
                  </a:lnTo>
                  <a:lnTo>
                    <a:pt x="833095" y="30110"/>
                  </a:lnTo>
                  <a:lnTo>
                    <a:pt x="889359" y="21085"/>
                  </a:lnTo>
                  <a:lnTo>
                    <a:pt x="946722" y="13606"/>
                  </a:lnTo>
                  <a:lnTo>
                    <a:pt x="1005109" y="7716"/>
                  </a:lnTo>
                  <a:lnTo>
                    <a:pt x="1064446" y="3457"/>
                  </a:lnTo>
                  <a:lnTo>
                    <a:pt x="1124658" y="871"/>
                  </a:lnTo>
                  <a:lnTo>
                    <a:pt x="1185672" y="0"/>
                  </a:lnTo>
                  <a:lnTo>
                    <a:pt x="1246685" y="871"/>
                  </a:lnTo>
                  <a:lnTo>
                    <a:pt x="1306897" y="3457"/>
                  </a:lnTo>
                  <a:lnTo>
                    <a:pt x="1366234" y="7716"/>
                  </a:lnTo>
                  <a:lnTo>
                    <a:pt x="1424621" y="13606"/>
                  </a:lnTo>
                  <a:lnTo>
                    <a:pt x="1481984" y="21085"/>
                  </a:lnTo>
                  <a:lnTo>
                    <a:pt x="1538248" y="30110"/>
                  </a:lnTo>
                  <a:lnTo>
                    <a:pt x="1593339" y="40639"/>
                  </a:lnTo>
                  <a:lnTo>
                    <a:pt x="1647182" y="52631"/>
                  </a:lnTo>
                  <a:lnTo>
                    <a:pt x="1699702" y="66043"/>
                  </a:lnTo>
                  <a:lnTo>
                    <a:pt x="1750826" y="80834"/>
                  </a:lnTo>
                  <a:lnTo>
                    <a:pt x="1800478" y="96961"/>
                  </a:lnTo>
                  <a:lnTo>
                    <a:pt x="1848585" y="114382"/>
                  </a:lnTo>
                  <a:lnTo>
                    <a:pt x="1895071" y="133055"/>
                  </a:lnTo>
                  <a:lnTo>
                    <a:pt x="1939862" y="152939"/>
                  </a:lnTo>
                  <a:lnTo>
                    <a:pt x="1982884" y="173990"/>
                  </a:lnTo>
                  <a:lnTo>
                    <a:pt x="2024062" y="196167"/>
                  </a:lnTo>
                  <a:lnTo>
                    <a:pt x="2063322" y="219428"/>
                  </a:lnTo>
                  <a:lnTo>
                    <a:pt x="2100588" y="243731"/>
                  </a:lnTo>
                  <a:lnTo>
                    <a:pt x="2135788" y="269033"/>
                  </a:lnTo>
                  <a:lnTo>
                    <a:pt x="2168845" y="295293"/>
                  </a:lnTo>
                  <a:lnTo>
                    <a:pt x="2199686" y="322469"/>
                  </a:lnTo>
                  <a:lnTo>
                    <a:pt x="2228236" y="350518"/>
                  </a:lnTo>
                  <a:lnTo>
                    <a:pt x="2254421" y="379399"/>
                  </a:lnTo>
                  <a:lnTo>
                    <a:pt x="2299395" y="439486"/>
                  </a:lnTo>
                  <a:lnTo>
                    <a:pt x="2334014" y="502394"/>
                  </a:lnTo>
                  <a:lnTo>
                    <a:pt x="2357681" y="567787"/>
                  </a:lnTo>
                  <a:lnTo>
                    <a:pt x="2369801" y="635327"/>
                  </a:lnTo>
                  <a:lnTo>
                    <a:pt x="2371344" y="669797"/>
                  </a:lnTo>
                  <a:lnTo>
                    <a:pt x="2369801" y="704265"/>
                  </a:lnTo>
                  <a:lnTo>
                    <a:pt x="2357681" y="771800"/>
                  </a:lnTo>
                  <a:lnTo>
                    <a:pt x="2334014" y="837188"/>
                  </a:lnTo>
                  <a:lnTo>
                    <a:pt x="2299395" y="900094"/>
                  </a:lnTo>
                  <a:lnTo>
                    <a:pt x="2254421" y="960180"/>
                  </a:lnTo>
                  <a:lnTo>
                    <a:pt x="2228236" y="989060"/>
                  </a:lnTo>
                  <a:lnTo>
                    <a:pt x="2199686" y="1017109"/>
                  </a:lnTo>
                  <a:lnTo>
                    <a:pt x="2168845" y="1044285"/>
                  </a:lnTo>
                  <a:lnTo>
                    <a:pt x="2135788" y="1070546"/>
                  </a:lnTo>
                  <a:lnTo>
                    <a:pt x="2100588" y="1095849"/>
                  </a:lnTo>
                  <a:lnTo>
                    <a:pt x="2063322" y="1120152"/>
                  </a:lnTo>
                  <a:lnTo>
                    <a:pt x="2024062" y="1143414"/>
                  </a:lnTo>
                  <a:lnTo>
                    <a:pt x="1982884" y="1165592"/>
                  </a:lnTo>
                  <a:lnTo>
                    <a:pt x="1939862" y="1186644"/>
                  </a:lnTo>
                  <a:lnTo>
                    <a:pt x="1895071" y="1206529"/>
                  </a:lnTo>
                  <a:lnTo>
                    <a:pt x="1848585" y="1225203"/>
                  </a:lnTo>
                  <a:lnTo>
                    <a:pt x="1800478" y="1242625"/>
                  </a:lnTo>
                  <a:lnTo>
                    <a:pt x="1750826" y="1258753"/>
                  </a:lnTo>
                  <a:lnTo>
                    <a:pt x="1699702" y="1273545"/>
                  </a:lnTo>
                  <a:lnTo>
                    <a:pt x="1647182" y="1286959"/>
                  </a:lnTo>
                  <a:lnTo>
                    <a:pt x="1593339" y="1298952"/>
                  </a:lnTo>
                  <a:lnTo>
                    <a:pt x="1538248" y="1309482"/>
                  </a:lnTo>
                  <a:lnTo>
                    <a:pt x="1481984" y="1318508"/>
                  </a:lnTo>
                  <a:lnTo>
                    <a:pt x="1424621" y="1325987"/>
                  </a:lnTo>
                  <a:lnTo>
                    <a:pt x="1366234" y="1331878"/>
                  </a:lnTo>
                  <a:lnTo>
                    <a:pt x="1306897" y="1336137"/>
                  </a:lnTo>
                  <a:lnTo>
                    <a:pt x="1246685" y="1338724"/>
                  </a:lnTo>
                  <a:lnTo>
                    <a:pt x="1185672" y="1339595"/>
                  </a:lnTo>
                  <a:lnTo>
                    <a:pt x="1124658" y="1338724"/>
                  </a:lnTo>
                  <a:lnTo>
                    <a:pt x="1064446" y="1336137"/>
                  </a:lnTo>
                  <a:lnTo>
                    <a:pt x="1005109" y="1331878"/>
                  </a:lnTo>
                  <a:lnTo>
                    <a:pt x="946722" y="1325987"/>
                  </a:lnTo>
                  <a:lnTo>
                    <a:pt x="889359" y="1318508"/>
                  </a:lnTo>
                  <a:lnTo>
                    <a:pt x="833095" y="1309482"/>
                  </a:lnTo>
                  <a:lnTo>
                    <a:pt x="778004" y="1298952"/>
                  </a:lnTo>
                  <a:lnTo>
                    <a:pt x="724161" y="1286959"/>
                  </a:lnTo>
                  <a:lnTo>
                    <a:pt x="671641" y="1273545"/>
                  </a:lnTo>
                  <a:lnTo>
                    <a:pt x="620517" y="1258753"/>
                  </a:lnTo>
                  <a:lnTo>
                    <a:pt x="570865" y="1242625"/>
                  </a:lnTo>
                  <a:lnTo>
                    <a:pt x="522758" y="1225203"/>
                  </a:lnTo>
                  <a:lnTo>
                    <a:pt x="476272" y="1206529"/>
                  </a:lnTo>
                  <a:lnTo>
                    <a:pt x="431481" y="1186644"/>
                  </a:lnTo>
                  <a:lnTo>
                    <a:pt x="388459" y="1165592"/>
                  </a:lnTo>
                  <a:lnTo>
                    <a:pt x="347281" y="1143414"/>
                  </a:lnTo>
                  <a:lnTo>
                    <a:pt x="308021" y="1120152"/>
                  </a:lnTo>
                  <a:lnTo>
                    <a:pt x="270755" y="1095849"/>
                  </a:lnTo>
                  <a:lnTo>
                    <a:pt x="235555" y="1070546"/>
                  </a:lnTo>
                  <a:lnTo>
                    <a:pt x="202498" y="1044285"/>
                  </a:lnTo>
                  <a:lnTo>
                    <a:pt x="171657" y="1017109"/>
                  </a:lnTo>
                  <a:lnTo>
                    <a:pt x="143107" y="989060"/>
                  </a:lnTo>
                  <a:lnTo>
                    <a:pt x="116922" y="960180"/>
                  </a:lnTo>
                  <a:lnTo>
                    <a:pt x="71948" y="900094"/>
                  </a:lnTo>
                  <a:lnTo>
                    <a:pt x="37329" y="837188"/>
                  </a:lnTo>
                  <a:lnTo>
                    <a:pt x="13662" y="771800"/>
                  </a:lnTo>
                  <a:lnTo>
                    <a:pt x="1542" y="704265"/>
                  </a:lnTo>
                  <a:lnTo>
                    <a:pt x="0" y="669797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84514" y="4995417"/>
            <a:ext cx="1258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88265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=4  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tennis=4</a:t>
            </a:r>
            <a:endParaRPr sz="12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tennis=1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% 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tennis=0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44504" y="3031616"/>
            <a:ext cx="53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Ra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3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8759" y="3762882"/>
            <a:ext cx="519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Entropy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Outlook (Rainy)= </a:t>
            </a:r>
            <a:r>
              <a:rPr sz="1800" spc="-5" dirty="0">
                <a:latin typeface="Carlito"/>
                <a:cs typeface="Carlito"/>
              </a:rPr>
              <a:t>-(0.4)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log(0.4)-(0.6)log(0.6)</a:t>
            </a:r>
            <a:endParaRPr sz="1800">
              <a:latin typeface="Carlito"/>
              <a:cs typeface="Carlito"/>
            </a:endParaRPr>
          </a:p>
          <a:p>
            <a:pPr marL="82550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=0.9764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759" y="2477515"/>
            <a:ext cx="48025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Entropy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Outlook (Overcast)= </a:t>
            </a:r>
            <a:r>
              <a:rPr sz="1800" spc="-5" dirty="0">
                <a:latin typeface="Carlito"/>
                <a:cs typeface="Carlito"/>
              </a:rPr>
              <a:t>-(1)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log(1)-(0)log(0)</a:t>
            </a:r>
            <a:endParaRPr sz="1800">
              <a:latin typeface="Carlito"/>
              <a:cs typeface="Carlito"/>
            </a:endParaRPr>
          </a:p>
          <a:p>
            <a:pPr marL="22129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=-(1)*0-0</a:t>
            </a:r>
            <a:endParaRPr sz="1800">
              <a:latin typeface="Carlito"/>
              <a:cs typeface="Carlito"/>
            </a:endParaRPr>
          </a:p>
          <a:p>
            <a:pPr marL="226504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902" y="4770831"/>
            <a:ext cx="6800850" cy="206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Weighted </a:t>
            </a:r>
            <a:r>
              <a:rPr sz="1800" spc="-10" dirty="0">
                <a:latin typeface="Carlito"/>
                <a:cs typeface="Carlito"/>
              </a:rPr>
              <a:t>Entropy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Outlook=0.3571*0.9764+0.2857*0+0.3571*0.9764</a:t>
            </a:r>
            <a:endParaRPr sz="1800">
              <a:latin typeface="Carlito"/>
              <a:cs typeface="Carlito"/>
            </a:endParaRPr>
          </a:p>
          <a:p>
            <a:pPr marL="2789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=0.3486+0.3486</a:t>
            </a:r>
            <a:endParaRPr sz="1800">
              <a:latin typeface="Carlito"/>
              <a:cs typeface="Carlito"/>
            </a:endParaRPr>
          </a:p>
          <a:p>
            <a:pPr marL="278955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=0.69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910"/>
              </a:spcBef>
            </a:pP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Gain=entropy </a:t>
            </a:r>
            <a:r>
              <a:rPr sz="1800" spc="-10" dirty="0">
                <a:latin typeface="Carlito"/>
                <a:cs typeface="Carlito"/>
              </a:rPr>
              <a:t>source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10" dirty="0">
                <a:latin typeface="Carlito"/>
                <a:cs typeface="Carlito"/>
              </a:rPr>
              <a:t>entropy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branches</a:t>
            </a:r>
            <a:endParaRPr sz="1800">
              <a:latin typeface="Carlito"/>
              <a:cs typeface="Carlito"/>
            </a:endParaRPr>
          </a:p>
          <a:p>
            <a:pPr marL="171703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 0.94- </a:t>
            </a:r>
            <a:r>
              <a:rPr sz="1800" spc="-15" dirty="0">
                <a:latin typeface="Carlito"/>
                <a:cs typeface="Carlito"/>
              </a:rPr>
              <a:t>Weighted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Entropy</a:t>
            </a:r>
            <a:endParaRPr sz="1800">
              <a:latin typeface="Carlito"/>
              <a:cs typeface="Carlito"/>
            </a:endParaRPr>
          </a:p>
          <a:p>
            <a:pPr marL="171703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=0.94-0.6972</a:t>
            </a:r>
            <a:endParaRPr sz="1800">
              <a:latin typeface="Carlito"/>
              <a:cs typeface="Carlito"/>
            </a:endParaRPr>
          </a:p>
          <a:p>
            <a:pPr marL="171703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=0.25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46697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35" dirty="0">
                <a:uFill>
                  <a:solidFill>
                    <a:srgbClr val="4471C4"/>
                  </a:solidFill>
                </a:uFill>
              </a:rPr>
              <a:t>Entropy </a:t>
            </a:r>
            <a:r>
              <a:rPr sz="4400" u="heavy" spc="-240" dirty="0">
                <a:uFill>
                  <a:solidFill>
                    <a:srgbClr val="4471C4"/>
                  </a:solidFill>
                </a:uFill>
              </a:rPr>
              <a:t>for </a:t>
            </a:r>
            <a:r>
              <a:rPr sz="4400" u="heavy" spc="-210" dirty="0">
                <a:uFill>
                  <a:solidFill>
                    <a:srgbClr val="4471C4"/>
                  </a:solidFill>
                </a:uFill>
              </a:rPr>
              <a:t>other</a:t>
            </a:r>
            <a:r>
              <a:rPr sz="4400" u="heavy" spc="-85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4" dirty="0">
                <a:uFill>
                  <a:solidFill>
                    <a:srgbClr val="4471C4"/>
                  </a:solidFill>
                </a:uFill>
              </a:rPr>
              <a:t>variables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82600" y="1202563"/>
            <a:ext cx="10283825" cy="427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Temperature: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Information Gain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0.029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Windy: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Information Gain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0.048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Humidity: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Information Gain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0.152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ts val="2110"/>
              </a:lnSpc>
            </a:pPr>
            <a:r>
              <a:rPr sz="1800" spc="-15" dirty="0">
                <a:solidFill>
                  <a:srgbClr val="444444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can see that decrease in randomness, or information gain is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most for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Outlook.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So, </a:t>
            </a:r>
            <a:r>
              <a:rPr sz="1800" spc="-25" dirty="0">
                <a:solidFill>
                  <a:srgbClr val="444444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choose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first 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decision maker as</a:t>
            </a:r>
            <a:r>
              <a:rPr sz="18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4444"/>
                </a:solidFill>
                <a:latin typeface="Arial"/>
                <a:cs typeface="Arial"/>
              </a:rPr>
              <a:t>Outlook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26258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Chi</a:t>
            </a:r>
            <a:r>
              <a:rPr sz="4400" u="heavy" spc="-49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20" dirty="0">
                <a:uFill>
                  <a:solidFill>
                    <a:srgbClr val="4471C4"/>
                  </a:solidFill>
                </a:uFill>
              </a:rPr>
              <a:t>Square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5491" y="974597"/>
            <a:ext cx="10626725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an algorithm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find out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statistical significance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differences between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child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nodes and  parent node.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measure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sum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of squares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standardized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differences between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observed and  expected frequencies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target</a:t>
            </a:r>
            <a:r>
              <a:rPr sz="1800" spc="3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 value</a:t>
            </a:r>
            <a:r>
              <a:rPr sz="1800" spc="2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44" y="4665726"/>
            <a:ext cx="11087100" cy="14890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Here,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85757"/>
                </a:solidFill>
                <a:latin typeface="Arial"/>
                <a:cs typeface="Arial"/>
              </a:rPr>
              <a:t>Expected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expected value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 class in a child node based 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distribution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classes in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parent node, and </a:t>
            </a:r>
            <a:r>
              <a:rPr sz="1800" i="1" spc="-5" dirty="0">
                <a:solidFill>
                  <a:srgbClr val="585757"/>
                </a:solidFill>
                <a:latin typeface="Arial"/>
                <a:cs typeface="Arial"/>
              </a:rPr>
              <a:t>Actual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actual value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 class in a child</a:t>
            </a:r>
            <a:r>
              <a:rPr sz="1800" spc="9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12700" marR="8255">
              <a:lnSpc>
                <a:spcPct val="98900"/>
              </a:lnSpc>
              <a:spcBef>
                <a:spcPts val="780"/>
              </a:spcBef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above formula gives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us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 class. </a:t>
            </a:r>
            <a:r>
              <a:rPr sz="1800" spc="-50" dirty="0">
                <a:solidFill>
                  <a:srgbClr val="585757"/>
                </a:solidFill>
                <a:latin typeface="Arial"/>
                <a:cs typeface="Arial"/>
              </a:rPr>
              <a:t>Take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sum 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 values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classes in a node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calculate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that node. Higher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value, higher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differences  between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parent and child nodes,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i.e.,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higher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homogeneity.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1414" y="3113644"/>
            <a:ext cx="3732872" cy="505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26258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Chi</a:t>
            </a:r>
            <a:r>
              <a:rPr sz="4400" u="heavy" spc="-49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20" dirty="0">
                <a:uFill>
                  <a:solidFill>
                    <a:srgbClr val="4471C4"/>
                  </a:solidFill>
                </a:uFill>
              </a:rPr>
              <a:t>Square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5491" y="1523238"/>
            <a:ext cx="105149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757"/>
                </a:solidFill>
                <a:latin typeface="Arial"/>
                <a:cs typeface="Arial"/>
              </a:rPr>
              <a:t>Steps to </a:t>
            </a:r>
            <a:r>
              <a:rPr sz="1800" b="1" spc="-5" dirty="0">
                <a:solidFill>
                  <a:srgbClr val="585757"/>
                </a:solidFill>
                <a:latin typeface="Arial"/>
                <a:cs typeface="Arial"/>
              </a:rPr>
              <a:t>calculate </a:t>
            </a:r>
            <a:r>
              <a:rPr sz="1800" b="1" dirty="0">
                <a:solidFill>
                  <a:srgbClr val="585757"/>
                </a:solidFill>
                <a:latin typeface="Arial"/>
                <a:cs typeface="Arial"/>
              </a:rPr>
              <a:t>Chi –</a:t>
            </a:r>
            <a:r>
              <a:rPr sz="1800" b="1" spc="-1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85757"/>
                </a:solidFill>
                <a:latin typeface="Arial"/>
                <a:cs typeface="Arial"/>
              </a:rPr>
              <a:t>Square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each split, individually calculate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 value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each child node by taking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sum 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  Square values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each class in a</a:t>
            </a:r>
            <a:r>
              <a:rPr sz="1800" spc="3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12700" marR="26035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Calculate the Chi-Square value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each split as the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sum 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 values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child nodes  3.Select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higher Chi-Square</a:t>
            </a:r>
            <a:r>
              <a:rPr sz="1800" spc="9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4.Until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achieve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homogeneous nodes, repeat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steps</a:t>
            </a:r>
            <a:r>
              <a:rPr sz="1800" spc="13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1-3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29478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04" dirty="0">
                <a:uFill>
                  <a:solidFill>
                    <a:srgbClr val="4471C4"/>
                  </a:solidFill>
                </a:uFill>
              </a:rPr>
              <a:t>Decision </a:t>
            </a:r>
            <a:r>
              <a:rPr sz="4400" u="heavy" spc="-380" dirty="0">
                <a:uFill>
                  <a:solidFill>
                    <a:srgbClr val="4471C4"/>
                  </a:solidFill>
                </a:uFill>
              </a:rPr>
              <a:t>Tree</a:t>
            </a:r>
            <a:r>
              <a:rPr sz="4400" u="heavy" spc="-71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40" dirty="0">
                <a:uFill>
                  <a:solidFill>
                    <a:srgbClr val="4471C4"/>
                  </a:solidFill>
                </a:uFill>
              </a:rPr>
              <a:t>Overview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1256" y="983107"/>
            <a:ext cx="11157585" cy="484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>
              <a:lnSpc>
                <a:spcPts val="2039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 </a:t>
            </a:r>
            <a:r>
              <a:rPr sz="2000" b="1" dirty="0">
                <a:solidFill>
                  <a:srgbClr val="292929"/>
                </a:solidFill>
                <a:latin typeface="Carlito"/>
                <a:cs typeface="Carlito"/>
              </a:rPr>
              <a:t>decision </a:t>
            </a:r>
            <a:r>
              <a:rPr sz="2000" b="1" spc="-10" dirty="0">
                <a:solidFill>
                  <a:srgbClr val="292929"/>
                </a:solidFill>
                <a:latin typeface="Carlito"/>
                <a:cs typeface="Carlito"/>
              </a:rPr>
              <a:t>tree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is a decision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support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tool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uses a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tree-like graph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model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of decisions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and</a:t>
            </a:r>
            <a:r>
              <a:rPr sz="2000" spc="20" dirty="0">
                <a:solidFill>
                  <a:srgbClr val="292929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their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possible consequences,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including chance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event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outcomes,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resource costs,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292929"/>
                </a:solidFill>
                <a:latin typeface="Carlito"/>
                <a:cs typeface="Carlito"/>
              </a:rPr>
              <a:t>utility.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It is one </a:t>
            </a:r>
            <a:r>
              <a:rPr sz="2000" spc="-20" dirty="0">
                <a:solidFill>
                  <a:srgbClr val="292929"/>
                </a:solidFill>
                <a:latin typeface="Carlito"/>
                <a:cs typeface="Carlito"/>
              </a:rPr>
              <a:t>way</a:t>
            </a:r>
            <a:r>
              <a:rPr sz="2000" spc="50" dirty="0">
                <a:solidFill>
                  <a:srgbClr val="292929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039"/>
              </a:lnSpc>
            </a:pP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display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algorithm that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only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contains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conditional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control</a:t>
            </a:r>
            <a:r>
              <a:rPr sz="2000" spc="-20" dirty="0">
                <a:solidFill>
                  <a:srgbClr val="292929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statements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241300" marR="77470" indent="-228600">
              <a:lnSpc>
                <a:spcPct val="70000"/>
              </a:lnSpc>
              <a:spcBef>
                <a:spcPts val="12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decision tree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is a </a:t>
            </a:r>
            <a:r>
              <a:rPr sz="2000" spc="-25" dirty="0">
                <a:solidFill>
                  <a:srgbClr val="292929"/>
                </a:solidFill>
                <a:latin typeface="Carlito"/>
                <a:cs typeface="Carlito"/>
              </a:rPr>
              <a:t>flowchart-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like 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structure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which 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each 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internal </a:t>
            </a:r>
            <a:r>
              <a:rPr sz="2000" spc="-75" dirty="0">
                <a:solidFill>
                  <a:srgbClr val="292929"/>
                </a:solidFill>
                <a:latin typeface="Arial"/>
                <a:cs typeface="Arial"/>
              </a:rPr>
              <a:t>node </a:t>
            </a:r>
            <a:r>
              <a:rPr sz="2000" spc="-85" dirty="0">
                <a:solidFill>
                  <a:srgbClr val="292929"/>
                </a:solidFill>
                <a:latin typeface="Arial"/>
                <a:cs typeface="Arial"/>
              </a:rPr>
              <a:t>represents 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2000" spc="40" dirty="0">
                <a:solidFill>
                  <a:srgbClr val="292929"/>
                </a:solidFill>
                <a:latin typeface="Arial"/>
                <a:cs typeface="Arial"/>
              </a:rPr>
              <a:t>“test” 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2000" spc="-110" dirty="0">
                <a:solidFill>
                  <a:srgbClr val="292929"/>
                </a:solidFill>
                <a:latin typeface="Arial"/>
                <a:cs typeface="Arial"/>
              </a:rPr>
              <a:t>an 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attribute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(e.g.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whether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coin flip comes up heads or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tails),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branch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represents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test,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and each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leaf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node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represents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 class label (decision </a:t>
            </a:r>
            <a:r>
              <a:rPr sz="2000" spc="-20" dirty="0">
                <a:solidFill>
                  <a:srgbClr val="292929"/>
                </a:solidFill>
                <a:latin typeface="Carlito"/>
                <a:cs typeface="Carlito"/>
              </a:rPr>
              <a:t>taken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computing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all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attributes).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The paths 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from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root to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leaf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represent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classification</a:t>
            </a:r>
            <a:r>
              <a:rPr sz="2000" spc="60" dirty="0">
                <a:solidFill>
                  <a:srgbClr val="29292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rules.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2000">
              <a:latin typeface="Carlito"/>
              <a:cs typeface="Carlito"/>
            </a:endParaRPr>
          </a:p>
          <a:p>
            <a:pPr marL="241300" marR="62230" indent="-228600">
              <a:lnSpc>
                <a:spcPct val="70000"/>
              </a:lnSpc>
              <a:spcBef>
                <a:spcPts val="12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solidFill>
                  <a:srgbClr val="292929"/>
                </a:solidFill>
                <a:latin typeface="Carlito"/>
                <a:cs typeface="Carlito"/>
              </a:rPr>
              <a:t>Tree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based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learning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algorithms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are considered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one of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mostly used supervised learning  methods. </a:t>
            </a:r>
            <a:r>
              <a:rPr sz="2000" spc="-40" dirty="0">
                <a:solidFill>
                  <a:srgbClr val="292929"/>
                </a:solidFill>
                <a:latin typeface="Carlito"/>
                <a:cs typeface="Carlito"/>
              </a:rPr>
              <a:t>Tree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based methods empower predictive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models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with high </a:t>
            </a:r>
            <a:r>
              <a:rPr sz="2000" spc="-20" dirty="0">
                <a:solidFill>
                  <a:srgbClr val="292929"/>
                </a:solidFill>
                <a:latin typeface="Carlito"/>
                <a:cs typeface="Carlito"/>
              </a:rPr>
              <a:t>accuracy,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stability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and ease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of 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interpretation. Unlike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linear models, they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non-linear relationships quite well.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They are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adaptable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at 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solving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any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kind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problem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hand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(classification or regression). Decision </a:t>
            </a:r>
            <a:r>
              <a:rPr sz="2000" spc="-40" dirty="0">
                <a:solidFill>
                  <a:srgbClr val="292929"/>
                </a:solidFill>
                <a:latin typeface="Carlito"/>
                <a:cs typeface="Carlito"/>
              </a:rPr>
              <a:t>Tree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algorithms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referred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to 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as </a:t>
            </a:r>
            <a:r>
              <a:rPr sz="2000" b="1" spc="-10" dirty="0">
                <a:solidFill>
                  <a:srgbClr val="292929"/>
                </a:solidFill>
                <a:latin typeface="Carlito"/>
                <a:cs typeface="Carlito"/>
              </a:rPr>
              <a:t>CART </a:t>
            </a:r>
            <a:r>
              <a:rPr sz="2000" b="1" spc="-5" dirty="0">
                <a:solidFill>
                  <a:srgbClr val="292929"/>
                </a:solidFill>
                <a:latin typeface="Carlito"/>
                <a:cs typeface="Carlito"/>
              </a:rPr>
              <a:t>(Classification </a:t>
            </a:r>
            <a:r>
              <a:rPr sz="2000" b="1" dirty="0">
                <a:solidFill>
                  <a:srgbClr val="292929"/>
                </a:solidFill>
                <a:latin typeface="Carlito"/>
                <a:cs typeface="Carlito"/>
              </a:rPr>
              <a:t>and </a:t>
            </a:r>
            <a:r>
              <a:rPr sz="2000" b="1" spc="-10" dirty="0">
                <a:solidFill>
                  <a:srgbClr val="292929"/>
                </a:solidFill>
                <a:latin typeface="Carlito"/>
                <a:cs typeface="Carlito"/>
              </a:rPr>
              <a:t>Regression</a:t>
            </a:r>
            <a:r>
              <a:rPr sz="2000" b="1" spc="-25" dirty="0">
                <a:solidFill>
                  <a:srgbClr val="292929"/>
                </a:solidFill>
                <a:latin typeface="Carlito"/>
                <a:cs typeface="Carlito"/>
              </a:rPr>
              <a:t> Trees)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292929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imagine, think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of decision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tree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as if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or else rules where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if-else condition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leads </a:t>
            </a:r>
            <a:r>
              <a:rPr sz="2000" spc="-10" dirty="0">
                <a:solidFill>
                  <a:srgbClr val="292929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certain answer </a:t>
            </a:r>
            <a:r>
              <a:rPr sz="2000" spc="-15" dirty="0">
                <a:solidFill>
                  <a:srgbClr val="292929"/>
                </a:solidFill>
                <a:latin typeface="Carlito"/>
                <a:cs typeface="Carlito"/>
              </a:rPr>
              <a:t>at 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the</a:t>
            </a:r>
            <a:r>
              <a:rPr sz="2000" spc="-5" dirty="0">
                <a:solidFill>
                  <a:srgbClr val="292929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92929"/>
                </a:solidFill>
                <a:latin typeface="Carlito"/>
                <a:cs typeface="Carlito"/>
              </a:rPr>
              <a:t>end.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26258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4471C4"/>
                  </a:solidFill>
                </a:uFill>
              </a:rPr>
              <a:t>Chi</a:t>
            </a:r>
            <a:r>
              <a:rPr sz="4400" u="heavy" spc="-49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20" dirty="0">
                <a:uFill>
                  <a:solidFill>
                    <a:srgbClr val="4471C4"/>
                  </a:solidFill>
                </a:uFill>
              </a:rPr>
              <a:t>Square	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887211" y="2520695"/>
            <a:ext cx="6031992" cy="3724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21445" y="2913379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16002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=14  Play </a:t>
            </a:r>
            <a:r>
              <a:rPr sz="1200" dirty="0">
                <a:latin typeface="Carlito"/>
                <a:cs typeface="Carlito"/>
              </a:rPr>
              <a:t>tennis=9 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=5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364" y="4926838"/>
            <a:ext cx="16967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 =7  </a:t>
            </a:r>
            <a:r>
              <a:rPr sz="1200" dirty="0">
                <a:latin typeface="Carlito"/>
                <a:cs typeface="Carlito"/>
              </a:rPr>
              <a:t>Actual </a:t>
            </a:r>
            <a:r>
              <a:rPr sz="1200" spc="-5" dirty="0">
                <a:latin typeface="Carlito"/>
                <a:cs typeface="Carlito"/>
              </a:rPr>
              <a:t>Play </a:t>
            </a:r>
            <a:r>
              <a:rPr sz="1200" dirty="0">
                <a:latin typeface="Carlito"/>
                <a:cs typeface="Carlito"/>
              </a:rPr>
              <a:t>tennis=3  </a:t>
            </a:r>
            <a:r>
              <a:rPr sz="1200" spc="-5" dirty="0">
                <a:latin typeface="Carlito"/>
                <a:cs typeface="Carlito"/>
              </a:rPr>
              <a:t>Expected </a:t>
            </a:r>
            <a:r>
              <a:rPr sz="1200" spc="-10" dirty="0">
                <a:latin typeface="Carlito"/>
                <a:cs typeface="Carlito"/>
              </a:rPr>
              <a:t>play </a:t>
            </a:r>
            <a:r>
              <a:rPr sz="1200" spc="-5" dirty="0">
                <a:latin typeface="Carlito"/>
                <a:cs typeface="Carlito"/>
              </a:rPr>
              <a:t>tennis=5  </a:t>
            </a:r>
            <a:r>
              <a:rPr sz="1200" dirty="0">
                <a:latin typeface="Carlito"/>
                <a:cs typeface="Carlito"/>
              </a:rPr>
              <a:t>Actual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 </a:t>
            </a:r>
            <a:r>
              <a:rPr sz="1200" spc="-5" dirty="0">
                <a:latin typeface="Carlito"/>
                <a:cs typeface="Carlito"/>
              </a:rPr>
              <a:t>tennis=4  Expected 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3915" y="4852796"/>
            <a:ext cx="16967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353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Students =7  </a:t>
            </a:r>
            <a:r>
              <a:rPr sz="1200" dirty="0">
                <a:latin typeface="Carlito"/>
                <a:cs typeface="Carlito"/>
              </a:rPr>
              <a:t>Actual </a:t>
            </a:r>
            <a:r>
              <a:rPr sz="1200" spc="-5" dirty="0">
                <a:latin typeface="Carlito"/>
                <a:cs typeface="Carlito"/>
              </a:rPr>
              <a:t>Play </a:t>
            </a:r>
            <a:r>
              <a:rPr sz="1200" dirty="0">
                <a:latin typeface="Carlito"/>
                <a:cs typeface="Carlito"/>
              </a:rPr>
              <a:t>tennis=6  </a:t>
            </a:r>
            <a:r>
              <a:rPr sz="1200" spc="-5" dirty="0">
                <a:latin typeface="Carlito"/>
                <a:cs typeface="Carlito"/>
              </a:rPr>
              <a:t>Expected </a:t>
            </a:r>
            <a:r>
              <a:rPr sz="1200" spc="-10" dirty="0">
                <a:latin typeface="Carlito"/>
                <a:cs typeface="Carlito"/>
              </a:rPr>
              <a:t>play </a:t>
            </a:r>
            <a:r>
              <a:rPr sz="1200" dirty="0">
                <a:latin typeface="Carlito"/>
                <a:cs typeface="Carlito"/>
              </a:rPr>
              <a:t>tennis=5  Actual </a:t>
            </a:r>
            <a:r>
              <a:rPr sz="1200" spc="-5" dirty="0">
                <a:latin typeface="Carlito"/>
                <a:cs typeface="Carlito"/>
              </a:rPr>
              <a:t>Not </a:t>
            </a:r>
            <a:r>
              <a:rPr sz="1200" spc="-10" dirty="0">
                <a:latin typeface="Carlito"/>
                <a:cs typeface="Carlito"/>
              </a:rPr>
              <a:t>play </a:t>
            </a:r>
            <a:r>
              <a:rPr sz="1200" spc="-5" dirty="0">
                <a:latin typeface="Carlito"/>
                <a:cs typeface="Carlito"/>
              </a:rPr>
              <a:t>tennis=1  Expected not </a:t>
            </a:r>
            <a:r>
              <a:rPr sz="1200" spc="-10" dirty="0">
                <a:latin typeface="Carlito"/>
                <a:cs typeface="Carlito"/>
              </a:rPr>
              <a:t>play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tennis=2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9736" y="6244844"/>
            <a:ext cx="44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Hi</a:t>
            </a:r>
            <a:r>
              <a:rPr sz="1800" dirty="0">
                <a:latin typeface="Carlito"/>
                <a:cs typeface="Carlito"/>
              </a:rPr>
              <a:t>gh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6473" y="6304279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Normal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393" y="821689"/>
          <a:ext cx="112661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0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8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Expected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Expected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Deviation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Deviation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0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Chi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Squa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Chi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square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High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0.89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1.41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Normal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0.44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0.70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35888" y="3447110"/>
            <a:ext cx="370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Chi </a:t>
            </a:r>
            <a:r>
              <a:rPr sz="1800" spc="-10" dirty="0">
                <a:latin typeface="Carlito"/>
                <a:cs typeface="Carlito"/>
              </a:rPr>
              <a:t>Square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0.89+0.44+1.41+0.70</a:t>
            </a:r>
            <a:endParaRPr sz="1800">
              <a:latin typeface="Carlito"/>
              <a:cs typeface="Carlito"/>
            </a:endParaRPr>
          </a:p>
          <a:p>
            <a:pPr marR="110489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=3.45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41797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45" dirty="0">
                <a:uFill>
                  <a:solidFill>
                    <a:srgbClr val="4471C4"/>
                  </a:solidFill>
                </a:uFill>
              </a:rPr>
              <a:t>Reduction </a:t>
            </a:r>
            <a:r>
              <a:rPr sz="4400" u="heavy" spc="-210" dirty="0">
                <a:uFill>
                  <a:solidFill>
                    <a:srgbClr val="4471C4"/>
                  </a:solidFill>
                </a:uFill>
              </a:rPr>
              <a:t>in</a:t>
            </a:r>
            <a:r>
              <a:rPr sz="4400" u="heavy" spc="-62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85" dirty="0">
                <a:uFill>
                  <a:solidFill>
                    <a:srgbClr val="4471C4"/>
                  </a:solidFill>
                </a:uFill>
              </a:rPr>
              <a:t>Variance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5491" y="974597"/>
            <a:ext cx="10472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Reduction in variance is an algorithm used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continuous target variables (regression problems). This  algorithm uses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standard formula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variance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choose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best split.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with lower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variance is  selected as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criteria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population: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77" y="3889629"/>
            <a:ext cx="79997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Steps to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calculate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 Variance: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Calculate variance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each</a:t>
            </a:r>
            <a:r>
              <a:rPr sz="1800" spc="3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Calculate variance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each split as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weighted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average of each node</a:t>
            </a:r>
            <a:r>
              <a:rPr sz="1800" spc="19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variance.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648" y="2376368"/>
            <a:ext cx="1686491" cy="514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6573"/>
            <a:ext cx="7489190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0" dirty="0">
                <a:solidFill>
                  <a:srgbClr val="006FC0"/>
                </a:solidFill>
                <a:latin typeface="Trebuchet MS"/>
                <a:cs typeface="Trebuchet MS"/>
              </a:rPr>
              <a:t>Performance </a:t>
            </a:r>
            <a:r>
              <a:rPr sz="3200" spc="-155" dirty="0">
                <a:solidFill>
                  <a:srgbClr val="006FC0"/>
                </a:solidFill>
                <a:latin typeface="Trebuchet MS"/>
                <a:cs typeface="Trebuchet MS"/>
              </a:rPr>
              <a:t>measures </a:t>
            </a:r>
            <a:r>
              <a:rPr sz="3200" spc="-175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3200" spc="-5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spc="-155" dirty="0">
                <a:solidFill>
                  <a:srgbClr val="006FC0"/>
                </a:solidFill>
                <a:latin typeface="Trebuchet MS"/>
                <a:cs typeface="Trebuchet MS"/>
              </a:rPr>
              <a:t>Regression</a:t>
            </a:r>
            <a:endParaRPr sz="3200">
              <a:latin typeface="Trebuchet MS"/>
              <a:cs typeface="Trebuchet MS"/>
            </a:endParaRPr>
          </a:p>
          <a:p>
            <a:pPr marL="379095" marR="1183005">
              <a:lnSpc>
                <a:spcPct val="100000"/>
              </a:lnSpc>
              <a:spcBef>
                <a:spcPts val="2365"/>
              </a:spcBef>
            </a:pPr>
            <a:r>
              <a:rPr sz="3200" dirty="0">
                <a:solidFill>
                  <a:srgbClr val="292929"/>
                </a:solidFill>
                <a:latin typeface="Carlito"/>
                <a:cs typeface="Carlito"/>
              </a:rPr>
              <a:t>1.Mean </a:t>
            </a:r>
            <a:r>
              <a:rPr sz="3200" spc="-10" dirty="0">
                <a:solidFill>
                  <a:srgbClr val="292929"/>
                </a:solidFill>
                <a:latin typeface="Carlito"/>
                <a:cs typeface="Carlito"/>
              </a:rPr>
              <a:t>Squared Error(MSE)  2.Mean-Absolute-Error(MAE).  3.Root-Mean-Squared-Error(RMSE).</a:t>
            </a:r>
            <a:endParaRPr sz="3200">
              <a:latin typeface="Carlito"/>
              <a:cs typeface="Carlito"/>
            </a:endParaRPr>
          </a:p>
          <a:p>
            <a:pPr marL="379095" marR="5080">
              <a:lnSpc>
                <a:spcPct val="100000"/>
              </a:lnSpc>
            </a:pPr>
            <a:r>
              <a:rPr sz="3200" spc="-5" dirty="0">
                <a:solidFill>
                  <a:srgbClr val="292929"/>
                </a:solidFill>
                <a:latin typeface="Carlito"/>
                <a:cs typeface="Carlito"/>
              </a:rPr>
              <a:t>4. </a:t>
            </a:r>
            <a:r>
              <a:rPr sz="3200" dirty="0">
                <a:solidFill>
                  <a:srgbClr val="292929"/>
                </a:solidFill>
                <a:latin typeface="Carlito"/>
                <a:cs typeface="Carlito"/>
              </a:rPr>
              <a:t>Mean </a:t>
            </a:r>
            <a:r>
              <a:rPr sz="3200" spc="-10" dirty="0">
                <a:solidFill>
                  <a:srgbClr val="292929"/>
                </a:solidFill>
                <a:latin typeface="Carlito"/>
                <a:cs typeface="Carlito"/>
              </a:rPr>
              <a:t>Absolute </a:t>
            </a:r>
            <a:r>
              <a:rPr sz="3200" spc="-20" dirty="0">
                <a:solidFill>
                  <a:srgbClr val="292929"/>
                </a:solidFill>
                <a:latin typeface="Carlito"/>
                <a:cs typeface="Carlito"/>
              </a:rPr>
              <a:t>Percentage </a:t>
            </a:r>
            <a:r>
              <a:rPr sz="3200" spc="-15" dirty="0">
                <a:solidFill>
                  <a:srgbClr val="292929"/>
                </a:solidFill>
                <a:latin typeface="Carlito"/>
                <a:cs typeface="Carlito"/>
              </a:rPr>
              <a:t>Error </a:t>
            </a:r>
            <a:r>
              <a:rPr sz="3200" spc="-5" dirty="0">
                <a:solidFill>
                  <a:srgbClr val="292929"/>
                </a:solidFill>
                <a:latin typeface="Carlito"/>
                <a:cs typeface="Carlito"/>
              </a:rPr>
              <a:t>(MAPE)  </a:t>
            </a:r>
            <a:r>
              <a:rPr sz="3200" dirty="0">
                <a:solidFill>
                  <a:srgbClr val="292929"/>
                </a:solidFill>
                <a:latin typeface="Carlito"/>
                <a:cs typeface="Carlito"/>
              </a:rPr>
              <a:t>5.R² or </a:t>
            </a:r>
            <a:r>
              <a:rPr sz="3200" spc="-15" dirty="0">
                <a:solidFill>
                  <a:srgbClr val="292929"/>
                </a:solidFill>
                <a:latin typeface="Carlito"/>
                <a:cs typeface="Carlito"/>
              </a:rPr>
              <a:t>Coefficient </a:t>
            </a:r>
            <a:r>
              <a:rPr sz="3200" dirty="0">
                <a:solidFill>
                  <a:srgbClr val="292929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292929"/>
                </a:solidFill>
                <a:latin typeface="Carlito"/>
                <a:cs typeface="Carlito"/>
              </a:rPr>
              <a:t>Determination.  6.Adjusted</a:t>
            </a:r>
            <a:r>
              <a:rPr sz="3200" spc="10" dirty="0">
                <a:solidFill>
                  <a:srgbClr val="292929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292929"/>
                </a:solidFill>
                <a:latin typeface="Carlito"/>
                <a:cs typeface="Carlito"/>
              </a:rPr>
              <a:t>R²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27865" cy="897255"/>
            <a:chOff x="0" y="76200"/>
            <a:chExt cx="12127865" cy="897255"/>
          </a:xfrm>
        </p:grpSpPr>
        <p:sp>
          <p:nvSpPr>
            <p:cNvPr id="3" name="object 3"/>
            <p:cNvSpPr/>
            <p:nvPr/>
          </p:nvSpPr>
          <p:spPr>
            <a:xfrm>
              <a:off x="761" y="764286"/>
              <a:ext cx="12127230" cy="0"/>
            </a:xfrm>
            <a:custGeom>
              <a:avLst/>
              <a:gdLst/>
              <a:ahLst/>
              <a:cxnLst/>
              <a:rect l="l" t="t" r="r" b="b"/>
              <a:pathLst>
                <a:path w="12127230">
                  <a:moveTo>
                    <a:pt x="0" y="0"/>
                  </a:moveTo>
                  <a:lnTo>
                    <a:pt x="12126849" y="0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1303782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76200"/>
              <a:ext cx="653034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4588" y="76200"/>
              <a:ext cx="1946910" cy="89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0383" y="76200"/>
              <a:ext cx="653033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304" y="76200"/>
              <a:ext cx="2434590" cy="896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66573"/>
            <a:ext cx="4524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Mean-Absolute-Error(MAE).</a:t>
            </a:r>
          </a:p>
        </p:txBody>
      </p:sp>
      <p:sp>
        <p:nvSpPr>
          <p:cNvPr id="10" name="object 10"/>
          <p:cNvSpPr/>
          <p:nvPr/>
        </p:nvSpPr>
        <p:spPr>
          <a:xfrm>
            <a:off x="993421" y="4563563"/>
            <a:ext cx="3728245" cy="1508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898652"/>
            <a:ext cx="985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measured by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taking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average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absolute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difference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between actual values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and the</a:t>
            </a:r>
            <a:r>
              <a:rPr sz="1800" spc="245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predictions.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464" y="1711451"/>
            <a:ext cx="5363210" cy="193548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Suppose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we have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a model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that predicted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salary of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4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employees which are</a:t>
            </a:r>
            <a:r>
              <a:rPr sz="1200" spc="-4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$988,</a:t>
            </a:r>
            <a:endParaRPr sz="1200">
              <a:latin typeface="Carlito"/>
              <a:cs typeface="Carlito"/>
            </a:endParaRPr>
          </a:p>
          <a:p>
            <a:pPr marL="92710" marR="219710">
              <a:lnSpc>
                <a:spcPct val="100000"/>
              </a:lnSpc>
            </a:pP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$1943, $1239, $2124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where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the actual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salaries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were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$1000, $1500, $2000. $2500 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respectively.</a:t>
            </a:r>
            <a:endParaRPr sz="120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If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we </a:t>
            </a:r>
            <a:r>
              <a:rPr sz="1200" spc="-15" dirty="0">
                <a:solidFill>
                  <a:srgbClr val="48535E"/>
                </a:solidFill>
                <a:latin typeface="Carlito"/>
                <a:cs typeface="Carlito"/>
              </a:rPr>
              <a:t>take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absolute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difference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of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predictions </a:t>
            </a:r>
            <a:r>
              <a:rPr sz="1200" dirty="0">
                <a:solidFill>
                  <a:srgbClr val="48535E"/>
                </a:solidFill>
                <a:latin typeface="Carlito"/>
                <a:cs typeface="Carlito"/>
              </a:rPr>
              <a:t>and the actual </a:t>
            </a:r>
            <a:r>
              <a:rPr sz="1200" spc="-5" dirty="0">
                <a:solidFill>
                  <a:srgbClr val="48535E"/>
                </a:solidFill>
                <a:latin typeface="Carlito"/>
                <a:cs typeface="Carlito"/>
              </a:rPr>
              <a:t>values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we</a:t>
            </a:r>
            <a:r>
              <a:rPr sz="1200" spc="-4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48535E"/>
                </a:solidFill>
                <a:latin typeface="Carlito"/>
                <a:cs typeface="Carlito"/>
              </a:rPr>
              <a:t>get: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</a:pP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| 1000 - 988 | =</a:t>
            </a:r>
            <a:r>
              <a:rPr sz="1000" spc="60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12</a:t>
            </a:r>
            <a:endParaRPr sz="100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</a:pP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| 1500 - 1943 | =</a:t>
            </a:r>
            <a:r>
              <a:rPr sz="1000" spc="6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443</a:t>
            </a:r>
            <a:endParaRPr sz="1000">
              <a:latin typeface="Carlito"/>
              <a:cs typeface="Carlito"/>
            </a:endParaRPr>
          </a:p>
          <a:p>
            <a:pPr marL="121920">
              <a:lnSpc>
                <a:spcPct val="100000"/>
              </a:lnSpc>
            </a:pP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| 2000 - 1239 | =</a:t>
            </a:r>
            <a:r>
              <a:rPr sz="1000" spc="6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761</a:t>
            </a:r>
            <a:endParaRPr sz="100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</a:pP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| 2500 - 2124 | =</a:t>
            </a:r>
            <a:r>
              <a:rPr sz="1000" spc="65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376</a:t>
            </a:r>
            <a:endParaRPr sz="100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</a:pP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Now, MAE = </a:t>
            </a:r>
            <a:r>
              <a:rPr sz="1000" spc="-10" dirty="0">
                <a:solidFill>
                  <a:srgbClr val="202429"/>
                </a:solidFill>
                <a:latin typeface="Carlito"/>
                <a:cs typeface="Carlito"/>
              </a:rPr>
              <a:t>(12 </a:t>
            </a: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+ 443 + 761 + 376) / 4 =</a:t>
            </a:r>
            <a:r>
              <a:rPr sz="1000" spc="114" dirty="0">
                <a:solidFill>
                  <a:srgbClr val="202429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202429"/>
                </a:solidFill>
                <a:latin typeface="Carlito"/>
                <a:cs typeface="Carlito"/>
              </a:rPr>
              <a:t>398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2639" y="3965575"/>
            <a:ext cx="483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This value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tells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us that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model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predicting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$398 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more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less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on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average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than the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actual</a:t>
            </a:r>
            <a:r>
              <a:rPr sz="1800" spc="25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value.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685" y="6220459"/>
            <a:ext cx="6752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**The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less the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value of MAE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better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performance of your</a:t>
            </a:r>
            <a:r>
              <a:rPr sz="1800" b="1" i="1" spc="10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755" y="1423674"/>
            <a:ext cx="4389429" cy="2899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27865" cy="897255"/>
            <a:chOff x="0" y="76200"/>
            <a:chExt cx="12127865" cy="897255"/>
          </a:xfrm>
        </p:grpSpPr>
        <p:sp>
          <p:nvSpPr>
            <p:cNvPr id="3" name="object 3"/>
            <p:cNvSpPr/>
            <p:nvPr/>
          </p:nvSpPr>
          <p:spPr>
            <a:xfrm>
              <a:off x="761" y="764286"/>
              <a:ext cx="12127230" cy="0"/>
            </a:xfrm>
            <a:custGeom>
              <a:avLst/>
              <a:gdLst/>
              <a:ahLst/>
              <a:cxnLst/>
              <a:rect l="l" t="t" r="r" b="b"/>
              <a:pathLst>
                <a:path w="12127230">
                  <a:moveTo>
                    <a:pt x="0" y="0"/>
                  </a:moveTo>
                  <a:lnTo>
                    <a:pt x="12126849" y="0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1303782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76200"/>
              <a:ext cx="653034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4588" y="76200"/>
              <a:ext cx="1645158" cy="89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8632" y="76200"/>
              <a:ext cx="653033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0551" y="76200"/>
              <a:ext cx="2390394" cy="896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66573"/>
            <a:ext cx="4176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Mean-Square-Error(MSE).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739" y="898652"/>
            <a:ext cx="10230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mean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square error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(MSE) is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just </a:t>
            </a:r>
            <a:r>
              <a:rPr sz="1800" spc="-20" dirty="0">
                <a:solidFill>
                  <a:srgbClr val="48535E"/>
                </a:solidFill>
                <a:latin typeface="Carlito"/>
                <a:cs typeface="Carlito"/>
              </a:rPr>
              <a:t>like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MAE,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but squares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difference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before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summing them all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instead 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of using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absolute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value. </a:t>
            </a:r>
            <a:r>
              <a:rPr sz="1800" spc="-35" dirty="0">
                <a:solidFill>
                  <a:srgbClr val="48535E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see this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difference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equation</a:t>
            </a:r>
            <a:r>
              <a:rPr sz="1800" spc="15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below</a:t>
            </a:r>
            <a:r>
              <a:rPr sz="1800" dirty="0">
                <a:solidFill>
                  <a:srgbClr val="48535E"/>
                </a:solidFill>
                <a:latin typeface="Noto Sans"/>
                <a:cs typeface="Noto Sans"/>
              </a:rPr>
              <a:t>.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9464" y="2357627"/>
            <a:ext cx="5363210" cy="64325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MSE = </a:t>
            </a:r>
            <a:r>
              <a:rPr sz="1800" spc="90" dirty="0">
                <a:solidFill>
                  <a:srgbClr val="202429"/>
                </a:solidFill>
                <a:latin typeface="Arial"/>
                <a:cs typeface="Arial"/>
              </a:rPr>
              <a:t>(12^2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+ </a:t>
            </a:r>
            <a:r>
              <a:rPr sz="1800" spc="10" dirty="0">
                <a:solidFill>
                  <a:srgbClr val="202429"/>
                </a:solidFill>
                <a:latin typeface="Arial"/>
                <a:cs typeface="Arial"/>
              </a:rPr>
              <a:t>443^2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+ </a:t>
            </a:r>
            <a:r>
              <a:rPr sz="1800" spc="10" dirty="0">
                <a:solidFill>
                  <a:srgbClr val="202429"/>
                </a:solidFill>
                <a:latin typeface="Arial"/>
                <a:cs typeface="Arial"/>
              </a:rPr>
              <a:t>761^2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+</a:t>
            </a:r>
            <a:r>
              <a:rPr sz="1800" spc="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202429"/>
                </a:solidFill>
                <a:latin typeface="Arial"/>
                <a:cs typeface="Arial"/>
              </a:rPr>
              <a:t>376^2)/4</a:t>
            </a:r>
            <a:endParaRPr sz="1800">
              <a:latin typeface="Arial"/>
              <a:cs typeface="Arial"/>
            </a:endParaRPr>
          </a:p>
          <a:p>
            <a:pPr marL="718820">
              <a:lnSpc>
                <a:spcPct val="100000"/>
              </a:lnSpc>
            </a:pP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Carlito"/>
                <a:cs typeface="Carlito"/>
              </a:rPr>
              <a:t>229222.5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639" y="3573907"/>
            <a:ext cx="51422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Because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we are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squaring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difference,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MSE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will  almost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always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be bigger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than the MAE.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reason,  we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cannot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directly compare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MAE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 MSE. </a:t>
            </a:r>
            <a:r>
              <a:rPr sz="1800" spc="-35" dirty="0">
                <a:solidFill>
                  <a:srgbClr val="48535E"/>
                </a:solidFill>
                <a:latin typeface="Carlito"/>
                <a:cs typeface="Carlito"/>
              </a:rPr>
              <a:t>We  </a:t>
            </a:r>
            <a:r>
              <a:rPr sz="1800" spc="-120" dirty="0">
                <a:solidFill>
                  <a:srgbClr val="48535E"/>
                </a:solidFill>
                <a:latin typeface="Arial"/>
                <a:cs typeface="Arial"/>
              </a:rPr>
              <a:t>can </a:t>
            </a:r>
            <a:r>
              <a:rPr sz="1800" spc="-50" dirty="0">
                <a:solidFill>
                  <a:srgbClr val="48535E"/>
                </a:solidFill>
                <a:latin typeface="Arial"/>
                <a:cs typeface="Arial"/>
              </a:rPr>
              <a:t>only </a:t>
            </a:r>
            <a:r>
              <a:rPr sz="1800" spc="-85" dirty="0">
                <a:solidFill>
                  <a:srgbClr val="48535E"/>
                </a:solidFill>
                <a:latin typeface="Arial"/>
                <a:cs typeface="Arial"/>
              </a:rPr>
              <a:t>compare </a:t>
            </a:r>
            <a:r>
              <a:rPr sz="1800" spc="-30" dirty="0">
                <a:solidFill>
                  <a:srgbClr val="48535E"/>
                </a:solidFill>
                <a:latin typeface="Arial"/>
                <a:cs typeface="Arial"/>
              </a:rPr>
              <a:t>our </a:t>
            </a:r>
            <a:r>
              <a:rPr sz="1800" spc="-75" dirty="0">
                <a:solidFill>
                  <a:srgbClr val="48535E"/>
                </a:solidFill>
                <a:latin typeface="Arial"/>
                <a:cs typeface="Arial"/>
              </a:rPr>
              <a:t>model’s </a:t>
            </a:r>
            <a:r>
              <a:rPr sz="1800" spc="-25" dirty="0">
                <a:solidFill>
                  <a:srgbClr val="48535E"/>
                </a:solidFill>
                <a:latin typeface="Arial"/>
                <a:cs typeface="Arial"/>
              </a:rPr>
              <a:t>error </a:t>
            </a:r>
            <a:r>
              <a:rPr sz="1800" spc="-60" dirty="0">
                <a:solidFill>
                  <a:srgbClr val="48535E"/>
                </a:solidFill>
                <a:latin typeface="Arial"/>
                <a:cs typeface="Arial"/>
              </a:rPr>
              <a:t>metrics </a:t>
            </a:r>
            <a:r>
              <a:rPr sz="1800" spc="15" dirty="0">
                <a:solidFill>
                  <a:srgbClr val="48535E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48535E"/>
                </a:solidFill>
                <a:latin typeface="Arial"/>
                <a:cs typeface="Arial"/>
              </a:rPr>
              <a:t>those</a:t>
            </a:r>
            <a:r>
              <a:rPr sz="1800" spc="-365" dirty="0">
                <a:solidFill>
                  <a:srgbClr val="48535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8535E"/>
                </a:solidFill>
                <a:latin typeface="Arial"/>
                <a:cs typeface="Arial"/>
              </a:rPr>
              <a:t>of 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competing</a:t>
            </a:r>
            <a:r>
              <a:rPr sz="1800" spc="25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084" y="6301536"/>
            <a:ext cx="588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**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Outliers will produce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these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exponentially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larger</a:t>
            </a:r>
            <a:r>
              <a:rPr sz="1800" b="1" i="1" spc="11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differences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1575816"/>
            <a:ext cx="5361940" cy="4609465"/>
            <a:chOff x="0" y="1575816"/>
            <a:chExt cx="5361940" cy="4609465"/>
          </a:xfrm>
        </p:grpSpPr>
        <p:sp>
          <p:nvSpPr>
            <p:cNvPr id="15" name="object 15"/>
            <p:cNvSpPr/>
            <p:nvPr/>
          </p:nvSpPr>
          <p:spPr>
            <a:xfrm>
              <a:off x="320039" y="5249029"/>
              <a:ext cx="3022675" cy="9360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575816"/>
              <a:ext cx="5361431" cy="3695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27865" cy="897255"/>
            <a:chOff x="0" y="76200"/>
            <a:chExt cx="12127865" cy="897255"/>
          </a:xfrm>
        </p:grpSpPr>
        <p:sp>
          <p:nvSpPr>
            <p:cNvPr id="3" name="object 3"/>
            <p:cNvSpPr/>
            <p:nvPr/>
          </p:nvSpPr>
          <p:spPr>
            <a:xfrm>
              <a:off x="761" y="764286"/>
              <a:ext cx="12127230" cy="0"/>
            </a:xfrm>
            <a:custGeom>
              <a:avLst/>
              <a:gdLst/>
              <a:ahLst/>
              <a:cxnLst/>
              <a:rect l="l" t="t" r="r" b="b"/>
              <a:pathLst>
                <a:path w="12127230">
                  <a:moveTo>
                    <a:pt x="0" y="0"/>
                  </a:moveTo>
                  <a:lnTo>
                    <a:pt x="12126849" y="0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1303782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76200"/>
              <a:ext cx="653034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4588" y="76200"/>
              <a:ext cx="6022086" cy="89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66573"/>
            <a:ext cx="6574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Mean-Absolute </a:t>
            </a:r>
            <a:r>
              <a:rPr spc="-204" dirty="0"/>
              <a:t>Percentage</a:t>
            </a:r>
            <a:r>
              <a:rPr spc="-580" dirty="0"/>
              <a:t> </a:t>
            </a:r>
            <a:r>
              <a:rPr spc="-145" dirty="0"/>
              <a:t>Error(MAPE).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907796"/>
            <a:ext cx="1019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50" dirty="0">
                <a:solidFill>
                  <a:srgbClr val="48535E"/>
                </a:solidFill>
                <a:latin typeface="Arial Black"/>
                <a:cs typeface="Arial Black"/>
              </a:rPr>
              <a:t>mean </a:t>
            </a:r>
            <a:r>
              <a:rPr sz="1800" spc="-220" dirty="0">
                <a:solidFill>
                  <a:srgbClr val="48535E"/>
                </a:solidFill>
                <a:latin typeface="Arial Black"/>
                <a:cs typeface="Arial Black"/>
              </a:rPr>
              <a:t>absolute </a:t>
            </a:r>
            <a:r>
              <a:rPr sz="1800" spc="-235" dirty="0">
                <a:solidFill>
                  <a:srgbClr val="48535E"/>
                </a:solidFill>
                <a:latin typeface="Arial Black"/>
                <a:cs typeface="Arial Black"/>
              </a:rPr>
              <a:t>percentage </a:t>
            </a:r>
            <a:r>
              <a:rPr sz="1800" spc="-195" dirty="0">
                <a:solidFill>
                  <a:srgbClr val="48535E"/>
                </a:solidFill>
                <a:latin typeface="Arial Black"/>
                <a:cs typeface="Arial Black"/>
              </a:rPr>
              <a:t>error </a:t>
            </a:r>
            <a:r>
              <a:rPr sz="1800" spc="-220" dirty="0">
                <a:solidFill>
                  <a:srgbClr val="48535E"/>
                </a:solidFill>
                <a:latin typeface="Arial Black"/>
                <a:cs typeface="Arial Black"/>
              </a:rPr>
              <a:t>(MAPE) </a:t>
            </a:r>
            <a:r>
              <a:rPr sz="1800" spc="-254" dirty="0">
                <a:solidFill>
                  <a:srgbClr val="48535E"/>
                </a:solidFill>
                <a:latin typeface="Arial Black"/>
                <a:cs typeface="Arial Black"/>
              </a:rPr>
              <a:t>is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35" dirty="0">
                <a:solidFill>
                  <a:srgbClr val="48535E"/>
                </a:solidFill>
                <a:latin typeface="Arial Black"/>
                <a:cs typeface="Arial Black"/>
              </a:rPr>
              <a:t>percentage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equivalent </a:t>
            </a:r>
            <a:r>
              <a:rPr sz="1800" spc="-160" dirty="0">
                <a:solidFill>
                  <a:srgbClr val="48535E"/>
                </a:solidFill>
                <a:latin typeface="Arial Black"/>
                <a:cs typeface="Arial Black"/>
              </a:rPr>
              <a:t>of </a:t>
            </a:r>
            <a:r>
              <a:rPr sz="1800" spc="-229" dirty="0">
                <a:solidFill>
                  <a:srgbClr val="48535E"/>
                </a:solidFill>
                <a:latin typeface="Arial Black"/>
                <a:cs typeface="Arial Black"/>
              </a:rPr>
              <a:t>MAE. </a:t>
            </a:r>
            <a:r>
              <a:rPr sz="1800" spc="-270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00" dirty="0">
                <a:solidFill>
                  <a:srgbClr val="48535E"/>
                </a:solidFill>
                <a:latin typeface="Arial Black"/>
                <a:cs typeface="Arial Black"/>
              </a:rPr>
              <a:t>equation </a:t>
            </a:r>
            <a:r>
              <a:rPr sz="1800" spc="-225" dirty="0">
                <a:solidFill>
                  <a:srgbClr val="48535E"/>
                </a:solidFill>
                <a:latin typeface="Arial Black"/>
                <a:cs typeface="Arial Black"/>
              </a:rPr>
              <a:t>looks  just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like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that </a:t>
            </a:r>
            <a:r>
              <a:rPr sz="1800" spc="-160" dirty="0">
                <a:solidFill>
                  <a:srgbClr val="48535E"/>
                </a:solidFill>
                <a:latin typeface="Arial Black"/>
                <a:cs typeface="Arial Black"/>
              </a:rPr>
              <a:t>of </a:t>
            </a:r>
            <a:r>
              <a:rPr sz="1800" spc="-229" dirty="0">
                <a:solidFill>
                  <a:srgbClr val="48535E"/>
                </a:solidFill>
                <a:latin typeface="Arial Black"/>
                <a:cs typeface="Arial Black"/>
              </a:rPr>
              <a:t>MAE, </a:t>
            </a:r>
            <a:r>
              <a:rPr sz="1800" spc="-175" dirty="0">
                <a:solidFill>
                  <a:srgbClr val="48535E"/>
                </a:solidFill>
                <a:latin typeface="Arial Black"/>
                <a:cs typeface="Arial Black"/>
              </a:rPr>
              <a:t>but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with </a:t>
            </a:r>
            <a:r>
              <a:rPr sz="1800" spc="-235" dirty="0">
                <a:solidFill>
                  <a:srgbClr val="48535E"/>
                </a:solidFill>
                <a:latin typeface="Arial Black"/>
                <a:cs typeface="Arial Black"/>
              </a:rPr>
              <a:t>adjustments </a:t>
            </a:r>
            <a:r>
              <a:rPr sz="1800" spc="-175" dirty="0">
                <a:solidFill>
                  <a:srgbClr val="48535E"/>
                </a:solidFill>
                <a:latin typeface="Arial Black"/>
                <a:cs typeface="Arial Black"/>
              </a:rPr>
              <a:t>to </a:t>
            </a:r>
            <a:r>
              <a:rPr sz="1800" spc="-225" dirty="0">
                <a:solidFill>
                  <a:srgbClr val="48535E"/>
                </a:solidFill>
                <a:latin typeface="Arial Black"/>
                <a:cs typeface="Arial Black"/>
              </a:rPr>
              <a:t>convert </a:t>
            </a:r>
            <a:r>
              <a:rPr sz="1800" spc="-200" dirty="0">
                <a:solidFill>
                  <a:srgbClr val="48535E"/>
                </a:solidFill>
                <a:latin typeface="Arial Black"/>
                <a:cs typeface="Arial Black"/>
              </a:rPr>
              <a:t>everything </a:t>
            </a:r>
            <a:r>
              <a:rPr sz="1800" spc="-180" dirty="0">
                <a:solidFill>
                  <a:srgbClr val="48535E"/>
                </a:solidFill>
                <a:latin typeface="Arial Black"/>
                <a:cs typeface="Arial Black"/>
              </a:rPr>
              <a:t>into</a:t>
            </a:r>
            <a:r>
              <a:rPr sz="1800" spc="229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45" dirty="0">
                <a:solidFill>
                  <a:srgbClr val="48535E"/>
                </a:solidFill>
                <a:latin typeface="Arial Black"/>
                <a:cs typeface="Arial Black"/>
              </a:rPr>
              <a:t>percentages.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6252" y="2141220"/>
            <a:ext cx="6105525" cy="81089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120"/>
              </a:lnSpc>
            </a:pPr>
            <a:r>
              <a:rPr sz="1800" spc="-5" dirty="0">
                <a:latin typeface="Carlito"/>
                <a:cs typeface="Carlito"/>
              </a:rPr>
              <a:t>MAPE=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100%/4*sum(12/1000+443/1500+761/2000+376/2500)</a:t>
            </a:r>
            <a:endParaRPr sz="1800">
              <a:latin typeface="Carlito"/>
              <a:cs typeface="Carlito"/>
            </a:endParaRPr>
          </a:p>
          <a:p>
            <a:pPr marL="668655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latin typeface="Carlito"/>
                <a:cs typeface="Carlito"/>
              </a:rPr>
              <a:t>=21%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5491" y="3829939"/>
            <a:ext cx="5104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48535E"/>
                </a:solidFill>
                <a:latin typeface="Arial"/>
                <a:cs typeface="Arial"/>
              </a:rPr>
              <a:t>MAPE </a:t>
            </a:r>
            <a:r>
              <a:rPr sz="1800" spc="-100" dirty="0">
                <a:solidFill>
                  <a:srgbClr val="48535E"/>
                </a:solidFill>
                <a:latin typeface="Arial"/>
                <a:cs typeface="Arial"/>
              </a:rPr>
              <a:t>is </a:t>
            </a:r>
            <a:r>
              <a:rPr sz="1800" spc="-50" dirty="0">
                <a:solidFill>
                  <a:srgbClr val="48535E"/>
                </a:solidFill>
                <a:latin typeface="Arial"/>
                <a:cs typeface="Arial"/>
              </a:rPr>
              <a:t>how </a:t>
            </a:r>
            <a:r>
              <a:rPr sz="1800" spc="-35" dirty="0">
                <a:solidFill>
                  <a:srgbClr val="48535E"/>
                </a:solidFill>
                <a:latin typeface="Arial"/>
                <a:cs typeface="Arial"/>
              </a:rPr>
              <a:t>far </a:t>
            </a:r>
            <a:r>
              <a:rPr sz="1800" spc="-20" dirty="0">
                <a:solidFill>
                  <a:srgbClr val="48535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8535E"/>
                </a:solidFill>
                <a:latin typeface="Arial"/>
                <a:cs typeface="Arial"/>
              </a:rPr>
              <a:t>model’s </a:t>
            </a:r>
            <a:r>
              <a:rPr sz="1800" spc="-55" dirty="0">
                <a:solidFill>
                  <a:srgbClr val="48535E"/>
                </a:solidFill>
                <a:latin typeface="Arial"/>
                <a:cs typeface="Arial"/>
              </a:rPr>
              <a:t>predictions </a:t>
            </a:r>
            <a:r>
              <a:rPr sz="1800" spc="-85" dirty="0">
                <a:solidFill>
                  <a:srgbClr val="48535E"/>
                </a:solidFill>
                <a:latin typeface="Arial"/>
                <a:cs typeface="Arial"/>
              </a:rPr>
              <a:t>are </a:t>
            </a:r>
            <a:r>
              <a:rPr sz="1800" spc="10" dirty="0">
                <a:solidFill>
                  <a:srgbClr val="48535E"/>
                </a:solidFill>
                <a:latin typeface="Arial"/>
                <a:cs typeface="Arial"/>
              </a:rPr>
              <a:t>off </a:t>
            </a:r>
            <a:r>
              <a:rPr sz="1800" spc="-25" dirty="0">
                <a:solidFill>
                  <a:srgbClr val="48535E"/>
                </a:solidFill>
                <a:latin typeface="Arial"/>
                <a:cs typeface="Arial"/>
              </a:rPr>
              <a:t>from 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corresponding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outputs on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average. </a:t>
            </a:r>
            <a:r>
              <a:rPr sz="1800" spc="-20" dirty="0">
                <a:solidFill>
                  <a:srgbClr val="48535E"/>
                </a:solidFill>
                <a:latin typeface="Carlito"/>
                <a:cs typeface="Carlito"/>
              </a:rPr>
              <a:t>Like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MAE, 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MAPE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also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has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clear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interpretation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since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percentages  are </a:t>
            </a:r>
            <a:r>
              <a:rPr sz="1800" dirty="0">
                <a:solidFill>
                  <a:srgbClr val="48535E"/>
                </a:solidFill>
                <a:latin typeface="Carlito"/>
                <a:cs typeface="Carlito"/>
              </a:rPr>
              <a:t>easier </a:t>
            </a:r>
            <a:r>
              <a:rPr sz="1800" spc="-15" dirty="0">
                <a:solidFill>
                  <a:srgbClr val="48535E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8535E"/>
                </a:solidFill>
                <a:latin typeface="Carlito"/>
                <a:cs typeface="Carlito"/>
              </a:rPr>
              <a:t>people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to</a:t>
            </a:r>
            <a:r>
              <a:rPr sz="1800" spc="25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8535E"/>
                </a:solidFill>
                <a:latin typeface="Carlito"/>
                <a:cs typeface="Carlito"/>
              </a:rPr>
              <a:t>conceptualize.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5996432"/>
            <a:ext cx="112115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** MAPE has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managerial appeal and is a measure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commonly used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in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forecasting.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The smaller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MAPE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better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forecast</a:t>
            </a:r>
            <a:r>
              <a:rPr sz="1800" spc="-10" dirty="0">
                <a:solidFill>
                  <a:srgbClr val="333333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322" y="2203704"/>
            <a:ext cx="5215984" cy="193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3959" y="4148454"/>
          <a:ext cx="29337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52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Predicted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Actual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Absolute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Percentage</a:t>
                      </a:r>
                      <a:r>
                        <a:rPr sz="11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Error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988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1943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29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.5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333333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1239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38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2124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.04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MAPE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.95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27865" cy="897255"/>
            <a:chOff x="0" y="76200"/>
            <a:chExt cx="12127865" cy="897255"/>
          </a:xfrm>
        </p:grpSpPr>
        <p:sp>
          <p:nvSpPr>
            <p:cNvPr id="3" name="object 3"/>
            <p:cNvSpPr/>
            <p:nvPr/>
          </p:nvSpPr>
          <p:spPr>
            <a:xfrm>
              <a:off x="761" y="764286"/>
              <a:ext cx="12127230" cy="0"/>
            </a:xfrm>
            <a:custGeom>
              <a:avLst/>
              <a:gdLst/>
              <a:ahLst/>
              <a:cxnLst/>
              <a:rect l="l" t="t" r="r" b="b"/>
              <a:pathLst>
                <a:path w="12127230">
                  <a:moveTo>
                    <a:pt x="0" y="0"/>
                  </a:moveTo>
                  <a:lnTo>
                    <a:pt x="12126849" y="0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1126998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5883" y="76200"/>
              <a:ext cx="653034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804" y="76200"/>
              <a:ext cx="1460753" cy="89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7444" y="76200"/>
              <a:ext cx="653033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9364" y="76200"/>
              <a:ext cx="1852422" cy="896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0672" y="76200"/>
              <a:ext cx="653034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2592" y="76200"/>
              <a:ext cx="2602230" cy="896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166573"/>
            <a:ext cx="5473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Root-Mean-Squared-Error(RMSE).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739" y="907796"/>
            <a:ext cx="1022350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270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Root </a:t>
            </a:r>
            <a:r>
              <a:rPr sz="1800" spc="-204" dirty="0">
                <a:solidFill>
                  <a:srgbClr val="48535E"/>
                </a:solidFill>
                <a:latin typeface="Arial Black"/>
                <a:cs typeface="Arial Black"/>
              </a:rPr>
              <a:t>Mean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Square </a:t>
            </a:r>
            <a:r>
              <a:rPr sz="1800" spc="-220" dirty="0">
                <a:solidFill>
                  <a:srgbClr val="48535E"/>
                </a:solidFill>
                <a:latin typeface="Arial Black"/>
                <a:cs typeface="Arial Black"/>
              </a:rPr>
              <a:t>Error </a:t>
            </a:r>
            <a:r>
              <a:rPr sz="1800" spc="-254" dirty="0">
                <a:solidFill>
                  <a:srgbClr val="48535E"/>
                </a:solidFill>
                <a:latin typeface="Arial Black"/>
                <a:cs typeface="Arial Black"/>
              </a:rPr>
              <a:t>is </a:t>
            </a:r>
            <a:r>
              <a:rPr sz="1800" spc="-245" dirty="0">
                <a:solidFill>
                  <a:srgbClr val="48535E"/>
                </a:solidFill>
                <a:latin typeface="Arial Black"/>
                <a:cs typeface="Arial Black"/>
              </a:rPr>
              <a:t>measured </a:t>
            </a:r>
            <a:r>
              <a:rPr sz="1800" spc="-195" dirty="0">
                <a:solidFill>
                  <a:srgbClr val="48535E"/>
                </a:solidFill>
                <a:latin typeface="Arial Black"/>
                <a:cs typeface="Arial Black"/>
              </a:rPr>
              <a:t>by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taking the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square </a:t>
            </a:r>
            <a:r>
              <a:rPr sz="1800" spc="-175" dirty="0">
                <a:solidFill>
                  <a:srgbClr val="48535E"/>
                </a:solidFill>
                <a:latin typeface="Arial Black"/>
                <a:cs typeface="Arial Black"/>
              </a:rPr>
              <a:t>root </a:t>
            </a:r>
            <a:r>
              <a:rPr sz="1800" spc="-160" dirty="0">
                <a:solidFill>
                  <a:srgbClr val="48535E"/>
                </a:solidFill>
                <a:latin typeface="Arial Black"/>
                <a:cs typeface="Arial Black"/>
              </a:rPr>
              <a:t>of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average </a:t>
            </a:r>
            <a:r>
              <a:rPr sz="1800" spc="-160" dirty="0">
                <a:solidFill>
                  <a:srgbClr val="48535E"/>
                </a:solidFill>
                <a:latin typeface="Arial Black"/>
                <a:cs typeface="Arial Black"/>
              </a:rPr>
              <a:t>of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29" dirty="0">
                <a:solidFill>
                  <a:srgbClr val="48535E"/>
                </a:solidFill>
                <a:latin typeface="Arial Black"/>
                <a:cs typeface="Arial Black"/>
              </a:rPr>
              <a:t>squared 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difference </a:t>
            </a:r>
            <a:r>
              <a:rPr sz="1800" spc="-250" dirty="0">
                <a:solidFill>
                  <a:srgbClr val="48535E"/>
                </a:solidFill>
                <a:latin typeface="Arial Black"/>
                <a:cs typeface="Arial Black"/>
              </a:rPr>
              <a:t>between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00" dirty="0">
                <a:solidFill>
                  <a:srgbClr val="48535E"/>
                </a:solidFill>
                <a:latin typeface="Arial Black"/>
                <a:cs typeface="Arial Black"/>
              </a:rPr>
              <a:t>prediction </a:t>
            </a:r>
            <a:r>
              <a:rPr sz="1800" spc="-204" dirty="0">
                <a:solidFill>
                  <a:srgbClr val="48535E"/>
                </a:solidFill>
                <a:latin typeface="Arial Black"/>
                <a:cs typeface="Arial Black"/>
              </a:rPr>
              <a:t>and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50" dirty="0">
                <a:solidFill>
                  <a:srgbClr val="48535E"/>
                </a:solidFill>
                <a:latin typeface="Arial Black"/>
                <a:cs typeface="Arial Black"/>
              </a:rPr>
              <a:t>actual </a:t>
            </a:r>
            <a:r>
              <a:rPr sz="1800" spc="-235" dirty="0">
                <a:solidFill>
                  <a:srgbClr val="48535E"/>
                </a:solidFill>
                <a:latin typeface="Arial Black"/>
                <a:cs typeface="Arial Black"/>
              </a:rPr>
              <a:t>value. </a:t>
            </a:r>
            <a:r>
              <a:rPr sz="1800" spc="-210" dirty="0">
                <a:solidFill>
                  <a:srgbClr val="48535E"/>
                </a:solidFill>
                <a:latin typeface="Arial Black"/>
                <a:cs typeface="Arial Black"/>
              </a:rPr>
              <a:t>It </a:t>
            </a:r>
            <a:r>
              <a:rPr sz="1800" spc="-245" dirty="0">
                <a:solidFill>
                  <a:srgbClr val="48535E"/>
                </a:solidFill>
                <a:latin typeface="Arial Black"/>
                <a:cs typeface="Arial Black"/>
              </a:rPr>
              <a:t>represents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 </a:t>
            </a:r>
            <a:r>
              <a:rPr sz="1800" spc="-245" dirty="0">
                <a:solidFill>
                  <a:srgbClr val="48535E"/>
                </a:solidFill>
                <a:latin typeface="Arial Black"/>
                <a:cs typeface="Arial Black"/>
              </a:rPr>
              <a:t>sample </a:t>
            </a:r>
            <a:r>
              <a:rPr sz="1800" spc="-225" dirty="0">
                <a:solidFill>
                  <a:srgbClr val="48535E"/>
                </a:solidFill>
                <a:latin typeface="Arial Black"/>
                <a:cs typeface="Arial Black"/>
              </a:rPr>
              <a:t>standard </a:t>
            </a:r>
            <a:r>
              <a:rPr sz="1800" spc="-200" dirty="0">
                <a:solidFill>
                  <a:srgbClr val="48535E"/>
                </a:solidFill>
                <a:latin typeface="Arial Black"/>
                <a:cs typeface="Arial Black"/>
              </a:rPr>
              <a:t>deviation </a:t>
            </a:r>
            <a:r>
              <a:rPr sz="1800" spc="-165" dirty="0">
                <a:solidFill>
                  <a:srgbClr val="48535E"/>
                </a:solidFill>
                <a:latin typeface="Arial Black"/>
                <a:cs typeface="Arial Black"/>
              </a:rPr>
              <a:t>of 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the</a:t>
            </a:r>
            <a:r>
              <a:rPr sz="1800" spc="-125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29" dirty="0">
                <a:solidFill>
                  <a:srgbClr val="48535E"/>
                </a:solidFill>
                <a:latin typeface="Arial Black"/>
                <a:cs typeface="Arial Black"/>
              </a:rPr>
              <a:t>differences</a:t>
            </a:r>
            <a:r>
              <a:rPr sz="1800" spc="-90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50" dirty="0">
                <a:solidFill>
                  <a:srgbClr val="48535E"/>
                </a:solidFill>
                <a:latin typeface="Arial Black"/>
                <a:cs typeface="Arial Black"/>
              </a:rPr>
              <a:t>between</a:t>
            </a:r>
            <a:r>
              <a:rPr sz="1800" spc="-105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15" dirty="0">
                <a:solidFill>
                  <a:srgbClr val="48535E"/>
                </a:solidFill>
                <a:latin typeface="Arial Black"/>
                <a:cs typeface="Arial Black"/>
              </a:rPr>
              <a:t>predicted</a:t>
            </a:r>
            <a:r>
              <a:rPr sz="1800" spc="-80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54" dirty="0">
                <a:solidFill>
                  <a:srgbClr val="48535E"/>
                </a:solidFill>
                <a:latin typeface="Arial Black"/>
                <a:cs typeface="Arial Black"/>
              </a:rPr>
              <a:t>values</a:t>
            </a:r>
            <a:r>
              <a:rPr sz="1800" spc="-114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04" dirty="0">
                <a:solidFill>
                  <a:srgbClr val="48535E"/>
                </a:solidFill>
                <a:latin typeface="Arial Black"/>
                <a:cs typeface="Arial Black"/>
              </a:rPr>
              <a:t>and</a:t>
            </a:r>
            <a:r>
              <a:rPr sz="1800" spc="-110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48535E"/>
                </a:solidFill>
                <a:latin typeface="Arial Black"/>
                <a:cs typeface="Arial Black"/>
              </a:rPr>
              <a:t>observed</a:t>
            </a:r>
            <a:r>
              <a:rPr sz="1800" spc="-110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values(also</a:t>
            </a:r>
            <a:r>
              <a:rPr sz="1800" spc="-114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40" dirty="0">
                <a:solidFill>
                  <a:srgbClr val="48535E"/>
                </a:solidFill>
                <a:latin typeface="Arial Black"/>
                <a:cs typeface="Arial Black"/>
              </a:rPr>
              <a:t>called</a:t>
            </a:r>
            <a:r>
              <a:rPr sz="1800" spc="-90" dirty="0">
                <a:solidFill>
                  <a:srgbClr val="48535E"/>
                </a:solidFill>
                <a:latin typeface="Arial Black"/>
                <a:cs typeface="Arial Black"/>
              </a:rPr>
              <a:t> </a:t>
            </a:r>
            <a:r>
              <a:rPr sz="1800" spc="-229" dirty="0">
                <a:solidFill>
                  <a:srgbClr val="48535E"/>
                </a:solidFill>
                <a:latin typeface="Arial Black"/>
                <a:cs typeface="Arial Black"/>
              </a:rPr>
              <a:t>residuals).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0" y="1953767"/>
            <a:ext cx="5747385" cy="15443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50"/>
              </a:lnSpc>
            </a:pPr>
            <a:r>
              <a:rPr sz="1800" spc="-315" dirty="0">
                <a:solidFill>
                  <a:srgbClr val="202429"/>
                </a:solidFill>
                <a:latin typeface="Arial"/>
                <a:cs typeface="Arial"/>
              </a:rPr>
              <a:t>RMSE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= </a:t>
            </a:r>
            <a:r>
              <a:rPr sz="1800" spc="180" dirty="0">
                <a:solidFill>
                  <a:srgbClr val="202429"/>
                </a:solidFill>
                <a:latin typeface="Arial"/>
                <a:cs typeface="Arial"/>
              </a:rPr>
              <a:t>sqrt((12^2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+ </a:t>
            </a:r>
            <a:r>
              <a:rPr sz="1800" spc="15" dirty="0">
                <a:solidFill>
                  <a:srgbClr val="202429"/>
                </a:solidFill>
                <a:latin typeface="Arial"/>
                <a:cs typeface="Arial"/>
              </a:rPr>
              <a:t>443^2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+ </a:t>
            </a:r>
            <a:r>
              <a:rPr sz="1800" spc="15" dirty="0">
                <a:solidFill>
                  <a:srgbClr val="202429"/>
                </a:solidFill>
                <a:latin typeface="Arial"/>
                <a:cs typeface="Arial"/>
              </a:rPr>
              <a:t>761^2 </a:t>
            </a:r>
            <a:r>
              <a:rPr sz="1800" spc="-65" dirty="0">
                <a:solidFill>
                  <a:srgbClr val="202429"/>
                </a:solidFill>
                <a:latin typeface="Arial"/>
                <a:cs typeface="Arial"/>
              </a:rPr>
              <a:t>+ </a:t>
            </a:r>
            <a:r>
              <a:rPr sz="1800" spc="75" dirty="0">
                <a:solidFill>
                  <a:srgbClr val="202429"/>
                </a:solidFill>
                <a:latin typeface="Arial"/>
                <a:cs typeface="Arial"/>
              </a:rPr>
              <a:t>376^2)</a:t>
            </a:r>
            <a:r>
              <a:rPr sz="1800" spc="47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spc="484" dirty="0">
                <a:solidFill>
                  <a:srgbClr val="202429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175" dirty="0">
                <a:solidFill>
                  <a:srgbClr val="202429"/>
                </a:solidFill>
                <a:latin typeface="Arial"/>
                <a:cs typeface="Arial"/>
              </a:rPr>
              <a:t>4)</a:t>
            </a:r>
            <a:endParaRPr sz="1800">
              <a:latin typeface="Arial"/>
              <a:cs typeface="Arial"/>
            </a:endParaRPr>
          </a:p>
          <a:p>
            <a:pPr marL="843280">
              <a:lnSpc>
                <a:spcPct val="100000"/>
              </a:lnSpc>
              <a:spcBef>
                <a:spcPts val="1250"/>
              </a:spcBef>
            </a:pPr>
            <a:r>
              <a:rPr sz="1800" spc="-30" dirty="0">
                <a:solidFill>
                  <a:srgbClr val="202429"/>
                </a:solidFill>
                <a:latin typeface="Arial"/>
                <a:cs typeface="Arial"/>
              </a:rPr>
              <a:t>~478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902" y="3832986"/>
            <a:ext cx="1174178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8680" marR="65087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Here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the RMSE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value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greater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than that of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MAE.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This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because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RMSE  </a:t>
            </a:r>
            <a:r>
              <a:rPr sz="1400" spc="-15" dirty="0">
                <a:solidFill>
                  <a:srgbClr val="48535E"/>
                </a:solidFill>
                <a:latin typeface="Carlito"/>
                <a:cs typeface="Carlito"/>
              </a:rPr>
              <a:t>takes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the square of the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differences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between the predictions and the  actual value, hence the value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greater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MAE</a:t>
            </a:r>
            <a:r>
              <a:rPr sz="1400" spc="9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value.</a:t>
            </a:r>
            <a:endParaRPr sz="1400">
              <a:latin typeface="Carlito"/>
              <a:cs typeface="Carlito"/>
            </a:endParaRPr>
          </a:p>
          <a:p>
            <a:pPr marL="5948680" marR="762635">
              <a:lnSpc>
                <a:spcPct val="100000"/>
              </a:lnSpc>
            </a:pP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Both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MAE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RMSE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are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same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units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the dependent variable. 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compared to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MAE, RMSE will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give higher weight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errors </a:t>
            </a:r>
            <a:r>
              <a:rPr sz="1400" spc="-5" dirty="0">
                <a:solidFill>
                  <a:srgbClr val="48535E"/>
                </a:solidFill>
                <a:latin typeface="Carlito"/>
                <a:cs typeface="Carlito"/>
              </a:rPr>
              <a:t>and  punish </a:t>
            </a:r>
            <a:r>
              <a:rPr sz="1400" spc="-10" dirty="0">
                <a:solidFill>
                  <a:srgbClr val="48535E"/>
                </a:solidFill>
                <a:latin typeface="Carlito"/>
                <a:cs typeface="Carlito"/>
              </a:rPr>
              <a:t>large errors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in the</a:t>
            </a:r>
            <a:r>
              <a:rPr sz="1400" spc="5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48535E"/>
                </a:solidFill>
                <a:latin typeface="Carlito"/>
                <a:cs typeface="Carlito"/>
              </a:rPr>
              <a:t>model.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**RMSE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is a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better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performance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metric as it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squares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errors before taking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the averages.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that, large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errors receive  higher punishment.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It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performs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particularly well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when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large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errors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are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undesirable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for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your model's performance.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But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RMSE 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is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highly sensitive </a:t>
            </a:r>
            <a:r>
              <a:rPr sz="1800" b="1" i="1" spc="-15" dirty="0">
                <a:solidFill>
                  <a:srgbClr val="48535E"/>
                </a:solidFill>
                <a:latin typeface="Carlito"/>
                <a:cs typeface="Carlito"/>
              </a:rPr>
              <a:t>to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outlier values(an outlier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is a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data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point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that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differs significantly from other observations). Hence, prior  </a:t>
            </a:r>
            <a:r>
              <a:rPr sz="1800" b="1" i="1" spc="-15" dirty="0">
                <a:solidFill>
                  <a:srgbClr val="48535E"/>
                </a:solidFill>
                <a:latin typeface="Carlito"/>
                <a:cs typeface="Carlito"/>
              </a:rPr>
              <a:t>to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using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this metric,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you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must </a:t>
            </a:r>
            <a:r>
              <a:rPr sz="1800" b="1" i="1" dirty="0">
                <a:solidFill>
                  <a:srgbClr val="48535E"/>
                </a:solidFill>
                <a:latin typeface="Carlito"/>
                <a:cs typeface="Carlito"/>
              </a:rPr>
              <a:t>remove the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outliers from your </a:t>
            </a:r>
            <a:r>
              <a:rPr sz="1800" b="1" i="1" spc="-10" dirty="0">
                <a:solidFill>
                  <a:srgbClr val="48535E"/>
                </a:solidFill>
                <a:latin typeface="Carlito"/>
                <a:cs typeface="Carlito"/>
              </a:rPr>
              <a:t>data</a:t>
            </a:r>
            <a:r>
              <a:rPr sz="1800" b="1" i="1" spc="90" dirty="0">
                <a:solidFill>
                  <a:srgbClr val="48535E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48535E"/>
                </a:solidFill>
                <a:latin typeface="Carlito"/>
                <a:cs typeface="Carlito"/>
              </a:rPr>
              <a:t>set.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6904" y="2496224"/>
            <a:ext cx="4496100" cy="1295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354573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305" dirty="0">
                <a:uFill>
                  <a:solidFill>
                    <a:srgbClr val="4471C4"/>
                  </a:solidFill>
                </a:uFill>
              </a:rPr>
              <a:t>Types </a:t>
            </a:r>
            <a:r>
              <a:rPr sz="4400" u="heavy" spc="-204" dirty="0">
                <a:uFill>
                  <a:solidFill>
                    <a:srgbClr val="4471C4"/>
                  </a:solidFill>
                </a:uFill>
              </a:rPr>
              <a:t>of Decision</a:t>
            </a:r>
            <a:r>
              <a:rPr sz="4400" u="heavy" spc="-77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380" dirty="0">
                <a:uFill>
                  <a:solidFill>
                    <a:srgbClr val="4471C4"/>
                  </a:solidFill>
                </a:uFill>
              </a:rPr>
              <a:t>Tree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52806" y="885571"/>
            <a:ext cx="1155255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85757"/>
                </a:solidFill>
                <a:latin typeface="Arial"/>
                <a:cs typeface="Arial"/>
              </a:rPr>
              <a:t>Types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decision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based 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target variable </a:t>
            </a:r>
            <a:r>
              <a:rPr sz="1800" spc="-25" dirty="0">
                <a:solidFill>
                  <a:srgbClr val="585757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have.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two</a:t>
            </a:r>
            <a:r>
              <a:rPr sz="1800" spc="20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1.Categorical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Variable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Decision </a:t>
            </a:r>
            <a:r>
              <a:rPr sz="1800" b="1" spc="-25" dirty="0">
                <a:solidFill>
                  <a:srgbClr val="333333"/>
                </a:solidFill>
                <a:latin typeface="Arial"/>
                <a:cs typeface="Arial"/>
              </a:rPr>
              <a:t>Tree: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Decision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which has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categorical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target variable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it called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as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categorical variable decision tree. Example:-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scenario of student problem,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target variable is “Student 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play cricket or not” i.e. YES or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1.Continuous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Variable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Decision </a:t>
            </a:r>
            <a:r>
              <a:rPr sz="1800" b="1" spc="-25" dirty="0">
                <a:solidFill>
                  <a:srgbClr val="333333"/>
                </a:solidFill>
                <a:latin typeface="Arial"/>
                <a:cs typeface="Arial"/>
              </a:rPr>
              <a:t>Tree: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Decision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has continuous target variable then it is called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as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Continuous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Variable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Decision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Tree.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Example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:-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price of a newly launched product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because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price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 anything  depending on various</a:t>
            </a:r>
            <a:r>
              <a:rPr sz="1800" spc="4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constraints.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44062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70" dirty="0">
                <a:uFill>
                  <a:solidFill>
                    <a:srgbClr val="4471C4"/>
                  </a:solidFill>
                </a:uFill>
              </a:rPr>
              <a:t>Terminologies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54888" y="905383"/>
            <a:ext cx="1015809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Important </a:t>
            </a:r>
            <a:r>
              <a:rPr sz="1800" b="1" spc="-20" dirty="0">
                <a:solidFill>
                  <a:srgbClr val="333333"/>
                </a:solidFill>
                <a:latin typeface="Carlito"/>
                <a:cs typeface="Carlito"/>
              </a:rPr>
              <a:t>Terminology </a:t>
            </a:r>
            <a:r>
              <a:rPr sz="1800" b="1" spc="-10" dirty="0">
                <a:solidFill>
                  <a:srgbClr val="333333"/>
                </a:solidFill>
                <a:latin typeface="Carlito"/>
                <a:cs typeface="Carlito"/>
              </a:rPr>
              <a:t>related to </a:t>
            </a:r>
            <a:r>
              <a:rPr sz="1800" b="1" spc="-35" dirty="0">
                <a:solidFill>
                  <a:srgbClr val="333333"/>
                </a:solidFill>
                <a:latin typeface="Carlito"/>
                <a:cs typeface="Carlito"/>
              </a:rPr>
              <a:t>Tree </a:t>
            </a:r>
            <a:r>
              <a:rPr sz="1800" b="1" dirty="0">
                <a:solidFill>
                  <a:srgbClr val="333333"/>
                </a:solidFill>
                <a:latin typeface="Carlito"/>
                <a:cs typeface="Carlito"/>
              </a:rPr>
              <a:t>based</a:t>
            </a:r>
            <a:r>
              <a:rPr sz="1800" b="1" spc="-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Carlito"/>
                <a:cs typeface="Carlito"/>
              </a:rPr>
              <a:t>Algorithms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1: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Root Node: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represents entire population or sample and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this further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gets divided into two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or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more homogeneous</a:t>
            </a:r>
            <a:r>
              <a:rPr sz="1800" spc="2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2: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Splitting: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a process of dividing a node into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or more</a:t>
            </a:r>
            <a:r>
              <a:rPr sz="1800" spc="12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sub-nodes.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85757"/>
                </a:solidFill>
                <a:latin typeface="Arial"/>
                <a:cs typeface="Arial"/>
              </a:rPr>
              <a:t>3: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Decision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Node: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When a sub-node splits into further sub-nodes, then it is called decision</a:t>
            </a:r>
            <a:r>
              <a:rPr sz="1800" spc="21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4: Leaf/ </a:t>
            </a:r>
            <a:r>
              <a:rPr sz="1800" b="1" spc="-20" dirty="0">
                <a:solidFill>
                  <a:srgbClr val="333333"/>
                </a:solidFill>
                <a:latin typeface="Arial"/>
                <a:cs typeface="Arial"/>
              </a:rPr>
              <a:t>Terminal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Node: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Nodes do not split is called Leaf or </a:t>
            </a:r>
            <a:r>
              <a:rPr sz="1800" spc="-30" dirty="0">
                <a:solidFill>
                  <a:srgbClr val="585757"/>
                </a:solidFill>
                <a:latin typeface="Arial"/>
                <a:cs typeface="Arial"/>
              </a:rPr>
              <a:t>Terminal</a:t>
            </a:r>
            <a:r>
              <a:rPr sz="1800" spc="10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21295" y="3886200"/>
            <a:ext cx="4594859" cy="2744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44062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70" dirty="0">
                <a:uFill>
                  <a:solidFill>
                    <a:srgbClr val="4471C4"/>
                  </a:solidFill>
                </a:uFill>
              </a:rPr>
              <a:t>Terminologies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54888" y="914527"/>
            <a:ext cx="101574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5: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Pruning: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When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remove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sub-nodes of a decision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node, this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process is called pruning. </a:t>
            </a:r>
            <a:r>
              <a:rPr sz="1800" spc="-60" dirty="0">
                <a:solidFill>
                  <a:srgbClr val="585757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can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say opposite process of</a:t>
            </a:r>
            <a:r>
              <a:rPr sz="1800" spc="3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splitting.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6: Branch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/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Sub-Tree: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sub section of entire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called branch or</a:t>
            </a:r>
            <a:r>
              <a:rPr sz="1800" spc="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sub-tree.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7: Parent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and Child Node: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node,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divided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sub-nodes is called parent node of sub-  nodes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as sub-nodes are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child of parent</a:t>
            </a:r>
            <a:r>
              <a:rPr sz="1800" spc="12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8002" y="3749040"/>
            <a:ext cx="4167673" cy="2668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65" dirty="0">
                <a:uFill>
                  <a:solidFill>
                    <a:srgbClr val="4471C4"/>
                  </a:solidFill>
                </a:uFill>
              </a:rPr>
              <a:t>Classification </a:t>
            </a:r>
            <a:r>
              <a:rPr sz="4400" u="heavy" spc="-380" dirty="0">
                <a:uFill>
                  <a:solidFill>
                    <a:srgbClr val="4471C4"/>
                  </a:solidFill>
                </a:uFill>
              </a:rPr>
              <a:t>Tree </a:t>
            </a:r>
            <a:r>
              <a:rPr sz="4400" u="heavy" spc="-180" dirty="0">
                <a:uFill>
                  <a:solidFill>
                    <a:srgbClr val="4471C4"/>
                  </a:solidFill>
                </a:uFill>
              </a:rPr>
              <a:t>vs </a:t>
            </a:r>
            <a:r>
              <a:rPr sz="4400" u="heavy" spc="-210" dirty="0">
                <a:uFill>
                  <a:solidFill>
                    <a:srgbClr val="4471C4"/>
                  </a:solidFill>
                </a:uFill>
              </a:rPr>
              <a:t>Regression</a:t>
            </a:r>
            <a:r>
              <a:rPr sz="4400" u="heavy" spc="-88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380" dirty="0">
                <a:uFill>
                  <a:solidFill>
                    <a:srgbClr val="4471C4"/>
                  </a:solidFill>
                </a:uFill>
              </a:rPr>
              <a:t>Tree	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94512" y="3739642"/>
            <a:ext cx="46628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case of classification tree, the value (class)  obtained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terminal node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training data  is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mode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of observations falling in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that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region.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Thus,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if an unseen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data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observation  falls in that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region, we’ll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make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prediction 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mode</a:t>
            </a:r>
            <a:r>
              <a:rPr sz="1800" spc="5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4560" y="3720845"/>
            <a:ext cx="4516755" cy="166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case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regression tree,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  obtained by terminal nodes in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training  data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the mean response of observation  falling in that region. Thus,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an unseen data  observation falls in that region,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we’ll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make  its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prediction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mean</a:t>
            </a:r>
            <a:r>
              <a:rPr sz="1800" spc="6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512" y="1048003"/>
            <a:ext cx="464439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Classification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Tree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ts val="2135"/>
              </a:lnSpc>
              <a:spcBef>
                <a:spcPts val="5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Classification trees are used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when</a:t>
            </a:r>
            <a:r>
              <a:rPr sz="1800" spc="6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dependent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variable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is</a:t>
            </a:r>
            <a:r>
              <a:rPr sz="1800" spc="1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categorical.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4184" y="1097407"/>
            <a:ext cx="445389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Regression </a:t>
            </a:r>
            <a:r>
              <a:rPr sz="1800" spc="-35" dirty="0">
                <a:latin typeface="Carlito"/>
                <a:cs typeface="Carlito"/>
              </a:rPr>
              <a:t>Tree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 marR="5080">
              <a:lnSpc>
                <a:spcPts val="2110"/>
              </a:lnSpc>
              <a:spcBef>
                <a:spcPts val="1155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Regression trees are used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dependent  variable is</a:t>
            </a:r>
            <a:r>
              <a:rPr sz="1800" spc="1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continuous.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761" y="880110"/>
            <a:ext cx="0" cy="5628640"/>
          </a:xfrm>
          <a:custGeom>
            <a:avLst/>
            <a:gdLst/>
            <a:ahLst/>
            <a:cxnLst/>
            <a:rect l="l" t="t" r="r" b="b"/>
            <a:pathLst>
              <a:path h="5628640">
                <a:moveTo>
                  <a:pt x="0" y="0"/>
                </a:moveTo>
                <a:lnTo>
                  <a:pt x="0" y="5628436"/>
                </a:lnTo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99782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65" dirty="0">
                <a:uFill>
                  <a:solidFill>
                    <a:srgbClr val="4471C4"/>
                  </a:solidFill>
                </a:uFill>
              </a:rPr>
              <a:t>Classification </a:t>
            </a:r>
            <a:r>
              <a:rPr sz="4400" u="heavy" spc="-160" dirty="0">
                <a:uFill>
                  <a:solidFill>
                    <a:srgbClr val="4471C4"/>
                  </a:solidFill>
                </a:uFill>
              </a:rPr>
              <a:t>&amp; </a:t>
            </a:r>
            <a:r>
              <a:rPr sz="4400" u="heavy" spc="-210" dirty="0">
                <a:uFill>
                  <a:solidFill>
                    <a:srgbClr val="4471C4"/>
                  </a:solidFill>
                </a:uFill>
              </a:rPr>
              <a:t>Regression</a:t>
            </a:r>
            <a:r>
              <a:rPr sz="4400" u="heavy" spc="-91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380" dirty="0">
                <a:uFill>
                  <a:solidFill>
                    <a:srgbClr val="4471C4"/>
                  </a:solidFill>
                </a:uFill>
              </a:rPr>
              <a:t>Tree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739" y="974597"/>
            <a:ext cx="1124648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Both the trees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follow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 top-down greedy approach known as recursive binary splitting.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call it as ‘top-  down’ because it begins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from the top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all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observations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available in a single region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successively splits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predictor space into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two </a:t>
            </a:r>
            <a:r>
              <a:rPr sz="1800" spc="5" dirty="0">
                <a:solidFill>
                  <a:srgbClr val="585757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branches down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tree.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known as ‘greedy’  because,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algorithm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cares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(looks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best variable available) about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only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current split, and not about 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future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splits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which will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lead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 better</a:t>
            </a:r>
            <a:r>
              <a:rPr sz="1800" spc="13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757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757"/>
              </a:buClr>
              <a:buFont typeface="Wingdings"/>
              <a:buChar char="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This</a:t>
            </a:r>
            <a:r>
              <a:rPr sz="1800" spc="6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splitting</a:t>
            </a:r>
            <a:r>
              <a:rPr sz="1800" spc="5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process</a:t>
            </a:r>
            <a:r>
              <a:rPr sz="1800" spc="6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</a:t>
            </a:r>
            <a:r>
              <a:rPr sz="1800" spc="7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continued</a:t>
            </a:r>
            <a:r>
              <a:rPr sz="1800" spc="7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until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</a:t>
            </a:r>
            <a:r>
              <a:rPr sz="1800" spc="6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user</a:t>
            </a:r>
            <a:r>
              <a:rPr sz="1800" spc="8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defined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stopping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criteria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</a:t>
            </a:r>
            <a:r>
              <a:rPr sz="1800" spc="7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reached.</a:t>
            </a:r>
            <a:r>
              <a:rPr sz="1800" spc="8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For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example:</a:t>
            </a:r>
            <a:r>
              <a:rPr sz="1800" spc="10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we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can</a:t>
            </a:r>
            <a:r>
              <a:rPr sz="1800" spc="7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tell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algorithm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stop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once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number of observations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per node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becomes less than</a:t>
            </a:r>
            <a:r>
              <a:rPr sz="1800" spc="9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50.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299085" marR="1270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both the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cases, 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splitting process results in fully grown trees until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stopping criteria is reached.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But, 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the fully grown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is likely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overfit data, leading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poor accuracy on unseen data.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bring ‘pruning’.   Pruning is one of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technique used tackle</a:t>
            </a:r>
            <a:r>
              <a:rPr sz="1800" spc="6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overfitting.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90" dirty="0">
                <a:uFill>
                  <a:solidFill>
                    <a:srgbClr val="4471C4"/>
                  </a:solidFill>
                </a:uFill>
              </a:rPr>
              <a:t>Example	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947927"/>
            <a:ext cx="6533387" cy="585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1968" y="1219345"/>
            <a:ext cx="4438547" cy="2811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428738" cy="11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55880"/>
            <a:ext cx="12152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9295" algn="l"/>
              </a:tabLst>
            </a:pPr>
            <a:r>
              <a:rPr sz="4400" u="heavy" spc="-615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204" dirty="0">
                <a:uFill>
                  <a:solidFill>
                    <a:srgbClr val="4471C4"/>
                  </a:solidFill>
                </a:uFill>
              </a:rPr>
              <a:t>Decision </a:t>
            </a:r>
            <a:r>
              <a:rPr sz="4400" u="heavy" spc="-380" dirty="0">
                <a:uFill>
                  <a:solidFill>
                    <a:srgbClr val="4471C4"/>
                  </a:solidFill>
                </a:uFill>
              </a:rPr>
              <a:t>Tree </a:t>
            </a:r>
            <a:r>
              <a:rPr sz="4400" u="heavy" spc="-265" dirty="0">
                <a:uFill>
                  <a:solidFill>
                    <a:srgbClr val="4471C4"/>
                  </a:solidFill>
                </a:uFill>
              </a:rPr>
              <a:t>Splitting</a:t>
            </a:r>
            <a:r>
              <a:rPr sz="4400" u="heavy" spc="-720" dirty="0"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heavy" spc="-90" dirty="0">
                <a:uFill>
                  <a:solidFill>
                    <a:srgbClr val="4471C4"/>
                  </a:solidFill>
                </a:uFill>
              </a:rPr>
              <a:t>Methods	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4188" y="1098550"/>
            <a:ext cx="115538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There are multiple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ways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doing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this,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can be broadly divided into 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categories based on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85757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target  variable: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91135" marR="8608060" indent="-191135" algn="r">
              <a:lnSpc>
                <a:spcPct val="100000"/>
              </a:lnSpc>
              <a:buSzPct val="94444"/>
              <a:buAutoNum type="arabicPeriod"/>
              <a:tabLst>
                <a:tab pos="191135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Continuous </a:t>
            </a:r>
            <a:r>
              <a:rPr sz="1800" spc="-35" dirty="0">
                <a:solidFill>
                  <a:srgbClr val="585757"/>
                </a:solidFill>
                <a:latin typeface="Arial"/>
                <a:cs typeface="Arial"/>
              </a:rPr>
              <a:t>Target</a:t>
            </a:r>
            <a:r>
              <a:rPr sz="1800" spc="-7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287020" marR="8572500" lvl="1" indent="-287020" algn="r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8702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Reduction in</a:t>
            </a:r>
            <a:r>
              <a:rPr sz="1800" spc="-5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85757"/>
              </a:buClr>
              <a:buFont typeface="Wingdings"/>
              <a:buChar char="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757"/>
              </a:buClr>
              <a:buFont typeface="Wingdings"/>
              <a:buChar char=""/>
            </a:pPr>
            <a:endParaRPr sz="175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Categorical </a:t>
            </a:r>
            <a:r>
              <a:rPr sz="1800" spc="-35" dirty="0">
                <a:solidFill>
                  <a:srgbClr val="585757"/>
                </a:solidFill>
                <a:latin typeface="Arial"/>
                <a:cs typeface="Arial"/>
              </a:rPr>
              <a:t>Target</a:t>
            </a:r>
            <a:r>
              <a:rPr sz="1800" spc="-20" dirty="0">
                <a:solidFill>
                  <a:srgbClr val="585757"/>
                </a:solidFill>
                <a:latin typeface="Arial"/>
                <a:cs typeface="Arial"/>
              </a:rPr>
              <a:t> Variable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Gini</a:t>
            </a:r>
            <a:r>
              <a:rPr sz="1800" spc="-15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Impurity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Information</a:t>
            </a:r>
            <a:r>
              <a:rPr sz="1800" dirty="0">
                <a:solidFill>
                  <a:srgbClr val="58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Gain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585757"/>
                </a:solidFill>
                <a:latin typeface="Arial"/>
                <a:cs typeface="Arial"/>
              </a:rPr>
              <a:t>Chi-Square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2731</Words>
  <Application>Microsoft Office PowerPoint</Application>
  <PresentationFormat>Widescreen</PresentationFormat>
  <Paragraphs>279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Carlito</vt:lpstr>
      <vt:lpstr>Georgia</vt:lpstr>
      <vt:lpstr>Noto Sans</vt:lpstr>
      <vt:lpstr>Times New Roman</vt:lpstr>
      <vt:lpstr>Trebuchet MS</vt:lpstr>
      <vt:lpstr>Wingdings</vt:lpstr>
      <vt:lpstr>Office Theme</vt:lpstr>
      <vt:lpstr>Decision Tree</vt:lpstr>
      <vt:lpstr> Decision Tree Overview </vt:lpstr>
      <vt:lpstr> Types of Decision Tree </vt:lpstr>
      <vt:lpstr> Terminologies </vt:lpstr>
      <vt:lpstr> Terminologies </vt:lpstr>
      <vt:lpstr> Classification Tree vs Regression Tree </vt:lpstr>
      <vt:lpstr> Classification &amp; Regression Tree </vt:lpstr>
      <vt:lpstr> Example </vt:lpstr>
      <vt:lpstr> Decision Tree Splitting Methods </vt:lpstr>
      <vt:lpstr> Gini Impurity </vt:lpstr>
      <vt:lpstr> Gini Impurity </vt:lpstr>
      <vt:lpstr> Gini Impurity for Humidity </vt:lpstr>
      <vt:lpstr> Information Gain using Entropy </vt:lpstr>
      <vt:lpstr> Information Gain using Entropy </vt:lpstr>
      <vt:lpstr> Entropy for Root Node </vt:lpstr>
      <vt:lpstr> Information Gain for Outlook </vt:lpstr>
      <vt:lpstr> Entropy for other variables </vt:lpstr>
      <vt:lpstr> Chi Square </vt:lpstr>
      <vt:lpstr> Chi Square </vt:lpstr>
      <vt:lpstr> Chi Square </vt:lpstr>
      <vt:lpstr> Reduction in Variance </vt:lpstr>
      <vt:lpstr>PowerPoint Presentation</vt:lpstr>
      <vt:lpstr>Mean-Absolute-Error(MAE).</vt:lpstr>
      <vt:lpstr>Mean-Square-Error(MSE).</vt:lpstr>
      <vt:lpstr>Mean-Absolute Percentage Error(MAPE).</vt:lpstr>
      <vt:lpstr>Root-Mean-Squared-Error(RMSE).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kmenghnani@gmail.com</dc:creator>
  <cp:lastModifiedBy>Smita Bhanap</cp:lastModifiedBy>
  <cp:revision>1</cp:revision>
  <dcterms:created xsi:type="dcterms:W3CDTF">2022-03-24T13:10:53Z</dcterms:created>
  <dcterms:modified xsi:type="dcterms:W3CDTF">2022-03-24T13:12:20Z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2022-03-24T00:00:00Z</vt:filetime>
  </property>
</Properties>
</file>