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79" r:id="rId3"/>
    <p:sldId id="280" r:id="rId4"/>
    <p:sldId id="260" r:id="rId5"/>
    <p:sldId id="275" r:id="rId6"/>
    <p:sldId id="274" r:id="rId7"/>
    <p:sldId id="276" r:id="rId8"/>
    <p:sldId id="278" r:id="rId9"/>
    <p:sldId id="261" r:id="rId10"/>
  </p:sldIdLst>
  <p:sldSz cx="12192000" cy="6858000"/>
  <p:notesSz cx="6858000" cy="9144000"/>
  <p:embeddedFontLst>
    <p:embeddedFont>
      <p:font typeface="Libre Baskerville" panose="02000000000000000000" pitchFamily="2" charset="0"/>
      <p:regular r:id="rId12"/>
      <p:bold r:id="rId13"/>
      <p:italic r:id="rId14"/>
    </p:embeddedFont>
    <p:embeddedFont>
      <p:font typeface="Merriweather" panose="00000500000000000000" pitchFamily="2"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75348B7-BAE1-3E85-9DE1-814FF082A607}"/>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C522951F-2509-1C73-B71A-A522F1F04A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D57FD12D-B70E-D90E-4694-A7BDE046BB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437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2B1CF94-E9B4-7DB3-37B4-F63AEB0F11C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55780306-10E8-8F75-4ACB-1F32244FF56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C84D8BF3-CC65-5AB1-3B26-77BD3B2902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829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6CCAD47-40ED-BE05-1D4B-BF8CD4F7B4FA}"/>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64F7F5CB-DBA0-05B3-BE5E-59371EC32CF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3F3371FE-ED23-6ABB-7297-B8E163ECA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825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3E5DAA5-8CD6-7DF0-9554-515301F14C2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838552B3-75FB-32C6-EECB-083E27128D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941A252E-CDD2-C590-A765-1A47BCE837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800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ED3990E-869D-7E64-12DD-922BFEFC0766}"/>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0A4D1E8C-74E4-4998-4C75-846D785C54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BDDA85FC-C9DA-3F1D-7D60-F88A1ED560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7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97F567F-8508-5D02-21C4-344A125BD4ED}"/>
            </a:ext>
          </a:extLst>
        </p:cNvPr>
        <p:cNvGrpSpPr/>
        <p:nvPr/>
      </p:nvGrpSpPr>
      <p:grpSpPr>
        <a:xfrm>
          <a:off x="0" y="0"/>
          <a:ext cx="0" cy="0"/>
          <a:chOff x="0" y="0"/>
          <a:chExt cx="0" cy="0"/>
        </a:xfrm>
      </p:grpSpPr>
      <p:sp>
        <p:nvSpPr>
          <p:cNvPr id="113" name="Google Shape;113;p5:notes">
            <a:extLst>
              <a:ext uri="{FF2B5EF4-FFF2-40B4-BE49-F238E27FC236}">
                <a16:creationId xmlns:a16="http://schemas.microsoft.com/office/drawing/2014/main" id="{E7852DB3-0777-77D9-9885-4AD49FBE1D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a:extLst>
              <a:ext uri="{FF2B5EF4-FFF2-40B4-BE49-F238E27FC236}">
                <a16:creationId xmlns:a16="http://schemas.microsoft.com/office/drawing/2014/main" id="{F1708253-F737-B201-5319-A4CCF0002D8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1687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51371"/>
            <a:ext cx="12190815" cy="6694098"/>
          </a:xfrm>
          <a:prstGeom prst="rect">
            <a:avLst/>
          </a:prstGeom>
          <a:noFill/>
          <a:ln>
            <a:noFill/>
          </a:ln>
        </p:spPr>
      </p:pic>
      <p:sp>
        <p:nvSpPr>
          <p:cNvPr id="99" name="Google Shape;99;p1"/>
          <p:cNvSpPr txBox="1"/>
          <p:nvPr/>
        </p:nvSpPr>
        <p:spPr>
          <a:xfrm>
            <a:off x="2472905" y="3717986"/>
            <a:ext cx="7246189" cy="2000507"/>
          </a:xfrm>
          <a:prstGeom prst="rect">
            <a:avLst/>
          </a:prstGeom>
          <a:noFill/>
          <a:ln>
            <a:noFill/>
          </a:ln>
        </p:spPr>
        <p:txBody>
          <a:bodyPr spcFirstLastPara="1" wrap="square" lIns="91425" tIns="45700" rIns="91425" bIns="45700" anchor="t" anchorCtr="0">
            <a:spAutoFit/>
          </a:bodyPr>
          <a:lstStyle/>
          <a:p>
            <a:pPr algn="ctr"/>
            <a:br>
              <a:rPr lang="en-IN" sz="3600" b="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4400" b="1" dirty="0">
                <a:latin typeface="Times New Roman" panose="02020603050405020304" pitchFamily="18" charset="0"/>
                <a:cs typeface="Times New Roman" panose="02020603050405020304" pitchFamily="18" charset="0"/>
              </a:rPr>
              <a:t>Code Refactoring and Bug Fixing</a:t>
            </a:r>
          </a:p>
        </p:txBody>
      </p:sp>
      <p:sp>
        <p:nvSpPr>
          <p:cNvPr id="2" name="Rectangle 1">
            <a:extLst>
              <a:ext uri="{FF2B5EF4-FFF2-40B4-BE49-F238E27FC236}">
                <a16:creationId xmlns:a16="http://schemas.microsoft.com/office/drawing/2014/main" id="{2273EB3F-E1D1-9268-49F5-AEC255A49FE5}"/>
              </a:ext>
            </a:extLst>
          </p:cNvPr>
          <p:cNvSpPr/>
          <p:nvPr/>
        </p:nvSpPr>
        <p:spPr>
          <a:xfrm>
            <a:off x="4446308" y="2922309"/>
            <a:ext cx="3123416" cy="6315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E01E25"/>
                </a:solidFill>
                <a:latin typeface="Times New Roman" panose="02020603050405020304" pitchFamily="18" charset="0"/>
                <a:cs typeface="Times New Roman" panose="02020603050405020304" pitchFamily="18" charset="0"/>
              </a:rPr>
              <a:t>TASK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436BE-1688-6900-2406-F762741F4A62}"/>
              </a:ext>
            </a:extLst>
          </p:cNvPr>
          <p:cNvSpPr txBox="1"/>
          <p:nvPr/>
        </p:nvSpPr>
        <p:spPr>
          <a:xfrm>
            <a:off x="383458" y="717756"/>
            <a:ext cx="11437754" cy="7078861"/>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Above Me</a:t>
            </a:r>
          </a:p>
          <a:p>
            <a:r>
              <a:rPr lang="en-US" sz="2800" b="1" dirty="0">
                <a:solidFill>
                  <a:srgbClr val="FF0000"/>
                </a:solidFill>
                <a:latin typeface="Times New Roman" panose="02020603050405020304" pitchFamily="18" charset="0"/>
                <a:cs typeface="Times New Roman" panose="02020603050405020304" pitchFamily="18" charset="0"/>
              </a:rPr>
              <a:t> </a:t>
            </a:r>
          </a:p>
          <a:p>
            <a:pPr marL="285750" indent="-285750">
              <a:spcAft>
                <a:spcPts val="120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Currently am </a:t>
            </a:r>
            <a:r>
              <a:rPr lang="en-US" sz="1800" i="0" u="none" strike="noStrike" cap="none" dirty="0" err="1">
                <a:solidFill>
                  <a:schemeClr val="dk1"/>
                </a:solidFill>
                <a:latin typeface="Calibri"/>
                <a:ea typeface="Calibri"/>
                <a:cs typeface="Calibri"/>
                <a:sym typeface="Calibri"/>
              </a:rPr>
              <a:t>persuing</a:t>
            </a:r>
            <a:r>
              <a:rPr lang="en-US" sz="1800" i="0" u="none" strike="noStrike" cap="none" dirty="0">
                <a:solidFill>
                  <a:schemeClr val="dk1"/>
                </a:solidFill>
                <a:latin typeface="Calibri"/>
                <a:ea typeface="Calibri"/>
                <a:cs typeface="Calibri"/>
                <a:sym typeface="Calibri"/>
              </a:rPr>
              <a:t> bachelor degree in </a:t>
            </a:r>
            <a:r>
              <a:rPr lang="en-US" sz="1800" dirty="0">
                <a:solidFill>
                  <a:schemeClr val="dk1"/>
                </a:solidFill>
                <a:latin typeface="Calibri"/>
                <a:ea typeface="Calibri"/>
                <a:cs typeface="Calibri"/>
                <a:sym typeface="Calibri"/>
              </a:rPr>
              <a:t>Artificial Intelligence and Data Science </a:t>
            </a:r>
            <a:r>
              <a:rPr lang="en-US" sz="1800" i="0" u="none" strike="noStrike" cap="none" dirty="0">
                <a:solidFill>
                  <a:schemeClr val="dk1"/>
                </a:solidFill>
                <a:latin typeface="Calibri"/>
                <a:ea typeface="Calibri"/>
                <a:cs typeface="Calibri"/>
                <a:sym typeface="Calibri"/>
              </a:rPr>
              <a:t> from  </a:t>
            </a:r>
            <a:r>
              <a:rPr lang="en-US" sz="1800" dirty="0">
                <a:solidFill>
                  <a:schemeClr val="dk1"/>
                </a:solidFill>
                <a:latin typeface="Calibri"/>
                <a:cs typeface="Calibri"/>
              </a:rPr>
              <a:t>Vidya </a:t>
            </a:r>
            <a:r>
              <a:rPr lang="en-US" sz="1800" dirty="0" err="1">
                <a:solidFill>
                  <a:schemeClr val="dk1"/>
                </a:solidFill>
                <a:latin typeface="Calibri"/>
                <a:cs typeface="Calibri"/>
              </a:rPr>
              <a:t>Pratishthan's</a:t>
            </a:r>
            <a:r>
              <a:rPr lang="en-US" sz="1800" dirty="0">
                <a:solidFill>
                  <a:schemeClr val="dk1"/>
                </a:solidFill>
                <a:latin typeface="Calibri"/>
                <a:cs typeface="Calibri"/>
              </a:rPr>
              <a:t> </a:t>
            </a:r>
            <a:r>
              <a:rPr lang="en-US" sz="1800" dirty="0" err="1">
                <a:solidFill>
                  <a:schemeClr val="dk1"/>
                </a:solidFill>
                <a:latin typeface="Calibri"/>
                <a:cs typeface="Calibri"/>
              </a:rPr>
              <a:t>Kamalnayan</a:t>
            </a:r>
            <a:r>
              <a:rPr lang="en-US" sz="1800" dirty="0">
                <a:solidFill>
                  <a:schemeClr val="dk1"/>
                </a:solidFill>
                <a:latin typeface="Calibri"/>
                <a:cs typeface="Calibri"/>
              </a:rPr>
              <a:t> Bajaj Institute of Engineering and Technology, Baramati</a:t>
            </a:r>
            <a:r>
              <a:rPr lang="en-US" sz="1800" dirty="0">
                <a:solidFill>
                  <a:srgbClr val="FFFFFF"/>
                </a:solidFill>
                <a:latin typeface="Merriweather" pitchFamily="2" charset="77"/>
                <a:cs typeface="Calibri"/>
              </a:rPr>
              <a:t>.</a:t>
            </a:r>
            <a:endParaRPr lang="en-US" sz="1800" i="0" u="none" strike="noStrike" dirty="0">
              <a:solidFill>
                <a:srgbClr val="FFFFFF"/>
              </a:solidFill>
              <a:effectLst/>
              <a:latin typeface="Merriweather" pitchFamily="2" charset="77"/>
            </a:endParaRPr>
          </a:p>
          <a:p>
            <a:pPr marL="285750" marR="0" lvl="0" indent="-285750" algn="l" rtl="0">
              <a:spcBef>
                <a:spcPts val="0"/>
              </a:spcBef>
              <a:spcAft>
                <a:spcPts val="120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I want to learn Data science for getting more and Deep understanding knowledge about data. </a:t>
            </a:r>
            <a:r>
              <a:rPr lang="en-US" sz="1800" dirty="0">
                <a:solidFill>
                  <a:schemeClr val="dk1"/>
                </a:solidFill>
                <a:latin typeface="Calibri"/>
                <a:ea typeface="Calibri"/>
                <a:cs typeface="Calibri"/>
                <a:sym typeface="Calibri"/>
              </a:rPr>
              <a:t>Opportunities for data science are increasing day by day so I want to earn more as possible knowledge about data science.</a:t>
            </a:r>
            <a:endParaRPr lang="en-US" sz="1800" i="0" u="none" strike="noStrike" cap="none" dirty="0">
              <a:solidFill>
                <a:schemeClr val="dk1"/>
              </a:solidFill>
              <a:latin typeface="Calibri"/>
              <a:ea typeface="Calibri"/>
              <a:cs typeface="Calibri"/>
              <a:sym typeface="Calibri"/>
            </a:endParaRPr>
          </a:p>
          <a:p>
            <a:pPr marL="285750" lvl="0" indent="-285750">
              <a:spcAft>
                <a:spcPts val="1200"/>
              </a:spcAft>
              <a:buClr>
                <a:schemeClr val="dk1"/>
              </a:buClr>
              <a:buSzPts val="1800"/>
              <a:buFont typeface="Arial"/>
              <a:buChar char="•"/>
            </a:pPr>
            <a:r>
              <a:rPr lang="en-US" sz="1800" i="0" u="none" strike="noStrike" cap="none" dirty="0">
                <a:solidFill>
                  <a:schemeClr val="dk1"/>
                </a:solidFill>
                <a:latin typeface="Calibri"/>
                <a:ea typeface="Calibri"/>
                <a:cs typeface="Calibri"/>
                <a:sym typeface="Calibri"/>
              </a:rPr>
              <a:t>I don’t have any work experience. In 2023 I got selected as a data science intern in </a:t>
            </a:r>
            <a:r>
              <a:rPr lang="en-US" sz="1800" i="0" u="none" strike="noStrike" cap="none" dirty="0" err="1">
                <a:solidFill>
                  <a:schemeClr val="dk1"/>
                </a:solidFill>
                <a:latin typeface="Calibri"/>
                <a:ea typeface="Calibri"/>
                <a:cs typeface="Calibri"/>
                <a:sym typeface="Calibri"/>
              </a:rPr>
              <a:t>innomatics</a:t>
            </a:r>
            <a:r>
              <a:rPr lang="en-US" sz="1800" i="0" u="none" strike="noStrike" cap="none" dirty="0">
                <a:solidFill>
                  <a:schemeClr val="dk1"/>
                </a:solidFill>
                <a:latin typeface="Calibri"/>
                <a:ea typeface="Calibri"/>
                <a:cs typeface="Calibri"/>
                <a:sym typeface="Calibri"/>
              </a:rPr>
              <a:t> research labs but due to my collage </a:t>
            </a:r>
            <a:r>
              <a:rPr lang="en-US" sz="1800" dirty="0">
                <a:solidFill>
                  <a:schemeClr val="dk1"/>
                </a:solidFill>
                <a:latin typeface="Calibri"/>
                <a:cs typeface="Calibri"/>
                <a:sym typeface="Calibri"/>
              </a:rPr>
              <a:t>academics I was not able to complete the internship, but in 2024 I again tried and got this internship again.</a:t>
            </a:r>
          </a:p>
          <a:p>
            <a:pPr marL="285750" lvl="0" indent="-285750">
              <a:spcAft>
                <a:spcPts val="1200"/>
              </a:spcAft>
              <a:buClr>
                <a:schemeClr val="dk1"/>
              </a:buClr>
              <a:buSzPts val="1800"/>
              <a:buFont typeface="Arial"/>
              <a:buChar char="•"/>
            </a:pPr>
            <a:r>
              <a:rPr lang="en-US" sz="1800" dirty="0" err="1">
                <a:solidFill>
                  <a:schemeClr val="dk1"/>
                </a:solidFill>
                <a:latin typeface="Calibri"/>
                <a:cs typeface="Calibri"/>
                <a:sym typeface="Calibri"/>
              </a:rPr>
              <a:t>linkedin</a:t>
            </a:r>
            <a:r>
              <a:rPr lang="en-US" sz="1800" dirty="0">
                <a:solidFill>
                  <a:schemeClr val="dk1"/>
                </a:solidFill>
                <a:latin typeface="Calibri"/>
                <a:cs typeface="Calibri"/>
                <a:sym typeface="Calibri"/>
              </a:rPr>
              <a:t> - </a:t>
            </a:r>
            <a:r>
              <a:rPr lang="en-US" sz="1800" dirty="0">
                <a:solidFill>
                  <a:schemeClr val="dk1"/>
                </a:solidFill>
                <a:latin typeface="Calibri"/>
                <a:ea typeface="Calibri"/>
                <a:cs typeface="Calibri"/>
              </a:rPr>
              <a:t>https://www.linkedin.com/in/harshada-khuspe-06394a225</a:t>
            </a:r>
            <a:endParaRPr lang="en-US" sz="1800"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US" sz="1800" dirty="0" err="1">
                <a:solidFill>
                  <a:schemeClr val="dk1"/>
                </a:solidFill>
                <a:latin typeface="Calibri"/>
                <a:cs typeface="Calibri"/>
                <a:sym typeface="Calibri"/>
              </a:rPr>
              <a:t>Github</a:t>
            </a:r>
            <a:r>
              <a:rPr lang="en-US" sz="1800" dirty="0">
                <a:solidFill>
                  <a:schemeClr val="dk1"/>
                </a:solidFill>
                <a:latin typeface="Calibri"/>
                <a:cs typeface="Calibri"/>
                <a:sym typeface="Calibri"/>
              </a:rPr>
              <a:t> - https://github.com/Harshada-khuspe</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E9E26-B3E8-BD6F-C3C4-383B71F0A2B6}"/>
              </a:ext>
            </a:extLst>
          </p:cNvPr>
          <p:cNvSpPr txBox="1"/>
          <p:nvPr/>
        </p:nvSpPr>
        <p:spPr>
          <a:xfrm>
            <a:off x="678426" y="900524"/>
            <a:ext cx="10835148" cy="2400657"/>
          </a:xfrm>
          <a:prstGeom prst="rect">
            <a:avLst/>
          </a:prstGeom>
          <a:noFill/>
        </p:spPr>
        <p:txBody>
          <a:bodyPr wrap="square" rtlCol="0">
            <a:spAutoFit/>
          </a:bodyPr>
          <a:lstStyle/>
          <a:p>
            <a:endParaRPr lang="en-US" dirty="0"/>
          </a:p>
          <a:p>
            <a:r>
              <a:rPr lang="en-IN" sz="2400" dirty="0">
                <a:solidFill>
                  <a:srgbClr val="FF0000"/>
                </a:solidFill>
                <a:latin typeface="Times New Roman" panose="02020603050405020304" pitchFamily="18" charset="0"/>
                <a:cs typeface="Times New Roman" panose="02020603050405020304" pitchFamily="18" charset="0"/>
              </a:rPr>
              <a:t>Scenario:</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 team of enthusiastic data scientists embarked on a mission to develop on a Note Taking Application using Python. Flask and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HTML. However, Their lack of experience in backend development has led to challenges in making the application fully functional.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Recognizing your proficiency in backend development ,You  have been tasked with fixing the broken code and ensuring the application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works seamlessly.</a:t>
            </a:r>
          </a:p>
        </p:txBody>
      </p:sp>
      <p:sp>
        <p:nvSpPr>
          <p:cNvPr id="3" name="TextBox 2">
            <a:extLst>
              <a:ext uri="{FF2B5EF4-FFF2-40B4-BE49-F238E27FC236}">
                <a16:creationId xmlns:a16="http://schemas.microsoft.com/office/drawing/2014/main" id="{FFE756CB-D3C8-D520-E5B4-187794146C73}"/>
              </a:ext>
            </a:extLst>
          </p:cNvPr>
          <p:cNvSpPr txBox="1"/>
          <p:nvPr/>
        </p:nvSpPr>
        <p:spPr>
          <a:xfrm>
            <a:off x="678426" y="3556819"/>
            <a:ext cx="9783097" cy="1538883"/>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Task:</a:t>
            </a:r>
          </a:p>
          <a:p>
            <a:r>
              <a:rPr lang="en-US" dirty="0">
                <a:latin typeface="Times New Roman" panose="02020603050405020304" pitchFamily="18" charset="0"/>
                <a:cs typeface="Times New Roman" panose="02020603050405020304" pitchFamily="18" charset="0"/>
              </a:rPr>
              <a:t>       Refactor the existing codebase and ensure the proper functioning of the Note Taking Application . Document all identified bugs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during the debugging process .Remember, the task is not about recreating the app from scratch. Your goal  is to fix the already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existing codebase and make the application work as intended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89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8EFBF39-8185-D646-495B-F8B537CD489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DF0F4B83-BA7F-2B7E-33F9-49C4EA55AB4E}"/>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DD37069-CAF9-F4BB-FCE5-2C466B265DCD}"/>
              </a:ext>
            </a:extLst>
          </p:cNvPr>
          <p:cNvSpPr txBox="1"/>
          <p:nvPr/>
        </p:nvSpPr>
        <p:spPr>
          <a:xfrm>
            <a:off x="7337065" y="2422653"/>
            <a:ext cx="4232635" cy="1384995"/>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Method is set to be “POST” only. “POST” method used to write data using request. But we also require to Read data from server using request.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Here Data is not transfer using URL. Data is Transfer using HTML Form element.</a:t>
            </a:r>
          </a:p>
        </p:txBody>
      </p:sp>
      <p:pic>
        <p:nvPicPr>
          <p:cNvPr id="3" name="Picture 2">
            <a:extLst>
              <a:ext uri="{FF2B5EF4-FFF2-40B4-BE49-F238E27FC236}">
                <a16:creationId xmlns:a16="http://schemas.microsoft.com/office/drawing/2014/main" id="{23BA875C-1CD0-4A3D-A55B-180C7748406F}"/>
              </a:ext>
            </a:extLst>
          </p:cNvPr>
          <p:cNvPicPr>
            <a:picLocks noChangeAspect="1"/>
          </p:cNvPicPr>
          <p:nvPr/>
        </p:nvPicPr>
        <p:blipFill>
          <a:blip r:embed="rId3"/>
          <a:stretch>
            <a:fillRect/>
          </a:stretch>
        </p:blipFill>
        <p:spPr>
          <a:xfrm>
            <a:off x="1158294" y="1781441"/>
            <a:ext cx="6041206" cy="3629032"/>
          </a:xfrm>
          <a:prstGeom prst="rect">
            <a:avLst/>
          </a:prstGeom>
        </p:spPr>
      </p:pic>
      <p:sp>
        <p:nvSpPr>
          <p:cNvPr id="5" name="Rectangle 4">
            <a:extLst>
              <a:ext uri="{FF2B5EF4-FFF2-40B4-BE49-F238E27FC236}">
                <a16:creationId xmlns:a16="http://schemas.microsoft.com/office/drawing/2014/main" id="{EBD92246-EEDE-4555-9B7D-8AA08A475B72}"/>
              </a:ext>
            </a:extLst>
          </p:cNvPr>
          <p:cNvSpPr/>
          <p:nvPr/>
        </p:nvSpPr>
        <p:spPr>
          <a:xfrm flipH="1">
            <a:off x="1209671" y="3226085"/>
            <a:ext cx="4033119" cy="287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362184-1130-4E3B-A621-37946ABF7C5D}"/>
              </a:ext>
            </a:extLst>
          </p:cNvPr>
          <p:cNvSpPr/>
          <p:nvPr/>
        </p:nvSpPr>
        <p:spPr>
          <a:xfrm flipH="1">
            <a:off x="1209668" y="3807648"/>
            <a:ext cx="3773295" cy="507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418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EDDC52D-F265-210E-C701-AB23B20CA3CF}"/>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149DC65-F07E-E280-BD0E-B30DB5D98AF4}"/>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Application Server</a:t>
            </a:r>
            <a:endParaRPr sz="1800" b="0" i="0" u="none" strike="noStrike" cap="none" dirty="0">
              <a:solidFill>
                <a:schemeClr val="dk1"/>
              </a:solidFill>
              <a:latin typeface="Calibri"/>
              <a:ea typeface="Calibri"/>
              <a:cs typeface="Calibri"/>
              <a:sym typeface="Calibri"/>
            </a:endParaRPr>
          </a:p>
        </p:txBody>
      </p:sp>
      <p:sp>
        <p:nvSpPr>
          <p:cNvPr id="23" name="TextBox 22">
            <a:extLst>
              <a:ext uri="{FF2B5EF4-FFF2-40B4-BE49-F238E27FC236}">
                <a16:creationId xmlns:a16="http://schemas.microsoft.com/office/drawing/2014/main" id="{A5BCC76B-D4EB-0F20-E70B-A454A04330DE}"/>
              </a:ext>
            </a:extLst>
          </p:cNvPr>
          <p:cNvSpPr txBox="1"/>
          <p:nvPr/>
        </p:nvSpPr>
        <p:spPr>
          <a:xfrm>
            <a:off x="7337065" y="2422653"/>
            <a:ext cx="4232635" cy="2246769"/>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To add “GET” also in method parameter of route in Python Flask Application Server.</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To read data from HTML Form element. Get note using </a:t>
            </a:r>
            <a:r>
              <a:rPr lang="en-IN" dirty="0" err="1">
                <a:latin typeface="Times New Roman" panose="02020603050405020304" pitchFamily="18" charset="0"/>
                <a:cs typeface="Times New Roman" panose="02020603050405020304" pitchFamily="18" charset="0"/>
              </a:rPr>
              <a:t>request.form.get</a:t>
            </a:r>
            <a:r>
              <a:rPr lang="en-IN" dirty="0">
                <a:latin typeface="Times New Roman" panose="02020603050405020304" pitchFamily="18" charset="0"/>
                <a:cs typeface="Times New Roman" panose="02020603050405020304" pitchFamily="18" charset="0"/>
              </a:rPr>
              <a:t>(“note”).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we receive any empty data means it also add with existing Notes. In order to avoid empty data we have to check for notes if it is not empty then add to our database.</a:t>
            </a:r>
          </a:p>
        </p:txBody>
      </p:sp>
      <p:pic>
        <p:nvPicPr>
          <p:cNvPr id="3" name="Picture 2">
            <a:extLst>
              <a:ext uri="{FF2B5EF4-FFF2-40B4-BE49-F238E27FC236}">
                <a16:creationId xmlns:a16="http://schemas.microsoft.com/office/drawing/2014/main" id="{3987017C-D648-4FAF-97E3-0E35B5B8CA56}"/>
              </a:ext>
            </a:extLst>
          </p:cNvPr>
          <p:cNvPicPr>
            <a:picLocks noChangeAspect="1"/>
          </p:cNvPicPr>
          <p:nvPr/>
        </p:nvPicPr>
        <p:blipFill>
          <a:blip r:embed="rId3"/>
          <a:stretch>
            <a:fillRect/>
          </a:stretch>
        </p:blipFill>
        <p:spPr>
          <a:xfrm>
            <a:off x="622300" y="1797977"/>
            <a:ext cx="6610707" cy="3832261"/>
          </a:xfrm>
          <a:prstGeom prst="rect">
            <a:avLst/>
          </a:prstGeom>
        </p:spPr>
      </p:pic>
    </p:spTree>
    <p:extLst>
      <p:ext uri="{BB962C8B-B14F-4D97-AF65-F5344CB8AC3E}">
        <p14:creationId xmlns:p14="http://schemas.microsoft.com/office/powerpoint/2010/main" val="39371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928E5C9-1220-6C84-815D-6229C6C4F674}"/>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7842EC99-1C5C-22E2-D8A3-D94D34AEF4F2}"/>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Findin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101D03E3-8EAE-363A-FF45-B7A2BDD5A4B1}"/>
              </a:ext>
            </a:extLst>
          </p:cNvPr>
          <p:cNvSpPr txBox="1"/>
          <p:nvPr/>
        </p:nvSpPr>
        <p:spPr>
          <a:xfrm>
            <a:off x="794946" y="1782937"/>
            <a:ext cx="4232635" cy="738664"/>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 Form Element Method is missing.</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In Button tag type parameter is missing </a:t>
            </a:r>
          </a:p>
        </p:txBody>
      </p:sp>
      <p:pic>
        <p:nvPicPr>
          <p:cNvPr id="3" name="Picture 2">
            <a:extLst>
              <a:ext uri="{FF2B5EF4-FFF2-40B4-BE49-F238E27FC236}">
                <a16:creationId xmlns:a16="http://schemas.microsoft.com/office/drawing/2014/main" id="{2639EC55-ABD7-421F-A768-3C1DC2805CF7}"/>
              </a:ext>
            </a:extLst>
          </p:cNvPr>
          <p:cNvPicPr>
            <a:picLocks noChangeAspect="1"/>
          </p:cNvPicPr>
          <p:nvPr/>
        </p:nvPicPr>
        <p:blipFill>
          <a:blip r:embed="rId3"/>
          <a:stretch>
            <a:fillRect/>
          </a:stretch>
        </p:blipFill>
        <p:spPr>
          <a:xfrm>
            <a:off x="1647290" y="3117788"/>
            <a:ext cx="8897419" cy="1813808"/>
          </a:xfrm>
          <a:prstGeom prst="rect">
            <a:avLst/>
          </a:prstGeom>
        </p:spPr>
      </p:pic>
      <p:sp>
        <p:nvSpPr>
          <p:cNvPr id="4" name="Rectangle 3">
            <a:extLst>
              <a:ext uri="{FF2B5EF4-FFF2-40B4-BE49-F238E27FC236}">
                <a16:creationId xmlns:a16="http://schemas.microsoft.com/office/drawing/2014/main" id="{9290F5B0-7342-4F73-BB7C-8E361A027D46}"/>
              </a:ext>
            </a:extLst>
          </p:cNvPr>
          <p:cNvSpPr/>
          <p:nvPr/>
        </p:nvSpPr>
        <p:spPr>
          <a:xfrm>
            <a:off x="1938392" y="3829483"/>
            <a:ext cx="3044669" cy="390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3B5BAF-4A1D-41BD-9467-380C1846B4F4}"/>
              </a:ext>
            </a:extLst>
          </p:cNvPr>
          <p:cNvSpPr/>
          <p:nvPr/>
        </p:nvSpPr>
        <p:spPr>
          <a:xfrm>
            <a:off x="2527443" y="4541178"/>
            <a:ext cx="3688422" cy="390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92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D3B794C-111A-3558-24C9-257568580387}"/>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B085A0B5-75B9-C312-68C3-17B4059F5B0D}"/>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Calibri"/>
                <a:cs typeface="Calibri"/>
                <a:sym typeface="Libre Baskerville"/>
              </a:rPr>
              <a:t>Bug Fixin</a:t>
            </a:r>
            <a:r>
              <a:rPr lang="en-IN" sz="4400" dirty="0">
                <a:solidFill>
                  <a:srgbClr val="C00000"/>
                </a:solidFill>
                <a:latin typeface="Libre Baskerville"/>
                <a:ea typeface="Calibri"/>
                <a:cs typeface="Calibri"/>
                <a:sym typeface="Libre Baskerville"/>
              </a:rPr>
              <a:t>g in HTML</a:t>
            </a:r>
            <a:endParaRPr sz="1800" b="0" i="0" u="none" strike="noStrike" cap="none"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67212B07-3B80-318B-12A8-E71079656816}"/>
              </a:ext>
            </a:extLst>
          </p:cNvPr>
          <p:cNvSpPr txBox="1"/>
          <p:nvPr/>
        </p:nvSpPr>
        <p:spPr>
          <a:xfrm>
            <a:off x="622300" y="1277781"/>
            <a:ext cx="4106944" cy="1600438"/>
          </a:xfrm>
          <a:prstGeom prst="rect">
            <a:avLst/>
          </a:prstGeom>
          <a:noFill/>
        </p:spPr>
        <p:txBody>
          <a:bodyPr wrap="squar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Fill method=“post” in the form element.</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Fill type=“submit” in button tag. </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If our notes database header is My Notes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The total </a:t>
            </a:r>
            <a:r>
              <a:rPr lang="en-IN" dirty="0" err="1">
                <a:latin typeface="Times New Roman" panose="02020603050405020304" pitchFamily="18" charset="0"/>
                <a:cs typeface="Times New Roman" panose="02020603050405020304" pitchFamily="18" charset="0"/>
              </a:rPr>
              <a:t>allignments</a:t>
            </a:r>
            <a:r>
              <a:rPr lang="en-IN" dirty="0">
                <a:latin typeface="Times New Roman" panose="02020603050405020304" pitchFamily="18" charset="0"/>
                <a:cs typeface="Times New Roman" panose="02020603050405020304" pitchFamily="18" charset="0"/>
              </a:rPr>
              <a:t> are in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7BBC3835-52D4-43BB-908D-C057555DB378}"/>
              </a:ext>
            </a:extLst>
          </p:cNvPr>
          <p:cNvPicPr>
            <a:picLocks noChangeAspect="1"/>
          </p:cNvPicPr>
          <p:nvPr/>
        </p:nvPicPr>
        <p:blipFill>
          <a:blip r:embed="rId3"/>
          <a:stretch>
            <a:fillRect/>
          </a:stretch>
        </p:blipFill>
        <p:spPr>
          <a:xfrm>
            <a:off x="1161302" y="3205538"/>
            <a:ext cx="9575191" cy="2650732"/>
          </a:xfrm>
          <a:prstGeom prst="rect">
            <a:avLst/>
          </a:prstGeom>
        </p:spPr>
      </p:pic>
    </p:spTree>
    <p:extLst>
      <p:ext uri="{BB962C8B-B14F-4D97-AF65-F5344CB8AC3E}">
        <p14:creationId xmlns:p14="http://schemas.microsoft.com/office/powerpoint/2010/main" val="39534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5566E3F2-0733-A1B0-09EC-8BC17153F778}"/>
            </a:ext>
          </a:extLst>
        </p:cNvPr>
        <p:cNvGrpSpPr/>
        <p:nvPr/>
      </p:nvGrpSpPr>
      <p:grpSpPr>
        <a:xfrm>
          <a:off x="0" y="0"/>
          <a:ext cx="0" cy="0"/>
          <a:chOff x="0" y="0"/>
          <a:chExt cx="0" cy="0"/>
        </a:xfrm>
      </p:grpSpPr>
      <p:sp>
        <p:nvSpPr>
          <p:cNvPr id="117" name="Google Shape;117;p5">
            <a:extLst>
              <a:ext uri="{FF2B5EF4-FFF2-40B4-BE49-F238E27FC236}">
                <a16:creationId xmlns:a16="http://schemas.microsoft.com/office/drawing/2014/main" id="{A8868D7D-0E64-CC96-BF01-1F21E3CC7D1A}"/>
              </a:ext>
            </a:extLst>
          </p:cNvPr>
          <p:cNvSpPr txBox="1"/>
          <p:nvPr/>
        </p:nvSpPr>
        <p:spPr>
          <a:xfrm>
            <a:off x="622300" y="338841"/>
            <a:ext cx="109474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dirty="0">
                <a:solidFill>
                  <a:srgbClr val="C00000"/>
                </a:solidFill>
                <a:latin typeface="Libre Baskerville"/>
                <a:ea typeface="Calibri"/>
                <a:cs typeface="Calibri"/>
                <a:sym typeface="Libre Baskerville"/>
              </a:rPr>
              <a:t>Final Output after Fixing</a:t>
            </a: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13C14BD-4391-4499-831F-886CDED5CB5D}"/>
              </a:ext>
            </a:extLst>
          </p:cNvPr>
          <p:cNvPicPr>
            <a:picLocks noChangeAspect="1"/>
          </p:cNvPicPr>
          <p:nvPr/>
        </p:nvPicPr>
        <p:blipFill>
          <a:blip r:embed="rId3"/>
          <a:stretch>
            <a:fillRect/>
          </a:stretch>
        </p:blipFill>
        <p:spPr>
          <a:xfrm>
            <a:off x="2280863" y="1551398"/>
            <a:ext cx="6575461" cy="3945276"/>
          </a:xfrm>
          <a:prstGeom prst="rect">
            <a:avLst/>
          </a:prstGeom>
        </p:spPr>
      </p:pic>
    </p:spTree>
    <p:extLst>
      <p:ext uri="{BB962C8B-B14F-4D97-AF65-F5344CB8AC3E}">
        <p14:creationId xmlns:p14="http://schemas.microsoft.com/office/powerpoint/2010/main" val="218251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F52A7EE-E47D-9180-66CE-F6373242E99E}"/>
            </a:ext>
          </a:extLst>
        </p:cNvPr>
        <p:cNvGrpSpPr/>
        <p:nvPr/>
      </p:nvGrpSpPr>
      <p:grpSpPr>
        <a:xfrm>
          <a:off x="0" y="0"/>
          <a:ext cx="0" cy="0"/>
          <a:chOff x="0" y="0"/>
          <a:chExt cx="0" cy="0"/>
        </a:xfrm>
      </p:grpSpPr>
      <p:pic>
        <p:nvPicPr>
          <p:cNvPr id="116" name="Google Shape;116;p5">
            <a:extLst>
              <a:ext uri="{FF2B5EF4-FFF2-40B4-BE49-F238E27FC236}">
                <a16:creationId xmlns:a16="http://schemas.microsoft.com/office/drawing/2014/main" id="{13231135-74FF-E067-C67E-09C1D112504B}"/>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a:extLst>
              <a:ext uri="{FF2B5EF4-FFF2-40B4-BE49-F238E27FC236}">
                <a16:creationId xmlns:a16="http://schemas.microsoft.com/office/drawing/2014/main" id="{B55E3FF1-869A-C8F9-E3D3-FB22DBBCF9A8}"/>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09042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1271</TotalTime>
  <Words>468</Words>
  <Application>Microsoft Office PowerPoint</Application>
  <PresentationFormat>Widescreen</PresentationFormat>
  <Paragraphs>54</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Merriweather</vt:lpstr>
      <vt:lpstr>Calibri</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Harshada Khuspe</cp:lastModifiedBy>
  <cp:revision>14</cp:revision>
  <dcterms:created xsi:type="dcterms:W3CDTF">2021-02-16T05:19:01Z</dcterms:created>
  <dcterms:modified xsi:type="dcterms:W3CDTF">2024-02-28T08:55:56Z</dcterms:modified>
</cp:coreProperties>
</file>