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6" r:id="rId2"/>
    <p:sldId id="264" r:id="rId3"/>
    <p:sldId id="270" r:id="rId4"/>
    <p:sldId id="269" r:id="rId5"/>
    <p:sldId id="265" r:id="rId6"/>
    <p:sldId id="266" r:id="rId7"/>
    <p:sldId id="267" r:id="rId8"/>
    <p:sldId id="257" r:id="rId9"/>
    <p:sldId id="258" r:id="rId10"/>
    <p:sldId id="259" r:id="rId11"/>
    <p:sldId id="26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717" autoAdjust="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4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8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30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17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12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86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69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2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79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6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02-Jul-23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04070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 Target="slide2.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9.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6"/>
            <a:ext cx="12175879" cy="6858000"/>
          </a:xfrm>
          <a:prstGeom prst="rect">
            <a:avLst/>
          </a:prstGeom>
        </p:spPr>
      </p:pic>
      <p:sp>
        <p:nvSpPr>
          <p:cNvPr id="2" name="Title 1"/>
          <p:cNvSpPr>
            <a:spLocks noGrp="1"/>
          </p:cNvSpPr>
          <p:nvPr>
            <p:ph type="ctrTitle"/>
          </p:nvPr>
        </p:nvSpPr>
        <p:spPr>
          <a:xfrm>
            <a:off x="1202056" y="312032"/>
            <a:ext cx="9787889" cy="907168"/>
          </a:xfrm>
        </p:spPr>
        <p:txBody>
          <a:bodyPr anchor="ctr">
            <a:normAutofit fontScale="90000"/>
          </a:bodyPr>
          <a:lstStyle/>
          <a:p>
            <a:pPr algn="ctr">
              <a:lnSpc>
                <a:spcPct val="150000"/>
              </a:lnSpc>
            </a:pPr>
            <a:r>
              <a:rPr lang="en-IN" sz="5300" dirty="0" smtClean="0">
                <a:solidFill>
                  <a:srgbClr val="002060"/>
                </a:solidFill>
                <a:latin typeface="Algerian" panose="04020705040A02060702" pitchFamily="82" charset="0"/>
              </a:rPr>
              <a:t>Next Hikes Internship Project</a:t>
            </a:r>
            <a:r>
              <a:rPr lang="en-IN" sz="4800" dirty="0">
                <a:solidFill>
                  <a:srgbClr val="002060"/>
                </a:solidFill>
                <a:latin typeface="Algerian" panose="04020705040A02060702" pitchFamily="82" charset="0"/>
              </a:rPr>
              <a:t/>
            </a:r>
            <a:br>
              <a:rPr lang="en-IN" sz="4800" dirty="0">
                <a:solidFill>
                  <a:srgbClr val="002060"/>
                </a:solidFill>
                <a:latin typeface="Algerian" panose="04020705040A02060702" pitchFamily="82" charset="0"/>
              </a:rPr>
            </a:br>
            <a:r>
              <a:rPr lang="en-IN" sz="4800" dirty="0" smtClean="0">
                <a:solidFill>
                  <a:srgbClr val="002060"/>
                </a:solidFill>
                <a:latin typeface="Algerian" panose="04020705040A02060702" pitchFamily="82" charset="0"/>
              </a:rPr>
              <a:t>User Engagement Analysis</a:t>
            </a:r>
            <a:endParaRPr lang="en-IN" sz="4400"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3701143" y="5747648"/>
            <a:ext cx="4789714" cy="892629"/>
          </a:xfrm>
        </p:spPr>
        <p:txBody>
          <a:bodyPr anchor="ctr">
            <a:noAutofit/>
          </a:bodyPr>
          <a:lstStyle/>
          <a:p>
            <a:pPr algn="ctr"/>
            <a:r>
              <a:rPr lang="en-IN" sz="4000" dirty="0" smtClean="0">
                <a:solidFill>
                  <a:srgbClr val="002060"/>
                </a:solidFill>
                <a:latin typeface="Algerian" panose="04020705040A02060702" pitchFamily="82" charset="0"/>
              </a:rPr>
              <a:t>By</a:t>
            </a:r>
          </a:p>
          <a:p>
            <a:pPr algn="ctr"/>
            <a:r>
              <a:rPr lang="en-IN" sz="4000" dirty="0" smtClean="0">
                <a:solidFill>
                  <a:srgbClr val="002060"/>
                </a:solidFill>
                <a:latin typeface="Algerian" panose="04020705040A02060702" pitchFamily="82" charset="0"/>
              </a:rPr>
              <a:t>HARSHADA PATIL</a:t>
            </a:r>
            <a:endParaRPr lang="en-IN" sz="4000" dirty="0">
              <a:solidFill>
                <a:srgbClr val="002060"/>
              </a:solidFill>
              <a:latin typeface="Algerian" panose="04020705040A02060702" pitchFamily="82" charset="0"/>
            </a:endParaRPr>
          </a:p>
        </p:txBody>
      </p:sp>
      <p:sp>
        <p:nvSpPr>
          <p:cNvPr id="5" name="Subtitle 2"/>
          <p:cNvSpPr txBox="1">
            <a:spLocks/>
          </p:cNvSpPr>
          <p:nvPr/>
        </p:nvSpPr>
        <p:spPr>
          <a:xfrm>
            <a:off x="3853543" y="2140848"/>
            <a:ext cx="4789714" cy="89262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dirty="0" smtClean="0">
                <a:solidFill>
                  <a:srgbClr val="002060"/>
                </a:solidFill>
                <a:latin typeface="Algerian" panose="04020705040A02060702" pitchFamily="82" charset="0"/>
              </a:rPr>
              <a:t>Task 2</a:t>
            </a:r>
            <a:endParaRPr lang="en-IN" sz="4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523068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txBox="1">
            <a:spLocks/>
          </p:cNvSpPr>
          <p:nvPr/>
        </p:nvSpPr>
        <p:spPr>
          <a:xfrm>
            <a:off x="0" y="69566"/>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smtClean="0">
                <a:solidFill>
                  <a:schemeClr val="bg1"/>
                </a:solidFill>
                <a:latin typeface="Arial" panose="020B0604020202020204" pitchFamily="34" charset="0"/>
                <a:cs typeface="Arial" panose="020B0604020202020204" pitchFamily="34" charset="0"/>
              </a:rPr>
              <a:t> c</a:t>
            </a:r>
            <a:endParaRPr lang="en-IN" sz="2000" dirty="0">
              <a:solidFill>
                <a:schemeClr val="bg1"/>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Action Button: Home 8">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1676400" y="1043941"/>
            <a:ext cx="6256020" cy="4683442"/>
          </a:xfrm>
        </p:spPr>
        <p:txBody>
          <a:bodyPr>
            <a:normAutofit fontScale="92500" lnSpcReduction="20000"/>
          </a:bodyPr>
          <a:lstStyle/>
          <a:p>
            <a:pPr marL="285750" indent="-285750">
              <a:buFont typeface="Wingdings" panose="05000000000000000000" pitchFamily="2" charset="2"/>
              <a:buChar char="v"/>
            </a:pPr>
            <a:r>
              <a:rPr lang="en-US" b="1" dirty="0">
                <a:solidFill>
                  <a:srgbClr val="374151"/>
                </a:solidFill>
                <a:latin typeface="Söhne"/>
              </a:rPr>
              <a:t>Cluster analysis is a powerful statistical technique used to group similar objects or individuals into meaningful clusters. In the context of our analysis, we applied cluster analysis to a dataset to identify distinct groups of users based on their behavior and usage patterns.</a:t>
            </a:r>
          </a:p>
          <a:p>
            <a:pPr marL="285750" indent="-285750">
              <a:buFont typeface="Wingdings" panose="05000000000000000000" pitchFamily="2" charset="2"/>
              <a:buChar char="v"/>
            </a:pPr>
            <a:endParaRPr lang="en-US" b="1" dirty="0">
              <a:solidFill>
                <a:srgbClr val="374151"/>
              </a:solidFill>
              <a:latin typeface="Söhne"/>
            </a:endParaRPr>
          </a:p>
          <a:p>
            <a:pPr marL="285750" indent="-285750">
              <a:buFont typeface="Wingdings" panose="05000000000000000000" pitchFamily="2" charset="2"/>
              <a:buChar char="v"/>
            </a:pPr>
            <a:r>
              <a:rPr lang="en-US" b="1" dirty="0">
                <a:solidFill>
                  <a:srgbClr val="374151"/>
                </a:solidFill>
                <a:latin typeface="Söhne"/>
              </a:rPr>
              <a:t>The analysis resulted in the identification of three clusters: Cluster 0, Cluster 1, and Cluster 2. Each cluster represents a unique segment of users with distinct characteristics and behaviors</a:t>
            </a:r>
          </a:p>
        </p:txBody>
      </p:sp>
    </p:spTree>
    <p:extLst>
      <p:ext uri="{BB962C8B-B14F-4D97-AF65-F5344CB8AC3E}">
        <p14:creationId xmlns:p14="http://schemas.microsoft.com/office/powerpoint/2010/main" val="367044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2313" y="69566"/>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000" dirty="0" smtClean="0">
                <a:solidFill>
                  <a:schemeClr val="bg1"/>
                </a:solidFill>
                <a:latin typeface="Arial" panose="020B0604020202020204" pitchFamily="34" charset="0"/>
                <a:cs typeface="Arial" panose="020B0604020202020204" pitchFamily="34" charset="0"/>
              </a:rPr>
              <a:t>Cluster analysis</a:t>
            </a:r>
            <a:endParaRPr lang="en-IN" sz="2000" dirty="0">
              <a:solidFill>
                <a:schemeClr val="bg1"/>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Action Button: Home 7">
            <a:hlinkClick r:id="rId2" action="ppaction://hlinksldjump" highlightClick="1"/>
          </p:cNvPr>
          <p:cNvSpPr/>
          <p:nvPr/>
        </p:nvSpPr>
        <p:spPr>
          <a:xfrm>
            <a:off x="11619345" y="6410036"/>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p:cNvPicPr>
            <a:picLocks noGrp="1" noChangeAspect="1"/>
          </p:cNvPicPr>
          <p:nvPr>
            <p:ph idx="1"/>
          </p:nvPr>
        </p:nvPicPr>
        <p:blipFill>
          <a:blip r:embed="rId3"/>
          <a:stretch>
            <a:fillRect/>
          </a:stretch>
        </p:blipFill>
        <p:spPr>
          <a:xfrm>
            <a:off x="5246062" y="902653"/>
            <a:ext cx="2052863" cy="5852193"/>
          </a:xfrm>
          <a:prstGeom prst="rect">
            <a:avLst/>
          </a:prstGeom>
        </p:spPr>
      </p:pic>
      <p:pic>
        <p:nvPicPr>
          <p:cNvPr id="12" name="Picture 11"/>
          <p:cNvPicPr>
            <a:picLocks noChangeAspect="1"/>
          </p:cNvPicPr>
          <p:nvPr/>
        </p:nvPicPr>
        <p:blipFill>
          <a:blip r:embed="rId4"/>
          <a:stretch>
            <a:fillRect/>
          </a:stretch>
        </p:blipFill>
        <p:spPr>
          <a:xfrm>
            <a:off x="774700" y="902653"/>
            <a:ext cx="2060566" cy="5955347"/>
          </a:xfrm>
          <a:prstGeom prst="rect">
            <a:avLst/>
          </a:prstGeom>
        </p:spPr>
      </p:pic>
      <p:pic>
        <p:nvPicPr>
          <p:cNvPr id="13" name="Picture 12"/>
          <p:cNvPicPr>
            <a:picLocks noChangeAspect="1"/>
          </p:cNvPicPr>
          <p:nvPr/>
        </p:nvPicPr>
        <p:blipFill>
          <a:blip r:embed="rId5"/>
          <a:stretch>
            <a:fillRect/>
          </a:stretch>
        </p:blipFill>
        <p:spPr>
          <a:xfrm>
            <a:off x="3072448" y="902653"/>
            <a:ext cx="1936432" cy="5939411"/>
          </a:xfrm>
          <a:prstGeom prst="rect">
            <a:avLst/>
          </a:prstGeom>
        </p:spPr>
      </p:pic>
      <p:pic>
        <p:nvPicPr>
          <p:cNvPr id="15" name="Picture 14"/>
          <p:cNvPicPr>
            <a:picLocks noChangeAspect="1"/>
          </p:cNvPicPr>
          <p:nvPr/>
        </p:nvPicPr>
        <p:blipFill>
          <a:blip r:embed="rId6"/>
          <a:stretch>
            <a:fillRect/>
          </a:stretch>
        </p:blipFill>
        <p:spPr>
          <a:xfrm>
            <a:off x="7536107" y="4831060"/>
            <a:ext cx="2268293" cy="2179340"/>
          </a:xfrm>
          <a:prstGeom prst="rect">
            <a:avLst/>
          </a:prstGeom>
        </p:spPr>
      </p:pic>
      <p:pic>
        <p:nvPicPr>
          <p:cNvPr id="16" name="Picture 15"/>
          <p:cNvPicPr>
            <a:picLocks noChangeAspect="1"/>
          </p:cNvPicPr>
          <p:nvPr/>
        </p:nvPicPr>
        <p:blipFill>
          <a:blip r:embed="rId7"/>
          <a:stretch>
            <a:fillRect/>
          </a:stretch>
        </p:blipFill>
        <p:spPr>
          <a:xfrm>
            <a:off x="7404027" y="902653"/>
            <a:ext cx="2689744" cy="2141090"/>
          </a:xfrm>
          <a:prstGeom prst="rect">
            <a:avLst/>
          </a:prstGeom>
        </p:spPr>
      </p:pic>
    </p:spTree>
    <p:extLst>
      <p:ext uri="{BB962C8B-B14F-4D97-AF65-F5344CB8AC3E}">
        <p14:creationId xmlns:p14="http://schemas.microsoft.com/office/powerpoint/2010/main" val="4217330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 y="0"/>
            <a:ext cx="12185077" cy="6858000"/>
          </a:xfrm>
          <a:solidFill>
            <a:srgbClr val="FF0000"/>
          </a:solidFill>
          <a:ln>
            <a:solidFill>
              <a:srgbClr val="FF0000"/>
            </a:solidFill>
          </a:ln>
        </p:spPr>
        <p:txBody>
          <a:bodyPr>
            <a:normAutofit/>
          </a:bodyPr>
          <a:lstStyle/>
          <a:p>
            <a:pPr algn="ctr"/>
            <a:r>
              <a:rPr lang="en-IN" sz="7200" dirty="0" smtClean="0">
                <a:solidFill>
                  <a:schemeClr val="bg1"/>
                </a:solidFill>
                <a:latin typeface="Algerian" panose="04020705040A02060702" pitchFamily="82" charset="0"/>
              </a:rPr>
              <a:t>Thank You</a:t>
            </a:r>
            <a:endParaRPr lang="en-IN" sz="7200" dirty="0">
              <a:solidFill>
                <a:schemeClr val="bg1"/>
              </a:solidFill>
              <a:latin typeface="Arial" panose="020B0604020202020204" pitchFamily="34" charset="0"/>
              <a:cs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880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 y="69566"/>
            <a:ext cx="12185077" cy="484613"/>
          </a:xfrm>
          <a:solidFill>
            <a:srgbClr val="FF0000"/>
          </a:solidFill>
          <a:ln>
            <a:solidFill>
              <a:srgbClr val="FF0000"/>
            </a:solidFill>
          </a:ln>
        </p:spPr>
        <p:txBody>
          <a:bodyPr>
            <a:normAutofit/>
          </a:bodyPr>
          <a:lstStyle/>
          <a:p>
            <a:pPr algn="ctr"/>
            <a:r>
              <a:rPr lang="en-IN" sz="2800" dirty="0" smtClean="0">
                <a:solidFill>
                  <a:schemeClr val="bg1"/>
                </a:solidFill>
                <a:latin typeface="Algerian" panose="04020705040A02060702" pitchFamily="82" charset="0"/>
              </a:rPr>
              <a:t>Telco Data Analysis</a:t>
            </a:r>
            <a:endParaRPr lang="en-IN" sz="2800" dirty="0">
              <a:solidFill>
                <a:schemeClr val="bg1"/>
              </a:solidFill>
              <a:latin typeface="Arial" panose="020B0604020202020204" pitchFamily="34" charset="0"/>
              <a:cs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 name="Straight Connector 4"/>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98452" y="1737034"/>
            <a:ext cx="7395095" cy="4524315"/>
          </a:xfrm>
          <a:prstGeom prst="rect">
            <a:avLst/>
          </a:prstGeom>
          <a:noFill/>
        </p:spPr>
        <p:txBody>
          <a:bodyPr wrap="square" rtlCol="0" anchor="ctr">
            <a:spAutoFit/>
          </a:bodyPr>
          <a:lstStyle/>
          <a:p>
            <a:pPr marL="342900" indent="-342900">
              <a:lnSpc>
                <a:spcPct val="150000"/>
              </a:lnSpc>
              <a:buAutoNum type="arabicPeriod"/>
            </a:pPr>
            <a:r>
              <a:rPr lang="en-IN" sz="1600" dirty="0" smtClean="0">
                <a:solidFill>
                  <a:schemeClr val="bg1">
                    <a:lumMod val="50000"/>
                  </a:schemeClr>
                </a:solidFill>
                <a:latin typeface="Arial" panose="020B0604020202020204" pitchFamily="34" charset="0"/>
                <a:cs typeface="Arial" panose="020B0604020202020204" pitchFamily="34" charset="0"/>
              </a:rPr>
              <a:t>Top Handset and Handset Manufacturing Analysis</a:t>
            </a:r>
            <a:r>
              <a:rPr lang="en-US" sz="1600" dirty="0" smtClean="0">
                <a:solidFill>
                  <a:schemeClr val="bg1">
                    <a:lumMod val="50000"/>
                  </a:schemeClr>
                </a:solidFill>
                <a:latin typeface="Arial" panose="020B0604020202020204" pitchFamily="34" charset="0"/>
                <a:cs typeface="Arial" panose="020B0604020202020204" pitchFamily="34" charset="0"/>
              </a:rPr>
              <a:t> </a:t>
            </a:r>
          </a:p>
          <a:p>
            <a:pPr marL="342900" indent="-342900">
              <a:lnSpc>
                <a:spcPct val="150000"/>
              </a:lnSpc>
              <a:buAutoNum type="arabicPeriod"/>
            </a:pPr>
            <a:r>
              <a:rPr lang="en-US" sz="1600" dirty="0" smtClean="0">
                <a:solidFill>
                  <a:schemeClr val="bg1">
                    <a:lumMod val="50000"/>
                  </a:schemeClr>
                </a:solidFill>
                <a:latin typeface="Arial" panose="020B0604020202020204" pitchFamily="34" charset="0"/>
                <a:cs typeface="Arial" panose="020B0604020202020204" pitchFamily="34" charset="0"/>
              </a:rPr>
              <a:t>Top 10 Handset type &amp; Top 3 Manufacturer</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Interpretation and </a:t>
            </a:r>
            <a:r>
              <a:rPr lang="en-US" sz="1600" dirty="0" smtClean="0">
                <a:solidFill>
                  <a:schemeClr val="bg1">
                    <a:lumMod val="50000"/>
                  </a:schemeClr>
                </a:solidFill>
                <a:latin typeface="Arial" panose="020B0604020202020204" pitchFamily="34" charset="0"/>
                <a:cs typeface="Arial" panose="020B0604020202020204" pitchFamily="34" charset="0"/>
              </a:rPr>
              <a:t>Recommendations</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User </a:t>
            </a:r>
            <a:r>
              <a:rPr lang="en-US" sz="1600" dirty="0" smtClean="0">
                <a:solidFill>
                  <a:schemeClr val="bg1">
                    <a:lumMod val="50000"/>
                  </a:schemeClr>
                </a:solidFill>
                <a:latin typeface="Arial" panose="020B0604020202020204" pitchFamily="34" charset="0"/>
                <a:cs typeface="Arial" panose="020B0604020202020204" pitchFamily="34" charset="0"/>
              </a:rPr>
              <a:t>Behaviour Analysis</a:t>
            </a:r>
          </a:p>
          <a:p>
            <a:pPr marL="342900" indent="-342900">
              <a:lnSpc>
                <a:spcPct val="150000"/>
              </a:lnSpc>
              <a:buAutoNum type="arabicPeriod"/>
            </a:pPr>
            <a:r>
              <a:rPr lang="en-US" sz="1600" dirty="0" smtClean="0">
                <a:solidFill>
                  <a:schemeClr val="bg1">
                    <a:lumMod val="50000"/>
                  </a:schemeClr>
                </a:solidFill>
                <a:latin typeface="Arial" panose="020B0604020202020204" pitchFamily="34" charset="0"/>
                <a:cs typeface="Arial" panose="020B0604020202020204" pitchFamily="34" charset="0"/>
              </a:rPr>
              <a:t>Result of  User Behaviour Data Frame</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Non-Graphical Univariate </a:t>
            </a:r>
            <a:r>
              <a:rPr lang="en-US" sz="1600" dirty="0" smtClean="0">
                <a:solidFill>
                  <a:schemeClr val="bg1">
                    <a:lumMod val="50000"/>
                  </a:schemeClr>
                </a:solidFill>
                <a:latin typeface="Arial" panose="020B0604020202020204" pitchFamily="34" charset="0"/>
                <a:cs typeface="Arial" panose="020B0604020202020204" pitchFamily="34" charset="0"/>
              </a:rPr>
              <a:t>Analysis</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Graphical Univariate </a:t>
            </a:r>
            <a:r>
              <a:rPr lang="en-US" sz="1600" dirty="0" smtClean="0">
                <a:solidFill>
                  <a:schemeClr val="bg1">
                    <a:lumMod val="50000"/>
                  </a:schemeClr>
                </a:solidFill>
                <a:latin typeface="Arial" panose="020B0604020202020204" pitchFamily="34" charset="0"/>
                <a:cs typeface="Arial" panose="020B0604020202020204" pitchFamily="34" charset="0"/>
              </a:rPr>
              <a:t>Analysis</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Bivariate Analysis by Data Usage </a:t>
            </a:r>
            <a:r>
              <a:rPr lang="en-US" sz="1600" dirty="0" smtClean="0">
                <a:solidFill>
                  <a:schemeClr val="bg1">
                    <a:lumMod val="50000"/>
                  </a:schemeClr>
                </a:solidFill>
                <a:latin typeface="Arial" panose="020B0604020202020204" pitchFamily="34" charset="0"/>
                <a:cs typeface="Arial" panose="020B0604020202020204" pitchFamily="34" charset="0"/>
              </a:rPr>
              <a:t>Category</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Correlation </a:t>
            </a:r>
            <a:r>
              <a:rPr lang="en-US" sz="1600" dirty="0" smtClean="0">
                <a:solidFill>
                  <a:schemeClr val="bg1">
                    <a:lumMod val="50000"/>
                  </a:schemeClr>
                </a:solidFill>
                <a:latin typeface="Arial" panose="020B0604020202020204" pitchFamily="34" charset="0"/>
                <a:cs typeface="Arial" panose="020B0604020202020204" pitchFamily="34" charset="0"/>
              </a:rPr>
              <a:t>Matrix</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Decile Analysis for Total </a:t>
            </a:r>
            <a:r>
              <a:rPr lang="en-US" sz="1600" dirty="0" smtClean="0">
                <a:solidFill>
                  <a:schemeClr val="bg1">
                    <a:lumMod val="50000"/>
                  </a:schemeClr>
                </a:solidFill>
                <a:latin typeface="Arial" panose="020B0604020202020204" pitchFamily="34" charset="0"/>
                <a:cs typeface="Arial" panose="020B0604020202020204" pitchFamily="34" charset="0"/>
              </a:rPr>
              <a:t>Duration</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Principal Component Analysis (PCA) </a:t>
            </a:r>
            <a:r>
              <a:rPr lang="en-US" sz="1600" dirty="0" smtClean="0">
                <a:solidFill>
                  <a:schemeClr val="bg1">
                    <a:lumMod val="50000"/>
                  </a:schemeClr>
                </a:solidFill>
                <a:latin typeface="Arial" panose="020B0604020202020204" pitchFamily="34" charset="0"/>
                <a:cs typeface="Arial" panose="020B0604020202020204" pitchFamily="34" charset="0"/>
              </a:rPr>
              <a:t>Results</a:t>
            </a:r>
          </a:p>
          <a:p>
            <a:pPr marL="342900" indent="-342900">
              <a:lnSpc>
                <a:spcPct val="150000"/>
              </a:lnSpc>
              <a:buAutoNum type="arabicPeriod"/>
            </a:pPr>
            <a:r>
              <a:rPr lang="en-US" sz="1600" dirty="0">
                <a:solidFill>
                  <a:schemeClr val="bg1">
                    <a:lumMod val="50000"/>
                  </a:schemeClr>
                </a:solidFill>
                <a:latin typeface="Arial" panose="020B0604020202020204" pitchFamily="34" charset="0"/>
                <a:cs typeface="Arial" panose="020B0604020202020204" pitchFamily="34" charset="0"/>
              </a:rPr>
              <a:t>Loadings in Principal Component Analysis (PCA)</a:t>
            </a:r>
          </a:p>
        </p:txBody>
      </p:sp>
      <p:sp>
        <p:nvSpPr>
          <p:cNvPr id="9" name="TextBox 8"/>
          <p:cNvSpPr txBox="1"/>
          <p:nvPr/>
        </p:nvSpPr>
        <p:spPr>
          <a:xfrm>
            <a:off x="2398452" y="1060709"/>
            <a:ext cx="7395095" cy="400110"/>
          </a:xfrm>
          <a:prstGeom prst="rect">
            <a:avLst/>
          </a:prstGeom>
          <a:noFill/>
        </p:spPr>
        <p:txBody>
          <a:bodyPr wrap="square" rtlCol="0" anchor="ctr">
            <a:spAutoFit/>
          </a:bodyPr>
          <a:lstStyle/>
          <a:p>
            <a:pPr algn="ctr"/>
            <a:r>
              <a:rPr lang="en-US" sz="2000" dirty="0" smtClean="0">
                <a:solidFill>
                  <a:schemeClr val="bg1">
                    <a:lumMod val="50000"/>
                  </a:schemeClr>
                </a:solidFill>
                <a:latin typeface="Arial" panose="020B0604020202020204" pitchFamily="34" charset="0"/>
                <a:cs typeface="Arial" panose="020B0604020202020204" pitchFamily="34" charset="0"/>
              </a:rPr>
              <a:t>Projects Contents</a:t>
            </a:r>
            <a:endParaRPr lang="en-US" sz="2000" dirty="0">
              <a:solidFill>
                <a:schemeClr val="bg1">
                  <a:lumMod val="50000"/>
                </a:schemeClr>
              </a:solidFill>
              <a:latin typeface="Arial" panose="020B0604020202020204" pitchFamily="34" charset="0"/>
              <a:cs typeface="Arial" panose="020B0604020202020204" pitchFamily="34" charset="0"/>
            </a:endParaRPr>
          </a:p>
        </p:txBody>
      </p:sp>
      <p:sp>
        <p:nvSpPr>
          <p:cNvPr id="10" name="Action Button: Forward or Next 9">
            <a:hlinkClick r:id="rId2" action="ppaction://hlinksldjump" highlightClick="1"/>
          </p:cNvPr>
          <p:cNvSpPr/>
          <p:nvPr/>
        </p:nvSpPr>
        <p:spPr>
          <a:xfrm>
            <a:off x="7389095" y="1884217"/>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Forward or Next 10">
            <a:hlinkClick r:id="rId3" action="ppaction://hlinksldjump" highlightClick="1"/>
          </p:cNvPr>
          <p:cNvSpPr/>
          <p:nvPr/>
        </p:nvSpPr>
        <p:spPr>
          <a:xfrm>
            <a:off x="7389095" y="2239816"/>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Forward or Next 11">
            <a:hlinkClick r:id="rId4" action="ppaction://hlinksldjump" highlightClick="1"/>
          </p:cNvPr>
          <p:cNvSpPr/>
          <p:nvPr/>
        </p:nvSpPr>
        <p:spPr>
          <a:xfrm>
            <a:off x="7389095" y="2623125"/>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ction Button: Forward or Next 12">
            <a:hlinkClick r:id="rId5" action="ppaction://hlinksldjump" highlightClick="1"/>
          </p:cNvPr>
          <p:cNvSpPr/>
          <p:nvPr/>
        </p:nvSpPr>
        <p:spPr>
          <a:xfrm>
            <a:off x="7389095" y="2987961"/>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Forward or Next 13">
            <a:hlinkClick r:id="rId6" action="ppaction://hlinksldjump" highlightClick="1"/>
          </p:cNvPr>
          <p:cNvSpPr/>
          <p:nvPr/>
        </p:nvSpPr>
        <p:spPr>
          <a:xfrm>
            <a:off x="7389095" y="3328777"/>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Forward or Next 14">
            <a:hlinkClick r:id="rId7" action="ppaction://hlinksldjump" highlightClick="1"/>
          </p:cNvPr>
          <p:cNvSpPr/>
          <p:nvPr/>
        </p:nvSpPr>
        <p:spPr>
          <a:xfrm>
            <a:off x="7389095" y="3702847"/>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ction Button: Forward or Next 15">
            <a:hlinkClick r:id="rId8" action="ppaction://hlinksldjump" highlightClick="1"/>
          </p:cNvPr>
          <p:cNvSpPr/>
          <p:nvPr/>
        </p:nvSpPr>
        <p:spPr>
          <a:xfrm>
            <a:off x="7389095" y="4049208"/>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ction Button: Forward or Next 16">
            <a:hlinkClick r:id="rId9" action="ppaction://hlinksldjump" highlightClick="1"/>
          </p:cNvPr>
          <p:cNvSpPr/>
          <p:nvPr/>
        </p:nvSpPr>
        <p:spPr>
          <a:xfrm>
            <a:off x="7389095" y="4432519"/>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ction Button: Forward or Next 17">
            <a:hlinkClick r:id="rId10" action="ppaction://hlinksldjump" highlightClick="1"/>
          </p:cNvPr>
          <p:cNvSpPr/>
          <p:nvPr/>
        </p:nvSpPr>
        <p:spPr>
          <a:xfrm>
            <a:off x="7389095" y="4797355"/>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ction Button: Forward or Next 18">
            <a:hlinkClick r:id="rId11" action="ppaction://hlinksldjump" highlightClick="1"/>
          </p:cNvPr>
          <p:cNvSpPr/>
          <p:nvPr/>
        </p:nvSpPr>
        <p:spPr>
          <a:xfrm>
            <a:off x="7389095" y="5152956"/>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ction Button: Forward or Next 19">
            <a:hlinkClick r:id="rId11" action="ppaction://hlinksldjump" highlightClick="1"/>
          </p:cNvPr>
          <p:cNvSpPr/>
          <p:nvPr/>
        </p:nvSpPr>
        <p:spPr>
          <a:xfrm>
            <a:off x="7389095" y="5545501"/>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ction Button: Forward or Next 20">
            <a:hlinkClick r:id="" action="ppaction://noaction" highlightClick="1"/>
          </p:cNvPr>
          <p:cNvSpPr/>
          <p:nvPr/>
        </p:nvSpPr>
        <p:spPr>
          <a:xfrm>
            <a:off x="7389095" y="5894666"/>
            <a:ext cx="274320" cy="274320"/>
          </a:xfrm>
          <a:prstGeom prst="actionButtonForwardNex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537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13" y="69566"/>
            <a:ext cx="12185077" cy="484613"/>
          </a:xfrm>
          <a:solidFill>
            <a:srgbClr val="FF0000"/>
          </a:solidFill>
          <a:ln>
            <a:solidFill>
              <a:srgbClr val="FF0000"/>
            </a:solidFill>
          </a:ln>
        </p:spPr>
        <p:txBody>
          <a:bodyPr>
            <a:normAutofit fontScale="90000"/>
          </a:bodyPr>
          <a:lstStyle/>
          <a:p>
            <a:pPr lvl="0">
              <a:lnSpc>
                <a:spcPct val="100000"/>
              </a:lnSpc>
              <a:spcBef>
                <a:spcPts val="0"/>
              </a:spcBef>
            </a:pPr>
            <a:r>
              <a:rPr lang="en-US" sz="2800" b="1" dirty="0">
                <a:solidFill>
                  <a:schemeClr val="bg1"/>
                </a:solidFill>
                <a:latin typeface="Calibri" panose="020F0502020204030204"/>
                <a:ea typeface="+mn-ea"/>
                <a:cs typeface="+mn-cs"/>
              </a:rPr>
              <a:t>User Engagement </a:t>
            </a:r>
            <a:r>
              <a:rPr lang="en-US" sz="2800" b="1" dirty="0" smtClean="0">
                <a:solidFill>
                  <a:schemeClr val="bg1"/>
                </a:solidFill>
                <a:latin typeface="Calibri" panose="020F0502020204030204"/>
                <a:ea typeface="+mn-ea"/>
                <a:cs typeface="+mn-cs"/>
              </a:rPr>
              <a:t>Analysis</a:t>
            </a:r>
            <a:endParaRPr lang="en-IN" sz="2000"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3678" y="895926"/>
            <a:ext cx="9953339" cy="5634181"/>
          </a:xfrm>
        </p:spPr>
        <p:txBody>
          <a:bodyPr anchor="t">
            <a:noAutofit/>
          </a:bodyPr>
          <a:lstStyle/>
          <a:p>
            <a:pPr marL="0" indent="0">
              <a:lnSpc>
                <a:spcPct val="170000"/>
              </a:lnSpc>
              <a:buNone/>
            </a:pPr>
            <a:r>
              <a:rPr lang="en-US" sz="1800" dirty="0">
                <a:solidFill>
                  <a:srgbClr val="111111"/>
                </a:solidFill>
                <a:latin typeface="Roboto"/>
              </a:rPr>
              <a:t> In telecoms provide a detailed view of a customer’s </a:t>
            </a:r>
            <a:r>
              <a:rPr lang="en-US" sz="1800" dirty="0" smtClean="0">
                <a:solidFill>
                  <a:srgbClr val="111111"/>
                </a:solidFill>
                <a:latin typeface="Roboto"/>
              </a:rPr>
              <a:t>behavior, </a:t>
            </a:r>
            <a:r>
              <a:rPr lang="en-US" sz="1800" dirty="0">
                <a:solidFill>
                  <a:srgbClr val="111111"/>
                </a:solidFill>
                <a:latin typeface="Roboto"/>
              </a:rPr>
              <a:t>trends and usage patterns. The Telco can then use this information to tailor effective packages, offer competitive pricing, and identify ways to attract and retain customers while reducing customer </a:t>
            </a:r>
            <a:r>
              <a:rPr lang="en-US" sz="1800" dirty="0" smtClean="0">
                <a:solidFill>
                  <a:srgbClr val="111111"/>
                </a:solidFill>
                <a:latin typeface="Roboto"/>
              </a:rPr>
              <a:t>churn</a:t>
            </a:r>
          </a:p>
          <a:p>
            <a:pPr marL="0" indent="0">
              <a:lnSpc>
                <a:spcPct val="170000"/>
              </a:lnSpc>
              <a:buNone/>
            </a:pPr>
            <a:r>
              <a:rPr lang="en-US" sz="1600" dirty="0">
                <a:solidFill>
                  <a:srgbClr val="374151"/>
                </a:solidFill>
                <a:latin typeface="Söhne"/>
              </a:rPr>
              <a:t>Sessions frequency, duration of the session, and session total traffic are key engagement metrics</a:t>
            </a:r>
          </a:p>
          <a:p>
            <a:pPr marL="0" indent="0">
              <a:lnSpc>
                <a:spcPct val="170000"/>
              </a:lnSpc>
              <a:buNone/>
            </a:pPr>
            <a:endParaRPr lang="en-IN" sz="1600" dirty="0">
              <a:latin typeface="Arial" panose="020B0604020202020204" pitchFamily="34" charset="0"/>
              <a:cs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 name="Straight Connector 4"/>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Action Button: Home 3">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F7B4D4A-20EE-7591-EB39-5F31F6BA86A6}"/>
              </a:ext>
            </a:extLst>
          </p:cNvPr>
          <p:cNvPicPr>
            <a:picLocks noChangeAspect="1"/>
          </p:cNvPicPr>
          <p:nvPr/>
        </p:nvPicPr>
        <p:blipFill rotWithShape="1">
          <a:blip r:embed="rId3">
            <a:extLst>
              <a:ext uri="{28A0092B-C50C-407E-A947-70E740481C1C}">
                <a14:useLocalDpi xmlns:a14="http://schemas.microsoft.com/office/drawing/2010/main" val="0"/>
              </a:ext>
            </a:extLst>
          </a:blip>
          <a:srcRect r="49176"/>
          <a:stretch/>
        </p:blipFill>
        <p:spPr>
          <a:xfrm>
            <a:off x="1975816" y="3151111"/>
            <a:ext cx="4851704" cy="3190854"/>
          </a:xfrm>
          <a:prstGeom prst="rect">
            <a:avLst/>
          </a:prstGeom>
        </p:spPr>
      </p:pic>
    </p:spTree>
    <p:extLst>
      <p:ext uri="{BB962C8B-B14F-4D97-AF65-F5344CB8AC3E}">
        <p14:creationId xmlns:p14="http://schemas.microsoft.com/office/powerpoint/2010/main" val="146800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2" descr="data:image/png;base64,iVBORw0KGgoAAAANSUhEUgAAAPkAAADnCAYAAADck/B7AAAAOXRFWHRTb2Z0d2FyZQBNYXRwbG90bGliIHZlcnNpb24zLjUuMSwgaHR0cHM6Ly9tYXRwbG90bGliLm9yZy/YYfK9AAAACXBIWXMAAAsTAAALEwEAmpwYAAAhPklEQVR4nO3deZxT1f3/8dcnmZkwzAxhh8FRQt0XRJG6VBAoatWxdaNW6hJcq7V+26/admoX41bHWqu/un5dUNS6r9ix7gqIiiCL16WsRtnXmcDsk+T8/jgZAVlmS3KSm/N8PHgQMsm9n+i8c+49955zRCmFZVnu5TFdgGVZqWVDblkuZ0NuWS5nQ25ZLmdDblkuZ0NuWS5nQ25ZLmdDblkuZ0NuWS5nQ25ZLmdDblkuZ0NuWS5nQ25ZLmdDblkuZ0NuWS5nQ25ZLmdDbqWciJwmIkpE9uvCNh4RkfHJrCtX2JBb6TABeB84y3QhuciG3EopESkGjgYuJBFyERkjItNE5EUR+UJE7hMRT+JntSJym4jMEZG3RaTfDrZ5mIhMFZFPROR1ESlN64fKMjbkVqqdCrymlFoIbBSR4YnnDweuAoYCewKnJ54vAuYopYYDU4Frt96YiOQDdwLjlVKHAZOAm1L9IbKZDbmVahOApxKPn0r8G+BjpdRSpVQMeBIYmXg+DjydePz4Vs+32hc4CHhTROYBfwLKUlO6O+SZLsByLxHpA/wQOEhEFOAFFPBq4u+t7Wza4O8+L8DnSqmjklmrm9mW3Eql8cCjSqnBSqmAUmp34Ct063y4iAxJnIv/DN0xB/p3srUX/edbPd9qAdBPRI4CffguIgem+oNkMxtyK5UmAC9+57nn0eH9EKgEPkMHv/V1dcCBIvIJ+ijg+q3frJRqRn8J3CIi84F5wA9SVL8riF1cwUo3ERkDXK2UOnkHP6tVShWnvSgXsy25Zbmcbckty+Vs73oOCFRU9QYOAHYD+gF9d/CnJPHyGPoyVuufWOJPDbAKWJ34e+vHy8OV5ZvS82msjrItuYskwnwQcCA61K1/D0jD7legO9E+B+YDnwD/DVeWx9Kwb2sXbMizWCLUY9C90GPRgc4k9cBc4D3gDeCDcGV51GhFOciGPIsEKqoKgXHoUP8QOBh9c0i22Ay8A7wOvB6uLF9quJ6cYEOe4QIVVXnAcehry6cCbrq8tBh4CZgcriz/zHAtrmVDnoECFVWCHrn1c+Cn6I4xt/sEmAw8Ea4s32C6GDexIc8giXPsy4CLgcGGyzGlGfg3OvCv2nP4rrMhzwCBiqo9gSuBiUB3s9VklG+AvwMPhivLG0wXk61syA0KVFT9ALgaOAV79+GurAX+H3B3uLI8YrqYbGNDbkCgouo44DrADpfsmE3APcDt4crytaaLyRY25GkUqKg6FPgbcKzpWrJcA3AHcFO4srzOcC0Zz4Y8DQIVVYPQwyrPIbuua2e65cDvwpXlT5ouJJPZkKdQoKLKh57H7A+46/p2ppkOXBGuLJ9vupBMZEOeIolOtUeAvQ2XkitiwAPAn+x19m3ZkCdZovW+Ht1rbnvM028tcEG4srzKdCGZwoY8iRIda4+iR4JZZt0DXG2vr9uQJ0Xi/vJr0NMD5xsux9riS+DscGX5XNOFmGRD3kWBiqo9gOeA75uuxdqhZvSX723hyvK46WJMsCHvgkBF1Uj07KP9Tdditekt4MxwZXm16ULSzXYMdVKgoupi9NhoG/DscCzwUaCiai/ThaSbbck7KHH+fQdwueFSrM7ZCJweriyfarqQdLEh74BARVUf4Fn0VEtW9moGfhGuLH/EdCHpYEPeToGKqt3Rh+c5d7jnYrcAfwhXlrs6BDbk7RCoqBqCDnjAcClW8v0LCLp5Vlnb8daGQEXV3uh1sgOGS7FS42zgkUBFlWuz4NoPlgyBiqr90QHf3XQtVkqdAzzs1qC78kMlQ6Ciaih6vvBSw6VY6XEeMMmNQbfn5DuQaMGnA31M12Kl3cPAhW7qjHPdt1ZXBSqqBgCvYgOeq84H/s90EclkQ76VxAolU7CdbLnu4kBF1R9NF5Es9nA9IXEu9hxwmularIyggJ+HK8ufMl1IV9mWfIu/YwNubSHoHvcjTRfSVbYlBwIVVZcDd5muI51UPMaqyf9LXkkf+o+/9tvnIzNfoOa9SZRd8S+83f3bvW/9q3fQsGQW3u5+Bl14z7fPN69ZyobX70bFmhGPl97HXYZv0L40Lv+CjW/cg3jz6fuT35LfaxDxxlrWvXwL/c+8HpGMn9dyFTAiXFm+0nQhnZXzLXmgomoUeuL+nLJ59hTy+2x7+T+6aR2N4bl4e/Tb6fuKhx5L/59et93z1e89TM+jJzDo/DvpOfJsqt97GIBNs16k36l/oOcx57F57qsA1HzwFP6jzsyGgIO+hPpCYlqvrJTTIQ9UVPVC39boNV1LOkU3radh6SyKhx2/zfPVbz9Ar7Hns6tZo7vtfhDewpId/izeXK//bqrHW6wvTognDxVtRkWbEE8eLdWriG3eQLc9hibnw6THEcA/TRfRWTkdcvTsnjl3N1v12/fTc8wF27Sk9Ytm4i3pQ0H/73Vqm73HXUL1uw+z/J6JVL/7EL1GBwHwH/lTNrx2F5tmv0zJ8JOpmfYoPUedk5TPkWaXBCqqfmy6iM7I2ZAnJn04w3Qd6Va/+GM8RT3xDdwymC7e0kjkw6e7FL7N816l17iLKPvlI/T64cVs+I8+AyoY8D1Kz7uNgRNuJhpZjbe4NwDrXr6F9a/8nVhdVk3U8mCgomrn5zIZKidDnrij7Q7TdZjQtOILGhbNZPm9F7Buyt9o/PpTNvz7H0Qja1g56QqW33sBsc3rWfXIb4jVtj+Atc7bdN/nBwB0328kTasWbvNzpRSRD57Gf/QEamY8Qc+RP6fowLFs+uSVpH6+FOuPPvrLKnmmC0i3RAfKk+ToEsG9Rk+k1+iJADR+8ymbPn6Rfqdds81rlt97AaXB23fYu74z3uLeNC1z6LbHwTR+PZ/8XoO2+XndZ29TuOcIvN2KUS1NIB4Q0Y+zyymBiqoLwpXlk0wX0l652JJfCwwzXUS2iG7ewJpnt1xiWzflb6x+7GpaNq5g+d1BNs9/A4A+J15B9TsPsXLSr6iZ9ii9T7ji2/fEWxqp/extSg4tB6DH909l3Yt/pWbqZEoOPSm9Hyg57kjMMZAVcuo6eaCiah/AAQpM12JlvenA6GwYyJJrLfmd2IBbyTEKPeFExsuZljxQUXUG+t50y0qW5cC+4cryetOF7EpOtOSBiqruwO2m67Bcpwz4veki2pITIUcvk5NzN71YafHbxEy+Gcv1IU+smHGV6Tos1ypET+2csVwfcnQrbjvbrFSaEKioOsp0ETvj6pAnrmVmRQ+olfVuNl3Azrg65EAFOXhXn2XE6EBF1RGmi9gR14Y80Rky0XQdVk7JyJ5214Yc+B32XNxKr1MSd1VmFFeGPFBRNRC4yHQdVs7xAFebLuK7XBly4DdAN9NFWDnpvEQjkzFcF/JARVUBcIHpOqyc5QN+bbqIrbku5OhplbNu9g7LVS4KVFTlmy6ilRtDfrHpAqyc1xc4wXQRrdwV8pB/8ELfuXvdnn/3e4NYv8p0OVZOO9d0Aa3cNdQ05L8GuAlAKeJr6Tnnnugp0Sdi44a3kGcvp1np1AgMDFeWR0wX4q6WXC8mD4AIngFSM+K6/MlHLvAFa58quGHaMFm8cFdvtqwk6gaMN10EuKklD/kPA2a39bI65fvvE7Fxa++KnnpwhOKeqS/MymHvhSvLx5ouwk0h/wfwv+19uVI0LlGlc26P/rRbVfyIQyE71uyxsooCAuHK8m9MFuGmw/WTO/JiEbrt5Vn1g7sL/jl8se/cFffk3zF1sKxenqrirJwkwKnGi3BFSx7yDwJWdHUzSqE20GPeA9HyhkdiPxreRIG9a87qqlfCleU/MVmAW0J+NvB4MjepFJG5aq9Pb2k5q89MdcABydy2lVM2A73DleVRUwW45XB9TLI3KIJ/uGfxqKd9Nx7wpW/iohvyJk3tTWRDsvdjuV4JelVUY9wS8pT2YBZK897n5r01+hPfZSVTC37z0Wme6bM8xGOp3KflKsea3Hn2H66H/GXAsnTvNqY8q96NH7Lw5uiEwBK12+B079/KKjPCleUjTe3cDSE/B3jMZAnVqujTSdETNz8UO+mQeroVmazFykhR9Hn5ZhM7d8PhuvGbDXpJ3cFX5T939Oe+C+KvFPzx/VGeTz8zXZOVUfIAY7O5uiHkY0wX0EqEkqGer0Y+VlB50ALfeUtvybt/6gA2rjVdl5URDja14+w+XA/5dweM3k3UFqWIrqTPnLuip/JMbMzwGF47e2xuejRcWR40seNsb8mHmi6gLSLk7SYbDr85/6HDF/rOq340/+ap+8vXS0zXZaWdsd/VbG/JLwfuMl1GZ2xWhZ8/Gjt+473RHw+rpXsP0/VYKdcIFIcry9N+6TXbW/IhpgvorBJpOPDyvJdHOb6L8l4r+P2MYz2z50M2f+NabegG7G1ix9l+fpi1IW8lQvf9ZNnRDxb8gxbl/boqfkT41paf7bOCfqWma7OSbijw33Tv1LbkGSRfYoNP9X4w+n3frwfM9P3yk4ne1z7MJ9psui4raYycl9uQZ6DErDaHhfIfPWqBL1j7dMH10w6RxQtM12V1WZmJnWZvx1vI3xOoNl1GOtUp35dPxMats7PaZK1Xw5Xl5eneaTa35K5sxXelSJr2vzjv1WPm+S7p9lbBVR+Uez6aI8Tjpuuy2q2/iZ1mc8dbzoW8lQjd9pJVP7i74J9ElWf5G/ERS26JnrXn12qgkcNBq90GmNipDXmWy5N42Unej8tO9HysNtBjrp3VJqMZacmz+Zy8kgxdD9o0O6tNRuuZ7rnYs7kl95ouIFOJ4B8ui0c97buRBlWw6LnYMStvj55x0Eb8fUzXZtEfSGvIs7njLZtrT5vvzmpzumeandXGrF7p3mE2ByWba087EQoGe9Ye+Y+C+76/yHfuuofyb526tywPm64rB6V9tVN7uJ6DvKIGjvPOHTjOO5caVTR/UvSEzQ/Gyg+1s9qkRdozl82tYTbXnjF6St2wK/OfH/m57wL1SsE10+2sNimX9sYpm1tyG/IkEqF4qIRHPVZQyfFlu89YmSf7m67JleK+OKT3pjcbcms79Z54kYi3t+k6XMnblPZr1tkcFHtOniJRkbR3DuWQlnTvMJtDns21Z7SYgR7gHJL25ZKyOSh2YEaKxEQKTNfgYk3p3mE2h3y96QLcKg4+0zW42Op07zCbQ77GdAFuFQfbkqdGFEj7PPw25NZ2lJ500Eq+NU7Qsb3rHWBDnjo25Kmx0sROsznkaT+3yQUtEEXEXp5MDRvyDvradAFu1CTSYLoGF7Mh75BQpA5YZ7oMt2n0SNov8eQQG/JOWGq6ALdpFBvyFFplYqc25NY2GsRjF3NIncUmdmpDbm2jwSM25KkRB+aY2HG2h3y26QLcpl4k7QMocsRCJ+hsNrHjbA/5DNMFuE2dx5P2ARQ5wliDlN0hD0XWAQtNl+EmDSI25KlhQ94F75suwE3qPB47k2tq2JB3gT1kT6J6j23JUyAGzDW1czeE3LbkSVQvnixdUiejfekEnXpTO8/+kIciCzEwfM+t6j1iJ+NIvo9N7jz7Q659YLoAt6izLXkqvGpy524JuT1kT5IGj9iQJ1cj8LrJAtwS8ummC3CLehHTJbjN207QqTVZQDbPu7612cByoCyZG22MKo55uI6mGETjMH7/PK4b242NDYqfPVdPuEYR6Ck8M747vQq3DceySJzzXmpgda3CI3DJ8Hx+faSeOm3+6hiXVjVS26wI9PTwr9ML6eETZnwT5bKqRnx58OQZ3dmrt4eaRr2v187ujqQhgA0ej015cr1sugB3tOShSBx4Itmb9XnhnWAR8y8tZt4vinhtSZSPlkepfL+JcUPyWHRFMeOG5FH5/vYDt/I8cNvx3fjy8mI+urCIu2e18MU6fQn6olcaqBznw7msmNP2y+PWGfr9t33YzPNnFvLXH3bj3ln6FvIbpjZxzUhfWgIO0JiuHeWGODDFdBHuCLn2WLI3KCIUF+jf+ZY4tMRAgJcXRAkO01OTB4fl89KC7S8tl5Z4GF6qJ1gp8Qn79/OwYpM+3V2wPs4xg/XPjvteHs9/qd+f74WGKNS3KPK9sGRjnBWb44wOpO+Aq1HETb8Tps10go7xacrc8z80FPkMmJfszcbiikPuq6X/rZs57nt5HFGWx5raOKUl+j9daYmHtXW7vuoUrokzd1WMI8p0sA/q72VK4ovh2S9aWLZJv/8PI31c8kojd8xs5leHF/DHdxq5YWx6Z0dusiFPJuOH6uCmkGtJb829HmHepcUsv7KEj1fG+Gxtx+76rG1WnPFMPXec0I0ePn1UMOmUbtw9q5nD7q9lcxMUePXzhwz08tFFRbwbLGJpdZxBJR4U8LPn6jnnhQbW1Kb+EnaziFv6aTLBS6YLAPeF/An0LYRJ17ObMGZwHq8tjjKg2MOqzTpwqzbH6V+04/+MLTEd8LOH5nP6/ltWHtqvr5c3zi3ik0uKmTA0jz17bXsarJTixmlN/PkYH9dNbeK6MT7OOTiff85M/VDvZtuSJ8tsJ+gsMF0EuC3kochq4K1kbW5dXZyaRn0e3dCieOurKPv19fCTffKYPF8Pu548v4VT9t2+8VNKceGURvbv6+XKo7Y95G49vI8rxY3Tmrl0xLZrGUye30L53nn0KhTqW8Aj+k99GkZ6t4hdBy1J/s90Aa3ceGj2OPCjZGxoVa0i+FI9sTjEFZx5YD4n75PPUWVeznyugYfmtrCHX3j2p90BWLk5zkVTGnn17O7MWBbjsU9bGNrfwyH36cukfx3n46S983nSaeHuWTqxp++fx/mHbMlVfYti8vwW3jhHb/PKIws445kGCrzw5BmFyfhYuxS1h+vJsAl40nQRrUQpl93gFPIXoRdeKDJdSjYaMbhsUZPHs3cyttW8oZkVD6wgGomCQK8xveh7fF/WvLiG6qnV5JXo75MB4wdQMqxku/cvuGoBnkKPvnzohb1CewGw5vk1bJq7CRHB28NL2UVl5PfKp25RHSsnr8ST76Hs0jJ8A3zE6mIsu3cZg68anLbLkMA9TtC5PF07a4v7vrVDkTpC/meA802Xko3iSVybXLzCwLMGUhgoJNYQY0loCcUHFgPQ90d96Xti3za3MeT3Q779MmjV96S+DDhjAAAb3tzA2pfXstvE3djw2gb2+NUetKxvYeM7GymdUMraKWvpd3K/dAYc4O507qwt7jon36KSFHXAuV0siSua5vfMpzCgTzG8hV58g3xEq7s+XN1buGWBl3hTfEuAvaBaFPHmOOIVmtY2Ea2OUrRfWg/qXneCzhfp3GFb3NeSgx5+GvI/AZxrupRso1K0bHHzumYav26kcM9C6hbVseGtDVTPqKZwSCGlZ5XiLdrBykwC4b+HAeg9tje9x/T+9kdrnltD9QfVeAu9DPn9EAD6lfdjxcMr8BR4KLukjNVPrab/6f1T8XF25R/p3mFb3HdO3irk3xv4ErDrenXA0MDudYgktemLNcb46uav6PfjfvhH+IlGonhL9P+WtS+spSXSQtmF2w87aKluIb9XPtFNUcK3hik9p5Sifbctbd2/1xFviTPgtAHbPF+3oI5NczbRe2xv1rywBvEKpWeVkudPabv2mRN0hqZyB53h1sN1CEUWoXvarY5J6oqmKqpYdtcyeh7VE/8IPwB5/jzEI4hH6DW6Fw1Ld7z8Wn4v3T2Q1yOPkuElO3yd/0g/m2Zv2nafSrF2ylr6/6Q/a19ay4BTB9DzqJ5seHNDMj/ajtyQ6h10hntDrt2AXvjdaocWaEnmiqZKKVZMWoGv1EffE7Z0srXUbLngv2nOJrrttv33SrwpTqwh9u3j2s9r8e2mzySaVm8ZELR57mZ8pdueYdS8X0PJsBK8RV7izXH9W+5BP06dj52g80wqd9BZ7jwnbxWKLCHkfwzb094ujSKNkLybYeoX1VPzQQ2+Mh+L/6xXCBowfgA1H9XQuKwRgIK+BQyaOAjQh+crHl5B4MoA0UiUb+78BgAVU/iP9FNysL7MtubZNTroAgV9trwf9BdCzYwaAlcHAN2L/81d3yBeYffLdk/WR9uRq1O58a5w7zl5q5D/e8AC3P6FlgTrvZ51Y/co62e6jiw0xQk6p5guYmfcfrgOochSYLLpMrKBXeywU2LA700XsSvuD7l2I2B/gdvQIHaxw0540Ak6/zVdxK7kRshDkTBwi+kyMl2Dxy522EG1wLWmi2hLboRcuwnI6G9c02xL3mG3ZsLML23JnZCHIk3ALwCX9zR2Xp3HY1vy9psH3Gy6iPbInZADhCLTgAdNl5Gp6j1i7/dvn2bgPCfoZMWXYm6FXPstsMx0EZmoXuza5O30FyfoOKaLaK92hVxE/igin4vIpyIyT0SOSHVhKROKRICJ2MP27dTZddDaYwZwq+kiOqLNkIvIUcDJwHCl1MHAsWR7SxiKvAP803QZmaZe7NrkbagDgk7Qyaovw/a05KXAeqVUE4BSar1SaqWI/EVEZonIZyJyvyQG9YrIeyJyu4hME5EvReT7IvKCiCwSkRsTrykSkSoRmZ94/88Sz4dFpG/i8QgReS/xOCQikxLbXioi/9NanIj8WUT+KyJvisiTItLe2wsr0KPUrIR6uw5aW652gs4S00V0VHtC/gawu4gsFJF7RGR04vm7lFLfV0odBBSiW/tWzUqpY4D70HNPXw4cBEwUkT7ACcBKpdSwxPtfa0cd+6HnbjscuFZE8kVkBHAGcChwOjCiHdvRQpFG4Gxgx0OgcpBdm3yXXnOCzn2mi+iMNkOulKoFDgMuAdYBT4vIRGCsiMwUEQf4IXDgVm9rXRrGAT5XSq1KHAksBXZPPH+siNwiIqOUUpF21FqllGpSSq1Hr0c+ABgJvKyUalBKbQZeacd2tghF5qInlrC/3EC9XQZtZxajG4Ss1K6ON6VUTCn1nlLqWuBX6A98DzBeKTUUeIBtxyG3jgWMb/W49d95SqmF6C8OB7hZRP6S+Hl0q5q+O/5w6+3E0ANOuv5bGYo8D1zT5e24QIPYw/UdqAbKnaCz0XQhndWejrd9RWTr2TsPQY/qAlgvIsXA+I7sVEQGAfVKqceBvwPDEz8Ko8MP+jC8Le8DPxaRbok6yjtSx7dCkUpgUqfe6yJ2RdPttADjnaCz0HQhXdGe4ZfFwJ0i0hPd0i5GH7rXoFviMDCrg/sdCtwqInH0f8jLEs9fBzwkItcAM9vaiFJqlohMAeYDX6OXMG7Pof+OXAoMAcZ28v1Zz65oup1fOkHnHdNFdFXWjycXkWKlVK2IdAemAZcopeZ0amMhfy/gQ2DfJJaYNcYPGvj+Al/BSNN1ZIjbnKCTsRNBdIQb7ni7X0TmAXOA5zsdcIBQpBp9yJ/yycAyUVMSp37Kci8DvzNdRLJkfUueEiH/KPSaagVtvdRNji8bNHNVfl723s2YHLOAsU7QqTNdSLK4oSVPvlBkOvoKQlYMQEiWFrsO2mzgeDcFHGzIdy4UeQ74MVBvupR0aZGcngdvNnCcE3RqTBeSbDbkuxKKvA4ch75W6nrRJK6DlmU+xqUBBxvytoUiHwCjgVWmS0m1aBKnY84i7wLj3BpwsCFvn1DEQd9Cu9R0KakUF8mpjkb07dcnOUGn1nQhqWRD3l56aueR6BuAXCmWW1cTJgNnOEGnsa0Xikjtd/49UUTuSlllO6/jQRE5oKPvsyHviFBkFfrQ/QPTpaRCqlY0zTAtwP84QWeiE3SyaiYcpdRFSqkOL4tsQ95R+oaZ44AnTZeSbDkQ8tXo8+87k7VBEXlERMZv9e/axN/FIvK2iMwREUdETkk8/7vW+RAS8y68k3g8TkQeTzw+XkQ+TLz32cS4jNa5Gto/nDrBhrwzQpF6QpGfo9dYc9M11ULTBaTQh8BhTtCZ3on3FiamPZuXuLvy+na8pxE4TSk1HD0e4rbExCrTgFGJ14wAikVf1RgJTE9MmvIn4NjEe2cDV3ai5m/ZkHdFKPIIegTdXMOVdFmzXtHUrb8P9wCjnaCzspPvb1BKHdL6B/hLW29AD4P+q4h8ir57cjf0HAifAIeJSAl6+PSH6LCPAqYDRwIHADMSXyhBYHAn6wbsIoBdF4osJOQ/EqgEfkMyxrgb0CTSgPsuoTUClzlB55EU7uPbORASLXVr5+XZQD/gMKVUi4iEgW5bPT4f3bfzKbql3xM9HdmewJtKqQnJKtCt39zpFYo0E4pciR7cstZ0OZ3R6HHd6invA4emOOCw7RwIp7Dli9IPrE2EeizbtsbT0EsdT0O33pcC85QeSPIRcLSI7AUgIt1FZJ+uFGhDnkyhyH+AYcCbpkvpqEbxtHkpKUtsQs9PcEyaFiJ8ABgtIh8DR7Clj+ZfwAgRmY1u1beuZTp6gtQPlVJr0Ecc0wGUUuvQU4Y/mTjU/wg9v2Gn2VFoqRDyC/Br9CQYPQxX0y4L8/O/OqOsdIjpOrroJeDyLpx7u5INeSqF/APQ62VNJMPP1ef7ChacM2hgtk6WsQr4lRN0XjBdSCayh+upFIqsIRS5AN1j2uZ0VibVS1YudhhFT/u9vw34ztmQp0Mo8jFwFHAWeo68jFOfXWuTx9C3pe7nBJ3LnKDT2Xn9coK9hJYuoYgCnibkfx64CH2ttdRsUVvUeSQbbvGMoe80vN4JOotMF5MtbMjTLRTRh5gh/6PolWV+CQSM1kTGr4MWB55Ch3tBWy+2tmU73kwL+T3AiejLPidi6BRqkr9kxu29ex1tYt+70Aw8C9zkBB27bl0n2ZbctFAkDlQBVYT8AfSc9hcC/dNZRl1mrYO2CLgfeMQJOutNF5PtbEueiUL+AvQKMpexZTBDSt3Su+fUx/09Rrf9ypSpBV5Ad6i96wQd+4uZJLYlz0ShSDO6g+lJQv6DgAnoFV2Hk6Lr7fUeI2cJjcB76LvDXnCCTs5MmplOtiXPJiF/P/RY9hOA49GjmpLid/36vPef4qIxydreLnyGXg77DWCaE3Ts0tEpZlvybBKKrAOeAJ5I3Do7DN3C/wg4mi5M31TvSdk6aOvQQy1fB960t5ymn23J3SLkL0avOLsfei23fROPh9COL/OLBvafOrOwW1fOyZvQgzA+Az7f6s9Se35tlm3J3SIUqUUPr3x/2+f9+egxyluHP4AeONMDKAF6NOx8RdMG9Lzz1cDGrR5Xo1vpL9FhXuIEnUy+1p6zbEtuATB08lBBj4XOS/ztBeqcoNNktDCry2zILcvl7AAVy3I5G3LLcjkbcstyORtyy3I5G3LLcjkbcstyORtyy3I5G3LLcjkbcstyORtyy3I5G3LLcjkbcstyORtyy3I5G3LLcjkbcstyORtyy3I5G3LLcjkbcstyORtyy3I5G3LLcjkbcstyORtyy3I5G3LLcjkbcstyORtyy3I5G3LLcjkbcstyuf8PApVIdg+Lnv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PkAAADnCAYAAADck/B7AAAAOXRFWHRTb2Z0d2FyZQBNYXRwbG90bGliIHZlcnNpb24zLjUuMSwgaHR0cHM6Ly9tYXRwbG90bGliLm9yZy/YYfK9AAAACXBIWXMAAAsTAAALEwEAmpwYAAAhPklEQVR4nO3deZxT1f3/8dcnmZkwzAxhh8FRQt0XRJG6VBAoatWxdaNW6hJcq7V+26/admoX41bHWqu/un5dUNS6r9ix7gqIiiCL16WsRtnXmcDsk+T8/jgZAVlmS3KSm/N8PHgQMsm9n+i8c+49955zRCmFZVnu5TFdgGVZqWVDblkuZ0NuWS5nQ25ZLmdDblkuZ0NuWS5nQ25ZLmdDblkuZ0NuWS5nQ25ZLmdDblkuZ0NuWS5nQ25ZLmdDblkuZ0NuWS5nQ25ZLmdDbqWciJwmIkpE9uvCNh4RkfHJrCtX2JBb6TABeB84y3QhuciG3EopESkGjgYuJBFyERkjItNE5EUR+UJE7hMRT+JntSJym4jMEZG3RaTfDrZ5mIhMFZFPROR1ESlN64fKMjbkVqqdCrymlFoIbBSR4YnnDweuAoYCewKnJ54vAuYopYYDU4Frt96YiOQDdwLjlVKHAZOAm1L9IbKZDbmVahOApxKPn0r8G+BjpdRSpVQMeBIYmXg+DjydePz4Vs+32hc4CHhTROYBfwLKUlO6O+SZLsByLxHpA/wQOEhEFOAFFPBq4u+t7Wza4O8+L8DnSqmjklmrm9mW3Eql8cCjSqnBSqmAUmp34Ct063y4iAxJnIv/DN0xB/p3srUX/edbPd9qAdBPRI4CffguIgem+oNkMxtyK5UmAC9+57nn0eH9EKgEPkMHv/V1dcCBIvIJ+ijg+q3frJRqRn8J3CIi84F5wA9SVL8riF1cwUo3ERkDXK2UOnkHP6tVShWnvSgXsy25Zbmcbckty+Vs73oOCFRU9QYOAHYD+gF9d/CnJPHyGPoyVuufWOJPDbAKWJ34e+vHy8OV5ZvS82msjrItuYskwnwQcCA61K1/D0jD7legO9E+B+YDnwD/DVeWx9Kwb2sXbMizWCLUY9C90GPRgc4k9cBc4D3gDeCDcGV51GhFOciGPIsEKqoKgXHoUP8QOBh9c0i22Ay8A7wOvB6uLF9quJ6cYEOe4QIVVXnAcehry6cCbrq8tBh4CZgcriz/zHAtrmVDnoECFVWCHrn1c+Cn6I4xt/sEmAw8Ea4s32C6GDexIc8giXPsy4CLgcGGyzGlGfg3OvCv2nP4rrMhzwCBiqo9gSuBiUB3s9VklG+AvwMPhivLG0wXk61syA0KVFT9ALgaOAV79+GurAX+H3B3uLI8YrqYbGNDbkCgouo44DrADpfsmE3APcDt4crytaaLyRY25GkUqKg6FPgbcKzpWrJcA3AHcFO4srzOcC0Zz4Y8DQIVVYPQwyrPIbuua2e65cDvwpXlT5ouJJPZkKdQoKLKh57H7A+46/p2ppkOXBGuLJ9vupBMZEOeIolOtUeAvQ2XkitiwAPAn+x19m3ZkCdZovW+Ht1rbnvM028tcEG4srzKdCGZwoY8iRIda4+iR4JZZt0DXG2vr9uQJ0Xi/vJr0NMD5xsux9riS+DscGX5XNOFmGRD3kWBiqo9gOeA75uuxdqhZvSX723hyvK46WJMsCHvgkBF1Uj07KP9Tdditekt4MxwZXm16ULSzXYMdVKgoupi9NhoG/DscCzwUaCiai/ThaSbbck7KHH+fQdwueFSrM7ZCJweriyfarqQdLEh74BARVUf4Fn0VEtW9moGfhGuLH/EdCHpYEPeToGKqt3Rh+c5d7jnYrcAfwhXlrs6BDbk7RCoqBqCDnjAcClW8v0LCLp5Vlnb8daGQEXV3uh1sgOGS7FS42zgkUBFlWuz4NoPlgyBiqr90QHf3XQtVkqdAzzs1qC78kMlQ6Ciaih6vvBSw6VY6XEeMMmNQbfn5DuQaMGnA31M12Kl3cPAhW7qjHPdt1ZXBSqqBgCvYgOeq84H/s90EclkQ76VxAolU7CdbLnu4kBF1R9NF5Es9nA9IXEu9hxwmularIyggJ+HK8ufMl1IV9mWfIu/YwNubSHoHvcjTRfSVbYlBwIVVZcDd5muI51UPMaqyf9LXkkf+o+/9tvnIzNfoOa9SZRd8S+83f3bvW/9q3fQsGQW3u5+Bl14z7fPN69ZyobX70bFmhGPl97HXYZv0L40Lv+CjW/cg3jz6fuT35LfaxDxxlrWvXwL/c+8HpGMn9dyFTAiXFm+0nQhnZXzLXmgomoUeuL+nLJ59hTy+2x7+T+6aR2N4bl4e/Tb6fuKhx5L/59et93z1e89TM+jJzDo/DvpOfJsqt97GIBNs16k36l/oOcx57F57qsA1HzwFP6jzsyGgIO+hPpCYlqvrJTTIQ9UVPVC39boNV1LOkU3radh6SyKhx2/zfPVbz9Ar7Hns6tZo7vtfhDewpId/izeXK//bqrHW6wvTognDxVtRkWbEE8eLdWriG3eQLc9hibnw6THEcA/TRfRWTkdcvTsnjl3N1v12/fTc8wF27Sk9Ytm4i3pQ0H/73Vqm73HXUL1uw+z/J6JVL/7EL1GBwHwH/lTNrx2F5tmv0zJ8JOpmfYoPUedk5TPkWaXBCqqfmy6iM7I2ZAnJn04w3Qd6Va/+GM8RT3xDdwymC7e0kjkw6e7FL7N816l17iLKPvlI/T64cVs+I8+AyoY8D1Kz7uNgRNuJhpZjbe4NwDrXr6F9a/8nVhdVk3U8mCgomrn5zIZKidDnrij7Q7TdZjQtOILGhbNZPm9F7Buyt9o/PpTNvz7H0Qja1g56QqW33sBsc3rWfXIb4jVtj+Atc7bdN/nBwB0328kTasWbvNzpRSRD57Gf/QEamY8Qc+RP6fowLFs+uSVpH6+FOuPPvrLKnmmC0i3RAfKk+ToEsG9Rk+k1+iJADR+8ymbPn6Rfqdds81rlt97AaXB23fYu74z3uLeNC1z6LbHwTR+PZ/8XoO2+XndZ29TuOcIvN2KUS1NIB4Q0Y+zyymBiqoLwpXlk0wX0l652JJfCwwzXUS2iG7ewJpnt1xiWzflb6x+7GpaNq5g+d1BNs9/A4A+J15B9TsPsXLSr6iZ9ii9T7ji2/fEWxqp/extSg4tB6DH909l3Yt/pWbqZEoOPSm9Hyg57kjMMZAVcuo6eaCiah/AAQpM12JlvenA6GwYyJJrLfmd2IBbyTEKPeFExsuZljxQUXUG+t50y0qW5cC+4cryetOF7EpOtOSBiqruwO2m67Bcpwz4veki2pITIUcvk5NzN71YafHbxEy+Gcv1IU+smHGV6Tos1ypET+2csVwfcnQrbjvbrFSaEKioOsp0ETvj6pAnrmVmRQ+olfVuNl3Azrg65EAFOXhXn2XE6EBF1RGmi9gR14Y80Rky0XQdVk7JyJ5214Yc+B32XNxKr1MSd1VmFFeGPFBRNRC4yHQdVs7xAFebLuK7XBly4DdAN9NFWDnpvEQjkzFcF/JARVUBcIHpOqyc5QN+bbqIrbku5OhplbNu9g7LVS4KVFTlmy6ilRtDfrHpAqyc1xc4wXQRrdwV8pB/8ELfuXvdnn/3e4NYv8p0OVZOO9d0Aa3cNdQ05L8GuAlAKeJr6Tnnnugp0Sdi44a3kGcvp1np1AgMDFeWR0wX4q6WXC8mD4AIngFSM+K6/MlHLvAFa58quGHaMFm8cFdvtqwk6gaMN10EuKklD/kPA2a39bI65fvvE7Fxa++KnnpwhOKeqS/MymHvhSvLx5ouwk0h/wfwv+19uVI0LlGlc26P/rRbVfyIQyE71uyxsooCAuHK8m9MFuGmw/WTO/JiEbrt5Vn1g7sL/jl8se/cFffk3zF1sKxenqrirJwkwKnGi3BFSx7yDwJWdHUzSqE20GPeA9HyhkdiPxreRIG9a87qqlfCleU/MVmAW0J+NvB4MjepFJG5aq9Pb2k5q89MdcABydy2lVM2A73DleVRUwW45XB9TLI3KIJ/uGfxqKd9Nx7wpW/iohvyJk3tTWRDsvdjuV4JelVUY9wS8pT2YBZK897n5r01+hPfZSVTC37z0Wme6bM8xGOp3KflKsea3Hn2H66H/GXAsnTvNqY8q96NH7Lw5uiEwBK12+B079/KKjPCleUjTe3cDSE/B3jMZAnVqujTSdETNz8UO+mQeroVmazFykhR9Hn5ZhM7d8PhuvGbDXpJ3cFX5T939Oe+C+KvFPzx/VGeTz8zXZOVUfIAY7O5uiHkY0wX0EqEkqGer0Y+VlB50ALfeUtvybt/6gA2rjVdl5URDja14+w+XA/5dweM3k3UFqWIrqTPnLuip/JMbMzwGF47e2xuejRcWR40seNsb8mHmi6gLSLk7SYbDr85/6HDF/rOq340/+ap+8vXS0zXZaWdsd/VbG/JLwfuMl1GZ2xWhZ8/Gjt+473RHw+rpXsP0/VYKdcIFIcry9N+6TXbW/IhpgvorBJpOPDyvJdHOb6L8l4r+P2MYz2z50M2f+NabegG7G1ix9l+fpi1IW8lQvf9ZNnRDxb8gxbl/boqfkT41paf7bOCfqWma7OSbijw33Tv1LbkGSRfYoNP9X4w+n3frwfM9P3yk4ne1z7MJ9psui4raYycl9uQZ6DErDaHhfIfPWqBL1j7dMH10w6RxQtM12V1WZmJnWZvx1vI3xOoNl1GOtUp35dPxMats7PaZK1Xw5Xl5eneaTa35K5sxXelSJr2vzjv1WPm+S7p9lbBVR+Uez6aI8Tjpuuy2q2/iZ1mc8dbzoW8lQjd9pJVP7i74J9ElWf5G/ERS26JnrXn12qgkcNBq90GmNipDXmWy5N42Unej8tO9HysNtBjrp3VJqMZacmz+Zy8kgxdD9o0O6tNRuuZ7rnYs7kl95ouIFOJ4B8ui0c97buRBlWw6LnYMStvj55x0Eb8fUzXZtEfSGvIs7njLZtrT5vvzmpzumeandXGrF7p3mE2ByWba087EQoGe9Ye+Y+C+76/yHfuuofyb526tywPm64rB6V9tVN7uJ6DvKIGjvPOHTjOO5caVTR/UvSEzQ/Gyg+1s9qkRdozl82tYTbXnjF6St2wK/OfH/m57wL1SsE10+2sNimX9sYpm1tyG/IkEqF4qIRHPVZQyfFlu89YmSf7m67JleK+OKT3pjcbcms79Z54kYi3t+k6XMnblPZr1tkcFHtOniJRkbR3DuWQlnTvMJtDns21Z7SYgR7gHJL25ZKyOSh2YEaKxEQKTNfgYk3p3mE2h3y96QLcKg4+0zW42Op07zCbQ77GdAFuFQfbkqdGFEj7PPw25NZ2lJ500Eq+NU7Qsb3rHWBDnjo25Kmx0sROsznkaT+3yQUtEEXEXp5MDRvyDvradAFu1CTSYLoGF7Mh75BQpA5YZ7oMt2n0SNov8eQQG/JOWGq6ALdpFBvyFFplYqc25NY2GsRjF3NIncUmdmpDbm2jwSM25KkRB+aY2HG2h3y26QLcpl4k7QMocsRCJ+hsNrHjbA/5DNMFuE2dx5P2ARQ5wliDlN0hD0XWAQtNl+EmDSI25KlhQ94F75suwE3qPB47k2tq2JB3gT1kT6J6j23JUyAGzDW1czeE3LbkSVQvnixdUiejfekEnXpTO8/+kIciCzEwfM+t6j1iJ+NIvo9N7jz7Q659YLoAt6izLXkqvGpy524JuT1kT5IGj9iQJ1cj8LrJAtwS8ummC3CLehHTJbjN207QqTVZQDbPu7612cByoCyZG22MKo55uI6mGETjMH7/PK4b242NDYqfPVdPuEYR6Ck8M747vQq3DceySJzzXmpgda3CI3DJ8Hx+faSeOm3+6hiXVjVS26wI9PTwr9ML6eETZnwT5bKqRnx58OQZ3dmrt4eaRr2v187ujqQhgA0ej015cr1sugB3tOShSBx4Itmb9XnhnWAR8y8tZt4vinhtSZSPlkepfL+JcUPyWHRFMeOG5FH5/vYDt/I8cNvx3fjy8mI+urCIu2e18MU6fQn6olcaqBznw7msmNP2y+PWGfr9t33YzPNnFvLXH3bj3ln6FvIbpjZxzUhfWgIO0JiuHeWGODDFdBHuCLn2WLI3KCIUF+jf+ZY4tMRAgJcXRAkO01OTB4fl89KC7S8tl5Z4GF6qJ1gp8Qn79/OwYpM+3V2wPs4xg/XPjvteHs9/qd+f74WGKNS3KPK9sGRjnBWb44wOpO+Aq1HETb8Tps10go7xacrc8z80FPkMmJfszcbiikPuq6X/rZs57nt5HFGWx5raOKUl+j9daYmHtXW7vuoUrokzd1WMI8p0sA/q72VK4ovh2S9aWLZJv/8PI31c8kojd8xs5leHF/DHdxq5YWx6Z0dusiFPJuOH6uCmkGtJb829HmHepcUsv7KEj1fG+Gxtx+76rG1WnPFMPXec0I0ePn1UMOmUbtw9q5nD7q9lcxMUePXzhwz08tFFRbwbLGJpdZxBJR4U8LPn6jnnhQbW1Kb+EnaziFv6aTLBS6YLAPeF/An0LYRJ17ObMGZwHq8tjjKg2MOqzTpwqzbH6V+04/+MLTEd8LOH5nP6/ltWHtqvr5c3zi3ik0uKmTA0jz17bXsarJTixmlN/PkYH9dNbeK6MT7OOTiff85M/VDvZtuSJ8tsJ+gsMF0EuC3kochq4K1kbW5dXZyaRn0e3dCieOurKPv19fCTffKYPF8Pu548v4VT9t2+8VNKceGURvbv6+XKo7Y95G49vI8rxY3Tmrl0xLZrGUye30L53nn0KhTqW8Aj+k99GkZ6t4hdBy1J/s90Aa3ceGj2OPCjZGxoVa0i+FI9sTjEFZx5YD4n75PPUWVeznyugYfmtrCHX3j2p90BWLk5zkVTGnn17O7MWBbjsU9bGNrfwyH36cukfx3n46S983nSaeHuWTqxp++fx/mHbMlVfYti8vwW3jhHb/PKIws445kGCrzw5BmFyfhYuxS1h+vJsAl40nQRrUQpl93gFPIXoRdeKDJdSjYaMbhsUZPHs3cyttW8oZkVD6wgGomCQK8xveh7fF/WvLiG6qnV5JXo75MB4wdQMqxku/cvuGoBnkKPvnzohb1CewGw5vk1bJq7CRHB28NL2UVl5PfKp25RHSsnr8ST76Hs0jJ8A3zE6mIsu3cZg68anLbLkMA9TtC5PF07a4v7vrVDkTpC/meA802Xko3iSVybXLzCwLMGUhgoJNYQY0loCcUHFgPQ90d96Xti3za3MeT3Q779MmjV96S+DDhjAAAb3tzA2pfXstvE3djw2gb2+NUetKxvYeM7GymdUMraKWvpd3K/dAYc4O507qwt7jon36KSFHXAuV0siSua5vfMpzCgTzG8hV58g3xEq7s+XN1buGWBl3hTfEuAvaBaFPHmOOIVmtY2Ea2OUrRfWg/qXneCzhfp3GFb3NeSgx5+GvI/AZxrupRso1K0bHHzumYav26kcM9C6hbVseGtDVTPqKZwSCGlZ5XiLdrBykwC4b+HAeg9tje9x/T+9kdrnltD9QfVeAu9DPn9EAD6lfdjxcMr8BR4KLukjNVPrab/6f1T8XF25R/p3mFb3HdO3irk3xv4ErDrenXA0MDudYgktemLNcb46uav6PfjfvhH+IlGonhL9P+WtS+spSXSQtmF2w87aKluIb9XPtFNUcK3hik9p5Sifbctbd2/1xFviTPgtAHbPF+3oI5NczbRe2xv1rywBvEKpWeVkudPabv2mRN0hqZyB53h1sN1CEUWoXvarY5J6oqmKqpYdtcyeh7VE/8IPwB5/jzEI4hH6DW6Fw1Ld7z8Wn4v3T2Q1yOPkuElO3yd/0g/m2Zv2nafSrF2ylr6/6Q/a19ay4BTB9DzqJ5seHNDMj/ajtyQ6h10hntDrt2AXvjdaocWaEnmiqZKKVZMWoGv1EffE7Z0srXUbLngv2nOJrrttv33SrwpTqwh9u3j2s9r8e2mzySaVm8ZELR57mZ8pdueYdS8X0PJsBK8RV7izXH9W+5BP06dj52g80wqd9BZ7jwnbxWKLCHkfwzb094ujSKNkLybYeoX1VPzQQ2+Mh+L/6xXCBowfgA1H9XQuKwRgIK+BQyaOAjQh+crHl5B4MoA0UiUb+78BgAVU/iP9FNysL7MtubZNTroAgV9trwf9BdCzYwaAlcHAN2L/81d3yBeYffLdk/WR9uRq1O58a5w7zl5q5D/e8AC3P6FlgTrvZ51Y/co62e6jiw0xQk6p5guYmfcfrgOochSYLLpMrKBXeywU2LA700XsSvuD7l2I2B/gdvQIHaxw0540Ak6/zVdxK7kRshDkTBwi+kyMl2Dxy522EG1wLWmi2hLboRcuwnI6G9c02xL3mG3ZsLML23JnZCHIk3ALwCX9zR2Xp3HY1vy9psH3Gy6iPbInZADhCLTgAdNl5Gp6j1i7/dvn2bgPCfoZMWXYm6FXPstsMx0EZmoXuza5O30FyfoOKaLaK92hVxE/igin4vIpyIyT0SOSHVhKROKRICJ2MP27dTZddDaYwZwq+kiOqLNkIvIUcDJwHCl1MHAsWR7SxiKvAP803QZmaZe7NrkbagDgk7Qyaovw/a05KXAeqVUE4BSar1SaqWI/EVEZonIZyJyvyQG9YrIeyJyu4hME5EvReT7IvKCiCwSkRsTrykSkSoRmZ94/88Sz4dFpG/i8QgReS/xOCQikxLbXioi/9NanIj8WUT+KyJvisiTItLe2wsr0KPUrIR6uw5aW652gs4S00V0VHtC/gawu4gsFJF7RGR04vm7lFLfV0odBBSiW/tWzUqpY4D70HNPXw4cBEwUkT7ACcBKpdSwxPtfa0cd+6HnbjscuFZE8kVkBHAGcChwOjCiHdvRQpFG4Gxgx0OgcpBdm3yXXnOCzn2mi+iMNkOulKoFDgMuAdYBT4vIRGCsiMwUEQf4IXDgVm9rXRrGAT5XSq1KHAksBXZPPH+siNwiIqOUUpF21FqllGpSSq1Hr0c+ABgJvKyUalBKbQZeacd2tghF5qInlrC/3EC9XQZtZxajG4Ss1K6ON6VUTCn1nlLqWuBX6A98DzBeKTUUeIBtxyG3jgWMb/W49d95SqmF6C8OB7hZRP6S+Hl0q5q+O/5w6+3E0ANOuv5bGYo8D1zT5e24QIPYw/UdqAbKnaCz0XQhndWejrd9RWTr2TsPQY/qAlgvIsXA+I7sVEQGAfVKqceBvwPDEz8Ko8MP+jC8Le8DPxaRbok6yjtSx7dCkUpgUqfe6yJ2RdPttADjnaCz0HQhXdGe4ZfFwJ0i0hPd0i5GH7rXoFviMDCrg/sdCtwqInH0f8jLEs9fBzwkItcAM9vaiFJqlohMAeYDX6OXMG7Pof+OXAoMAcZ28v1Zz65oup1fOkHnHdNFdFXWjycXkWKlVK2IdAemAZcopeZ0amMhfy/gQ2DfJJaYNcYPGvj+Al/BSNN1ZIjbnKCTsRNBdIQb7ni7X0TmAXOA5zsdcIBQpBp9yJ/yycAyUVMSp37Kci8DvzNdRLJkfUueEiH/KPSaagVtvdRNji8bNHNVfl723s2YHLOAsU7QqTNdSLK4oSVPvlBkOvoKQlYMQEiWFrsO2mzgeDcFHGzIdy4UeQ74MVBvupR0aZGcngdvNnCcE3RqTBeSbDbkuxKKvA4ch75W6nrRJK6DlmU+xqUBBxvytoUiHwCjgVWmS0m1aBKnY84i7wLj3BpwsCFvn1DEQd9Cu9R0KakUF8mpjkb07dcnOUGn1nQhqWRD3l56aueR6BuAXCmWW1cTJgNnOEGnsa0Xikjtd/49UUTuSlllO6/jQRE5oKPvsyHviFBkFfrQ/QPTpaRCqlY0zTAtwP84QWeiE3SyaiYcpdRFSqkOL4tsQ95R+oaZ44AnTZeSbDkQ8tXo8+87k7VBEXlERMZv9e/axN/FIvK2iMwREUdETkk8/7vW+RAS8y68k3g8TkQeTzw+XkQ+TLz32cS4jNa5Gto/nDrBhrwzQpF6QpGfo9dYc9M11ULTBaTQh8BhTtCZ3on3FiamPZuXuLvy+na8pxE4TSk1HD0e4rbExCrTgFGJ14wAikVf1RgJTE9MmvIn4NjEe2cDV3ai5m/ZkHdFKPIIegTdXMOVdFmzXtHUrb8P9wCjnaCzspPvb1BKHdL6B/hLW29AD4P+q4h8ir57cjf0HAifAIeJSAl6+PSH6LCPAqYDRwIHADMSXyhBYHAn6wbsIoBdF4osJOQ/EqgEfkMyxrgb0CTSgPsuoTUClzlB55EU7uPbORASLXVr5+XZQD/gMKVUi4iEgW5bPT4f3bfzKbql3xM9HdmewJtKqQnJKtCt39zpFYo0E4pciR7cstZ0OZ3R6HHd6invA4emOOCw7RwIp7Dli9IPrE2EeizbtsbT0EsdT0O33pcC85QeSPIRcLSI7AUgIt1FZJ+uFGhDnkyhyH+AYcCbpkvpqEbxtHkpKUtsQs9PcEyaFiJ8ABgtIh8DR7Clj+ZfwAgRmY1u1beuZTp6gtQPlVJr0Ecc0wGUUuvQU4Y/mTjU/wg9v2Gn2VFoqRDyC/Br9CQYPQxX0y4L8/O/OqOsdIjpOrroJeDyLpx7u5INeSqF/APQ62VNJMPP1ef7ChacM2hgtk6WsQr4lRN0XjBdSCayh+upFIqsIRS5AN1j2uZ0VibVS1YudhhFT/u9vw34ztmQp0Mo8jFwFHAWeo68jFOfXWuTx9C3pe7nBJ3LnKDT2Xn9coK9hJYuoYgCnibkfx64CH2ttdRsUVvUeSQbbvGMoe80vN4JOotMF5MtbMjTLRTRh5gh/6PolWV+CQSM1kTGr4MWB55Ch3tBWy+2tmU73kwL+T3AiejLPidi6BRqkr9kxu29ex1tYt+70Aw8C9zkBB27bl0n2ZbctFAkDlQBVYT8AfSc9hcC/dNZRl1mrYO2CLgfeMQJOutNF5PtbEueiUL+AvQKMpexZTBDSt3Su+fUx/09Rrf9ypSpBV5Ad6i96wQd+4uZJLYlz0ShSDO6g+lJQv6DgAnoFV2Hk6Lr7fUeI2cJjcB76LvDXnCCTs5MmplOtiXPJiF/P/RY9hOA49GjmpLid/36vPef4qIxydreLnyGXg77DWCaE3Ts0tEpZlvybBKKrAOeAJ5I3Do7DN3C/wg4mi5M31TvSdk6aOvQQy1fB960t5ymn23J3SLkL0avOLsfei23fROPh9COL/OLBvafOrOwW1fOyZvQgzA+Az7f6s9Se35tlm3J3SIUqUUPr3x/2+f9+egxyluHP4AeONMDKAF6NOx8RdMG9Lzz1cDGrR5Xo1vpL9FhXuIEnUy+1p6zbEtuATB08lBBj4XOS/ztBeqcoNNktDCry2zILcvl7AAVy3I5G3LLcjkbcstyORtyy3I5G3LLcjkbcstyORtyy3I5G3LLcjkbcstyORtyy3I5G3LLcjkbcstyORtyy3I5G3LLcjkbcstyORtyy3I5G3LLcjkbcstyORtyy3I5G3LLcjkbcstyORtyy3I5G3LLcjkbcstyORtyy3I5G3LLcjkbcstyuf8PApVIdg+LnvU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 name="Straight Connector 11"/>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Action Button: Home 12">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93091" y="944894"/>
            <a:ext cx="6096000" cy="2031325"/>
          </a:xfrm>
          <a:prstGeom prst="rect">
            <a:avLst/>
          </a:prstGeom>
        </p:spPr>
        <p:txBody>
          <a:bodyPr>
            <a:spAutoFit/>
          </a:bodyPr>
          <a:lstStyle/>
          <a:p>
            <a:pPr marL="285750" indent="-285750">
              <a:buFont typeface="Wingdings" panose="05000000000000000000" pitchFamily="2" charset="2"/>
              <a:buChar char="Ø"/>
            </a:pPr>
            <a:r>
              <a:rPr lang="en-US" b="1" dirty="0">
                <a:latin typeface="Arial Narrow" panose="020B0606020202030204" pitchFamily="34" charset="0"/>
              </a:rPr>
              <a:t>Users may have consistent and regular usage patterns, resulting in a relatively stable session count and duration.</a:t>
            </a:r>
          </a:p>
          <a:p>
            <a:pPr marL="285750" indent="-285750">
              <a:buFont typeface="Wingdings" panose="05000000000000000000" pitchFamily="2" charset="2"/>
              <a:buChar char="Ø"/>
            </a:pPr>
            <a:endParaRPr lang="en-US" b="1" dirty="0">
              <a:latin typeface="Arial Narrow" panose="020B0606020202030204" pitchFamily="34" charset="0"/>
            </a:endParaRPr>
          </a:p>
          <a:p>
            <a:pPr marL="285750" indent="-285750">
              <a:buFont typeface="Wingdings" panose="05000000000000000000" pitchFamily="2" charset="2"/>
              <a:buChar char="Ø"/>
            </a:pPr>
            <a:r>
              <a:rPr lang="en-US" b="1" dirty="0">
                <a:latin typeface="Arial Narrow" panose="020B0606020202030204" pitchFamily="34" charset="0"/>
              </a:rPr>
              <a:t>The company's services or offerings may not have experienced significant changes or events that would lead to variations in session behavior.</a:t>
            </a:r>
          </a:p>
          <a:p>
            <a:endParaRPr lang="en-US" b="1" dirty="0">
              <a:latin typeface="Arial Narrow" panose="020B0606020202030204" pitchFamily="34" charset="0"/>
            </a:endParaRPr>
          </a:p>
        </p:txBody>
      </p:sp>
      <p:pic>
        <p:nvPicPr>
          <p:cNvPr id="14" name="Picture 13"/>
          <p:cNvPicPr>
            <a:picLocks noChangeAspect="1"/>
          </p:cNvPicPr>
          <p:nvPr/>
        </p:nvPicPr>
        <p:blipFill>
          <a:blip r:embed="rId3"/>
          <a:stretch>
            <a:fillRect/>
          </a:stretch>
        </p:blipFill>
        <p:spPr>
          <a:xfrm>
            <a:off x="4237610" y="3368505"/>
            <a:ext cx="3200399" cy="2775456"/>
          </a:xfrm>
          <a:prstGeom prst="rect">
            <a:avLst/>
          </a:prstGeom>
        </p:spPr>
      </p:pic>
      <p:pic>
        <p:nvPicPr>
          <p:cNvPr id="16" name="Picture 15"/>
          <p:cNvPicPr>
            <a:picLocks noChangeAspect="1"/>
          </p:cNvPicPr>
          <p:nvPr/>
        </p:nvPicPr>
        <p:blipFill>
          <a:blip r:embed="rId4"/>
          <a:stretch>
            <a:fillRect/>
          </a:stretch>
        </p:blipFill>
        <p:spPr>
          <a:xfrm>
            <a:off x="7494728" y="3228111"/>
            <a:ext cx="4580164" cy="3080464"/>
          </a:xfrm>
          <a:prstGeom prst="rect">
            <a:avLst/>
          </a:prstGeom>
        </p:spPr>
      </p:pic>
      <p:sp>
        <p:nvSpPr>
          <p:cNvPr id="17" name="AutoShape 2" descr="data:image/png;base64,iVBORw0KGgoAAAANSUhEUgAAAYgAAAEWCAYAAAB8LwAVAAAAOXRFWHRTb2Z0d2FyZQBNYXRwbG90bGliIHZlcnNpb24zLjUuMSwgaHR0cHM6Ly9tYXRwbG90bGliLm9yZy/YYfK9AAAACXBIWXMAAAsTAAALEwEAmpwYAAA2H0lEQVR4nO3dd5wcdf3H8dc7haoYIBEDBELHgIIQKaKAKC0gYAdREUtEsWAPIoj6U0EFAYNAKIYaQCAUE0gglIQQUknvPZd66b3c3ef3x8ze7e3N3s3ubb/P8x77uNmpn9kpn5nvzHxHZoZzzjmXql2xA3DOOVeaPEE455yL5AnCOedcJE8QzjnnInmCcM45F8kThHPOuUieIFybIelTkmYVOw7nyoUnCFdUkj4p6R1JGyStlTRS0sfzMS0zG2Fmx+Rj3OlIelPSdkmbkz6nFzIG57LVodgBuLZL0j7A/4AfAE8DuwGfAnYUM648+JGZPZCuo6QOZlZTyICci8PPIFwxHQ1gZgPMrNbMtpnZUDObnOhB0rclzZC0TtIQSYeG7SXpn5JWhWcfkyUdH3brJWm6pE2Slkr6Zdj+bElVSeP+cHiEv17SNEmXJHXrL+luSYPC8YyWdERL045L0kJJv5E0GdgiqYOk08KzqfWSJkk6O6n/wyS9FcbyqqS+kh6Lmq+k8X82bG4nqY+keZLWSHpa0n5ht+6STNJVkhZLWi3phqTxtJf023DYTZLGS+oW/ja3pUzzJUnXZfI7uBJnZv7xT1E+wD7AGuBh4EJg35TulwFzgQ8TnO3+Dngn7HY+MB7oBCjsp2vYbTnwqbB5X+CksPlsoCps7hiO+7cEZy7nAJuAY8Lu/YG1wCnhtB8Hnmxp2hHz+Cbw3Yj2C4GJQDdgT+Cg8LfoRXDgdm74vUvY/yjgdmB34Mww1sdS5ytl/J8Nm68D3gUODoe/DxgQdusOGHB/GMcJBGdwHw67/wqYAhwTzusJwP7h77IMaBf21xnYChxQ7PXKPzncRosdgH/a9ifcufYHqoAa4MXETgZ4GfhOUr/twp3QoeEOfTZwWmInldTfYuD7wD4p7ZMTxKeAFcnDAgOAm8Pm/sADSd16ATPD5rTTjpi/N8OY14efCWH7hcC3k/r7DfBoyrBDgKuAQ8LfZu+kbk9kkCBmAJ9J6tYV2EWQ+BIJ4uCk7mOAy8PmWcClaeZtBnBu2PwjYHCx1yf/5PbjRUyuqMxshpl9y8wOBo4HDgTuCDsfCtwZFrmsJziiF3CQmb0O9AXuBlZK6hde0wD4IsEOfVFYLBN1UfhAYImZ1SW1W0RwJJ+wIql5K/C+MObmph3lJ2bWKfyclNR+SVLzocCXE/Mazu8nCXbmBwLrzGxLSqxxHQoMTBrvDKAWOKCleSU4w5mXZrwPA18Pm78OPJpBTK4MeIJwJcPMZhIcuSfK85cA30/auXYysz3N7J2w/7vM7GTgOILrGb8K2481s0uBDwLPE1wAT7UM6CYpeRs4BFgaM9bIaWcouSrlJQRnEMnzureZ3UJQZLavpL1TYk3YAuyV+CKpPdAlZdwXpox7DzOLM69LgCPSdHsMuFTSCQRngs/HGJ8rI54gXNFIOlbSLyQdHH7vBlxBUF4OcC9wvaTjwu4fkPTlsPnjkk6V1JFgB7kdqJW0m6QrJX3AzHYBGwmOllONDof7taSO4QXhzwFPxog7ctpZ/gwJjwGfk3R+eGF4j/Di88FmtggYB/whnL9PhrEmzAb2kHRRGNPvCK41JNwL/FkNF/i7SLo0ZlwPAH+SdFR4cf6jkvYHMLMqYCzBmcOzZratFfPvSpAnCFdMm4BTgdGSthAkhqnALwDMbCBwK/CkpI1htwvDYfchuLC6jqC4ZQ3wj7DbN4CF4TDX0FAMUs/MdgKXhONbDfwb+GZ4FtOS5qadFTNbAlxKcNG8muDI/Vc0bKNfI/it1gK/Bx5JGnYD8EOCnflSgqSVfFfTnQTXdoZK2kTwO58aM7TbCc7AhhIk2wcJLmYnPAx8BC9eqkgy8xcGOVduJN0MHGlmTZJfgeM4k+Dsp3vK9RxXAfwMwjmXlbA466cEd3t5cqhAniCccxmT9GGC23a70nDXmaswXsTknHMukp9BOOeci1RRlfV17tzZunfvXuwwnHOubIwfP361mXWJ6lZRCaJ79+6MGzeu2GE451zZkJT2qXwvYnLOORfJE4RzzrlIniCcc85F8gThnHMukicI55xzkTxBOOeci+QJwjnnXCRPEK4krdm8g+59BnHGLa8zdNoK/jJ4Btt31WJmDHyviq07a5oMM3PFRsYvWpvTOCYuWc/UpRvqv4+YU82iNVuaGcK5ylFRD8q5ynHy/70GwNL12+j96HgAdtbUcdFHu/KzpybxlZ5r+NuXTmg0zAV3jABg4S0X5SyOy+4e2Wic33hwTM6n4Vyp8jMIVzaqN+9g847gzGHlxh1Fjsa5yucJwjnnXKS8FTFJegi4GFhlZseH7Z4Cjgl76QSsN7MTI4ZdSPA6ylqgxsx65itO55xz0fJ5DaI/0JfG7879aqJZ0m3AhqaD1fu0ma3OW3TOOeealbcEYWbDJXWP6iZJwFeAc/I1feecc61TrGsQnwJWmtmcNN0NGCppvKTezY1IUm9J4ySNq66uznmgzjnXVhUrQVwBDGim+xlmdhJwIXCtpDPT9Whm/cysp5n17NIl8p0XzjnnslDwBCGpA/AF4Kl0/ZjZsvD/KmAgcEphonPOOZdQjDOIzwIzzawqqqOkvSW9P9EMnAdMLWB8zjnnyGOCkDQAGAUcI6lK0nfCTpeTUrwk6UBJg8OvBwBvS5oEjAEGmdkr+YqzktTVGd37DOL8fw7nidGLGTxlOSs3bmfuqk2MmBNcnxk6bQVV67bmLYYJi9cxccn6vI0/wfI+BVfJtu2spXufQfR+ZBwbtu1iwJjFmDVeq8yMp8YuZtvO2iJFWXz5vIvpijTtvxXRbhnQK2yeD5yQ2o9r2SOjFgIwa+UmfjtwCgCH7r8Xi9YECWHhLRfR+9HxdNqrIxNvOi8vMXzh3+/UTysflJexurbmwzcFx5xDp69k6B+GAtBpz45c+JGu9f28Nbua3zw7halLN/Kny44vSpzF5k9SV5C1W3Y2abd03bYm7dZv3VWIcHLOk4PLp007GlcAuWVHcOawZkvbrdbFE4RzzrlIniCcc85F8gThnHMukieICuJ39jjncskThHPOuUieIFxZ8bMkV2jWhlc6TxAVThV6b2iFzpYrIZW67WTCE4QrS234oM7lieeDpjxBOACmVG1g1Lw1eRn3/OrNvDZ9ZU7G5RtxcY1ZsJYr+r1L9z6D6N5nEEOmrWBShlWr1NYZj45ayM6auvwEmaXBU5azbH3TB0tTmRkDxixm0/byfOA0E54gHACf6/s2V9z/bl7Gfc5tb/HdR8blZdyusL5y3yhGzW84kPj+o+O59O6RGY3j2fFV3PjCNO55c16uw2uVN2ZV11cV05yxC9dx/XNTuPH5yq9D1BOEc66gNoZH3hu2ld4R+IqN21vsZ9uuRBUcTau2qTSeIFzZkF81dK6gPEE455yL5Amiwskv6zrXKv4chKsIbXlFdi7X/NDKE4Rzzrk0PEE455yLlM93Uj8kaZWkqUntbpa0VNLE8NMrzbAXSJolaa6kPvmK0TlXPH5TWunL5xlEf+CCiPb/NLMTw8/g1I6S2gN3AxcCPYArJPXIY5yuDKW+YN45l3t5SxBmNhxYm8WgpwBzzWy+me0EngQuzWlwKd6Zt5oJi9flcxIlYVWMh4BaYmY89u4iNhTpvdb+LIQrtFemrUi77WzdWUP/kQsq9oClGNcgfiRpclgEtW9E94OAJUnfq8J2kST1ljRO0rjq6uqsAvra/aNjPWJf7k75y7BWj2Ny1QZ+9/xUfvXMpIyHnbliY6un71yhbNlZW998df+xkf38edAMbn5pOsNmrCpUWAVV6ARxD3AEcCKwHLgtop+oQ8S06dnM+plZTzPr2aVLl5wEWVFyfMC9I6xgbd3WzKsZ2FVTmUdZrjLVJZ0VrN68I7Kf9WF1IYnqNypNQROEma00s1ozqwPuJyhOSlUFdEv6fjCwrBDxlTvzSrCdczlU0AQhqWvS188DUdUhjgWOknSYpN2Ay4EXCxGfK21+9cEVVJrjrba0HnbI14glDQDOBjpLqgJ+D5wt6USCn34h8P2w3wOBB8ysl5nVSPoRMARoDzxkZtPyFWclaQvValTqxcC2pNwXYZmHn5G8JQgzuyKi9YNp+l0G9Er6Phhocguscwl+N1P58yVY+vxJ6gpSyGsQ5X4U6JxrmScIl5HWHLj7Qb8rV231gMgTRIWrpH1y8jbq1yJcSajw1dAThCsrfu3BFUwGq1qlrpaeICqIH1Q71zqVuqPPlicI55yL4gdcniBcdnzbca7yeYJwGfEzcNdmZLCyV2rxrieIClLp5acVPnuuhKXd/1f4SukJosJVetJwzuWPJ4gKV6mnvs7lW7pjq7Z0zOUJwmXFH1Rzjoq/W8MTRAUpxD7bi6yca6pSt4sWE4SkZyVdJMmTSYmr8IMZVyHK/cVW5R19ZuLs9O8BvgbMkXSLpGPzHJNzaVXogVqbVKlH3ZWkxQRhZq+Z2ZXASQQv+XlV0juSrpbUMd8BuvhKfXvzHYIrV9Wbot9JXeliFRtJ2h/4FvBd4D3gToKE8WreInPOuSJqS0VJ6bT4RjlJzwHHAo8CnzOz5WGnpySNy2dwLjNRK3S+jtqLtfH4Rutc4cR55WhfM3s9qoOZ9Uw3kKSHgIuBVWZ2fNju78DngJ3APOBqM1sfMexCYBNQC9Q0Nx1XaF5O5CqX0jS3VXGKmD4sqVPii6R9Jf0wxnD9gQtS2r0KHG9mHwVmA9c3M/ynzexETw7OuVJV7ndktSROgvhe8lG+ma0DvtfSQGY2HFib0m6omdWEX98FDo4fqmvr/CJ3ZSiXZyz95VTxEkQ7Jf1SktoDu+Vg2t8GXk7TzYChksZL6p2DabkSID9pd0kqYQdc6et0nGsQQ4CnJd1LsOO+BnilNROVdANQAzyeppczzGyZpA8S3FY7MzwjiRpXb6A3wCGHHNKasJxzrp5XJxPvDOI3wOvAD4BrgWHAr7OdoKSrCC5eX2lploCZLQv/rwIGAqekG5+Z9TOznmbWs0uXLtmG5TLk245rqyr7nKGxFs8gzKyO4Gnqe1o7MUkXECScs8xsa5p+9gbamdmmsPk84I+tnXZbletT4NaUCuTigl5b2jidK7Y4dTGdIelVSbMlzZe0QNL8GMMNAEYBx0iqkvQdoC/wfoJio4lhsRWSDpQ0OBz0AOBtSZOAMcAgM2tVkZZzzsWRfF2kEq6RtFacaxAPAj8DxhM8lxCLmV2RZlxR/S4DeoXN84ET4k7HNW/brtiLrOTV1hl9X5/bpP3MFRuZtnRj3qe/fuvOrIZ7Z+5qdtTW8eljPpjjiErbf0Yu4IB99gCg10e6FjmaeGrrjGXrt3Fgpz0juw8Ys5h14XowYs5qDt43ur9KESdBbDCzdHcbOVcw/5u8PLL9BXeMKMj0fztwSlbDfe2B0QAsvOWiXIZTcJlctF21aTt/eGl6/feoeS/Vi8Df+s8Yhv7srMj4rn+u8TpQtW5bocIqijgJ4o3wCejngPoaq8xsQt6iclkp0e2tXrnfErhpe03LPTkA6uqKHUH2fDk3iJMgTg3/Jz/RbMA5uQ/HtUYhn+os8VzkykAllfGX+8FPOnHuYvp0IQJx5aEyNwPnXJQ4dzEdIOlBSS+H33uEdyS5ElOpRzHOFVKpF9UWUpwH5foTPE19YPh9NnBdnuJxrVBBZ+yuBLW1HWclFYFlK06C6GxmTwN1AGFle5Vz76QrS21tZ1VuKmHfmsksVGqtrnESxJbwjXIGIOk0YENeo3LOOVd0ce5i+jnwInCEpJFAF+BLeY3KZaWgR9VZTKwSjipd61XmsXZlinMX0wRJZwHHEJx1zTKzXXmPzGWsEKe5pVIuWyJhuFYo1UVYqcVF2YhzF9M3ga8BJwMnAVeE7ZxzObZ9Vy23D53FjpqGy3xfuW8UH/n9ECB4QvnuN+ZGPuU7v3ozj4xaCARVRvzz1dls3N5wLDdxyXqef29po2Fqauu4/dXZbN7RuofDUqshGb1gbZo+YcO2IKa6LE95V23czr/fjP4NSsmy9dvoN3xeq8axafsu/vnqbGrrijOvca5BfDzp8yngZuCSPMbkXEkqxP7owbcXcNfrc/nPyIVAkBDGLFjLph01bN5Rw3VPTuTvQ2YxNaLuqcvuHslNL0yjrs54ZeoK7hw2h78MmtGo+3VPTWw0zEuTl3HXsDn87ZWZLcbW3Oz/9MnG4/3JgPfS9nvPm8FO841Z1S1OM8qPB7zH316ZxfTl+a1/K5PFHXWL+XceHsdfBs+kal1kxdWx/PXlmdw5bA6Dp0RXM5NvcYqYfpz8XdIHgEfzFpFzbdj2sHLFnTVBXRWpVVZsCY/0ayOy1cawiggJdtUGA7ZUWWNiOttbWanj1p2Zn4HU1GZXH8fWnUGsxTqqjmvzjvBMqRXVjmwL53VXlr9Va8U5g0i1FTgq14E451wpSOTeUr1GUkgtnkFIeomGs612QA/g6XwG5UpfNsdu5X5hudjxl3qZu6s8cW5z/UdScw2wyMyq8hSPK3Flvo8vebnOAYXKKdlMJ9s74hKDeb7MvzjXIN4qRCCu9bwupsqRbknG3ScW+2wnnxKz5vkh/+IUMW0ielkIMDPbJ+dRuay0pfu3i3H0WOwjVqO45eO5LuKq4BxWMeIUMf0TWEFw55KAK4H3m9nf8hmYcy69ijhDKNF5aDuHWS2LcxfT+Wb2bzPbZGYbzewe4IstDSTpIUmrJE1NarefpFclzQn/75tm2AskzZI0V1Kf+LPTxvma7VJU5CoRZsd8X7SviCTcSnESRK2kKyW1l9RO0pXEq821P3BBSrs+wDAzOwoYFn5vRFJ74G7gQoI7pq6Q1CPG9FwBFbu4pVKVazFhIaP2axCFEydBfA34CrAy/Hw5bNcsMxsOpD5vfynwcNj8MHBZxKCnAHPNbL6Z7QSeDIfLuxcmLuX3L0xl5NzVWY9jydqt9U+KFlwejnhq64zbhs5i3ZagKoXEUdWUpRu48fmpjfpt6YnRYl5Ef2/xOs76+xss39D0JfPPjK9i/KJ1OZ/mms07uP3V2fXf//jSdAB21NTy18Ez+ONL0xtVhZEs6ug1m6T80qRlTKlKX/lyLhP9ig3bOfp3L0f+xgnJ68j86i2MmFPNvW813V4eHbWQGS08KX3XsDms2rQdgP4jFzBn5aZYcT4zPvc3YRpG39fnNDvv/x23hAmL469nExavY2BK1SiF1mKCMLOFZnapmXU2sy5mdpmZLcxyegeY2fJwvMuBD0b0cxCwJOl7VdgukqTeksZJGlddnd2j+wk/fXIiD49axJUPjM56HN98aAy3vjKTlRu3tyqWUvHmrFX86/W53PTitCbdHn13UaPv3314XKHCyvjJ3c//+x0WrdnKDx+f0KTbL/87iS/e806uQqt3/XNTuGvYnPrvD41cAMCTY5Zw3/D5PDRyAX8d3HIVF8myOcP4XN+3W+wnF8n7s7e/xc6aOj5zW/obH1PXkW88OIZbXp7JqpTt5cYXpnHhnSOand6bs6r5WVh1yM0vTeeif7U8nxAs7+YkkmYmyXPuqs38Y+hsrnms6fqV8KtnJvOFf8dfzzLpN1/iVNZ3tKRhiWsJkj4q6Xd5jClqTU27qMysn5n1NLOeXbp0yWNY8WxpZaVnpaYmrM4gTlUMLVXrUAoSVRdkI9Odc7rfI7nahORK+TJRjLOxluY+UeHf1mZ+43Tdsj2R2b6r4bdMVBtSDHWJ7SRi/sq12BDiFTHdD1wP7AIws8nA5VlOb6WkrgDh/1UR/VQB3ZK+Hwwsy3J6zpWVZo9aLf5RbalUy54P5TJruUzixbrmFydB7GVmY1LaZXuY/CJwVdh8FfBCRD9jgaMkHSZpN4Jk9GKW02tbyvdApWDKZcfZUpylNhuFrAYk/7PuG1JCnASxWtIRNLxy9EtAi3XPShoAjAKOkVQl6TvALcC5kuYA54bfkXSgpMFQ/87rHwFDgBnA02bWtADcNVHs1bqQ+6xy2dG7xnJd3JKPxOR36DWI86DctUA/4FhJS4EFBA/LNcvMrkjT6TMR/S4DeiV9HwwMjhGbK7DmTpsrfaedj3L/TMdZqjuvSl/2xVasn7fZBBE+k/ADM/uspL2BdmYW714yV3C+ibasFH6jbHemmRx952M+W0pOUmESWL6TUWIWMppMhSbIZhOEmdVKOjls3lKYkJwrTfm4GyV1nMU6QcjFvInCxF+Zu+LSFKeI6T1JLwL/BeqThJk9l7eoyliJlgAUREGvQWQ7XAnsXVoTQqmuX3GvBeS8OvPcjs6liJMg9gPWAOcktTPAE0QzSmA/VHhtcqYLJ3nnmutE51XFNyjFFzMVK6S0CULSX8zst2Z2taRzzezVQgZWbH1fn8PFHz2Q7p33LnYoebFm8w4eeHsBHznoA7Hfd/vCxKUsWx/9hPjMFRuZX124Ushxi9bx6KiFnNCtU5Nufx40nQ7t2/H10w7loE578srUhpvupi3byPDZ1Zx5dPBQZfWmHU2GHz1/DYvWbuWkQyLrkoxtxJzoKluSd+7pdsxmxt9emUmvj3TNatrFOFOK84roqnXpq6KIK3ne3lu8nifHLG71OJOt27qLmto6ZqVU3XH3G3OzGt+YBWs5dP/o/ciz46s4sNOenH7E/s2O4/4R8/niyQdnNf3WaO4M4gLgt2HzrUCbShD/GDqbJ8cu4e3fnNNyzyUik4OMGwZO5ZVpKzIa/0+fnJi2W68WqkXIhxtfiL77+f4RQZUWI+eu5sUffbJJ9QfffGgMC2+5CIA+z05uMvxX+70LwH5775bLcGNJHCmOnLuGUfPXNEkypXh0C8Ut6unz3JScj/Px0Yu57635jdr9fcis9AM0s1x+9cxkvtyzW2S3X4TVfiTWx3RmrijOvUFxnoNos3YU8dH9fMu2iod04hw9FlqcqheaW8ap1XLkat8c5+C+LpxY8jwkT744VW2k/wEKmbcKMe+1pbhCF0FzZxAflPRzgvU50VzPzG7Pa2Su4pTCBWLnXHzNJYj7gfdHNLsSVarFD67wKvqicynOWoUe/aRNEGb2h0IGUinKZR/dFp58be085qsWzubiijvNNrD4MpbL3yQX46qEZeTXIHKueG+Vbws7/Vwrxk8WZ5qJfpIThpmVzQFIPvlaXjieIPKkGKf4vuE0Vs6/R2L9SZcQSu1YoNLyVi5+3lwvomIUIXuCaKNKbP/iUrQ2AcQdPpNdTqmcvRQiOfrZeCDOG+V+KmkfBR6UNEHSeYUIzmWmRLbftAq9ybV2G8/XDjE5rExizOfyrYT9YQXMQsmJcwbxbTPbCJwHdAGuJnyPgystfhdTYyW702susDJdhIWthyt6apV+1F+MzTtOgkj86r2A/5jZJNpIsk5Uw/DkmMWMmremyNHk1rCZUW97DbwydTmX3T2S6cs28uz4KoC01XF8/9Fxke2ztWHrLv740vScjjOdyVXrGz2pvGn7rmb7z8U7j6984F1ufH5q/fe1W3by50HTqamt4935axgQVhsRta/7/YvT6i9aD59dzXMTquq7vTEr/fIEuO+teU3avTW7moETlrYY87iFa3l01MJm+5m4ZH2L43lgxPy03f740vT6d1qnM796M399eQaj5kdvi7V1xtL1DVV5PDO+ihFzqluMK0q/4eljjeORUQtZuGZrZLfbX53dpN0dr83mL4NncOsrM5m4ZH39dpfOcxOqeGt2dvOWiTiV9Y2XNBQ4DLhe0vuByn3EOELiUf6WHoevFImqKS7614j6o5Y3Z0WvjEOmrWxxw87ELa/MrN9JtlZLNwpc0ndko+93vjaH313cI23/4xata3VMI+c23rm9PnMVr8+Ekw/dj2seG9+k/+SDxkGTl3PUB98HwF8GzwTgCycF9fNc/Z+xjYZLnfO/vjyzybiveij1TcLRvnTvKIC01UXE9X+DZqTtNmjKcrp33otfnX9s2n6+/sBolm2Irgss4ZO3vs6Cvwbb6S9jVmMRJTnRZOOmNNXAANw1bA5Xf6I7+yZV5XLHa3Pqm+95s2kyT/Xzp7Oft0zESRDfAU4E5pvZVkn7ExQzuQpXjFPampgVB8aRaYlDTVGrV2g87Ya7mMq0zCkLLf3+caq+KdbPValFKi0WMZlZHbAS6CHpTOA4oFO2E5R0jKSJSZ+Nkq5L6edsSRuS+rkp2+kVWjG352KVwbalnVihVHhxerQyXo0KEXoxfp4WzyAk3Qp8FZgOJGovM2B4NhM0s1kEZySJV5ouBQZG9DrCzC7OZhqloE1u4DmQ06dhczeqiuc53kWJU8R0GXCMmTWtOL/1PgPMM7NFeRh3m1OsI/m4U431BHEud+ttOEuX46y3pRxVLssnzl1M84GOeZr+5cCANN1OlzRJ0suSjsvT9CuKHwVWntRF6ou47SrGAWCcM4itwERJw4D6swgz+0lrJixpN+AS4PqIzhOAQ81ss6RewPPAUWnG0xvoDXDIIYe0JiSXpVweDJVSEVMxd8bpridV8vWeSp63chUnQbwYfnLtQmCCma1M7RA+mJdoHizp35I6m1mTdziaWT+gH0DPnj3b9BpWrNPWXP7opVYjZ7HUh16gNTrOb+X777anxQRhZg+HR/tHh61mmVnzTxTFcwVpipckfQhYaWYm6RSCorDKelLNpVHGe/Ucan1yK7/fsaUEVEn5KZtrbaV6F9PZwMPAQoK1rpukq8wsq7uYwnHuBZwLfD+p3TUAZnYv8CXgB5JqgG3A5VYm559FvZO+SBMvjyXjnMtUnCKm24DzwttTkXQ0wZH/ydlO1My2AvuntLs3qbkv0Dfb8efSU2Mbnuo99/a36NppT/75lRPY/327s2HbLm4bOosla7ey1+4duPtrJ7F2y04ANmzbRef37d5kfGMWrOUr943itZ+fxZHhU7FRFqzewhfveYc7vnoiZx7dJfczlsZvB2b+AvipSzc0aXfDwCls3F7DS5OW1bebtWIz/5u8nOs+ezTbd9Xyh5emsaOmju996nAuvHMEL/3ok4xZkLsTxfcWr6d7n0GR3T7y+yFN2vV/ZyH931lY/z25ao3U8Tw7vooTD+nEwAlL+cV5RyOJl6csZ9OOGn79zGQ6tMvsCDHx9HrC8LAahfmrtzRqP6+68fe+r8/h9CM6N2p3df+x7L9303WvOU+OXULvMw9n+646nhlfRW1dHTdc1IPdOuSmwuch01a02M/bc1fz+OhFXHnqoY3aD56ynNo6q9+2WnLdk+9Rta7hSejEsvvJOUfy8/OOySDq+BLryqyVmyLXudR2/UbM4+43Wn5iOlW/4fOYt6phHehx0ytMvfl82mW4vsUVJ0F0TCQHADObLSlfdzWVnN8827DDnLNqM3NWbWZn+LTvP1+dzSOjGu7QvftrDcN9/u6RTL75/Cbj+8p9QbUFn739rWYfk//Wf8awdstOvvnQmNiP0+eizP2J0ZlXc3HlA6ObtHs8YjzXPhHsBK856wieGL2YAWOWAPBcWB/Q5/q+zT57xFklW29TK6sH+cV/J3HgB/Zg2YbtfPP0Q/ngPnvwg8cbdvKtfSo77uD/GDobaFy3z5uzqjnt8P0ynuam7TV88Z536mP/6MGd+OLJB2c8nijff7RpNSKpZq7YxA0DpzZJED98fEKaIaI9P3FZZPu7Xp+btwTx7ITm605KlU1yMIPpyzbyXlK9V1t31jJl6QZO6NYp4/HFEWdrHCfpQeDR8PuVQMtLuw2oa6ZspbW1NtTUVm65jZT+tyunGjl3FbVqjuZl+zxJcmIr3bkrPXUlvC60RpwE8QPgWuAnBNcghgP/zmdQLjvlci3ArHzelOYa5Osd3ZWgdGrxyq04dzHtAG4PP87lRLqdjeeH4kldIr4sXNoEIelpM/uKpClEJCkz+2heIytzxdi4yun4Lv0ZhO+WXPkpxE2W6Q6q8jnt5s4gfhr+L9sK81zpSrdK5+lmjDbH82xhldPBWSbS3sNmZsvDxtXAkrBCvd2BE4Do2wSci6G5axCudHiScXFuch4O7CHpIGAYwcuC+uczKJfdxlkZ23NlzIVzuVay76QOH2z7AvAvM/s8kP69jC5QhP1cuRzxWfgXxYuYiie1LDt1ffKzvrYnVoKQdDrB8w+JxwEL8zRTGWt1TaIVvjH6ba75lYvfsdLXwUqRz8UUJ0FcR1Al90AzmybpcOCNPMZU8q5/bgqbd9Tw1NglafvZuL0GM6N7n0F848HR/PK/kzjzb41/tp01dWzdWcP1z01h4/aG+g9nrdjU6KXp/5u8jIHvNX1S86VJjduXywbd46Yh/H3IrMhuKzfm471U+VG9KYj1kr4jufWVmUWOJr7BU5azfVdtk/ZzVm1u9P0vg2c2Oqs4+f9ezXts0PhM5qqHxuR03I+OWpjT8SWs35qL+kubd8vLM3ltxioWrdnaqP3fXpmZtzuZ4jwH8RbwFoCkdsDq1r4Loty9OauaB0bMb/El6gvCenRGzGlSSzkQ1E+zdP02BoxZzAf27EifC48F4Ir7323U34+eeA+Az3+scbUHPx7QuH2Z5IeKs2Ljdu55M/OqE4rlh49P4I+XNn0H16+fmdzo++rNOxrtjLbvan59z5Xk+qfeCuukypUbX5iW0/EVUnI9Ycnenb+WdVt3sd/eu+V8mi2eQUh6QtI+kvYmeC/1LEm/ynkkZSZOwo6zw46qcqK2Qh/bd6Uj7gGnr4nlIV8ls3GKmHqEL/C5DBgMHAJ8I0/xtDnlUizkXKH4NlE64iSIjmHtrZcBL4QvC/JFGEMmWT35oqJfqHWtlW1lfanK5DUsbV6+9hlxEsR9BC8L2hsYLulQYGOzQ7QBcTabWP2EG2Dy8s12Wfu27CqDr8iZyte2H+ci9V3AXUmtFkn6dH7CaVvSnTV4fUSuVPiuum2Lc5H6AEkPSno5/N4DuCrvkVWAOLv5XGZ+zyuuEviZcOaKWcTUHxgCHBh+n03wbETblqO1ODGW5DJjL2JyrdXSDiPuDsXXqbYtToLobGZPA3UAZlYDNH3KJgOSFkqaImmipHER3SXpLklzJU2WdFJrppcPud5u/CK1cwHPSaUjTpUZWyTtT7jcJJ0GNH1LfeY+bWbRT5DBhcBR4edU4J7wf8WJPkLLLkN4YnG557vrtizOGcTPgReBIySNBB4BfpzXqOBS4BELvAt0ktQ1z9PMyL9en9ukXfc+gxp97/PslGbH0efZKazburN+fN37DOJnT01k9ebo6ia69xlE9z6D+OZDYxg9f019+1vDR+29OMAlpHt6P+GmmE8UPzpqUS7Cych5/xxe8GmWu5cm5ecNDC0mCDObAJwFfAL4PnCcmU1ufqgWGTBU0nhJvSO6HwQkV3RUFbZrQlJvSeMkjauuzu1j+a01ZuHaZrtv3lHT5PH5ge8tbXG8w2dX89V+DdVx3PPmvEYvm3cuVx4uQoJwmctXFSJpE4Skj0v6ENRfdzgZ+DNwm6T9WjndM8zsJIKipGslnZk6+YhhIveAZtbPzHqaWc8uXbq0Mqzy5aVLzrlca+4M4j5gJ0C4A7+FoHhpA9CvNRM1s2Xh/1XAQOCUlF6qgG5J3w/G32LXLH92wjmXa80liPZmligj+SrQz8yeNbMbgSOznaCkvSW9P9EMnAdMTentReCb4d1MpwEbkl6B6tLwHOGcy6Xm7mJqL6lDWLz0GSD5WkFrXhh0ADAwPOLtADxhZq9IugbAzO4lqBSwFzAX2ErwmlPXDOH3rDvncqu5Hf0A4C1Jq4FtwAgASUfSittczWw+cEJE+3uTmg24NttptFXpXuPpnHPZSJsgzOzPkoYBXYGh1lCtYzvyf5urc865Imu2qCh8BiG13ez8heOy5dcfnHO5FudBOeecc22QJ4gKkquXxDjnHLTubiRXQg67fnCxQ3DOVRg/g3DOORfJE4RzzrlIniCcc85F8gThnHMukicI55xzkTxBOOeci+QJwjnnXCRPEM455yJ5gnDOORfJE4RzzrlIniCcc85F8gThnHMukicI55xzkQqeICR1k/SGpBmSpkn6aUQ/Z0vaIGli+Lmp0HE651xbV4zqvmuAX5jZBEnvB8ZLetXMpqf0N8LMLi5CfM455yjCGYSZLTezCWHzJmAGcFCh43DOOde8ol6DkNQd+BgwOqLz6ZImSXpZ0nHNjKO3pHGSxlVXV+crVOeca3OKliAkvQ94FrjOzDamdJ4AHGpmJwD/Ap5PNx4z62dmPc2sZ5cuXfIWr3POtTVFSRCSOhIkh8fN7LnU7ma20cw2h82DgY6SOhc4TOeca9OKcReTgAeBGWZ2e5p+PhT2h6RTCOJcU7gonXPOFeMupjOAbwBTJE0M2/0WOATAzO4FvgT8QFINsA243MysCLE651ybVfAEYWZvA2qhn75A38JE5JxzLoo/Se2ccy6SJwjnnHORPEE455yL5AnCOedcJE8QzjnnInmCcM45F8kThHPOuUieIJxzzkXyBOGccy6SJwjnnHORPEE455yL5AnCOedcpGLU5lpyFt5yUbPdP/L7IWzaUVOgaFrvB2cfwW8uOLb+e/c+g4CW5zNZNsOkU71pBx//82t0ft9ujPvduY3Gn3DjxT34v0HTSa2zNxfTL5QXJi7lp09ObNTunT7ncGCnPRu1m7tqM5+9/S0O77I386u3AMF8pv4mCQtvuYjv9B/LsJmr8hJ3Ngq5XL778Dhem7GySfvLTjyQOy7/GLcNncW/Xp/bqNvCWy7i2/3H8nrKb5b6O7dmPkbMqeYbD47hjCP35/Hvnsau2jqOuuHl+u4nduvExCXree6Hn+CkQ/atbx9324paH9678Vw+9qdXWx17XH4GEUNdmdU03q7ZunKLp6WfsUTDzjmFM5rJalVea2BhpVtv8v2GAIVTTjeZfExdBd5IPEFUoPaFXotaECccAe1KLO58ScxlJjswfx1KM4q03qQm+nRR5DI6FXhePUHEUG6bZrtSPYVoQRvJD/UbeSbrVbmtg21BfaIv4NIp9KbtCSKGcjt4K9Uj8eZ+RqnhlL3SNZxBxB+m3NbBQiraWtNSUWEeFpqfQZSgQh4h5EL7EjuDiB1NaYWdE1Hbc33RRAbrVXmtgYVR6J1lk+kT70wwl3H6GUQJKrejt1I9g2hOcA2i2FEURmL5ZHYGUWYrYQEVa3VXQxlT8r+8KvS2XZQEIekCSbMkzZXUJ6K7JN0Vdp8s6aRixFmuSnVH29JOrq0UMSV4EVN5S70GkbqMKmGRFTxBSGoP3A1cCPQArpDUI6W3C4Gjwk9v4J6CBpmi3BZ0yRUxxTjqkVSyiS3XGu5+yaSIqdzWwsIp1oFF4mYQqz+DiF5GuYyuLZxBnALMNbP5ZrYTeBK4NKWfS4FHLPAu0ElS10IHmrDXbu2LNems7NahtEoOEzv+PTqm/x07tBd77V7ez212aNf0d4/aeSUSeHO/R6rdO5TXOphLu3eMXp87tg9+x44donea+f7NEssxsb2lLus9wunncqde6OK0YmyRBwFLkr5XAafG6OcgYHnqyCT1JjjL4JBDDslpoAnPXPMJhs1YyZEffB8j567hoZEL+MQR+/POvDX1/Xz7jMN4aOSCvEw/U1eeemij7zde3IMzjtw/o3EM+sknGbtgbU7i6bTXbvz6gmO48PiGHP/jc45k6tINnH/ch3h41CK+fHI3Tj98f16atJytO2s4//gP8d7i9TmZfqGcf9wBXHPWEeyoqeX84z7E+EXrOGCf3Zv096F99uCX5x3NJSccxLzqzWzfVQvAf771cV6eupynx1XV93vn5ScCcOsXP8pZf3+Daz99JH8fMqu++/c+dRh1Bg++Hb3unXHk/kyp2sDG7c3XBHDm0V0YPru6/vtph+/Hu/Ojl/+wX5zV7Lhy7U+XHs8h++3F1h01rN6yk7OO7sKAMYu5oVdQ8PDtMw5jwqL17KytY+WG7dx5xYkA/Pnzx7Ni43YO2Gd3Tjlsfz7c9f0AnNJ9PzbvqOH6Xsemm2QsH+vWiZ+ccyRXnhZsb7t1aMf1Fx7LsvXb+HLPbnR+3+48MWYxxx+0T6Ph/vfjTzJ+0boWx//sDz7BzS9Oo0N78cdLjufd+Wvo2L4d933j5II966RCX/yS9GXgfDP7bvj9G8ApZvbjpH4GAX81s7fD78OAX5vZ+ObG3bNnTxs3blz+gnfOuQojabyZ9YzqVoyyiCqgW9L3g4FlWfTjnHMuj4qRIMYCR0k6TNJuwOXAiyn9vAh8M7yb6TRgg5k1KV5yzjmXPwW/BmFmNZJ+BAwB2gMPmdk0SdeE3e8FBgO9gLnAVuDqQsfpnHNtXVFuGzGzwQRJILndvUnNBlxb6Licc841KK37IZ1zzpUMTxDOOecieYJwzjkXyROEc865SAV/UC6fJFUDi7IcvDOwOofh5FqpxwceYy6UenxQ+jGWenxQWjEeamZdojpUVIJoDUnj0j1NWApKPT7wGHOh1OOD0o+x1OOD8ogRvIjJOedcGp4gnHPORfIE0aBfsQNoQanHBx5jLpR6fFD6MZZ6fFAeMfo1COecc9H8DMI551wkTxDOOecitfkEIekCSbMkzZXUJ8/T6ibpDUkzJE2T9NOw/X6SXpU0J/y/b9Iw14exzZJ0flL7kyVNCbvdpfDFz5J2l/RU2H60pO5ZxNle0nuS/lei8XWS9IykmeFveXoJxvizcBlPlTRA0h7FjlHSQ5JWSZqa1K4gMUm6KpzGHElXZRDf38PlPFnSQEmdihVfuhiTuv1SkknqXMwYc8rM2uyHoLrxecDhwG7AJKBHHqfXFTgpbH4/MBvoAfwN6BO27wPcGjb3CGPaHTgsjLV92G0McDrBO9FfBi4M2/8QuDdsvhx4Kos4fw48Afwv/F5q8T0MfDds3g3oVEoxErwedwGwZ/j9aeBbxY4ROBM4CZia1C7vMQH7AfPD//uGzfvGjO88oEPYfGsx40sXY9i+G8ErDBYBnYsZY073WfmeQCl/wgU0JOn79cD1BZz+C8C5wCyga9iuKzArKp5wBTw97GdmUvsrgPuS+wmbOxA8rakMYjoYGAacQ0OCKKX49iHY+SqlfSnFmHin+n7h8P8j2NEVPUagO413wHmPKbmfsNt9wBVx4kvp9nng8WLGly5G4BngBGAhDQmiaDHm6tPWi5gSG3JCVdgu78JTx48Bo4EDLHxjXvj/gy3Ed1DYnNq+0TBmVgNsAPbPILQ7gF8DdUntSim+w4Fq4D8KisEekLR3KcVoZkuBfwCLgeUEb0QcWkoxJilETLnazr5NcLRdUvFJugRYamaTUjqVTIzZausJQhHt8n7fr6T3Ac8C15nZxuZ6jWhnzbRvbpg4cV0MrDKz8XH6b2ZaeYkv1IHgFP8eM/sYsIWgaKRkYgzL8S8lKFY4ENhb0tdLKcYYchlTq2OVdANQAzxeSvFJ2gu4AbgpqnMpxNgabT1BVBGUHSYcDCzL5wQldSRIDo+b2XNh65WSuobduwKrWoivKmyOirt+GEkdgA8Aa2OGdwZwiaSFwJPAOZIeK6H4EsNXmdno8PszBAmjlGL8LLDAzKrNbBfwHPCJEosxoRAxtWo7Cy/IXgxcaWH5SgnFdwTBgcCkcLs5GJgg6UMlFGP28l2GVcofgqPR+QQLOHGR+rg8Tk/AI8AdKe3/TuMLhX8Lm4+j8UWu+TRc5BoLnEbDRa5eYftraXyR6+ksYz2bhmsQJRUfMAI4Jmy+OYyvZGIETgWmAXuF434Y+HEpxEjTaxB5j4ngWswCgour+4bN+8WM7wJgOtAlpb+ixBcVY0q3hTRcgyhajLn65HXk5fABehHcTTQPuCHP0/okwWnhZGBi+OlFUMY4DJgT/t8vaZgbwthmEd7pELbvCUwNu/Wl4an4PYD/AnMJ7pQ4PMtYz6YhQZRUfMCJwLjwd3w+3GBKLcY/ADPD8T8a7iSKGiMwgOCayC6CI9LvFComgusHc8PP1RnEN5eg7H1i+Lm3WPGlizGl+0LCBFGsGHP58ao2nHPORWrr1yCcc86l4QnCOedcJE8QzjnnInmCcM45F8kThHPOuUieIJzLkKTNGfZ/tsKacZ0rJ54gnHPORfIE4VyWwjODN9XwborHk+r1vyBs9zbwhaRh9g7fKTA2rGzw0rD9XZJuCpvPlzRckm+frqg6FDsA58rcxwiqVFgGjATOkDQOuJ+gyvS5wFNJ/d8AvG5m3w5ffjNG0msE1VyMlTQCuIug6oXkGnWdKzg/QnGudcaYWVW4M59IUE/PsQSV9c2xoKqCx5L6Pw/oI2ki8CZB1QqHmNlW4HvAq0BfM5tXsDlwLg0/g3CudXYkNdfSsE2lq8NGwBfNbFZEt48AawiqCHeu6PwMwrncmwkcJumI8PsVSd2GAD9OulbxsfD/ocAvCIqsLpR0agHjdS6SJwjncszMtgO9gUHhRepFSZ3/BHQEJocvvv9TmCweBH5pZssIajF9QNIeBQ7duUa8NlfnnHOR/AzCOedcJE8QzjnnInmCcM45F8kThHPOuUieIJxzzkXyBOGccy6SJwjnnHOR/h/KBoH/rtZsxQAAAABJRU5ErkJggg=="/>
          <p:cNvSpPr>
            <a:spLocks noChangeAspect="1" noChangeArrowheads="1"/>
          </p:cNvSpPr>
          <p:nvPr/>
        </p:nvSpPr>
        <p:spPr bwMode="auto">
          <a:xfrm>
            <a:off x="1682748" y="3063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 descr="data:image/png;base64,iVBORw0KGgoAAAANSUhEUgAAAYgAAAEWCAYAAAB8LwAVAAAAOXRFWHRTb2Z0d2FyZQBNYXRwbG90bGliIHZlcnNpb24zLjUuMSwgaHR0cHM6Ly9tYXRwbG90bGliLm9yZy/YYfK9AAAACXBIWXMAAAsTAAALEwEAmpwYAAA2H0lEQVR4nO3dd5wcdf3H8dc7haoYIBEDBELHgIIQKaKAKC0gYAdREUtEsWAPIoj6U0EFAYNAKIYaQCAUE0gglIQQUknvPZd66b3c3ef3x8ze7e3N3s3ubb/P8x77uNmpn9kpn5nvzHxHZoZzzjmXql2xA3DOOVeaPEE455yL5AnCOedcJE8QzjnnInmCcM45F8kThHPOuUieIFybIelTkmYVOw7nyoUnCFdUkj4p6R1JGyStlTRS0sfzMS0zG2Fmx+Rj3OlIelPSdkmbkz6nFzIG57LVodgBuLZL0j7A/4AfAE8DuwGfAnYUM648+JGZPZCuo6QOZlZTyICci8PPIFwxHQ1gZgPMrNbMtpnZUDObnOhB0rclzZC0TtIQSYeG7SXpn5JWhWcfkyUdH3brJWm6pE2Slkr6Zdj+bElVSeP+cHiEv17SNEmXJHXrL+luSYPC8YyWdERL045L0kJJv5E0GdgiqYOk08KzqfWSJkk6O6n/wyS9FcbyqqS+kh6Lmq+k8X82bG4nqY+keZLWSHpa0n5ht+6STNJVkhZLWi3phqTxtJf023DYTZLGS+oW/ja3pUzzJUnXZfI7uBJnZv7xT1E+wD7AGuBh4EJg35TulwFzgQ8TnO3+Dngn7HY+MB7oBCjsp2vYbTnwqbB5X+CksPlsoCps7hiO+7cEZy7nAJuAY8Lu/YG1wCnhtB8Hnmxp2hHz+Cbw3Yj2C4GJQDdgT+Cg8LfoRXDgdm74vUvY/yjgdmB34Mww1sdS5ytl/J8Nm68D3gUODoe/DxgQdusOGHB/GMcJBGdwHw67/wqYAhwTzusJwP7h77IMaBf21xnYChxQ7PXKPzncRosdgH/a9ifcufYHqoAa4MXETgZ4GfhOUr/twp3QoeEOfTZwWmInldTfYuD7wD4p7ZMTxKeAFcnDAgOAm8Pm/sADSd16ATPD5rTTjpi/N8OY14efCWH7hcC3k/r7DfBoyrBDgKuAQ8LfZu+kbk9kkCBmAJ9J6tYV2EWQ+BIJ4uCk7mOAy8PmWcClaeZtBnBu2PwjYHCx1yf/5PbjRUyuqMxshpl9y8wOBo4HDgTuCDsfCtwZFrmsJziiF3CQmb0O9AXuBlZK6hde0wD4IsEOfVFYLBN1UfhAYImZ1SW1W0RwJJ+wIql5K/C+MObmph3lJ2bWKfyclNR+SVLzocCXE/Mazu8nCXbmBwLrzGxLSqxxHQoMTBrvDKAWOKCleSU4w5mXZrwPA18Pm78OPJpBTK4MeIJwJcPMZhIcuSfK85cA30/auXYysz3N7J2w/7vM7GTgOILrGb8K2481s0uBDwLPE1wAT7UM6CYpeRs4BFgaM9bIaWcouSrlJQRnEMnzureZ3UJQZLavpL1TYk3YAuyV+CKpPdAlZdwXpox7DzOLM69LgCPSdHsMuFTSCQRngs/HGJ8rI54gXNFIOlbSLyQdHH7vBlxBUF4OcC9wvaTjwu4fkPTlsPnjkk6V1JFgB7kdqJW0m6QrJX3AzHYBGwmOllONDof7taSO4QXhzwFPxog7ctpZ/gwJjwGfk3R+eGF4j/Di88FmtggYB/whnL9PhrEmzAb2kHRRGNPvCK41JNwL/FkNF/i7SLo0ZlwPAH+SdFR4cf6jkvYHMLMqYCzBmcOzZratFfPvSpAnCFdMm4BTgdGSthAkhqnALwDMbCBwK/CkpI1htwvDYfchuLC6jqC4ZQ3wj7DbN4CF4TDX0FAMUs/MdgKXhONbDfwb+GZ4FtOS5qadFTNbAlxKcNG8muDI/Vc0bKNfI/it1gK/Bx5JGnYD8EOCnflSgqSVfFfTnQTXdoZK2kTwO58aM7TbCc7AhhIk2wcJLmYnPAx8BC9eqkgy8xcGOVduJN0MHGlmTZJfgeM4k+Dsp3vK9RxXAfwMwjmXlbA466cEd3t5cqhAniCccxmT9GGC23a70nDXmaswXsTknHMukp9BOOeci1RRlfV17tzZunfvXuwwnHOubIwfP361mXWJ6lZRCaJ79+6MGzeu2GE451zZkJT2qXwvYnLOORfJE4RzzrlIniCcc85F8gThnHMukicI55xzkTxBOOeci+QJwjnnXCRPEK4krdm8g+59BnHGLa8zdNoK/jJ4Btt31WJmDHyviq07a5oMM3PFRsYvWpvTOCYuWc/UpRvqv4+YU82iNVuaGcK5ylFRD8q5ynHy/70GwNL12+j96HgAdtbUcdFHu/KzpybxlZ5r+NuXTmg0zAV3jABg4S0X5SyOy+4e2Wic33hwTM6n4Vyp8jMIVzaqN+9g847gzGHlxh1Fjsa5yucJwjnnXKS8FTFJegi4GFhlZseH7Z4Cjgl76QSsN7MTI4ZdSPA6ylqgxsx65itO55xz0fJ5DaI/0JfG7879aqJZ0m3AhqaD1fu0ma3OW3TOOeealbcEYWbDJXWP6iZJwFeAc/I1feecc61TrGsQnwJWmtmcNN0NGCppvKTezY1IUm9J4ySNq66uznmgzjnXVhUrQVwBDGim+xlmdhJwIXCtpDPT9Whm/cysp5n17NIl8p0XzjnnslDwBCGpA/AF4Kl0/ZjZsvD/KmAgcEphonPOOZdQjDOIzwIzzawqqqOkvSW9P9EMnAdMLWB8zjnnyGOCkDQAGAUcI6lK0nfCTpeTUrwk6UBJg8OvBwBvS5oEjAEGmdkr+YqzktTVGd37DOL8fw7nidGLGTxlOSs3bmfuqk2MmBNcnxk6bQVV67bmLYYJi9cxccn6vI0/wfI+BVfJtu2spXufQfR+ZBwbtu1iwJjFmDVeq8yMp8YuZtvO2iJFWXz5vIvpijTtvxXRbhnQK2yeD5yQ2o9r2SOjFgIwa+UmfjtwCgCH7r8Xi9YECWHhLRfR+9HxdNqrIxNvOi8vMXzh3+/UTysflJexurbmwzcFx5xDp69k6B+GAtBpz45c+JGu9f28Nbua3zw7halLN/Kny44vSpzF5k9SV5C1W3Y2abd03bYm7dZv3VWIcHLOk4PLp007GlcAuWVHcOawZkvbrdbFE4RzzrlIniCcc85F8gThnHMukieICuJ39jjncskThHPOuUieIFxZ8bMkV2jWhlc6TxAVThV6b2iFzpYrIZW67WTCE4QrS234oM7lieeDpjxBOACmVG1g1Lw1eRn3/OrNvDZ9ZU7G5RtxcY1ZsJYr+r1L9z6D6N5nEEOmrWBShlWr1NYZj45ayM6auvwEmaXBU5azbH3TB0tTmRkDxixm0/byfOA0E54gHACf6/s2V9z/bl7Gfc5tb/HdR8blZdyusL5y3yhGzW84kPj+o+O59O6RGY3j2fFV3PjCNO55c16uw2uVN2ZV11cV05yxC9dx/XNTuPH5yq9D1BOEc66gNoZH3hu2ld4R+IqN21vsZ9uuRBUcTau2qTSeIFzZkF81dK6gPEE455yL5Amiwskv6zrXKv4chKsIbXlFdi7X/NDKE4Rzzrk0PEE455yLlM93Uj8kaZWkqUntbpa0VNLE8NMrzbAXSJolaa6kPvmK0TlXPH5TWunL5xlEf+CCiPb/NLMTw8/g1I6S2gN3AxcCPYArJPXIY5yuDKW+YN45l3t5SxBmNhxYm8WgpwBzzWy+me0EngQuzWlwKd6Zt5oJi9flcxIlYVWMh4BaYmY89u4iNhTpvdb+LIQrtFemrUi77WzdWUP/kQsq9oClGNcgfiRpclgEtW9E94OAJUnfq8J2kST1ljRO0rjq6uqsAvra/aNjPWJf7k75y7BWj2Ny1QZ+9/xUfvXMpIyHnbliY6un71yhbNlZW998df+xkf38edAMbn5pOsNmrCpUWAVV6ARxD3AEcCKwHLgtop+oQ8S06dnM+plZTzPr2aVLl5wEWVFyfMC9I6xgbd3WzKsZ2FVTmUdZrjLVJZ0VrN68I7Kf9WF1IYnqNypNQROEma00s1ozqwPuJyhOSlUFdEv6fjCwrBDxlTvzSrCdczlU0AQhqWvS188DUdUhjgWOknSYpN2Ay4EXCxGfK21+9cEVVJrjrba0HnbI14glDQDOBjpLqgJ+D5wt6USCn34h8P2w3wOBB8ysl5nVSPoRMARoDzxkZtPyFWclaQvValTqxcC2pNwXYZmHn5G8JQgzuyKi9YNp+l0G9Er6Phhocguscwl+N1P58yVY+vxJ6gpSyGsQ5X4U6JxrmScIl5HWHLj7Qb8rV231gMgTRIWrpH1y8jbq1yJcSajw1dAThCsrfu3BFUwGq1qlrpaeICqIH1Q71zqVuqPPlicI55yL4gdcniBcdnzbca7yeYJwGfEzcNdmZLCyV2rxrieIClLp5acVPnuuhKXd/1f4SukJosJVetJwzuWPJ4gKV6mnvs7lW7pjq7Z0zOUJwmXFH1Rzjoq/W8MTRAUpxD7bi6yca6pSt4sWE4SkZyVdJMmTSYmr8IMZVyHK/cVW5R19ZuLs9O8BvgbMkXSLpGPzHJNzaVXogVqbVKlH3ZWkxQRhZq+Z2ZXASQQv+XlV0juSrpbUMd8BuvhKfXvzHYIrV9Wbot9JXeliFRtJ2h/4FvBd4D3gToKE8WreInPOuSJqS0VJ6bT4RjlJzwHHAo8CnzOz5WGnpySNy2dwLjNRK3S+jtqLtfH4Rutc4cR55WhfM3s9qoOZ9Uw3kKSHgIuBVWZ2fNju78DngJ3APOBqM1sfMexCYBNQC9Q0Nx1XaF5O5CqX0jS3VXGKmD4sqVPii6R9Jf0wxnD9gQtS2r0KHG9mHwVmA9c3M/ynzexETw7OuVJV7ndktSROgvhe8lG+ma0DvtfSQGY2HFib0m6omdWEX98FDo4fqmvr/CJ3ZSiXZyz95VTxEkQ7Jf1SktoDu+Vg2t8GXk7TzYChksZL6p2DabkSID9pd0kqYQdc6et0nGsQQ4CnJd1LsOO+BnilNROVdANQAzyeppczzGyZpA8S3FY7MzwjiRpXb6A3wCGHHNKasJxzrp5XJxPvDOI3wOvAD4BrgWHAr7OdoKSrCC5eX2lploCZLQv/rwIGAqekG5+Z9TOznmbWs0uXLtmG5TLk245rqyr7nKGxFs8gzKyO4Gnqe1o7MUkXECScs8xsa5p+9gbamdmmsPk84I+tnXZbletT4NaUCuTigl5b2jidK7Y4dTGdIelVSbMlzZe0QNL8GMMNAEYBx0iqkvQdoC/wfoJio4lhsRWSDpQ0OBz0AOBtSZOAMcAgM2tVkZZzzsWRfF2kEq6RtFacaxAPAj8DxhM8lxCLmV2RZlxR/S4DeoXN84ET4k7HNW/brtiLrOTV1hl9X5/bpP3MFRuZtnRj3qe/fuvOrIZ7Z+5qdtTW8eljPpjjiErbf0Yu4IB99gCg10e6FjmaeGrrjGXrt3Fgpz0juw8Ys5h14XowYs5qDt43ur9KESdBbDCzdHcbOVcw/5u8PLL9BXeMKMj0fztwSlbDfe2B0QAsvOWiXIZTcJlctF21aTt/eGl6/feoeS/Vi8Df+s8Yhv7srMj4rn+u8TpQtW5bocIqijgJ4o3wCejngPoaq8xsQt6iclkp0e2tXrnfErhpe03LPTkA6uqKHUH2fDk3iJMgTg3/Jz/RbMA5uQ/HtUYhn+os8VzkykAllfGX+8FPOnHuYvp0IQJx5aEyNwPnXJQ4dzEdIOlBSS+H33uEdyS5ElOpRzHOFVKpF9UWUpwH5foTPE19YPh9NnBdnuJxrVBBZ+yuBLW1HWclFYFlK06C6GxmTwN1AGFle5Vz76QrS21tZ1VuKmHfmsksVGqtrnESxJbwjXIGIOk0YENeo3LOOVd0ce5i+jnwInCEpJFAF+BLeY3KZaWgR9VZTKwSjipd61XmsXZlinMX0wRJZwHHEJx1zTKzXXmPzGWsEKe5pVIuWyJhuFYo1UVYqcVF2YhzF9M3ga8BJwMnAVeE7ZxzObZ9Vy23D53FjpqGy3xfuW8UH/n9ECB4QvnuN+ZGPuU7v3ozj4xaCARVRvzz1dls3N5wLDdxyXqef29po2Fqauu4/dXZbN7RuofDUqshGb1gbZo+YcO2IKa6LE95V23czr/fjP4NSsmy9dvoN3xeq8axafsu/vnqbGrrijOvca5BfDzp8yngZuCSPMbkXEkqxP7owbcXcNfrc/nPyIVAkBDGLFjLph01bN5Rw3VPTuTvQ2YxNaLuqcvuHslNL0yjrs54ZeoK7hw2h78MmtGo+3VPTWw0zEuTl3HXsDn87ZWZLcbW3Oz/9MnG4/3JgPfS9nvPm8FO841Z1S1OM8qPB7zH316ZxfTl+a1/K5PFHXWL+XceHsdfBs+kal1kxdWx/PXlmdw5bA6Dp0RXM5NvcYqYfpz8XdIHgEfzFpFzbdj2sHLFnTVBXRWpVVZsCY/0ayOy1cawiggJdtUGA7ZUWWNiOttbWanj1p2Zn4HU1GZXH8fWnUGsxTqqjmvzjvBMqRXVjmwL53VXlr9Va8U5g0i1FTgq14E451wpSOTeUr1GUkgtnkFIeomGs612QA/g6XwG5UpfNsdu5X5hudjxl3qZu6s8cW5z/UdScw2wyMyq8hSPK3Flvo8vebnOAYXKKdlMJ9s74hKDeb7MvzjXIN4qRCCu9bwupsqRbknG3ScW+2wnnxKz5vkh/+IUMW0ielkIMDPbJ+dRuay0pfu3i3H0WOwjVqO45eO5LuKq4BxWMeIUMf0TWEFw55KAK4H3m9nf8hmYcy69ijhDKNF5aDuHWS2LcxfT+Wb2bzPbZGYbzewe4IstDSTpIUmrJE1NarefpFclzQn/75tm2AskzZI0V1Kf+LPTxvma7VJU5CoRZsd8X7SviCTcSnESRK2kKyW1l9RO0pXEq821P3BBSrs+wDAzOwoYFn5vRFJ74G7gQoI7pq6Q1CPG9FwBFbu4pVKVazFhIaP2axCFEydBfA34CrAy/Hw5bNcsMxsOpD5vfynwcNj8MHBZxKCnAHPNbL6Z7QSeDIfLuxcmLuX3L0xl5NzVWY9jydqt9U+KFlwejnhq64zbhs5i3ZagKoXEUdWUpRu48fmpjfpt6YnRYl5Ef2/xOs76+xss39D0JfPPjK9i/KJ1OZ/mms07uP3V2fXf//jSdAB21NTy18Ez+ONL0xtVhZEs6ug1m6T80qRlTKlKX/lyLhP9ig3bOfp3L0f+xgnJ68j86i2MmFPNvW813V4eHbWQGS08KX3XsDms2rQdgP4jFzBn5aZYcT4zPvc3YRpG39fnNDvv/x23hAmL469nExavY2BK1SiF1mKCMLOFZnapmXU2sy5mdpmZLcxyegeY2fJwvMuBD0b0cxCwJOl7VdgukqTeksZJGlddnd2j+wk/fXIiD49axJUPjM56HN98aAy3vjKTlRu3tyqWUvHmrFX86/W53PTitCbdHn13UaPv3314XKHCyvjJ3c//+x0WrdnKDx+f0KTbL/87iS/e806uQqt3/XNTuGvYnPrvD41cAMCTY5Zw3/D5PDRyAX8d3HIVF8myOcP4XN+3W+wnF8n7s7e/xc6aOj5zW/obH1PXkW88OIZbXp7JqpTt5cYXpnHhnSOand6bs6r5WVh1yM0vTeeif7U8nxAs7+YkkmYmyXPuqs38Y+hsrnms6fqV8KtnJvOFf8dfzzLpN1/iVNZ3tKRhiWsJkj4q6Xd5jClqTU27qMysn5n1NLOeXbp0yWNY8WxpZaVnpaYmrM4gTlUMLVXrUAoSVRdkI9Odc7rfI7nahORK+TJRjLOxluY+UeHf1mZ+43Tdsj2R2b6r4bdMVBtSDHWJ7SRi/sq12BDiFTHdD1wP7AIws8nA5VlOb6WkrgDh/1UR/VQB3ZK+Hwwsy3J6zpWVZo9aLf5RbalUy54P5TJruUzixbrmFydB7GVmY1LaZXuY/CJwVdh8FfBCRD9jgaMkHSZpN4Jk9GKW02tbyvdApWDKZcfZUpylNhuFrAYk/7PuG1JCnASxWtIRNLxy9EtAi3XPShoAjAKOkVQl6TvALcC5kuYA54bfkXSgpMFQ/87rHwFDgBnA02bWtADcNVHs1bqQ+6xy2dG7xnJd3JKPxOR36DWI86DctUA/4FhJS4EFBA/LNcvMrkjT6TMR/S4DeiV9HwwMjhGbK7DmTpsrfaedj3L/TMdZqjuvSl/2xVasn7fZBBE+k/ADM/uspL2BdmYW714yV3C+ibasFH6jbHemmRx952M+W0pOUmESWL6TUWIWMppMhSbIZhOEmdVKOjls3lKYkJwrTfm4GyV1nMU6QcjFvInCxF+Zu+LSFKeI6T1JLwL/BeqThJk9l7eoyliJlgAUREGvQWQ7XAnsXVoTQqmuX3GvBeS8OvPcjs6liJMg9gPWAOcktTPAE0QzSmA/VHhtcqYLJ3nnmutE51XFNyjFFzMVK6S0CULSX8zst2Z2taRzzezVQgZWbH1fn8PFHz2Q7p33LnYoebFm8w4eeHsBHznoA7Hfd/vCxKUsWx/9hPjMFRuZX124Ushxi9bx6KiFnNCtU5Nufx40nQ7t2/H10w7loE578srUhpvupi3byPDZ1Zx5dPBQZfWmHU2GHz1/DYvWbuWkQyLrkoxtxJzoKluSd+7pdsxmxt9emUmvj3TNatrFOFOK84roqnXpq6KIK3ne3lu8nifHLG71OJOt27qLmto6ZqVU3XH3G3OzGt+YBWs5dP/o/ciz46s4sNOenH7E/s2O4/4R8/niyQdnNf3WaO4M4gLgt2HzrUCbShD/GDqbJ8cu4e3fnNNyzyUik4OMGwZO5ZVpKzIa/0+fnJi2W68WqkXIhxtfiL77+f4RQZUWI+eu5sUffbJJ9QfffGgMC2+5CIA+z05uMvxX+70LwH5775bLcGNJHCmOnLuGUfPXNEkypXh0C8Ut6unz3JScj/Px0Yu57635jdr9fcis9AM0s1x+9cxkvtyzW2S3X4TVfiTWx3RmrijOvUFxnoNos3YU8dH9fMu2iod04hw9FlqcqheaW8ap1XLkat8c5+C+LpxY8jwkT744VW2k/wEKmbcKMe+1pbhCF0FzZxAflPRzgvU50VzPzG7Pa2Su4pTCBWLnXHzNJYj7gfdHNLsSVarFD67wKvqicynOWoUe/aRNEGb2h0IGUinKZR/dFp58be085qsWzubiijvNNrD4MpbL3yQX46qEZeTXIHKueG+Vbws7/Vwrxk8WZ5qJfpIThpmVzQFIPvlaXjieIPKkGKf4vuE0Vs6/R2L9SZcQSu1YoNLyVi5+3lwvomIUIXuCaKNKbP/iUrQ2AcQdPpNdTqmcvRQiOfrZeCDOG+V+KmkfBR6UNEHSeYUIzmWmRLbftAq9ybV2G8/XDjE5rExizOfyrYT9YQXMQsmJcwbxbTPbCJwHdAGuJnyPgystfhdTYyW702susDJdhIWthyt6apV+1F+MzTtOgkj86r2A/5jZJNpIsk5Uw/DkmMWMmremyNHk1rCZUW97DbwydTmX3T2S6cs28uz4KoC01XF8/9Fxke2ztWHrLv740vScjjOdyVXrGz2pvGn7rmb7z8U7j6984F1ufH5q/fe1W3by50HTqamt4935axgQVhsRta/7/YvT6i9aD59dzXMTquq7vTEr/fIEuO+teU3avTW7moETlrYY87iFa3l01MJm+5m4ZH2L43lgxPy03f740vT6d1qnM796M399eQaj5kdvi7V1xtL1DVV5PDO+ihFzqluMK0q/4eljjeORUQtZuGZrZLfbX53dpN0dr83mL4NncOsrM5m4ZH39dpfOcxOqeGt2dvOWiTiV9Y2XNBQ4DLhe0vuByn3EOELiUf6WHoevFImqKS7614j6o5Y3Z0WvjEOmrWxxw87ELa/MrN9JtlZLNwpc0ndko+93vjaH313cI23/4xata3VMI+c23rm9PnMVr8+Ekw/dj2seG9+k/+SDxkGTl3PUB98HwF8GzwTgCycF9fNc/Z+xjYZLnfO/vjyzybiveij1TcLRvnTvKIC01UXE9X+DZqTtNmjKcrp33otfnX9s2n6+/sBolm2Irgss4ZO3vs6Cvwbb6S9jVmMRJTnRZOOmNNXAANw1bA5Xf6I7+yZV5XLHa3Pqm+95s2kyT/Xzp7Oft0zESRDfAU4E5pvZVkn7ExQzuQpXjFPampgVB8aRaYlDTVGrV2g87Ya7mMq0zCkLLf3+caq+KdbPValFKi0WMZlZHbAS6CHpTOA4oFO2E5R0jKSJSZ+Nkq5L6edsSRuS+rkp2+kVWjG352KVwbalnVihVHhxerQyXo0KEXoxfp4WzyAk3Qp8FZgOJGovM2B4NhM0s1kEZySJV5ouBQZG9DrCzC7OZhqloE1u4DmQ06dhczeqiuc53kWJU8R0GXCMmTWtOL/1PgPMM7NFeRh3m1OsI/m4U431BHEud+ttOEuX46y3pRxVLssnzl1M84GOeZr+5cCANN1OlzRJ0suSjsvT9CuKHwVWntRF6ou47SrGAWCcM4itwERJw4D6swgz+0lrJixpN+AS4PqIzhOAQ81ss6RewPPAUWnG0xvoDXDIIYe0JiSXpVweDJVSEVMxd8bpridV8vWeSp63chUnQbwYfnLtQmCCma1M7RA+mJdoHizp35I6m1mTdziaWT+gH0DPnj3b9BpWrNPWXP7opVYjZ7HUh16gNTrOb+X777anxQRhZg+HR/tHh61mmVnzTxTFcwVpipckfQhYaWYm6RSCorDKelLNpVHGe/Ucan1yK7/fsaUEVEn5KZtrbaV6F9PZwMPAQoK1rpukq8wsq7uYwnHuBZwLfD+p3TUAZnYv8CXgB5JqgG3A5VYm559FvZO+SBMvjyXjnMtUnCKm24DzwttTkXQ0wZH/ydlO1My2AvuntLs3qbkv0Dfb8efSU2Mbnuo99/a36NppT/75lRPY/327s2HbLm4bOosla7ey1+4duPtrJ7F2y04ANmzbRef37d5kfGMWrOUr943itZ+fxZHhU7FRFqzewhfveYc7vnoiZx7dJfczlsZvB2b+AvipSzc0aXfDwCls3F7DS5OW1bebtWIz/5u8nOs+ezTbd9Xyh5emsaOmju996nAuvHMEL/3ok4xZkLsTxfcWr6d7n0GR3T7y+yFN2vV/ZyH931lY/z25ao3U8Tw7vooTD+nEwAlL+cV5RyOJl6csZ9OOGn79zGQ6tMvsCDHx9HrC8LAahfmrtzRqP6+68fe+r8/h9CM6N2p3df+x7L9303WvOU+OXULvMw9n+646nhlfRW1dHTdc1IPdOuSmwuch01a02M/bc1fz+OhFXHnqoY3aD56ynNo6q9+2WnLdk+9Rta7hSejEsvvJOUfy8/OOySDq+BLryqyVmyLXudR2/UbM4+43Wn5iOlW/4fOYt6phHehx0ytMvfl82mW4vsUVJ0F0TCQHADObLSlfdzWVnN8827DDnLNqM3NWbWZn+LTvP1+dzSOjGu7QvftrDcN9/u6RTL75/Cbj+8p9QbUFn739rWYfk//Wf8awdstOvvnQmNiP0+eizP2J0ZlXc3HlA6ObtHs8YjzXPhHsBK856wieGL2YAWOWAPBcWB/Q5/q+zT57xFklW29TK6sH+cV/J3HgB/Zg2YbtfPP0Q/ngPnvwg8cbdvKtfSo77uD/GDobaFy3z5uzqjnt8P0ynuam7TV88Z536mP/6MGd+OLJB2c8nijff7RpNSKpZq7YxA0DpzZJED98fEKaIaI9P3FZZPu7Xp+btwTx7ITm605KlU1yMIPpyzbyXlK9V1t31jJl6QZO6NYp4/HFEWdrHCfpQeDR8PuVQMtLuw2oa6ZspbW1NtTUVm65jZT+tyunGjl3FbVqjuZl+zxJcmIr3bkrPXUlvC60RpwE8QPgWuAnBNcghgP/zmdQLjvlci3ArHzelOYa5Osd3ZWgdGrxyq04dzHtAG4PP87lRLqdjeeH4kldIr4sXNoEIelpM/uKpClEJCkz+2heIytzxdi4yun4Lv0ZhO+WXPkpxE2W6Q6q8jnt5s4gfhr+L9sK81zpSrdK5+lmjDbH82xhldPBWSbS3sNmZsvDxtXAkrBCvd2BE4Do2wSci6G5axCudHiScXFuch4O7CHpIGAYwcuC+uczKJfdxlkZ23NlzIVzuVay76QOH2z7AvAvM/s8kP69jC5QhP1cuRzxWfgXxYuYiie1LDt1ffKzvrYnVoKQdDrB8w+JxwEL8zRTGWt1TaIVvjH6ba75lYvfsdLXwUqRz8UUJ0FcR1Al90AzmybpcOCNPMZU8q5/bgqbd9Tw1NglafvZuL0GM6N7n0F848HR/PK/kzjzb41/tp01dWzdWcP1z01h4/aG+g9nrdjU6KXp/5u8jIHvNX1S86VJjduXywbd46Yh/H3IrMhuKzfm471U+VG9KYj1kr4jufWVmUWOJr7BU5azfVdtk/ZzVm1u9P0vg2c2Oqs4+f9ezXts0PhM5qqHxuR03I+OWpjT8SWs35qL+kubd8vLM3ltxioWrdnaqP3fXpmZtzuZ4jwH8RbwFoCkdsDq1r4Loty9OauaB0bMb/El6gvCenRGzGlSSzkQ1E+zdP02BoxZzAf27EifC48F4Ir7323U34+eeA+Az3+scbUHPx7QuH2Z5IeKs2Ljdu55M/OqE4rlh49P4I+XNn0H16+fmdzo++rNOxrtjLbvan59z5Xk+qfeCuukypUbX5iW0/EVUnI9Ycnenb+WdVt3sd/eu+V8mi2eQUh6QtI+kvYmeC/1LEm/ynkkZSZOwo6zw46qcqK2Qh/bd6Uj7gGnr4nlIV8ls3GKmHqEL/C5DBgMHAJ8I0/xtDnlUizkXKH4NlE64iSIjmHtrZcBL4QvC/JFGEMmWT35oqJfqHWtlW1lfanK5DUsbV6+9hlxEsR9BC8L2hsYLulQYGOzQ7QBcTabWP2EG2Dy8s12Wfu27CqDr8iZyte2H+ci9V3AXUmtFkn6dH7CaVvSnTV4fUSuVPiuum2Lc5H6AEkPSno5/N4DuCrvkVWAOLv5XGZ+zyuuEviZcOaKWcTUHxgCHBh+n03wbETblqO1ODGW5DJjL2JyrdXSDiPuDsXXqbYtToLobGZPA3UAZlYDNH3KJgOSFkqaImmipHER3SXpLklzJU2WdFJrppcPud5u/CK1cwHPSaUjTpUZWyTtT7jcJJ0GNH1LfeY+bWbRT5DBhcBR4edU4J7wf8WJPkLLLkN4YnG557vrtizOGcTPgReBIySNBB4BfpzXqOBS4BELvAt0ktQ1z9PMyL9en9ukXfc+gxp97/PslGbH0efZKazburN+fN37DOJnT01k9ebo6ia69xlE9z6D+OZDYxg9f019+1vDR+29OMAlpHt6P+GmmE8UPzpqUS7Cych5/xxe8GmWu5cm5ecNDC0mCDObAJwFfAL4PnCcmU1ufqgWGTBU0nhJvSO6HwQkV3RUFbZrQlJvSeMkjauuzu1j+a01ZuHaZrtv3lHT5PH5ge8tbXG8w2dX89V+DdVx3PPmvEYvm3cuVx4uQoJwmctXFSJpE4Skj0v6ENRfdzgZ+DNwm6T9WjndM8zsJIKipGslnZk6+YhhIveAZtbPzHqaWc8uXbq0Mqzy5aVLzrlca+4M4j5gJ0C4A7+FoHhpA9CvNRM1s2Xh/1XAQOCUlF6qgG5J3w/G32LXLH92wjmXa80liPZmligj+SrQz8yeNbMbgSOznaCkvSW9P9EMnAdMTentReCb4d1MpwEbkl6B6tLwHOGcy6Xm7mJqL6lDWLz0GSD5WkFrXhh0ADAwPOLtADxhZq9IugbAzO4lqBSwFzAX2ErwmlPXDOH3rDvncqu5Hf0A4C1Jq4FtwAgASUfSittczWw+cEJE+3uTmg24NttptFXpXuPpnHPZSJsgzOzPkoYBXYGh1lCtYzvyf5urc865Imu2qCh8BiG13ez8heOy5dcfnHO5FudBOeecc22QJ4gKkquXxDjnHLTubiRXQg67fnCxQ3DOVRg/g3DOORfJE4RzzrlIniCcc85F8gThnHMukicI55xzkTxBOOeci+QJwjnnXCRPEM455yJ5gnDOORfJE4RzzrlIniCcc85F8gThnHMukicI55xzkQqeICR1k/SGpBmSpkn6aUQ/Z0vaIGli+Lmp0HE651xbV4zqvmuAX5jZBEnvB8ZLetXMpqf0N8LMLi5CfM455yjCGYSZLTezCWHzJmAGcFCh43DOOde8ol6DkNQd+BgwOqLz6ZImSXpZ0nHNjKO3pHGSxlVXV+crVOeca3OKliAkvQ94FrjOzDamdJ4AHGpmJwD/Ap5PNx4z62dmPc2sZ5cuXfIWr3POtTVFSRCSOhIkh8fN7LnU7ma20cw2h82DgY6SOhc4TOeca9OKcReTgAeBGWZ2e5p+PhT2h6RTCOJcU7gonXPOFeMupjOAbwBTJE0M2/0WOATAzO4FvgT8QFINsA243MysCLE651ybVfAEYWZvA2qhn75A38JE5JxzLoo/Se2ccy6SJwjnnHORPEE455yL5AnCOedcJE8QzjnnInmCcM45F8kThHPOuUieIJxzzkXyBOGccy6SJwjnnHORPEE455yL5AnCOedcpGLU5lpyFt5yUbPdP/L7IWzaUVOgaFrvB2cfwW8uOLb+e/c+g4CW5zNZNsOkU71pBx//82t0ft9ujPvduY3Gn3DjxT34v0HTSa2zNxfTL5QXJi7lp09ObNTunT7ncGCnPRu1m7tqM5+9/S0O77I386u3AMF8pv4mCQtvuYjv9B/LsJmr8hJ3Ngq5XL778Dhem7GySfvLTjyQOy7/GLcNncW/Xp/bqNvCWy7i2/3H8nrKb5b6O7dmPkbMqeYbD47hjCP35/Hvnsau2jqOuuHl+u4nduvExCXree6Hn+CkQ/atbx9324paH9678Vw+9qdXWx17XH4GEUNdmdU03q7ZunKLp6WfsUTDzjmFM5rJalVea2BhpVtv8v2GAIVTTjeZfExdBd5IPEFUoPaFXotaECccAe1KLO58ScxlJjswfx1KM4q03qQm+nRR5DI6FXhePUHEUG6bZrtSPYVoQRvJD/UbeSbrVbmtg21BfaIv4NIp9KbtCSKGcjt4K9Uj8eZ+RqnhlL3SNZxBxB+m3NbBQiraWtNSUWEeFpqfQZSgQh4h5EL7EjuDiB1NaYWdE1Hbc33RRAbrVXmtgYVR6J1lk+kT70wwl3H6GUQJKrejt1I9g2hOcA2i2FEURmL5ZHYGUWYrYQEVa3VXQxlT8r+8KvS2XZQEIekCSbMkzZXUJ6K7JN0Vdp8s6aRixFmuSnVH29JOrq0UMSV4EVN5S70GkbqMKmGRFTxBSGoP3A1cCPQArpDUI6W3C4Gjwk9v4J6CBpmi3BZ0yRUxxTjqkVSyiS3XGu5+yaSIqdzWwsIp1oFF4mYQqz+DiF5GuYyuLZxBnALMNbP5ZrYTeBK4NKWfS4FHLPAu0ElS10IHmrDXbu2LNems7NahtEoOEzv+PTqm/x07tBd77V7ez212aNf0d4/aeSUSeHO/R6rdO5TXOphLu3eMXp87tg9+x44donea+f7NEssxsb2lLus9wunncqde6OK0YmyRBwFLkr5XAafG6OcgYHnqyCT1JjjL4JBDDslpoAnPXPMJhs1YyZEffB8j567hoZEL+MQR+/POvDX1/Xz7jMN4aOSCvEw/U1eeemij7zde3IMzjtw/o3EM+sknGbtgbU7i6bTXbvz6gmO48PiGHP/jc45k6tINnH/ch3h41CK+fHI3Tj98f16atJytO2s4//gP8d7i9TmZfqGcf9wBXHPWEeyoqeX84z7E+EXrOGCf3Zv096F99uCX5x3NJSccxLzqzWzfVQvAf771cV6eupynx1XV93vn5ScCcOsXP8pZf3+Daz99JH8fMqu++/c+dRh1Bg++Hb3unXHk/kyp2sDG7c3XBHDm0V0YPru6/vtph+/Hu/Ojl/+wX5zV7Lhy7U+XHs8h++3F1h01rN6yk7OO7sKAMYu5oVdQ8PDtMw5jwqL17KytY+WG7dx5xYkA/Pnzx7Ni43YO2Gd3Tjlsfz7c9f0AnNJ9PzbvqOH6Xsemm2QsH+vWiZ+ccyRXnhZsb7t1aMf1Fx7LsvXb+HLPbnR+3+48MWYxxx+0T6Ph/vfjTzJ+0boWx//sDz7BzS9Oo0N78cdLjufd+Wvo2L4d933j5II966RCX/yS9GXgfDP7bvj9G8ApZvbjpH4GAX81s7fD78OAX5vZ+ObG3bNnTxs3blz+gnfOuQojabyZ9YzqVoyyiCqgW9L3g4FlWfTjnHMuj4qRIMYCR0k6TNJuwOXAiyn9vAh8M7yb6TRgg5k1KV5yzjmXPwW/BmFmNZJ+BAwB2gMPmdk0SdeE3e8FBgO9gLnAVuDqQsfpnHNtXVFuGzGzwQRJILndvUnNBlxb6Licc841KK37IZ1zzpUMTxDOOecieYJwzjkXyROEc865SAV/UC6fJFUDi7IcvDOwOofh5FqpxwceYy6UenxQ+jGWenxQWjEeamZdojpUVIJoDUnj0j1NWApKPT7wGHOh1OOD0o+x1OOD8ogRvIjJOedcGp4gnHPORfIE0aBfsQNoQanHBx5jLpR6fFD6MZZ6fFAeMfo1COecc9H8DMI551wkTxDOOecitfkEIekCSbMkzZXUJ8/T6ibpDUkzJE2T9NOw/X6SXpU0J/y/b9Iw14exzZJ0flL7kyVNCbvdpfDFz5J2l/RU2H60pO5ZxNle0nuS/lei8XWS9IykmeFveXoJxvizcBlPlTRA0h7FjlHSQ5JWSZqa1K4gMUm6KpzGHElXZRDf38PlPFnSQEmdihVfuhiTuv1SkknqXMwYc8rM2uyHoLrxecDhwG7AJKBHHqfXFTgpbH4/MBvoAfwN6BO27wPcGjb3CGPaHTgsjLV92G0McDrBO9FfBi4M2/8QuDdsvhx4Kos4fw48Afwv/F5q8T0MfDds3g3oVEoxErwedwGwZ/j9aeBbxY4ROBM4CZia1C7vMQH7AfPD//uGzfvGjO88oEPYfGsx40sXY9i+G8ErDBYBnYsZY073WfmeQCl/wgU0JOn79cD1BZz+C8C5wCyga9iuKzArKp5wBTw97GdmUvsrgPuS+wmbOxA8rakMYjoYGAacQ0OCKKX49iHY+SqlfSnFmHin+n7h8P8j2NEVPUagO413wHmPKbmfsNt9wBVx4kvp9nng8WLGly5G4BngBGAhDQmiaDHm6tPWi5gSG3JCVdgu78JTx48Bo4EDLHxjXvj/gy3Ed1DYnNq+0TBmVgNsAPbPILQ7gF8DdUntSim+w4Fq4D8KisEekLR3KcVoZkuBfwCLgeUEb0QcWkoxJilETLnazr5NcLRdUvFJugRYamaTUjqVTIzZausJQhHt8n7fr6T3Ac8C15nZxuZ6jWhnzbRvbpg4cV0MrDKz8XH6b2ZaeYkv1IHgFP8eM/sYsIWgaKRkYgzL8S8lKFY4ENhb0tdLKcYYchlTq2OVdANQAzxeSvFJ2gu4AbgpqnMpxNgabT1BVBGUHSYcDCzL5wQldSRIDo+b2XNh65WSuobduwKrWoivKmyOirt+GEkdgA8Aa2OGdwZwiaSFwJPAOZIeK6H4EsNXmdno8PszBAmjlGL8LLDAzKrNbBfwHPCJEosxoRAxtWo7Cy/IXgxcaWH5SgnFdwTBgcCkcLs5GJgg6UMlFGP28l2GVcofgqPR+QQLOHGR+rg8Tk/AI8AdKe3/TuMLhX8Lm4+j8UWu+TRc5BoLnEbDRa5eYftraXyR6+ksYz2bhmsQJRUfMAI4Jmy+OYyvZGIETgWmAXuF434Y+HEpxEjTaxB5j4ngWswCgour+4bN+8WM7wJgOtAlpb+ixBcVY0q3hTRcgyhajLn65HXk5fABehHcTTQPuCHP0/okwWnhZGBi+OlFUMY4DJgT/t8vaZgbwthmEd7pELbvCUwNu/Wl4an4PYD/AnMJ7pQ4PMtYz6YhQZRUfMCJwLjwd3w+3GBKLcY/ADPD8T8a7iSKGiMwgOCayC6CI9LvFComgusHc8PP1RnEN5eg7H1i+Lm3WPGlizGl+0LCBFGsGHP58ao2nHPORWrr1yCcc86l4QnCOedcJE8QzjnnInmCcM45F8kThHPOuUieIJzLkKTNGfZ/tsKacZ0rJ54gnHPORfIE4VyWwjODN9XwborHk+r1vyBs9zbwhaRh9g7fKTA2rGzw0rD9XZJuCpvPlzRckm+frqg6FDsA58rcxwiqVFgGjATOkDQOuJ+gyvS5wFNJ/d8AvG5m3w5ffjNG0msE1VyMlTQCuIug6oXkGnWdKzg/QnGudcaYWVW4M59IUE/PsQSV9c2xoKqCx5L6Pw/oI2ki8CZB1QqHmNlW4HvAq0BfM5tXsDlwLg0/g3CudXYkNdfSsE2lq8NGwBfNbFZEt48AawiqCHeu6PwMwrncmwkcJumI8PsVSd2GAD9OulbxsfD/ocAvCIqsLpR0agHjdS6SJwjncszMtgO9gUHhRepFSZ3/BHQEJocvvv9TmCweBH5pZssIajF9QNIeBQ7duUa8NlfnnHOR/AzCOedcJE8QzjnnInmCcM45F8kThHPOuUieIJxzzkXyBOGccy6SJwjnnHOR/h/KBoH/rtZsxQAAAABJRU5ErkJggg=="/>
          <p:cNvSpPr>
            <a:spLocks noChangeAspect="1" noChangeArrowheads="1"/>
          </p:cNvSpPr>
          <p:nvPr/>
        </p:nvSpPr>
        <p:spPr bwMode="auto">
          <a:xfrm>
            <a:off x="1682748" y="30757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4" descr="data:image/png;base64,iVBORw0KGgoAAAANSUhEUgAAAYgAAAEWCAYAAAB8LwAVAAAAOXRFWHRTb2Z0d2FyZQBNYXRwbG90bGliIHZlcnNpb24zLjUuMSwgaHR0cHM6Ly9tYXRwbG90bGliLm9yZy/YYfK9AAAACXBIWXMAAAsTAAALEwEAmpwYAAA2H0lEQVR4nO3dd5wcdf3H8dc7haoYIBEDBELHgIIQKaKAKC0gYAdREUtEsWAPIoj6U0EFAYNAKIYaQCAUE0gglIQQUknvPZd66b3c3ef3x8ze7e3N3s3ubb/P8x77uNmpn9kpn5nvzHxHZoZzzjmXql2xA3DOOVeaPEE455yL5AnCOedcJE8QzjnnInmCcM45F8kThHPOuUieIFybIelTkmYVOw7nyoUnCFdUkj4p6R1JGyStlTRS0sfzMS0zG2Fmx+Rj3OlIelPSdkmbkz6nFzIG57LVodgBuLZL0j7A/4AfAE8DuwGfAnYUM648+JGZPZCuo6QOZlZTyICci8PPIFwxHQ1gZgPMrNbMtpnZUDObnOhB0rclzZC0TtIQSYeG7SXpn5JWhWcfkyUdH3brJWm6pE2Slkr6Zdj+bElVSeP+cHiEv17SNEmXJHXrL+luSYPC8YyWdERL045L0kJJv5E0GdgiqYOk08KzqfWSJkk6O6n/wyS9FcbyqqS+kh6Lmq+k8X82bG4nqY+keZLWSHpa0n5ht+6STNJVkhZLWi3phqTxtJf023DYTZLGS+oW/ja3pUzzJUnXZfI7uBJnZv7xT1E+wD7AGuBh4EJg35TulwFzgQ8TnO3+Dngn7HY+MB7oBCjsp2vYbTnwqbB5X+CksPlsoCps7hiO+7cEZy7nAJuAY8Lu/YG1wCnhtB8Hnmxp2hHz+Cbw3Yj2C4GJQDdgT+Cg8LfoRXDgdm74vUvY/yjgdmB34Mww1sdS5ytl/J8Nm68D3gUODoe/DxgQdusOGHB/GMcJBGdwHw67/wqYAhwTzusJwP7h77IMaBf21xnYChxQ7PXKPzncRosdgH/a9ifcufYHqoAa4MXETgZ4GfhOUr/twp3QoeEOfTZwWmInldTfYuD7wD4p7ZMTxKeAFcnDAgOAm8Pm/sADSd16ATPD5rTTjpi/N8OY14efCWH7hcC3k/r7DfBoyrBDgKuAQ8LfZu+kbk9kkCBmAJ9J6tYV2EWQ+BIJ4uCk7mOAy8PmWcClaeZtBnBu2PwjYHCx1yf/5PbjRUyuqMxshpl9y8wOBo4HDgTuCDsfCtwZFrmsJziiF3CQmb0O9AXuBlZK6hde0wD4IsEOfVFYLBN1UfhAYImZ1SW1W0RwJJ+wIql5K/C+MObmph3lJ2bWKfyclNR+SVLzocCXE/Mazu8nCXbmBwLrzGxLSqxxHQoMTBrvDKAWOKCleSU4w5mXZrwPA18Pm78OPJpBTK4MeIJwJcPMZhIcuSfK85cA30/auXYysz3N7J2w/7vM7GTgOILrGb8K2481s0uBDwLPE1wAT7UM6CYpeRs4BFgaM9bIaWcouSrlJQRnEMnzureZ3UJQZLavpL1TYk3YAuyV+CKpPdAlZdwXpox7DzOLM69LgCPSdHsMuFTSCQRngs/HGJ8rI54gXNFIOlbSLyQdHH7vBlxBUF4OcC9wvaTjwu4fkPTlsPnjkk6V1JFgB7kdqJW0m6QrJX3AzHYBGwmOllONDof7taSO4QXhzwFPxog7ctpZ/gwJjwGfk3R+eGF4j/Di88FmtggYB/whnL9PhrEmzAb2kHRRGNPvCK41JNwL/FkNF/i7SLo0ZlwPAH+SdFR4cf6jkvYHMLMqYCzBmcOzZratFfPvSpAnCFdMm4BTgdGSthAkhqnALwDMbCBwK/CkpI1htwvDYfchuLC6jqC4ZQ3wj7DbN4CF4TDX0FAMUs/MdgKXhONbDfwb+GZ4FtOS5qadFTNbAlxKcNG8muDI/Vc0bKNfI/it1gK/Bx5JGnYD8EOCnflSgqSVfFfTnQTXdoZK2kTwO58aM7TbCc7AhhIk2wcJLmYnPAx8BC9eqkgy8xcGOVduJN0MHGlmTZJfgeM4k+Dsp3vK9RxXAfwMwjmXlbA466cEd3t5cqhAniCccxmT9GGC23a70nDXmaswXsTknHMukp9BOOeci1RRlfV17tzZunfvXuwwnHOubIwfP361mXWJ6lZRCaJ79+6MGzeu2GE451zZkJT2qXwvYnLOORfJE4RzzrlIniCcc85F8gThnHMukicI55xzkTxBOOeci+QJwjnnXCRPEK4krdm8g+59BnHGLa8zdNoK/jJ4Btt31WJmDHyviq07a5oMM3PFRsYvWpvTOCYuWc/UpRvqv4+YU82iNVuaGcK5ylFRD8q5ynHy/70GwNL12+j96HgAdtbUcdFHu/KzpybxlZ5r+NuXTmg0zAV3jABg4S0X5SyOy+4e2Wic33hwTM6n4Vyp8jMIVzaqN+9g847gzGHlxh1Fjsa5yucJwjnnXKS8FTFJegi4GFhlZseH7Z4Cjgl76QSsN7MTI4ZdSPA6ylqgxsx65itO55xz0fJ5DaI/0JfG7879aqJZ0m3AhqaD1fu0ma3OW3TOOeealbcEYWbDJXWP6iZJwFeAc/I1feecc61TrGsQnwJWmtmcNN0NGCppvKTezY1IUm9J4ySNq66uznmgzjnXVhUrQVwBDGim+xlmdhJwIXCtpDPT9Whm/cysp5n17NIl8p0XzjnnslDwBCGpA/AF4Kl0/ZjZsvD/KmAgcEphonPOOZdQjDOIzwIzzawqqqOkvSW9P9EMnAdMLWB8zjnnyGOCkDQAGAUcI6lK0nfCTpeTUrwk6UBJg8OvBwBvS5oEjAEGmdkr+YqzktTVGd37DOL8fw7nidGLGTxlOSs3bmfuqk2MmBNcnxk6bQVV67bmLYYJi9cxccn6vI0/wfI+BVfJtu2spXufQfR+ZBwbtu1iwJjFmDVeq8yMp8YuZtvO2iJFWXz5vIvpijTtvxXRbhnQK2yeD5yQ2o9r2SOjFgIwa+UmfjtwCgCH7r8Xi9YECWHhLRfR+9HxdNqrIxNvOi8vMXzh3+/UTysflJexurbmwzcFx5xDp69k6B+GAtBpz45c+JGu9f28Nbua3zw7halLN/Kny44vSpzF5k9SV5C1W3Y2abd03bYm7dZv3VWIcHLOk4PLp007GlcAuWVHcOawZkvbrdbFE4RzzrlIniCcc85F8gThnHMukieICuJ39jjncskThHPOuUieIFxZ8bMkV2jWhlc6TxAVThV6b2iFzpYrIZW67WTCE4QrS234oM7lieeDpjxBOACmVG1g1Lw1eRn3/OrNvDZ9ZU7G5RtxcY1ZsJYr+r1L9z6D6N5nEEOmrWBShlWr1NYZj45ayM6auvwEmaXBU5azbH3TB0tTmRkDxixm0/byfOA0E54gHACf6/s2V9z/bl7Gfc5tb/HdR8blZdyusL5y3yhGzW84kPj+o+O59O6RGY3j2fFV3PjCNO55c16uw2uVN2ZV11cV05yxC9dx/XNTuPH5yq9D1BOEc66gNoZH3hu2ld4R+IqN21vsZ9uuRBUcTau2qTSeIFzZkF81dK6gPEE455yL5Amiwskv6zrXKv4chKsIbXlFdi7X/NDKE4Rzzrk0PEE455yLlM93Uj8kaZWkqUntbpa0VNLE8NMrzbAXSJolaa6kPvmK0TlXPH5TWunL5xlEf+CCiPb/NLMTw8/g1I6S2gN3AxcCPYArJPXIY5yuDKW+YN45l3t5SxBmNhxYm8WgpwBzzWy+me0EngQuzWlwKd6Zt5oJi9flcxIlYVWMh4BaYmY89u4iNhTpvdb+LIQrtFemrUi77WzdWUP/kQsq9oClGNcgfiRpclgEtW9E94OAJUnfq8J2kST1ljRO0rjq6uqsAvra/aNjPWJf7k75y7BWj2Ny1QZ+9/xUfvXMpIyHnbliY6un71yhbNlZW998df+xkf38edAMbn5pOsNmrCpUWAVV6ARxD3AEcCKwHLgtop+oQ8S06dnM+plZTzPr2aVLl5wEWVFyfMC9I6xgbd3WzKsZ2FVTmUdZrjLVJZ0VrN68I7Kf9WF1IYnqNypNQROEma00s1ozqwPuJyhOSlUFdEv6fjCwrBDxlTvzSrCdczlU0AQhqWvS188DUdUhjgWOknSYpN2Ay4EXCxGfK21+9cEVVJrjrba0HnbI14glDQDOBjpLqgJ+D5wt6USCn34h8P2w3wOBB8ysl5nVSPoRMARoDzxkZtPyFWclaQvValTqxcC2pNwXYZmHn5G8JQgzuyKi9YNp+l0G9Er6Phhocguscwl+N1P58yVY+vxJ6gpSyGsQ5X4U6JxrmScIl5HWHLj7Qb8rV231gMgTRIWrpH1y8jbq1yJcSajw1dAThCsrfu3BFUwGq1qlrpaeICqIH1Q71zqVuqPPlicI55yL4gdcniBcdnzbca7yeYJwGfEzcNdmZLCyV2rxrieIClLp5acVPnuuhKXd/1f4SukJosJVetJwzuWPJ4gKV6mnvs7lW7pjq7Z0zOUJwmXFH1Rzjoq/W8MTRAUpxD7bi6yca6pSt4sWE4SkZyVdJMmTSYmr8IMZVyHK/cVW5R19ZuLs9O8BvgbMkXSLpGPzHJNzaVXogVqbVKlH3ZWkxQRhZq+Z2ZXASQQv+XlV0juSrpbUMd8BuvhKfXvzHYIrV9Wbot9JXeliFRtJ2h/4FvBd4D3gToKE8WreInPOuSJqS0VJ6bT4RjlJzwHHAo8CnzOz5WGnpySNy2dwLjNRK3S+jtqLtfH4Rutc4cR55WhfM3s9qoOZ9Uw3kKSHgIuBVWZ2fNju78DngJ3APOBqM1sfMexCYBNQC9Q0Nx1XaF5O5CqX0jS3VXGKmD4sqVPii6R9Jf0wxnD9gQtS2r0KHG9mHwVmA9c3M/ynzexETw7OuVJV7ndktSROgvhe8lG+ma0DvtfSQGY2HFib0m6omdWEX98FDo4fqmvr/CJ3ZSiXZyz95VTxEkQ7Jf1SktoDu+Vg2t8GXk7TzYChksZL6p2DabkSID9pd0kqYQdc6et0nGsQQ4CnJd1LsOO+BnilNROVdANQAzyeppczzGyZpA8S3FY7MzwjiRpXb6A3wCGHHNKasJxzrp5XJxPvDOI3wOvAD4BrgWHAr7OdoKSrCC5eX2lploCZLQv/rwIGAqekG5+Z9TOznmbWs0uXLtmG5TLk245rqyr7nKGxFs8gzKyO4Gnqe1o7MUkXECScs8xsa5p+9gbamdmmsPk84I+tnXZbletT4NaUCuTigl5b2jidK7Y4dTGdIelVSbMlzZe0QNL8GMMNAEYBx0iqkvQdoC/wfoJio4lhsRWSDpQ0OBz0AOBtSZOAMcAgM2tVkZZzzsWRfF2kEq6RtFacaxAPAj8DxhM8lxCLmV2RZlxR/S4DeoXN84ET4k7HNW/brtiLrOTV1hl9X5/bpP3MFRuZtnRj3qe/fuvOrIZ7Z+5qdtTW8eljPpjjiErbf0Yu4IB99gCg10e6FjmaeGrrjGXrt3Fgpz0juw8Ys5h14XowYs5qDt43ur9KESdBbDCzdHcbOVcw/5u8PLL9BXeMKMj0fztwSlbDfe2B0QAsvOWiXIZTcJlctF21aTt/eGl6/feoeS/Vi8Df+s8Yhv7srMj4rn+u8TpQtW5bocIqijgJ4o3wCejngPoaq8xsQt6iclkp0e2tXrnfErhpe03LPTkA6uqKHUH2fDk3iJMgTg3/Jz/RbMA5uQ/HtUYhn+os8VzkykAllfGX+8FPOnHuYvp0IQJx5aEyNwPnXJQ4dzEdIOlBSS+H33uEdyS5ElOpRzHOFVKpF9UWUpwH5foTPE19YPh9NnBdnuJxrVBBZ+yuBLW1HWclFYFlK06C6GxmTwN1AGFle5Vz76QrS21tZ1VuKmHfmsksVGqtrnESxJbwjXIGIOk0YENeo3LOOVd0ce5i+jnwInCEpJFAF+BLeY3KZaWgR9VZTKwSjipd61XmsXZlinMX0wRJZwHHEJx1zTKzXXmPzGWsEKe5pVIuWyJhuFYo1UVYqcVF2YhzF9M3ga8BJwMnAVeE7ZxzObZ9Vy23D53FjpqGy3xfuW8UH/n9ECB4QvnuN+ZGPuU7v3ozj4xaCARVRvzz1dls3N5wLDdxyXqef29po2Fqauu4/dXZbN7RuofDUqshGb1gbZo+YcO2IKa6LE95V23czr/fjP4NSsmy9dvoN3xeq8axafsu/vnqbGrrijOvca5BfDzp8yngZuCSPMbkXEkqxP7owbcXcNfrc/nPyIVAkBDGLFjLph01bN5Rw3VPTuTvQ2YxNaLuqcvuHslNL0yjrs54ZeoK7hw2h78MmtGo+3VPTWw0zEuTl3HXsDn87ZWZLcbW3Oz/9MnG4/3JgPfS9nvPm8FO841Z1S1OM8qPB7zH316ZxfTl+a1/K5PFHXWL+XceHsdfBs+kal1kxdWx/PXlmdw5bA6Dp0RXM5NvcYqYfpz8XdIHgEfzFpFzbdj2sHLFnTVBXRWpVVZsCY/0ayOy1cawiggJdtUGA7ZUWWNiOttbWanj1p2Zn4HU1GZXH8fWnUGsxTqqjmvzjvBMqRXVjmwL53VXlr9Va8U5g0i1FTgq14E451wpSOTeUr1GUkgtnkFIeomGs612QA/g6XwG5UpfNsdu5X5hudjxl3qZu6s8cW5z/UdScw2wyMyq8hSPK3Flvo8vebnOAYXKKdlMJ9s74hKDeb7MvzjXIN4qRCCu9bwupsqRbknG3ScW+2wnnxKz5vkh/+IUMW0ielkIMDPbJ+dRuay0pfu3i3H0WOwjVqO45eO5LuKq4BxWMeIUMf0TWEFw55KAK4H3m9nf8hmYcy69ijhDKNF5aDuHWS2LcxfT+Wb2bzPbZGYbzewe4IstDSTpIUmrJE1NarefpFclzQn/75tm2AskzZI0V1Kf+LPTxvma7VJU5CoRZsd8X7SviCTcSnESRK2kKyW1l9RO0pXEq821P3BBSrs+wDAzOwoYFn5vRFJ74G7gQoI7pq6Q1CPG9FwBFbu4pVKVazFhIaP2axCFEydBfA34CrAy/Hw5bNcsMxsOpD5vfynwcNj8MHBZxKCnAHPNbL6Z7QSeDIfLuxcmLuX3L0xl5NzVWY9jydqt9U+KFlwejnhq64zbhs5i3ZagKoXEUdWUpRu48fmpjfpt6YnRYl5Ef2/xOs76+xss39D0JfPPjK9i/KJ1OZ/mms07uP3V2fXf//jSdAB21NTy18Ez+ONL0xtVhZEs6ug1m6T80qRlTKlKX/lyLhP9ig3bOfp3L0f+xgnJ68j86i2MmFPNvW813V4eHbWQGS08KX3XsDms2rQdgP4jFzBn5aZYcT4zPvc3YRpG39fnNDvv/x23hAmL469nExavY2BK1SiF1mKCMLOFZnapmXU2sy5mdpmZLcxyegeY2fJwvMuBD0b0cxCwJOl7VdgukqTeksZJGlddnd2j+wk/fXIiD49axJUPjM56HN98aAy3vjKTlRu3tyqWUvHmrFX86/W53PTitCbdHn13UaPv3314XKHCyvjJ3c//+x0WrdnKDx+f0KTbL/87iS/e806uQqt3/XNTuGvYnPrvD41cAMCTY5Zw3/D5PDRyAX8d3HIVF8myOcP4XN+3W+wnF8n7s7e/xc6aOj5zW/obH1PXkW88OIZbXp7JqpTt5cYXpnHhnSOand6bs6r5WVh1yM0vTeeif7U8nxAs7+YkkmYmyXPuqs38Y+hsrnms6fqV8KtnJvOFf8dfzzLpN1/iVNZ3tKRhiWsJkj4q6Xd5jClqTU27qMysn5n1NLOeXbp0yWNY8WxpZaVnpaYmrM4gTlUMLVXrUAoSVRdkI9Odc7rfI7nahORK+TJRjLOxluY+UeHf1mZ+43Tdsj2R2b6r4bdMVBtSDHWJ7SRi/sq12BDiFTHdD1wP7AIws8nA5VlOb6WkrgDh/1UR/VQB3ZK+Hwwsy3J6zpWVZo9aLf5RbalUy54P5TJruUzixbrmFydB7GVmY1LaZXuY/CJwVdh8FfBCRD9jgaMkHSZpN4Jk9GKW02tbyvdApWDKZcfZUpylNhuFrAYk/7PuG1JCnASxWtIRNLxy9EtAi3XPShoAjAKOkVQl6TvALcC5kuYA54bfkXSgpMFQ/87rHwFDgBnA02bWtADcNVHs1bqQ+6xy2dG7xnJd3JKPxOR36DWI86DctUA/4FhJS4EFBA/LNcvMrkjT6TMR/S4DeiV9HwwMjhGbK7DmTpsrfaedj3L/TMdZqjuvSl/2xVasn7fZBBE+k/ADM/uspL2BdmYW714yV3C+ibasFH6jbHemmRx952M+W0pOUmESWL6TUWIWMppMhSbIZhOEmdVKOjls3lKYkJwrTfm4GyV1nMU6QcjFvInCxF+Zu+LSFKeI6T1JLwL/BeqThJk9l7eoyliJlgAUREGvQWQ7XAnsXVoTQqmuX3GvBeS8OvPcjs6liJMg9gPWAOcktTPAE0QzSmA/VHhtcqYLJ3nnmutE51XFNyjFFzMVK6S0CULSX8zst2Z2taRzzezVQgZWbH1fn8PFHz2Q7p33LnYoebFm8w4eeHsBHznoA7Hfd/vCxKUsWx/9hPjMFRuZX124Ushxi9bx6KiFnNCtU5Nufx40nQ7t2/H10w7loE578srUhpvupi3byPDZ1Zx5dPBQZfWmHU2GHz1/DYvWbuWkQyLrkoxtxJzoKluSd+7pdsxmxt9emUmvj3TNatrFOFOK84roqnXpq6KIK3ne3lu8nifHLG71OJOt27qLmto6ZqVU3XH3G3OzGt+YBWs5dP/o/ciz46s4sNOenH7E/s2O4/4R8/niyQdnNf3WaO4M4gLgt2HzrUCbShD/GDqbJ8cu4e3fnNNyzyUik4OMGwZO5ZVpKzIa/0+fnJi2W68WqkXIhxtfiL77+f4RQZUWI+eu5sUffbJJ9QfffGgMC2+5CIA+z05uMvxX+70LwH5775bLcGNJHCmOnLuGUfPXNEkypXh0C8Ut6unz3JScj/Px0Yu57635jdr9fcis9AM0s1x+9cxkvtyzW2S3X4TVfiTWx3RmrijOvUFxnoNos3YU8dH9fMu2iod04hw9FlqcqheaW8ap1XLkat8c5+C+LpxY8jwkT744VW2k/wEKmbcKMe+1pbhCF0FzZxAflPRzgvU50VzPzG7Pa2Su4pTCBWLnXHzNJYj7gfdHNLsSVarFD67wKvqicynOWoUe/aRNEGb2h0IGUinKZR/dFp58be085qsWzubiijvNNrD4MpbL3yQX46qEZeTXIHKueG+Vbws7/Vwrxk8WZ5qJfpIThpmVzQFIPvlaXjieIPKkGKf4vuE0Vs6/R2L9SZcQSu1YoNLyVi5+3lwvomIUIXuCaKNKbP/iUrQ2AcQdPpNdTqmcvRQiOfrZeCDOG+V+KmkfBR6UNEHSeYUIzmWmRLbftAq9ybV2G8/XDjE5rExizOfyrYT9YQXMQsmJcwbxbTPbCJwHdAGuJnyPgystfhdTYyW702susDJdhIWthyt6apV+1F+MzTtOgkj86r2A/5jZJNpIsk5Uw/DkmMWMmremyNHk1rCZUW97DbwydTmX3T2S6cs28uz4KoC01XF8/9Fxke2ztWHrLv740vScjjOdyVXrGz2pvGn7rmb7z8U7j6984F1ufH5q/fe1W3by50HTqamt4935axgQVhsRta/7/YvT6i9aD59dzXMTquq7vTEr/fIEuO+teU3avTW7moETlrYY87iFa3l01MJm+5m4ZH2L43lgxPy03f740vT6d1qnM796M399eQaj5kdvi7V1xtL1DVV5PDO+ihFzqluMK0q/4eljjeORUQtZuGZrZLfbX53dpN0dr83mL4NncOsrM5m4ZH39dpfOcxOqeGt2dvOWiTiV9Y2XNBQ4DLhe0vuByn3EOELiUf6WHoevFImqKS7614j6o5Y3Z0WvjEOmrWxxw87ELa/MrN9JtlZLNwpc0ndko+93vjaH313cI23/4xata3VMI+c23rm9PnMVr8+Ekw/dj2seG9+k/+SDxkGTl3PUB98HwF8GzwTgCycF9fNc/Z+xjYZLnfO/vjyzybiveij1TcLRvnTvKIC01UXE9X+DZqTtNmjKcrp33otfnX9s2n6+/sBolm2Irgss4ZO3vs6Cvwbb6S9jVmMRJTnRZOOmNNXAANw1bA5Xf6I7+yZV5XLHa3Pqm+95s2kyT/Xzp7Oft0zESRDfAU4E5pvZVkn7ExQzuQpXjFPampgVB8aRaYlDTVGrV2g87Ya7mMq0zCkLLf3+caq+KdbPValFKi0WMZlZHbAS6CHpTOA4oFO2E5R0jKSJSZ+Nkq5L6edsSRuS+rkp2+kVWjG352KVwbalnVihVHhxerQyXo0KEXoxfp4WzyAk3Qp8FZgOJGovM2B4NhM0s1kEZySJV5ouBQZG9DrCzC7OZhqloE1u4DmQ06dhczeqiuc53kWJU8R0GXCMmTWtOL/1PgPMM7NFeRh3m1OsI/m4U431BHEud+ttOEuX46y3pRxVLssnzl1M84GOeZr+5cCANN1OlzRJ0suSjsvT9CuKHwVWntRF6ou47SrGAWCcM4itwERJw4D6swgz+0lrJixpN+AS4PqIzhOAQ81ss6RewPPAUWnG0xvoDXDIIYe0JiSXpVweDJVSEVMxd8bpridV8vWeSp63chUnQbwYfnLtQmCCma1M7RA+mJdoHizp35I6m1mTdziaWT+gH0DPnj3b9BpWrNPWXP7opVYjZ7HUh16gNTrOb+X777anxQRhZg+HR/tHh61mmVnzTxTFcwVpipckfQhYaWYm6RSCorDKelLNpVHGe/Ucan1yK7/fsaUEVEn5KZtrbaV6F9PZwMPAQoK1rpukq8wsq7uYwnHuBZwLfD+p3TUAZnYv8CXgB5JqgG3A5VYm559FvZO+SBMvjyXjnMtUnCKm24DzwttTkXQ0wZH/ydlO1My2AvuntLs3qbkv0Dfb8efSU2Mbnuo99/a36NppT/75lRPY/327s2HbLm4bOosla7ey1+4duPtrJ7F2y04ANmzbRef37d5kfGMWrOUr943itZ+fxZHhU7FRFqzewhfveYc7vnoiZx7dJfczlsZvB2b+AvipSzc0aXfDwCls3F7DS5OW1bebtWIz/5u8nOs+ezTbd9Xyh5emsaOmju996nAuvHMEL/3ok4xZkLsTxfcWr6d7n0GR3T7y+yFN2vV/ZyH931lY/z25ao3U8Tw7vooTD+nEwAlL+cV5RyOJl6csZ9OOGn79zGQ6tMvsCDHx9HrC8LAahfmrtzRqP6+68fe+r8/h9CM6N2p3df+x7L9303WvOU+OXULvMw9n+646nhlfRW1dHTdc1IPdOuSmwuch01a02M/bc1fz+OhFXHnqoY3aD56ynNo6q9+2WnLdk+9Rta7hSejEsvvJOUfy8/OOySDq+BLryqyVmyLXudR2/UbM4+43Wn5iOlW/4fOYt6phHehx0ytMvfl82mW4vsUVJ0F0TCQHADObLSlfdzWVnN8827DDnLNqM3NWbWZn+LTvP1+dzSOjGu7QvftrDcN9/u6RTL75/Cbj+8p9QbUFn739rWYfk//Wf8awdstOvvnQmNiP0+eizP2J0ZlXc3HlA6ObtHs8YjzXPhHsBK856wieGL2YAWOWAPBcWB/Q5/q+zT57xFklW29TK6sH+cV/J3HgB/Zg2YbtfPP0Q/ngPnvwg8cbdvKtfSo77uD/GDobaFy3z5uzqjnt8P0ynuam7TV88Z536mP/6MGd+OLJB2c8nijff7RpNSKpZq7YxA0DpzZJED98fEKaIaI9P3FZZPu7Xp+btwTx7ITm605KlU1yMIPpyzbyXlK9V1t31jJl6QZO6NYp4/HFEWdrHCfpQeDR8PuVQMtLuw2oa6ZspbW1NtTUVm65jZT+tyunGjl3FbVqjuZl+zxJcmIr3bkrPXUlvC60RpwE8QPgWuAnBNcghgP/zmdQLjvlci3ArHzelOYa5Osd3ZWgdGrxyq04dzHtAG4PP87lRLqdjeeH4kldIr4sXNoEIelpM/uKpClEJCkz+2heIytzxdi4yun4Lv0ZhO+WXPkpxE2W6Q6q8jnt5s4gfhr+L9sK81zpSrdK5+lmjDbH82xhldPBWSbS3sNmZsvDxtXAkrBCvd2BE4Do2wSci6G5axCudHiScXFuch4O7CHpIGAYwcuC+uczKJfdxlkZ23NlzIVzuVay76QOH2z7AvAvM/s8kP69jC5QhP1cuRzxWfgXxYuYiie1LDt1ffKzvrYnVoKQdDrB8w+JxwEL8zRTGWt1TaIVvjH6ba75lYvfsdLXwUqRz8UUJ0FcR1Al90AzmybpcOCNPMZU8q5/bgqbd9Tw1NglafvZuL0GM6N7n0F848HR/PK/kzjzb41/tp01dWzdWcP1z01h4/aG+g9nrdjU6KXp/5u8jIHvNX1S86VJjduXywbd46Yh/H3IrMhuKzfm471U+VG9KYj1kr4jufWVmUWOJr7BU5azfVdtk/ZzVm1u9P0vg2c2Oqs4+f9ezXts0PhM5qqHxuR03I+OWpjT8SWs35qL+kubd8vLM3ltxioWrdnaqP3fXpmZtzuZ4jwH8RbwFoCkdsDq1r4Loty9OauaB0bMb/El6gvCenRGzGlSSzkQ1E+zdP02BoxZzAf27EifC48F4Ir7323U34+eeA+Az3+scbUHPx7QuH2Z5IeKs2Ljdu55M/OqE4rlh49P4I+XNn0H16+fmdzo++rNOxrtjLbvan59z5Xk+qfeCuukypUbX5iW0/EVUnI9Ycnenb+WdVt3sd/eu+V8mi2eQUh6QtI+kvYmeC/1LEm/ynkkZSZOwo6zw46qcqK2Qh/bd6Uj7gGnr4nlIV8ls3GKmHqEL/C5DBgMHAJ8I0/xtDnlUizkXKH4NlE64iSIjmHtrZcBL4QvC/JFGEMmWT35oqJfqHWtlW1lfanK5DUsbV6+9hlxEsR9BC8L2hsYLulQYGOzQ7QBcTabWP2EG2Dy8s12Wfu27CqDr8iZyte2H+ci9V3AXUmtFkn6dH7CaVvSnTV4fUSuVPiuum2Lc5H6AEkPSno5/N4DuCrvkVWAOLv5XGZ+zyuuEviZcOaKWcTUHxgCHBh+n03wbETblqO1ODGW5DJjL2JyrdXSDiPuDsXXqbYtToLobGZPA3UAZlYDNH3KJgOSFkqaImmipHER3SXpLklzJU2WdFJrppcPud5u/CK1cwHPSaUjTpUZWyTtT7jcJJ0GNH1LfeY+bWbRT5DBhcBR4edU4J7wf8WJPkLLLkN4YnG557vrtizOGcTPgReBIySNBB4BfpzXqOBS4BELvAt0ktQ1z9PMyL9en9ukXfc+gxp97/PslGbH0efZKazburN+fN37DOJnT01k9ebo6ia69xlE9z6D+OZDYxg9f019+1vDR+29OMAlpHt6P+GmmE8UPzpqUS7Cych5/xxe8GmWu5cm5ecNDC0mCDObAJwFfAL4PnCcmU1ufqgWGTBU0nhJvSO6HwQkV3RUFbZrQlJvSeMkjauuzu1j+a01ZuHaZrtv3lHT5PH5ge8tbXG8w2dX89V+DdVx3PPmvEYvm3cuVx4uQoJwmctXFSJpE4Skj0v6ENRfdzgZ+DNwm6T9WjndM8zsJIKipGslnZk6+YhhIveAZtbPzHqaWc8uXbq0Mqzy5aVLzrlca+4M4j5gJ0C4A7+FoHhpA9CvNRM1s2Xh/1XAQOCUlF6qgG5J3w/G32LXLH92wjmXa80liPZmligj+SrQz8yeNbMbgSOznaCkvSW9P9EMnAdMTentReCb4d1MpwEbkl6B6tLwHOGcy6Xm7mJqL6lDWLz0GSD5WkFrXhh0ADAwPOLtADxhZq9IugbAzO4lqBSwFzAX2ErwmlPXDOH3rDvncqu5Hf0A4C1Jq4FtwAgASUfSittczWw+cEJE+3uTmg24NttptFXpXuPpnHPZSJsgzOzPkoYBXYGh1lCtYzvyf5urc865Imu2qCh8BiG13ez8heOy5dcfnHO5FudBOeecc22QJ4gKkquXxDjnHLTubiRXQg67fnCxQ3DOVRg/g3DOORfJE4RzzrlIniCcc85F8gThnHMukicI55xzkTxBOOeci+QJwjnnXCRPEM455yJ5gnDOORfJE4RzzrlIniCcc85F8gThnHMukicI55xzkQqeICR1k/SGpBmSpkn6aUQ/Z0vaIGli+Lmp0HE651xbV4zqvmuAX5jZBEnvB8ZLetXMpqf0N8LMLi5CfM455yjCGYSZLTezCWHzJmAGcFCh43DOOde8ol6DkNQd+BgwOqLz6ZImSXpZ0nHNjKO3pHGSxlVXV+crVOeca3OKliAkvQ94FrjOzDamdJ4AHGpmJwD/Ap5PNx4z62dmPc2sZ5cuXfIWr3POtTVFSRCSOhIkh8fN7LnU7ma20cw2h82DgY6SOhc4TOeca9OKcReTgAeBGWZ2e5p+PhT2h6RTCOJcU7gonXPOFeMupjOAbwBTJE0M2/0WOATAzO4FvgT8QFINsA243MysCLE651ybVfAEYWZvA2qhn75A38JE5JxzLoo/Se2ccy6SJwjnnHORPEE455yL5AnCOedcJE8QzjnnInmCcM45F8kThHPOuUieIJxzzkXyBOGccy6SJwjnnHORPEE455yL5AnCOedcpGLU5lpyFt5yUbPdP/L7IWzaUVOgaFrvB2cfwW8uOLb+e/c+g4CW5zNZNsOkU71pBx//82t0ft9ujPvduY3Gn3DjxT34v0HTSa2zNxfTL5QXJi7lp09ObNTunT7ncGCnPRu1m7tqM5+9/S0O77I386u3AMF8pv4mCQtvuYjv9B/LsJmr8hJ3Ngq5XL778Dhem7GySfvLTjyQOy7/GLcNncW/Xp/bqNvCWy7i2/3H8nrKb5b6O7dmPkbMqeYbD47hjCP35/Hvnsau2jqOuuHl+u4nduvExCXree6Hn+CkQ/atbx9324paH9678Vw+9qdXWx17XH4GEUNdmdU03q7ZunKLp6WfsUTDzjmFM5rJalVea2BhpVtv8v2GAIVTTjeZfExdBd5IPEFUoPaFXotaECccAe1KLO58ScxlJjswfx1KM4q03qQm+nRR5DI6FXhePUHEUG6bZrtSPYVoQRvJD/UbeSbrVbmtg21BfaIv4NIp9KbtCSKGcjt4K9Uj8eZ+RqnhlL3SNZxBxB+m3NbBQiraWtNSUWEeFpqfQZSgQh4h5EL7EjuDiB1NaYWdE1Hbc33RRAbrVXmtgYVR6J1lk+kT70wwl3H6GUQJKrejt1I9g2hOcA2i2FEURmL5ZHYGUWYrYQEVa3VXQxlT8r+8KvS2XZQEIekCSbMkzZXUJ6K7JN0Vdp8s6aRixFmuSnVH29JOrq0UMSV4EVN5S70GkbqMKmGRFTxBSGoP3A1cCPQArpDUI6W3C4Gjwk9v4J6CBpmi3BZ0yRUxxTjqkVSyiS3XGu5+yaSIqdzWwsIp1oFF4mYQqz+DiF5GuYyuLZxBnALMNbP5ZrYTeBK4NKWfS4FHLPAu0ElS10IHmrDXbu2LNems7NahtEoOEzv+PTqm/x07tBd77V7ez212aNf0d4/aeSUSeHO/R6rdO5TXOphLu3eMXp87tg9+x44donea+f7NEssxsb2lLus9wunncqde6OK0YmyRBwFLkr5XAafG6OcgYHnqyCT1JjjL4JBDDslpoAnPXPMJhs1YyZEffB8j567hoZEL+MQR+/POvDX1/Xz7jMN4aOSCvEw/U1eeemij7zde3IMzjtw/o3EM+sknGbtgbU7i6bTXbvz6gmO48PiGHP/jc45k6tINnH/ch3h41CK+fHI3Tj98f16atJytO2s4//gP8d7i9TmZfqGcf9wBXHPWEeyoqeX84z7E+EXrOGCf3Zv096F99uCX5x3NJSccxLzqzWzfVQvAf771cV6eupynx1XV93vn5ScCcOsXP8pZf3+Daz99JH8fMqu++/c+dRh1Bg++Hb3unXHk/kyp2sDG7c3XBHDm0V0YPru6/vtph+/Hu/Ojl/+wX5zV7Lhy7U+XHs8h++3F1h01rN6yk7OO7sKAMYu5oVdQ8PDtMw5jwqL17KytY+WG7dx5xYkA/Pnzx7Ni43YO2Gd3Tjlsfz7c9f0AnNJ9PzbvqOH6Xsemm2QsH+vWiZ+ccyRXnhZsb7t1aMf1Fx7LsvXb+HLPbnR+3+48MWYxxx+0T6Ph/vfjTzJ+0boWx//sDz7BzS9Oo0N78cdLjufd+Wvo2L4d933j5II966RCX/yS9GXgfDP7bvj9G8ApZvbjpH4GAX81s7fD78OAX5vZ+ObG3bNnTxs3blz+gnfOuQojabyZ9YzqVoyyiCqgW9L3g4FlWfTjnHMuj4qRIMYCR0k6TNJuwOXAiyn9vAh8M7yb6TRgg5k1KV5yzjmXPwW/BmFmNZJ+BAwB2gMPmdk0SdeE3e8FBgO9gLnAVuDqQsfpnHNtXVFuGzGzwQRJILndvUnNBlxb6Licc841KK37IZ1zzpUMTxDOOecieYJwzjkXyROEc865SAV/UC6fJFUDi7IcvDOwOofh5FqpxwceYy6UenxQ+jGWenxQWjEeamZdojpUVIJoDUnj0j1NWApKPT7wGHOh1OOD0o+x1OOD8ogRvIjJOedcGp4gnHPORfIE0aBfsQNoQanHBx5jLpR6fFD6MZZ6fFAeMfo1COecc9H8DMI551wkTxDOOecitfkEIekCSbMkzZXUJ8/T6ibpDUkzJE2T9NOw/X6SXpU0J/y/b9Iw14exzZJ0flL7kyVNCbvdpfDFz5J2l/RU2H60pO5ZxNle0nuS/lei8XWS9IykmeFveXoJxvizcBlPlTRA0h7FjlHSQ5JWSZqa1K4gMUm6KpzGHElXZRDf38PlPFnSQEmdihVfuhiTuv1SkknqXMwYc8rM2uyHoLrxecDhwG7AJKBHHqfXFTgpbH4/MBvoAfwN6BO27wPcGjb3CGPaHTgsjLV92G0McDrBO9FfBi4M2/8QuDdsvhx4Kos4fw48Afwv/F5q8T0MfDds3g3oVEoxErwedwGwZ/j9aeBbxY4ROBM4CZia1C7vMQH7AfPD//uGzfvGjO88oEPYfGsx40sXY9i+G8ErDBYBnYsZY073WfmeQCl/wgU0JOn79cD1BZz+C8C5wCyga9iuKzArKp5wBTw97GdmUvsrgPuS+wmbOxA8rakMYjoYGAacQ0OCKKX49iHY+SqlfSnFmHin+n7h8P8j2NEVPUagO413wHmPKbmfsNt9wBVx4kvp9nng8WLGly5G4BngBGAhDQmiaDHm6tPWi5gSG3JCVdgu78JTx48Bo4EDLHxjXvj/gy3Ed1DYnNq+0TBmVgNsAPbPILQ7gF8DdUntSim+w4Fq4D8KisEekLR3KcVoZkuBfwCLgeUEb0QcWkoxJilETLnazr5NcLRdUvFJugRYamaTUjqVTIzZausJQhHt8n7fr6T3Ac8C15nZxuZ6jWhnzbRvbpg4cV0MrDKz8XH6b2ZaeYkv1IHgFP8eM/sYsIWgaKRkYgzL8S8lKFY4ENhb0tdLKcYYchlTq2OVdANQAzxeSvFJ2gu4AbgpqnMpxNgabT1BVBGUHSYcDCzL5wQldSRIDo+b2XNh65WSuobduwKrWoivKmyOirt+GEkdgA8Aa2OGdwZwiaSFwJPAOZIeK6H4EsNXmdno8PszBAmjlGL8LLDAzKrNbBfwHPCJEosxoRAxtWo7Cy/IXgxcaWH5SgnFdwTBgcCkcLs5GJgg6UMlFGP28l2GVcofgqPR+QQLOHGR+rg8Tk/AI8AdKe3/TuMLhX8Lm4+j8UWu+TRc5BoLnEbDRa5eYftraXyR6+ksYz2bhmsQJRUfMAI4Jmy+OYyvZGIETgWmAXuF434Y+HEpxEjTaxB5j4ngWswCgour+4bN+8WM7wJgOtAlpb+ixBcVY0q3hTRcgyhajLn65HXk5fABehHcTTQPuCHP0/okwWnhZGBi+OlFUMY4DJgT/t8vaZgbwthmEd7pELbvCUwNu/Wl4an4PYD/AnMJ7pQ4PMtYz6YhQZRUfMCJwLjwd3w+3GBKLcY/ADPD8T8a7iSKGiMwgOCayC6CI9LvFComgusHc8PP1RnEN5eg7H1i+Lm3WPGlizGl+0LCBFGsGHP58ao2nHPORWrr1yCcc86l4QnCOedcJE8QzjnnInmCcM45F8kThHPOuUieIJzLkKTNGfZ/tsKacZ0rJ54gnHPORfIE4VyWwjODN9XwborHk+r1vyBs9zbwhaRh9g7fKTA2rGzw0rD9XZJuCpvPlzRckm+frqg6FDsA58rcxwiqVFgGjATOkDQOuJ+gyvS5wFNJ/d8AvG5m3w5ffjNG0msE1VyMlTQCuIug6oXkGnWdKzg/QnGudcaYWVW4M59IUE/PsQSV9c2xoKqCx5L6Pw/oI2ki8CZB1QqHmNlW4HvAq0BfM5tXsDlwLg0/g3CudXYkNdfSsE2lq8NGwBfNbFZEt48AawiqCHeu6PwMwrncmwkcJumI8PsVSd2GAD9OulbxsfD/ocAvCIqsLpR0agHjdS6SJwjncszMtgO9gUHhRepFSZ3/BHQEJocvvv9TmCweBH5pZssIajF9QNIeBQ7duUa8NlfnnHOR/AzCOedcJE8QzjnnInmCcM45F8kThHPOuUieIJxzzkXyBOGccy6SJwjnnHOR/h/KBoH/rtZsx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5"/>
          <a:stretch>
            <a:fillRect/>
          </a:stretch>
        </p:blipFill>
        <p:spPr>
          <a:xfrm>
            <a:off x="307975" y="3364810"/>
            <a:ext cx="3929635" cy="2592263"/>
          </a:xfrm>
          <a:prstGeom prst="rect">
            <a:avLst/>
          </a:prstGeom>
        </p:spPr>
      </p:pic>
      <p:sp>
        <p:nvSpPr>
          <p:cNvPr id="21" name="TextBox 20"/>
          <p:cNvSpPr txBox="1"/>
          <p:nvPr/>
        </p:nvSpPr>
        <p:spPr>
          <a:xfrm flipH="1">
            <a:off x="3139901" y="258618"/>
            <a:ext cx="5727008" cy="369332"/>
          </a:xfrm>
          <a:prstGeom prst="rect">
            <a:avLst/>
          </a:prstGeom>
          <a:noFill/>
        </p:spPr>
        <p:txBody>
          <a:bodyPr wrap="square" rtlCol="0">
            <a:spAutoFit/>
          </a:bodyPr>
          <a:lstStyle/>
          <a:p>
            <a:r>
              <a:rPr lang="en-US" dirty="0" smtClean="0"/>
              <a:t>User Engagement Metrics</a:t>
            </a:r>
            <a:endParaRPr lang="en-US" dirty="0"/>
          </a:p>
        </p:txBody>
      </p:sp>
    </p:spTree>
    <p:extLst>
      <p:ext uri="{BB962C8B-B14F-4D97-AF65-F5344CB8AC3E}">
        <p14:creationId xmlns:p14="http://schemas.microsoft.com/office/powerpoint/2010/main" val="1271179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2313" y="69566"/>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latin typeface="Arial" panose="020B0604020202020204" pitchFamily="34" charset="0"/>
                <a:cs typeface="Arial" panose="020B0604020202020204" pitchFamily="34" charset="0"/>
              </a:rPr>
              <a:t>Interpretation and Recommendations</a:t>
            </a:r>
            <a:endParaRPr lang="en-IN" sz="2000" dirty="0">
              <a:solidFill>
                <a:schemeClr val="bg1"/>
              </a:solidFill>
              <a:latin typeface="Arial" panose="020B0604020202020204" pitchFamily="34" charset="0"/>
              <a:cs typeface="Arial" panose="020B0604020202020204" pitchFamily="34" charset="0"/>
            </a:endParaRPr>
          </a:p>
        </p:txBody>
      </p:sp>
      <p:cxnSp>
        <p:nvCxnSpPr>
          <p:cNvPr id="6" name="Straight Connector 5"/>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Action Button: Home 6">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249478" y="2209800"/>
            <a:ext cx="3970338" cy="3355657"/>
          </a:xfrm>
          <a:prstGeom prst="rect">
            <a:avLst/>
          </a:prstGeom>
        </p:spPr>
      </p:pic>
      <p:sp>
        <p:nvSpPr>
          <p:cNvPr id="8" name="TextBox 7"/>
          <p:cNvSpPr txBox="1"/>
          <p:nvPr/>
        </p:nvSpPr>
        <p:spPr>
          <a:xfrm>
            <a:off x="7932420" y="1914287"/>
            <a:ext cx="4114800" cy="369332"/>
          </a:xfrm>
          <a:prstGeom prst="rect">
            <a:avLst/>
          </a:prstGeom>
          <a:noFill/>
        </p:spPr>
        <p:txBody>
          <a:bodyPr wrap="square" rtlCol="0">
            <a:spAutoFit/>
          </a:bodyPr>
          <a:lstStyle/>
          <a:p>
            <a:r>
              <a:rPr lang="en-US" dirty="0" smtClean="0"/>
              <a:t>Top 3 most used app</a:t>
            </a:r>
            <a:endParaRPr lang="en-US" dirty="0"/>
          </a:p>
        </p:txBody>
      </p:sp>
      <p:sp>
        <p:nvSpPr>
          <p:cNvPr id="9" name="TextBox 8"/>
          <p:cNvSpPr txBox="1"/>
          <p:nvPr/>
        </p:nvSpPr>
        <p:spPr>
          <a:xfrm>
            <a:off x="1546860" y="929640"/>
            <a:ext cx="4191000" cy="369332"/>
          </a:xfrm>
          <a:prstGeom prst="rect">
            <a:avLst/>
          </a:prstGeom>
          <a:noFill/>
        </p:spPr>
        <p:txBody>
          <a:bodyPr wrap="square" rtlCol="0">
            <a:spAutoFit/>
          </a:bodyPr>
          <a:lstStyle/>
          <a:p>
            <a:r>
              <a:rPr lang="en-US"/>
              <a:t>Top 3 most used app</a:t>
            </a:r>
            <a:endParaRPr lang="en-US" dirty="0"/>
          </a:p>
        </p:txBody>
      </p:sp>
      <p:sp>
        <p:nvSpPr>
          <p:cNvPr id="10" name="Rectangle 9"/>
          <p:cNvSpPr/>
          <p:nvPr/>
        </p:nvSpPr>
        <p:spPr>
          <a:xfrm>
            <a:off x="1921397" y="1443841"/>
            <a:ext cx="5328081" cy="3416320"/>
          </a:xfrm>
          <a:prstGeom prst="rect">
            <a:avLst/>
          </a:prstGeom>
        </p:spPr>
        <p:txBody>
          <a:bodyPr wrap="square">
            <a:spAutoFit/>
          </a:bodyPr>
          <a:lstStyle/>
          <a:p>
            <a:pPr>
              <a:buFont typeface="Arial" panose="020B0604020202020204" pitchFamily="34" charset="0"/>
              <a:buChar char="•"/>
            </a:pPr>
            <a:r>
              <a:rPr lang="en-US" b="1" dirty="0">
                <a:solidFill>
                  <a:srgbClr val="374151"/>
                </a:solidFill>
                <a:latin typeface="Söhne"/>
              </a:rPr>
              <a:t>This bar plot focuses on the top </a:t>
            </a:r>
            <a:r>
              <a:rPr lang="en-US" b="1" dirty="0" smtClean="0">
                <a:solidFill>
                  <a:srgbClr val="374151"/>
                </a:solidFill>
                <a:latin typeface="Söhne"/>
              </a:rPr>
              <a:t>Engagement metrics </a:t>
            </a:r>
            <a:r>
              <a:rPr lang="en-US" b="1" dirty="0">
                <a:solidFill>
                  <a:srgbClr val="374151"/>
                </a:solidFill>
                <a:latin typeface="Söhne"/>
              </a:rPr>
              <a:t>with the highest data usage, both in terms of download and upload.</a:t>
            </a:r>
          </a:p>
          <a:p>
            <a:pPr>
              <a:buFont typeface="Arial" panose="020B0604020202020204" pitchFamily="34" charset="0"/>
              <a:buChar char="•"/>
            </a:pPr>
            <a:endParaRPr lang="en-US" b="1"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The x-axis represents the </a:t>
            </a:r>
            <a:r>
              <a:rPr lang="en-US" b="1" dirty="0" smtClean="0">
                <a:solidFill>
                  <a:srgbClr val="374151"/>
                </a:solidFill>
                <a:latin typeface="Söhne"/>
              </a:rPr>
              <a:t>customers</a:t>
            </a:r>
            <a:r>
              <a:rPr lang="en-US" b="1" dirty="0">
                <a:solidFill>
                  <a:srgbClr val="374151"/>
                </a:solidFill>
                <a:latin typeface="Söhne"/>
              </a:rPr>
              <a:t> </a:t>
            </a:r>
            <a:r>
              <a:rPr lang="en-US" b="1" dirty="0" smtClean="0">
                <a:solidFill>
                  <a:srgbClr val="374151"/>
                </a:solidFill>
                <a:latin typeface="Söhne"/>
              </a:rPr>
              <a:t>metrics </a:t>
            </a:r>
            <a:r>
              <a:rPr lang="en-US" b="1" dirty="0">
                <a:solidFill>
                  <a:srgbClr val="374151"/>
                </a:solidFill>
                <a:latin typeface="Söhne"/>
              </a:rPr>
              <a:t>and the y-axis represents the data usage </a:t>
            </a:r>
            <a:r>
              <a:rPr lang="en-US" b="1" dirty="0" smtClean="0">
                <a:solidFill>
                  <a:srgbClr val="374151"/>
                </a:solidFill>
                <a:latin typeface="Söhne"/>
              </a:rPr>
              <a:t>.</a:t>
            </a:r>
            <a:endParaRPr lang="en-US" b="1" dirty="0">
              <a:solidFill>
                <a:srgbClr val="374151"/>
              </a:solidFill>
              <a:latin typeface="Söhne"/>
            </a:endParaRPr>
          </a:p>
          <a:p>
            <a:pPr>
              <a:buFont typeface="Arial" panose="020B0604020202020204" pitchFamily="34" charset="0"/>
              <a:buChar char="•"/>
            </a:pPr>
            <a:endParaRPr lang="en-US" b="1"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The plot helps identify the customers </a:t>
            </a:r>
            <a:r>
              <a:rPr lang="en-US" b="1" dirty="0" smtClean="0">
                <a:solidFill>
                  <a:srgbClr val="374151"/>
                </a:solidFill>
                <a:latin typeface="Söhne"/>
              </a:rPr>
              <a:t>where they consume </a:t>
            </a:r>
            <a:r>
              <a:rPr lang="en-US" b="1" dirty="0">
                <a:solidFill>
                  <a:srgbClr val="374151"/>
                </a:solidFill>
                <a:latin typeface="Söhne"/>
              </a:rPr>
              <a:t>the most data.</a:t>
            </a:r>
          </a:p>
          <a:p>
            <a:pPr>
              <a:buFont typeface="Arial" panose="020B0604020202020204" pitchFamily="34" charset="0"/>
              <a:buChar char="•"/>
            </a:pPr>
            <a:endParaRPr lang="en-US" b="1" dirty="0">
              <a:solidFill>
                <a:srgbClr val="374151"/>
              </a:solidFill>
              <a:latin typeface="Söhne"/>
            </a:endParaRPr>
          </a:p>
          <a:p>
            <a:pPr>
              <a:buFont typeface="Arial" panose="020B0604020202020204" pitchFamily="34" charset="0"/>
              <a:buChar char="•"/>
            </a:pPr>
            <a:r>
              <a:rPr lang="en-US" b="1" dirty="0">
                <a:solidFill>
                  <a:srgbClr val="374151"/>
                </a:solidFill>
                <a:latin typeface="Söhne"/>
              </a:rPr>
              <a:t>Analyzing this plot can provide insights into customer usage </a:t>
            </a:r>
            <a:r>
              <a:rPr lang="en-US" b="1" dirty="0" smtClean="0">
                <a:solidFill>
                  <a:srgbClr val="374151"/>
                </a:solidFill>
                <a:latin typeface="Söhne"/>
              </a:rPr>
              <a:t>patterns</a:t>
            </a:r>
            <a:r>
              <a:rPr lang="en-US" b="1" dirty="0">
                <a:solidFill>
                  <a:srgbClr val="374151"/>
                </a:solidFill>
                <a:latin typeface="Söhne"/>
              </a:rPr>
              <a:t>.</a:t>
            </a:r>
          </a:p>
        </p:txBody>
      </p:sp>
    </p:spTree>
    <p:extLst>
      <p:ext uri="{BB962C8B-B14F-4D97-AF65-F5344CB8AC3E}">
        <p14:creationId xmlns:p14="http://schemas.microsoft.com/office/powerpoint/2010/main" val="426953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560" y="4488870"/>
            <a:ext cx="10122233" cy="2179264"/>
          </a:xfrm>
        </p:spPr>
        <p:txBody>
          <a:bodyPr>
            <a:normAutofit fontScale="70000" lnSpcReduction="20000"/>
          </a:bodyPr>
          <a:lstStyle/>
          <a:p>
            <a:r>
              <a:rPr lang="en-US" dirty="0"/>
              <a:t>A fundamental step for any unsupervised algorithm is to determine the optimal number of clusters into which the data may be clustered. Since we do not have any predefined number of clusters in unsupervised learning. We tend to use some method that can help us decide the best number of clusters. In the case of K-Means clustering, we use Elbow Method for defining the best number of clustering</a:t>
            </a:r>
          </a:p>
          <a:p>
            <a:r>
              <a:rPr lang="en-US" dirty="0"/>
              <a:t>What Is the Elbow Method in K-Means Clustering As we know in the k-means clustering algorithm we randomly initialize k clusters and we iteratively adjust these k clusters till these k-centroids riches in an equilibrium state. However, the main thing we do before initializing these clusters is that determine how many clusters we have to use.</a:t>
            </a:r>
          </a:p>
          <a:p>
            <a:endParaRPr lang="en-IN" sz="1600" dirty="0" smtClean="0">
              <a:latin typeface="Arial" panose="020B0604020202020204" pitchFamily="34" charset="0"/>
              <a:cs typeface="Arial" panose="020B0604020202020204" pitchFamily="34" charset="0"/>
            </a:endParaRPr>
          </a:p>
        </p:txBody>
      </p:sp>
      <p:sp>
        <p:nvSpPr>
          <p:cNvPr id="5" name="Title 1"/>
          <p:cNvSpPr txBox="1">
            <a:spLocks/>
          </p:cNvSpPr>
          <p:nvPr/>
        </p:nvSpPr>
        <p:spPr>
          <a:xfrm>
            <a:off x="75508" y="124941"/>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chemeClr val="bg1"/>
                </a:solidFill>
                <a:latin typeface="Arial" panose="020B0604020202020204" pitchFamily="34" charset="0"/>
                <a:cs typeface="Arial" panose="020B0604020202020204" pitchFamily="34" charset="0"/>
              </a:rPr>
              <a:t>Elbow method for optimal k value</a:t>
            </a:r>
            <a:endParaRPr lang="en-IN" sz="2000" dirty="0">
              <a:solidFill>
                <a:schemeClr val="bg1"/>
              </a:solidFill>
              <a:latin typeface="Arial" panose="020B0604020202020204" pitchFamily="34" charset="0"/>
              <a:cs typeface="Arial" panose="020B0604020202020204" pitchFamily="34" charset="0"/>
            </a:endParaRPr>
          </a:p>
        </p:txBody>
      </p:sp>
      <p:cxnSp>
        <p:nvCxnSpPr>
          <p:cNvPr id="6" name="Straight Connector 5"/>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Action Button: Home 7">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42721" y="891250"/>
            <a:ext cx="8264324" cy="369332"/>
          </a:xfrm>
          <a:prstGeom prst="rect">
            <a:avLst/>
          </a:prstGeom>
          <a:noFill/>
        </p:spPr>
        <p:txBody>
          <a:bodyPr wrap="square" rtlCol="0">
            <a:spAutoFit/>
          </a:bodyPr>
          <a:lstStyle/>
          <a:p>
            <a:r>
              <a:rPr lang="en-US" dirty="0" err="1" smtClean="0"/>
              <a:t>Kmeans</a:t>
            </a:r>
            <a:r>
              <a:rPr lang="en-US" dirty="0" smtClean="0"/>
              <a:t> Clustering Algorithm</a:t>
            </a:r>
            <a:endParaRPr lang="en-US" dirty="0"/>
          </a:p>
        </p:txBody>
      </p:sp>
      <p:pic>
        <p:nvPicPr>
          <p:cNvPr id="4" name="Picture 3"/>
          <p:cNvPicPr>
            <a:picLocks noChangeAspect="1"/>
          </p:cNvPicPr>
          <p:nvPr/>
        </p:nvPicPr>
        <p:blipFill>
          <a:blip r:embed="rId3"/>
          <a:stretch>
            <a:fillRect/>
          </a:stretch>
        </p:blipFill>
        <p:spPr>
          <a:xfrm>
            <a:off x="650895" y="1260582"/>
            <a:ext cx="6249558" cy="3233304"/>
          </a:xfrm>
          <a:prstGeom prst="rect">
            <a:avLst/>
          </a:prstGeom>
        </p:spPr>
      </p:pic>
    </p:spTree>
    <p:extLst>
      <p:ext uri="{BB962C8B-B14F-4D97-AF65-F5344CB8AC3E}">
        <p14:creationId xmlns:p14="http://schemas.microsoft.com/office/powerpoint/2010/main" val="385964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txBox="1">
            <a:spLocks/>
          </p:cNvSpPr>
          <p:nvPr/>
        </p:nvSpPr>
        <p:spPr>
          <a:xfrm>
            <a:off x="18498" y="101714"/>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latin typeface="Arial" panose="020B0604020202020204" pitchFamily="34" charset="0"/>
                <a:cs typeface="Arial" panose="020B0604020202020204" pitchFamily="34" charset="0"/>
              </a:rPr>
              <a:t>Result of </a:t>
            </a:r>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clusteriong</a:t>
            </a:r>
            <a:r>
              <a:rPr lang="en-US" sz="2000" dirty="0" smtClean="0">
                <a:solidFill>
                  <a:schemeClr val="bg1"/>
                </a:solidFill>
                <a:latin typeface="Arial" panose="020B0604020202020204" pitchFamily="34" charset="0"/>
                <a:cs typeface="Arial" panose="020B0604020202020204" pitchFamily="34" charset="0"/>
              </a:rPr>
              <a:t> for all Engagement Metrics</a:t>
            </a:r>
            <a:endParaRPr lang="en-IN" sz="2000" dirty="0">
              <a:solidFill>
                <a:schemeClr val="bg1"/>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Action Button: Home 13">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43735" y="743724"/>
            <a:ext cx="1485066" cy="1295613"/>
          </a:xfrm>
          <a:prstGeom prst="rect">
            <a:avLst/>
          </a:prstGeom>
        </p:spPr>
      </p:pic>
      <p:pic>
        <p:nvPicPr>
          <p:cNvPr id="8" name="Picture 7"/>
          <p:cNvPicPr>
            <a:picLocks noChangeAspect="1"/>
          </p:cNvPicPr>
          <p:nvPr/>
        </p:nvPicPr>
        <p:blipFill>
          <a:blip r:embed="rId4"/>
          <a:stretch>
            <a:fillRect/>
          </a:stretch>
        </p:blipFill>
        <p:spPr>
          <a:xfrm>
            <a:off x="1937840" y="731256"/>
            <a:ext cx="1716009" cy="1279022"/>
          </a:xfrm>
          <a:prstGeom prst="rect">
            <a:avLst/>
          </a:prstGeom>
        </p:spPr>
      </p:pic>
      <p:pic>
        <p:nvPicPr>
          <p:cNvPr id="15" name="Picture 14"/>
          <p:cNvPicPr>
            <a:picLocks noChangeAspect="1"/>
          </p:cNvPicPr>
          <p:nvPr/>
        </p:nvPicPr>
        <p:blipFill>
          <a:blip r:embed="rId5"/>
          <a:stretch>
            <a:fillRect/>
          </a:stretch>
        </p:blipFill>
        <p:spPr>
          <a:xfrm>
            <a:off x="4423899" y="665025"/>
            <a:ext cx="1373959" cy="1335547"/>
          </a:xfrm>
          <a:prstGeom prst="rect">
            <a:avLst/>
          </a:prstGeom>
        </p:spPr>
      </p:pic>
      <p:pic>
        <p:nvPicPr>
          <p:cNvPr id="16" name="Picture 15"/>
          <p:cNvPicPr>
            <a:picLocks noChangeAspect="1"/>
          </p:cNvPicPr>
          <p:nvPr/>
        </p:nvPicPr>
        <p:blipFill>
          <a:blip r:embed="rId6"/>
          <a:stretch>
            <a:fillRect/>
          </a:stretch>
        </p:blipFill>
        <p:spPr>
          <a:xfrm>
            <a:off x="6266489" y="768410"/>
            <a:ext cx="1380147" cy="1175385"/>
          </a:xfrm>
          <a:prstGeom prst="rect">
            <a:avLst/>
          </a:prstGeom>
        </p:spPr>
      </p:pic>
      <p:pic>
        <p:nvPicPr>
          <p:cNvPr id="17" name="Picture 16"/>
          <p:cNvPicPr>
            <a:picLocks noChangeAspect="1"/>
          </p:cNvPicPr>
          <p:nvPr/>
        </p:nvPicPr>
        <p:blipFill>
          <a:blip r:embed="rId7"/>
          <a:stretch>
            <a:fillRect/>
          </a:stretch>
        </p:blipFill>
        <p:spPr>
          <a:xfrm>
            <a:off x="8175434" y="706458"/>
            <a:ext cx="1493373" cy="1405527"/>
          </a:xfrm>
          <a:prstGeom prst="rect">
            <a:avLst/>
          </a:prstGeom>
        </p:spPr>
      </p:pic>
      <p:pic>
        <p:nvPicPr>
          <p:cNvPr id="18" name="Picture 17"/>
          <p:cNvPicPr>
            <a:picLocks noChangeAspect="1"/>
          </p:cNvPicPr>
          <p:nvPr/>
        </p:nvPicPr>
        <p:blipFill>
          <a:blip r:embed="rId8"/>
          <a:stretch>
            <a:fillRect/>
          </a:stretch>
        </p:blipFill>
        <p:spPr>
          <a:xfrm>
            <a:off x="375745" y="2310816"/>
            <a:ext cx="1484460" cy="1453010"/>
          </a:xfrm>
          <a:prstGeom prst="rect">
            <a:avLst/>
          </a:prstGeom>
        </p:spPr>
      </p:pic>
      <p:pic>
        <p:nvPicPr>
          <p:cNvPr id="19" name="Picture 18"/>
          <p:cNvPicPr>
            <a:picLocks noChangeAspect="1"/>
          </p:cNvPicPr>
          <p:nvPr/>
        </p:nvPicPr>
        <p:blipFill>
          <a:blip r:embed="rId9"/>
          <a:stretch>
            <a:fillRect/>
          </a:stretch>
        </p:blipFill>
        <p:spPr>
          <a:xfrm>
            <a:off x="2331799" y="2313686"/>
            <a:ext cx="1377485" cy="1296102"/>
          </a:xfrm>
          <a:prstGeom prst="rect">
            <a:avLst/>
          </a:prstGeom>
        </p:spPr>
      </p:pic>
      <p:pic>
        <p:nvPicPr>
          <p:cNvPr id="20" name="Picture 19"/>
          <p:cNvPicPr>
            <a:picLocks noChangeAspect="1"/>
          </p:cNvPicPr>
          <p:nvPr/>
        </p:nvPicPr>
        <p:blipFill>
          <a:blip r:embed="rId10"/>
          <a:stretch>
            <a:fillRect/>
          </a:stretch>
        </p:blipFill>
        <p:spPr>
          <a:xfrm>
            <a:off x="4294175" y="2213761"/>
            <a:ext cx="1532766" cy="1495953"/>
          </a:xfrm>
          <a:prstGeom prst="rect">
            <a:avLst/>
          </a:prstGeom>
        </p:spPr>
      </p:pic>
      <p:pic>
        <p:nvPicPr>
          <p:cNvPr id="21" name="Picture 20"/>
          <p:cNvPicPr>
            <a:picLocks noChangeAspect="1"/>
          </p:cNvPicPr>
          <p:nvPr/>
        </p:nvPicPr>
        <p:blipFill>
          <a:blip r:embed="rId11"/>
          <a:stretch>
            <a:fillRect/>
          </a:stretch>
        </p:blipFill>
        <p:spPr>
          <a:xfrm>
            <a:off x="6196092" y="2178037"/>
            <a:ext cx="1634834" cy="1522087"/>
          </a:xfrm>
          <a:prstGeom prst="rect">
            <a:avLst/>
          </a:prstGeom>
        </p:spPr>
      </p:pic>
      <p:pic>
        <p:nvPicPr>
          <p:cNvPr id="22" name="Picture 21"/>
          <p:cNvPicPr>
            <a:picLocks noChangeAspect="1"/>
          </p:cNvPicPr>
          <p:nvPr/>
        </p:nvPicPr>
        <p:blipFill>
          <a:blip r:embed="rId12"/>
          <a:stretch>
            <a:fillRect/>
          </a:stretch>
        </p:blipFill>
        <p:spPr>
          <a:xfrm>
            <a:off x="8302520" y="2069807"/>
            <a:ext cx="1857221" cy="1710598"/>
          </a:xfrm>
          <a:prstGeom prst="rect">
            <a:avLst/>
          </a:prstGeom>
        </p:spPr>
      </p:pic>
      <p:pic>
        <p:nvPicPr>
          <p:cNvPr id="23" name="Picture 22"/>
          <p:cNvPicPr>
            <a:picLocks noChangeAspect="1"/>
          </p:cNvPicPr>
          <p:nvPr/>
        </p:nvPicPr>
        <p:blipFill>
          <a:blip r:embed="rId13"/>
          <a:stretch>
            <a:fillRect/>
          </a:stretch>
        </p:blipFill>
        <p:spPr>
          <a:xfrm>
            <a:off x="736641" y="3971319"/>
            <a:ext cx="1962557" cy="1765481"/>
          </a:xfrm>
          <a:prstGeom prst="rect">
            <a:avLst/>
          </a:prstGeom>
        </p:spPr>
      </p:pic>
      <p:pic>
        <p:nvPicPr>
          <p:cNvPr id="24" name="Picture 23"/>
          <p:cNvPicPr>
            <a:picLocks noChangeAspect="1"/>
          </p:cNvPicPr>
          <p:nvPr/>
        </p:nvPicPr>
        <p:blipFill>
          <a:blip r:embed="rId14"/>
          <a:stretch>
            <a:fillRect/>
          </a:stretch>
        </p:blipFill>
        <p:spPr>
          <a:xfrm>
            <a:off x="3124902" y="3815940"/>
            <a:ext cx="1872456" cy="1790867"/>
          </a:xfrm>
          <a:prstGeom prst="rect">
            <a:avLst/>
          </a:prstGeom>
        </p:spPr>
      </p:pic>
      <p:pic>
        <p:nvPicPr>
          <p:cNvPr id="25" name="Picture 24"/>
          <p:cNvPicPr>
            <a:picLocks noChangeAspect="1"/>
          </p:cNvPicPr>
          <p:nvPr/>
        </p:nvPicPr>
        <p:blipFill>
          <a:blip r:embed="rId15"/>
          <a:stretch>
            <a:fillRect/>
          </a:stretch>
        </p:blipFill>
        <p:spPr>
          <a:xfrm>
            <a:off x="5470482" y="3882207"/>
            <a:ext cx="2070268" cy="1909058"/>
          </a:xfrm>
          <a:prstGeom prst="rect">
            <a:avLst/>
          </a:prstGeom>
        </p:spPr>
      </p:pic>
      <p:pic>
        <p:nvPicPr>
          <p:cNvPr id="26" name="Picture 25"/>
          <p:cNvPicPr>
            <a:picLocks noChangeAspect="1"/>
          </p:cNvPicPr>
          <p:nvPr/>
        </p:nvPicPr>
        <p:blipFill>
          <a:blip r:embed="rId16"/>
          <a:stretch>
            <a:fillRect/>
          </a:stretch>
        </p:blipFill>
        <p:spPr>
          <a:xfrm>
            <a:off x="7787640" y="3971319"/>
            <a:ext cx="2133600" cy="2066020"/>
          </a:xfrm>
          <a:prstGeom prst="rect">
            <a:avLst/>
          </a:prstGeom>
        </p:spPr>
      </p:pic>
    </p:spTree>
    <p:extLst>
      <p:ext uri="{BB962C8B-B14F-4D97-AF65-F5344CB8AC3E}">
        <p14:creationId xmlns:p14="http://schemas.microsoft.com/office/powerpoint/2010/main" val="20906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p:cNvSpPr txBox="1">
            <a:spLocks/>
          </p:cNvSpPr>
          <p:nvPr/>
        </p:nvSpPr>
        <p:spPr>
          <a:xfrm>
            <a:off x="0" y="69566"/>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smtClean="0">
                <a:solidFill>
                  <a:schemeClr val="bg1"/>
                </a:solidFill>
                <a:latin typeface="Arial" panose="020B0604020202020204" pitchFamily="34" charset="0"/>
                <a:cs typeface="Arial" panose="020B0604020202020204" pitchFamily="34" charset="0"/>
              </a:rPr>
              <a:t>Clustering statics for each metric:</a:t>
            </a:r>
            <a:endParaRPr lang="en-IN" sz="2000" dirty="0">
              <a:solidFill>
                <a:schemeClr val="bg1"/>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Action Button: Home 11">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p:cNvPicPr>
            <a:picLocks noGrp="1" noChangeAspect="1"/>
          </p:cNvPicPr>
          <p:nvPr>
            <p:ph idx="1"/>
          </p:nvPr>
        </p:nvPicPr>
        <p:blipFill>
          <a:blip r:embed="rId3"/>
          <a:stretch>
            <a:fillRect/>
          </a:stretch>
        </p:blipFill>
        <p:spPr>
          <a:xfrm>
            <a:off x="320041" y="775872"/>
            <a:ext cx="4475704" cy="4661951"/>
          </a:xfrm>
          <a:prstGeom prst="rect">
            <a:avLst/>
          </a:prstGeom>
        </p:spPr>
      </p:pic>
      <p:pic>
        <p:nvPicPr>
          <p:cNvPr id="10" name="Picture 9"/>
          <p:cNvPicPr>
            <a:picLocks noChangeAspect="1"/>
          </p:cNvPicPr>
          <p:nvPr/>
        </p:nvPicPr>
        <p:blipFill>
          <a:blip r:embed="rId4"/>
          <a:stretch>
            <a:fillRect/>
          </a:stretch>
        </p:blipFill>
        <p:spPr>
          <a:xfrm>
            <a:off x="4990407" y="1210730"/>
            <a:ext cx="4874029" cy="4227093"/>
          </a:xfrm>
          <a:prstGeom prst="rect">
            <a:avLst/>
          </a:prstGeom>
        </p:spPr>
      </p:pic>
      <p:sp>
        <p:nvSpPr>
          <p:cNvPr id="13" name="TextBox 12"/>
          <p:cNvSpPr txBox="1"/>
          <p:nvPr/>
        </p:nvSpPr>
        <p:spPr>
          <a:xfrm>
            <a:off x="5018116" y="822884"/>
            <a:ext cx="4846320" cy="276999"/>
          </a:xfrm>
          <a:prstGeom prst="rect">
            <a:avLst/>
          </a:prstGeom>
          <a:noFill/>
        </p:spPr>
        <p:txBody>
          <a:bodyPr wrap="square" rtlCol="0">
            <a:spAutoFit/>
          </a:bodyPr>
          <a:lstStyle/>
          <a:p>
            <a:r>
              <a:rPr lang="en-US" sz="1200" dirty="0" smtClean="0"/>
              <a:t>Engagement cluster                               0                        1                     2</a:t>
            </a:r>
            <a:endParaRPr lang="en-US" sz="1200" dirty="0"/>
          </a:p>
        </p:txBody>
      </p:sp>
    </p:spTree>
    <p:extLst>
      <p:ext uri="{BB962C8B-B14F-4D97-AF65-F5344CB8AC3E}">
        <p14:creationId xmlns:p14="http://schemas.microsoft.com/office/powerpoint/2010/main" val="184656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a:xfrm>
            <a:off x="-2313" y="69566"/>
            <a:ext cx="12185077" cy="484613"/>
          </a:xfrm>
          <a:prstGeom prst="rect">
            <a:avLst/>
          </a:prstGeom>
          <a:solidFill>
            <a:srgbClr val="FF0000"/>
          </a:solidFill>
          <a:ln>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IN" sz="2000" dirty="0">
              <a:solidFill>
                <a:schemeClr val="bg1"/>
              </a:solidFill>
              <a:latin typeface="Arial" panose="020B0604020202020204" pitchFamily="34" charset="0"/>
              <a:cs typeface="Arial" panose="020B0604020202020204" pitchFamily="34" charset="0"/>
            </a:endParaRPr>
          </a:p>
        </p:txBody>
      </p:sp>
      <p:cxnSp>
        <p:nvCxnSpPr>
          <p:cNvPr id="10" name="Straight Connector 9"/>
          <p:cNvCxnSpPr/>
          <p:nvPr/>
        </p:nvCxnSpPr>
        <p:spPr>
          <a:xfrm>
            <a:off x="0" y="665025"/>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Action Button: Home 13">
            <a:hlinkClick r:id="rId2" action="ppaction://hlinksldjump" highlightClick="1"/>
          </p:cNvPr>
          <p:cNvSpPr/>
          <p:nvPr/>
        </p:nvSpPr>
        <p:spPr>
          <a:xfrm>
            <a:off x="11619345" y="6400800"/>
            <a:ext cx="267855" cy="286327"/>
          </a:xfrm>
          <a:prstGeom prst="actionButtonHom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665817" y="1381760"/>
            <a:ext cx="5037660" cy="3464647"/>
          </a:xfrm>
          <a:prstGeom prst="rect">
            <a:avLst/>
          </a:prstGeom>
        </p:spPr>
      </p:pic>
      <p:pic>
        <p:nvPicPr>
          <p:cNvPr id="3" name="Picture 2"/>
          <p:cNvPicPr>
            <a:picLocks noChangeAspect="1"/>
          </p:cNvPicPr>
          <p:nvPr/>
        </p:nvPicPr>
        <p:blipFill>
          <a:blip r:embed="rId4"/>
          <a:stretch>
            <a:fillRect/>
          </a:stretch>
        </p:blipFill>
        <p:spPr>
          <a:xfrm>
            <a:off x="5847417" y="1473287"/>
            <a:ext cx="4887986" cy="1869440"/>
          </a:xfrm>
          <a:prstGeom prst="rect">
            <a:avLst/>
          </a:prstGeom>
        </p:spPr>
      </p:pic>
      <p:sp>
        <p:nvSpPr>
          <p:cNvPr id="7" name="Rectangle 6"/>
          <p:cNvSpPr/>
          <p:nvPr/>
        </p:nvSpPr>
        <p:spPr>
          <a:xfrm>
            <a:off x="675372" y="1055321"/>
            <a:ext cx="4449680" cy="369332"/>
          </a:xfrm>
          <a:prstGeom prst="rect">
            <a:avLst/>
          </a:prstGeom>
        </p:spPr>
        <p:txBody>
          <a:bodyPr wrap="square">
            <a:spAutoFit/>
          </a:bodyPr>
          <a:lstStyle/>
          <a:p>
            <a:r>
              <a:rPr lang="en-US" dirty="0"/>
              <a:t>Engagement cluster               0           1             2</a:t>
            </a:r>
          </a:p>
        </p:txBody>
      </p:sp>
      <p:sp>
        <p:nvSpPr>
          <p:cNvPr id="8" name="Rectangle 7"/>
          <p:cNvSpPr/>
          <p:nvPr/>
        </p:nvSpPr>
        <p:spPr>
          <a:xfrm>
            <a:off x="5912402" y="1064550"/>
            <a:ext cx="4449680" cy="369332"/>
          </a:xfrm>
          <a:prstGeom prst="rect">
            <a:avLst/>
          </a:prstGeom>
        </p:spPr>
        <p:txBody>
          <a:bodyPr wrap="none">
            <a:spAutoFit/>
          </a:bodyPr>
          <a:lstStyle/>
          <a:p>
            <a:r>
              <a:rPr lang="en-US" dirty="0"/>
              <a:t>Engagement cluster               0           1             2</a:t>
            </a:r>
          </a:p>
        </p:txBody>
      </p:sp>
    </p:spTree>
    <p:extLst>
      <p:ext uri="{BB962C8B-B14F-4D97-AF65-F5344CB8AC3E}">
        <p14:creationId xmlns:p14="http://schemas.microsoft.com/office/powerpoint/2010/main" val="64561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TotalTime>
  <Words>448</Words>
  <Application>Microsoft Office PowerPoint</Application>
  <PresentationFormat>Widescreen</PresentationFormat>
  <Paragraphs>50</Paragraphs>
  <Slides>12</Slides>
  <Notes>0</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Narrow</vt:lpstr>
      <vt:lpstr>Calibri</vt:lpstr>
      <vt:lpstr>Calibri Light</vt:lpstr>
      <vt:lpstr>Roboto</vt:lpstr>
      <vt:lpstr>Söhne</vt:lpstr>
      <vt:lpstr>Wingdings</vt:lpstr>
      <vt:lpstr>Office Theme</vt:lpstr>
      <vt:lpstr>Next Hikes Internship Project User Engagement Analysis</vt:lpstr>
      <vt:lpstr>Telco Data Analysis</vt:lpstr>
      <vt:lpstr>User Engagement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NextHike Internship Project</dc:title>
  <dc:creator>Admin</dc:creator>
  <cp:lastModifiedBy>Admin</cp:lastModifiedBy>
  <cp:revision>73</cp:revision>
  <dcterms:created xsi:type="dcterms:W3CDTF">2023-06-21T17:55:32Z</dcterms:created>
  <dcterms:modified xsi:type="dcterms:W3CDTF">2023-07-02T14:27:53Z</dcterms:modified>
</cp:coreProperties>
</file>