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0" r:id="rId1"/>
  </p:sldMasterIdLst>
  <p:sldIdLst>
    <p:sldId id="256" r:id="rId2"/>
    <p:sldId id="264" r:id="rId3"/>
    <p:sldId id="270" r:id="rId4"/>
    <p:sldId id="269" r:id="rId5"/>
    <p:sldId id="265" r:id="rId6"/>
    <p:sldId id="266" r:id="rId7"/>
    <p:sldId id="267" r:id="rId8"/>
    <p:sldId id="257" r:id="rId9"/>
    <p:sldId id="258" r:id="rId10"/>
    <p:sldId id="259" r:id="rId11"/>
    <p:sldId id="260" r:id="rId12"/>
    <p:sldId id="262" r:id="rId13"/>
    <p:sldId id="263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717" autoAdjust="0"/>
  </p:normalViewPr>
  <p:slideViewPr>
    <p:cSldViewPr snapToGrid="0">
      <p:cViewPr varScale="1">
        <p:scale>
          <a:sx n="49" d="100"/>
          <a:sy n="49" d="100"/>
        </p:scale>
        <p:origin x="58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0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7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2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6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24-Jun-23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9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24-Jun-23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24-Jun-23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9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0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24-Jun-23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4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slide" Target="slide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587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2056" y="312032"/>
            <a:ext cx="9787889" cy="907168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IN" sz="53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Next Hikes Internship </a:t>
            </a:r>
            <a:r>
              <a:rPr lang="en-IN" sz="53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Project</a:t>
            </a:r>
            <a:r>
              <a:rPr lang="en-IN" sz="48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/>
            </a:r>
            <a:br>
              <a:rPr lang="en-IN" sz="4800" dirty="0" smtClean="0">
                <a:solidFill>
                  <a:srgbClr val="002060"/>
                </a:solidFill>
                <a:latin typeface="Algerian" panose="04020705040A02060702" pitchFamily="82" charset="0"/>
              </a:rPr>
            </a:br>
            <a:r>
              <a:rPr lang="en-IN" sz="44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Telco Data Analysis</a:t>
            </a:r>
            <a:endParaRPr lang="en-IN" sz="44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1143" y="5747648"/>
            <a:ext cx="4789714" cy="892629"/>
          </a:xfrm>
        </p:spPr>
        <p:txBody>
          <a:bodyPr anchor="ctr">
            <a:noAutofit/>
          </a:bodyPr>
          <a:lstStyle/>
          <a:p>
            <a:pPr algn="ctr"/>
            <a:r>
              <a:rPr lang="en-IN" sz="4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By</a:t>
            </a:r>
          </a:p>
          <a:p>
            <a:pPr algn="ctr"/>
            <a:r>
              <a:rPr lang="en-IN" sz="4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HARSHADA PATIL</a:t>
            </a:r>
            <a:endParaRPr lang="en-IN" sz="40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06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473" y="775361"/>
            <a:ext cx="10515600" cy="1385951"/>
          </a:xfrm>
        </p:spPr>
        <p:txBody>
          <a:bodyPr anchor="ctr">
            <a:norm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Variables under analysis: "Total DL (Bytes)" and "Total UL (Bytes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)".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Grouping by "Data Usage Category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".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Output interpretation for each category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37" y="2440573"/>
            <a:ext cx="4249426" cy="317844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566" y="2440573"/>
            <a:ext cx="4715852" cy="290728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-2313" y="69566"/>
            <a:ext cx="12185077" cy="4846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Bivariate Analysis by Data Usage Category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65025"/>
            <a:ext cx="12192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ction Button: Home 8">
            <a:hlinkClick r:id="rId4" action="ppaction://hlinksldjump" highlightClick="1"/>
          </p:cNvPr>
          <p:cNvSpPr/>
          <p:nvPr/>
        </p:nvSpPr>
        <p:spPr>
          <a:xfrm>
            <a:off x="11619345" y="6400800"/>
            <a:ext cx="267855" cy="286327"/>
          </a:xfrm>
          <a:prstGeom prst="actionButtonHom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48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5869" y="884821"/>
            <a:ext cx="5651479" cy="2163179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Explanation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of correlation values and their range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Diagonal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elements: Correlation of each variable with itself.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Off-diagonal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elements: Correlations between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pairs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of variables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14" y="775872"/>
            <a:ext cx="5883595" cy="597413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2313" y="69566"/>
            <a:ext cx="12185077" cy="4846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 Matrix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65025"/>
            <a:ext cx="12192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ction Button: Home 7">
            <a:hlinkClick r:id="rId3" action="ppaction://hlinksldjump" highlightClick="1"/>
          </p:cNvPr>
          <p:cNvSpPr/>
          <p:nvPr/>
        </p:nvSpPr>
        <p:spPr>
          <a:xfrm>
            <a:off x="11619345" y="6410036"/>
            <a:ext cx="267855" cy="286327"/>
          </a:xfrm>
          <a:prstGeom prst="actionButtonHom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30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4058" y="1350726"/>
            <a:ext cx="5010143" cy="26578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Explanation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of PC1 and PC2.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PC1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Scores 0.56738611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PC2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: Scores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0.09060235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Variance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explained by PC1 and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PC2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Variance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Explained by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PC1:0.7878322882996247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Variance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Explained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by PC2:0.21104689943185198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Cumulative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variance explained by PC1 and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PC2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[0.56738611, 0.09060235])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0.56738611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2313" y="69566"/>
            <a:ext cx="12185077" cy="4846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 Component Analysis (PCA) Results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65025"/>
            <a:ext cx="12192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ction Button: Home 10">
            <a:hlinkClick r:id="rId2" action="ppaction://hlinksldjump" highlightClick="1"/>
          </p:cNvPr>
          <p:cNvSpPr/>
          <p:nvPr/>
        </p:nvSpPr>
        <p:spPr>
          <a:xfrm>
            <a:off x="11619345" y="6400800"/>
            <a:ext cx="267855" cy="286327"/>
          </a:xfrm>
          <a:prstGeom prst="actionButtonHom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13" y="623745"/>
            <a:ext cx="6602540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22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559" y="1358470"/>
            <a:ext cx="7010662" cy="26224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Loadings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PC1 :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Variables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with small loadings (close to zero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with high positive loadings: "Gaming DL" and "Other DL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Loadings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PC2 :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Variables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with small loadings (close to zero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Variables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with high loadings: "Gaming DL" and "Other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DL“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Implications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loadings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2313" y="69566"/>
            <a:ext cx="12185077" cy="4846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Loadings in Principal Component Analysis (PCA)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65025"/>
            <a:ext cx="12192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ction Button: Home 7">
            <a:hlinkClick r:id="rId2" action="ppaction://hlinksldjump" highlightClick="1"/>
          </p:cNvPr>
          <p:cNvSpPr/>
          <p:nvPr/>
        </p:nvSpPr>
        <p:spPr>
          <a:xfrm>
            <a:off x="11619345" y="6400800"/>
            <a:ext cx="267855" cy="286327"/>
          </a:xfrm>
          <a:prstGeom prst="actionButtonHom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1615"/>
            <a:ext cx="5541559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0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3" y="0"/>
            <a:ext cx="12185077" cy="6858000"/>
          </a:xfrm>
          <a:solidFill>
            <a:srgbClr val="FF00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72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  <a:endParaRPr lang="en-IN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88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3" y="69566"/>
            <a:ext cx="12185077" cy="484613"/>
          </a:xfrm>
          <a:solidFill>
            <a:srgbClr val="FF00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28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Telco Data Analysis</a:t>
            </a:r>
            <a:endParaRPr lang="en-IN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65025"/>
            <a:ext cx="12192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98452" y="1737034"/>
            <a:ext cx="7395095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Handset and Handset Manufacturing Analysis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 Handset type &amp; Top 3 Manufacturer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Interpretation and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Behaviour Analysis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of  User Behaviour Data Frame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Non-Graphical Univariate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Graphical Univariate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Bivariate Analysis by Data Usage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Decile Analysis for Total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 Component Analysis (PCA)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Loadings in Principal Component Analysis (PCA)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98452" y="1060709"/>
            <a:ext cx="739509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Projects Contents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ction Button: Forward or Next 9">
            <a:hlinkClick r:id="rId2" action="ppaction://hlinksldjump" highlightClick="1"/>
          </p:cNvPr>
          <p:cNvSpPr/>
          <p:nvPr/>
        </p:nvSpPr>
        <p:spPr>
          <a:xfrm>
            <a:off x="7389095" y="1884217"/>
            <a:ext cx="274320" cy="274320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Forward or Next 10">
            <a:hlinkClick r:id="rId3" action="ppaction://hlinksldjump" highlightClick="1"/>
          </p:cNvPr>
          <p:cNvSpPr/>
          <p:nvPr/>
        </p:nvSpPr>
        <p:spPr>
          <a:xfrm>
            <a:off x="7389095" y="2239816"/>
            <a:ext cx="274320" cy="274320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Forward or Next 11">
            <a:hlinkClick r:id="rId4" action="ppaction://hlinksldjump" highlightClick="1"/>
          </p:cNvPr>
          <p:cNvSpPr/>
          <p:nvPr/>
        </p:nvSpPr>
        <p:spPr>
          <a:xfrm>
            <a:off x="7389095" y="2623125"/>
            <a:ext cx="274320" cy="274320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ction Button: Forward or Next 12">
            <a:hlinkClick r:id="rId5" action="ppaction://hlinksldjump" highlightClick="1"/>
          </p:cNvPr>
          <p:cNvSpPr/>
          <p:nvPr/>
        </p:nvSpPr>
        <p:spPr>
          <a:xfrm>
            <a:off x="7389095" y="2987961"/>
            <a:ext cx="274320" cy="274320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Forward or Next 13">
            <a:hlinkClick r:id="rId6" action="ppaction://hlinksldjump" highlightClick="1"/>
          </p:cNvPr>
          <p:cNvSpPr/>
          <p:nvPr/>
        </p:nvSpPr>
        <p:spPr>
          <a:xfrm>
            <a:off x="7389095" y="3328777"/>
            <a:ext cx="274320" cy="274320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ction Button: Forward or Next 14">
            <a:hlinkClick r:id="rId7" action="ppaction://hlinksldjump" highlightClick="1"/>
          </p:cNvPr>
          <p:cNvSpPr/>
          <p:nvPr/>
        </p:nvSpPr>
        <p:spPr>
          <a:xfrm>
            <a:off x="7389095" y="3702847"/>
            <a:ext cx="274320" cy="274320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ction Button: Forward or Next 15">
            <a:hlinkClick r:id="rId8" action="ppaction://hlinksldjump" highlightClick="1"/>
          </p:cNvPr>
          <p:cNvSpPr/>
          <p:nvPr/>
        </p:nvSpPr>
        <p:spPr>
          <a:xfrm>
            <a:off x="7389095" y="4049208"/>
            <a:ext cx="274320" cy="274320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ction Button: Forward or Next 16">
            <a:hlinkClick r:id="rId9" action="ppaction://hlinksldjump" highlightClick="1"/>
          </p:cNvPr>
          <p:cNvSpPr/>
          <p:nvPr/>
        </p:nvSpPr>
        <p:spPr>
          <a:xfrm>
            <a:off x="7389095" y="4432519"/>
            <a:ext cx="274320" cy="274320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ction Button: Forward or Next 17">
            <a:hlinkClick r:id="rId10" action="ppaction://hlinksldjump" highlightClick="1"/>
          </p:cNvPr>
          <p:cNvSpPr/>
          <p:nvPr/>
        </p:nvSpPr>
        <p:spPr>
          <a:xfrm>
            <a:off x="7389095" y="4797355"/>
            <a:ext cx="274320" cy="274320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ction Button: Forward or Next 18">
            <a:hlinkClick r:id="rId11" action="ppaction://hlinksldjump" highlightClick="1"/>
          </p:cNvPr>
          <p:cNvSpPr/>
          <p:nvPr/>
        </p:nvSpPr>
        <p:spPr>
          <a:xfrm>
            <a:off x="7389095" y="5152956"/>
            <a:ext cx="274320" cy="274320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ction Button: Forward or Next 19">
            <a:hlinkClick r:id="rId11" action="ppaction://hlinksldjump" highlightClick="1"/>
          </p:cNvPr>
          <p:cNvSpPr/>
          <p:nvPr/>
        </p:nvSpPr>
        <p:spPr>
          <a:xfrm>
            <a:off x="7389095" y="5545501"/>
            <a:ext cx="274320" cy="274320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ction Button: Forward or Next 20">
            <a:hlinkClick r:id="rId12" action="ppaction://hlinksldjump" highlightClick="1"/>
          </p:cNvPr>
          <p:cNvSpPr/>
          <p:nvPr/>
        </p:nvSpPr>
        <p:spPr>
          <a:xfrm>
            <a:off x="7389095" y="5894666"/>
            <a:ext cx="274320" cy="274320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3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13" y="69566"/>
            <a:ext cx="12185077" cy="484613"/>
          </a:xfrm>
          <a:solidFill>
            <a:srgbClr val="FF00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Handset and Handset Manufacturing Analysis 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678" y="895926"/>
            <a:ext cx="9953339" cy="5634181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From given 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Handsets are :</a:t>
            </a:r>
          </a:p>
          <a:p>
            <a:pPr>
              <a:lnSpc>
                <a:spcPct val="17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Huawei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B528S-23A,Apple iPhone 6S (A1688),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Apple iPhone 6 (A1586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 are more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preferred </a:t>
            </a:r>
            <a:endParaRPr lang="en-I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Huawei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B528S-23A is the most popular handset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Undefined handsets require further investigation.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Top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3 Handset 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Manufacturers 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Apple, Samsung and Huawei. is the leading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manufacturer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Top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5 Handsets per 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Manufacturer 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Apple iPhones like iPhone 6S, iPhone 6, and iPhone 7 are popular.</a:t>
            </a:r>
          </a:p>
          <a:p>
            <a:pPr>
              <a:lnSpc>
                <a:spcPct val="17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Huawei B528S-23A i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top handset for Huawei.</a:t>
            </a:r>
          </a:p>
          <a:p>
            <a:pPr>
              <a:lnSpc>
                <a:spcPct val="17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Samsung Galaxy S8, Galaxy A5, and Galaxy J5 are among the preferred Samsung models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65025"/>
            <a:ext cx="12192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1619345" y="6400800"/>
            <a:ext cx="267855" cy="286327"/>
          </a:xfrm>
          <a:prstGeom prst="actionButtonHom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03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26531" y="897873"/>
            <a:ext cx="376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Top 10 Handset Type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94058" y="897873"/>
            <a:ext cx="474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Top 3 Handset Manufacturer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70" y="1707667"/>
            <a:ext cx="4248150" cy="3238500"/>
          </a:xfrm>
          <a:prstGeom prst="rect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</p:pic>
      <p:sp>
        <p:nvSpPr>
          <p:cNvPr id="6" name="AutoShape 2" descr="data:image/png;base64,iVBORw0KGgoAAAANSUhEUgAAAPkAAADnCAYAAADck/B7AAAAOXRFWHRTb2Z0d2FyZQBNYXRwbG90bGliIHZlcnNpb24zLjUuMSwgaHR0cHM6Ly9tYXRwbG90bGliLm9yZy/YYfK9AAAACXBIWXMAAAsTAAALEwEAmpwYAAAhPklEQVR4nO3deZxT1f3/8dcnmZkwzAxhh8FRQt0XRJG6VBAoatWxdaNW6hJcq7V+26/admoX41bHWqu/un5dUNS6r9ix7gqIiiCL16WsRtnXmcDsk+T8/jgZAVlmS3KSm/N8PHgQMsm9n+i8c+49955zRCmFZVnu5TFdgGVZqWVDblkuZ0NuWS5nQ25ZLmdDblkuZ0NuWS5nQ25ZLmdDblkuZ0NuWS5nQ25ZLmdDblkuZ0NuWS5nQ25ZLmdDblkuZ0NuWS5nQ25ZLmdDbqWciJwmIkpE9uvCNh4RkfHJrCtX2JBb6TABeB84y3QhuciG3EopESkGjgYuJBFyERkjItNE5EUR+UJE7hMRT+JntSJym4jMEZG3RaTfDrZ5mIhMFZFPROR1ESlN64fKMjbkVqqdCrymlFoIbBSR4YnnDweuAoYCewKnJ54vAuYopYYDU4Frt96YiOQDdwLjlVKHAZOAm1L9IbKZDbmVahOApxKPn0r8G+BjpdRSpVQMeBIYmXg+DjydePz4Vs+32hc4CHhTROYBfwLKUlO6O+SZLsByLxHpA/wQOEhEFOAFFPBq4u+t7Wza4O8+L8DnSqmjklmrm9mW3Eql8cCjSqnBSqmAUmp34Ct063y4iAxJnIv/DN0xB/p3srUX/edbPd9qAdBPRI4CffguIgem+oNkMxtyK5UmAC9+57nn0eH9EKgEPkMHv/V1dcCBIvIJ+ijg+q3frJRqRn8J3CIi84F5wA9SVL8riF1cwUo3ERkDXK2UOnkHP6tVShWnvSgXsy25Zbmcbckty+Vs73oOCFRU9QYOAHYD+gF9d/CnJPHyGPoyVuufWOJPDbAKWJ34e+vHy8OV5ZvS82msjrItuYskwnwQcCA61K1/D0jD7legO9E+B+YDnwD/DVeWx9Kwb2sXbMizWCLUY9C90GPRgc4k9cBc4D3gDeCDcGV51GhFOciGPIsEKqoKgXHoUP8QOBh9c0i22Ay8A7wOvB6uLF9quJ6cYEOe4QIVVXnAcehry6cCbrq8tBh4CZgcriz/zHAtrmVDnoECFVWCHrn1c+Cn6I4xt/sEmAw8Ea4s32C6GDexIc8giXPsy4CLgcGGyzGlGfg3OvCv2nP4rrMhzwCBiqo9gSuBiUB3s9VklG+AvwMPhivLG0wXk61syA0KVFT9ALgaOAV79+GurAX+H3B3uLI8YrqYbGNDbkCgouo44DrADpfsmE3APcDt4crytaaLyRY25GkUqKg6FPgbcKzpWrJcA3AHcFO4srzOcC0Zz4Y8DQIVVYPQwyrPIbuua2e65cDvwpXlT5ouJJPZkKdQoKLKh57H7A+46/p2ppkOXBGuLJ9vupBMZEOeIolOtUeAvQ2XkitiwAPAn+x19m3ZkCdZovW+Ht1rbnvM028tcEG4srzKdCGZwoY8iRIda4+iR4JZZt0DXG2vr9uQJ0Xi/vJr0NMD5xsux9riS+DscGX5XNOFmGRD3kWBiqo9gOeA75uuxdqhZvSX723hyvK46WJMsCHvgkBF1Uj07KP9Tdditekt4MxwZXm16ULSzXYMdVKgoupi9NhoG/DscCzwUaCiai/ThaSbbck7KHH+fQdwueFSrM7ZCJweriyfarqQdLEh74BARVUf4Fn0VEtW9moGfhGuLH/EdCHpYEPeToGKqt3Rh+c5d7jnYrcAfwhXlrs6BDbk7RCoqBqCDnjAcClW8v0LCLp5Vlnb8daGQEXV3uh1sgOGS7FS42zgkUBFlWuz4NoPlgyBiqr90QHf3XQtVkqdAzzs1qC78kMlQ6Ciaih6vvBSw6VY6XEeMMmNQbfn5DuQaMGnA31M12Kl3cPAhW7qjHPdt1ZXBSqqBgCvYgOeq84H/s90EclkQ76VxAolU7CdbLnu4kBF1R9NF5Es9nA9IXEu9hxwmularIyggJ+HK8ufMl1IV9mWfIu/YwNubSHoHvcjTRfSVbYlBwIVVZcDd5muI51UPMaqyf9LXkkf+o+/9tvnIzNfoOa9SZRd8S+83f3bvW/9q3fQsGQW3u5+Bl14z7fPN69ZyobX70bFmhGPl97HXYZv0L40Lv+CjW/cg3jz6fuT35LfaxDxxlrWvXwL/c+8HpGMn9dyFTAiXFm+0nQhnZXzLXmgomoUeuL+nLJ59hTy+2x7+T+6aR2N4bl4e/Tb6fuKhx5L/59et93z1e89TM+jJzDo/DvpOfJsqt97GIBNs16k36l/oOcx57F57qsA1HzwFP6jzsyGgIO+hPpCYlqvrJTTIQ9UVPVC39boNV1LOkU3radh6SyKhx2/zfPVbz9Ar7Hns6tZo7vtfhDewpId/izeXK//bqrHW6wvTognDxVtRkWbEE8eLdWriG3eQLc9hibnw6THEcA/TRfRWTkdcvTsnjl3N1v12/fTc8wF27Sk9Ytm4i3pQ0H/73Vqm73HXUL1uw+z/J6JVL/7EL1GBwHwH/lTNrx2F5tmv0zJ8JOpmfYoPUedk5TPkWaXBCqqfmy6iM7I2ZAnJn04w3Qd6Va/+GM8RT3xDdwymC7e0kjkw6e7FL7N816l17iLKPvlI/T64cVs+I8+AyoY8D1Kz7uNgRNuJhpZjbe4NwDrXr6F9a/8nVhdVk3U8mCgomrn5zIZKidDnrij7Q7TdZjQtOILGhbNZPm9F7Buyt9o/PpTNvz7H0Qja1g56QqW33sBsc3rWfXIb4jVtj+Atc7bdN/nBwB0328kTasWbvNzpRSRD57Gf/QEamY8Qc+RP6fowLFs+uSVpH6+FOuPPvrLKnmmC0i3RAfKk+ToEsG9Rk+k1+iJADR+8ymbPn6Rfqdds81rlt97AaXB23fYu74z3uLeNC1z6LbHwTR+PZ/8XoO2+XndZ29TuOcIvN2KUS1NIB4Q0Y+zyymBiqoLwpXlk0wX0l652JJfCwwzXUS2iG7ewJpnt1xiWzflb6x+7GpaNq5g+d1BNs9/A4A+J15B9TsPsXLSr6iZ9ii9T7ji2/fEWxqp/extSg4tB6DH909l3Yt/pWbqZEoOPSm9Hyg57kjMMZAVcuo6eaCiah/AAQpM12JlvenA6GwYyJJrLfmd2IBbyTEKPeFExsuZljxQUXUG+t50y0qW5cC+4cryetOF7EpOtOSBiqruwO2m67Bcpwz4veki2pITIUcvk5NzN71YafHbxEy+Gcv1IU+smHGV6Tos1ypET+2csVwfcnQrbjvbrFSaEKioOsp0ETvj6pAnrmVmRQ+olfVuNl3Azrg65EAFOXhXn2XE6EBF1RGmi9gR14Y80Rky0XQdVk7JyJ5214Yc+B32XNxKr1MSd1VmFFeGPFBRNRC4yHQdVs7xAFebLuK7XBly4DdAN9NFWDnpvEQjkzFcF/JARVUBcIHpOqyc5QN+bbqIrbku5OhplbNu9g7LVS4KVFTlmy6ilRtDfrHpAqyc1xc4wXQRrdwV8pB/8ELfuXvdnn/3e4NYv8p0OVZOO9d0Aa3cNdQ05L8GuAlAKeJr6Tnnnugp0Sdi44a3kGcvp1np1AgMDFeWR0wX4q6WXC8mD4AIngFSM+K6/MlHLvAFa58quGHaMFm8cFdvtqwk6gaMN10EuKklD/kPA2a39bI65fvvE7Fxa++KnnpwhOKeqS/MymHvhSvLx5ouwk0h/wfwv+19uVI0LlGlc26P/rRbVfyIQyE71uyxsooCAuHK8m9MFuGmw/WTO/JiEbrt5Vn1g7sL/jl8se/cFffk3zF1sKxenqrirJwkwKnGi3BFSx7yDwJWdHUzSqE20GPeA9HyhkdiPxreRIG9a87qqlfCleU/MVmAW0J+NvB4MjepFJG5aq9Pb2k5q89MdcABydy2lVM2A73DleVRUwW45XB9TLI3KIJ/uGfxqKd9Nx7wpW/iohvyJk3tTWRDsvdjuV4JelVUY9wS8pT2YBZK897n5r01+hPfZSVTC37z0Wme6bM8xGOp3KflKsea3Hn2H66H/GXAsnTvNqY8q96NH7Lw5uiEwBK12+B079/KKjPCleUjTe3cDSE/B3jMZAnVqujTSdETNz8UO+mQeroVmazFykhR9Hn5ZhM7d8PhuvGbDXpJ3cFX5T939Oe+C+KvFPzx/VGeTz8zXZOVUfIAY7O5uiHkY0wX0EqEkqGer0Y+VlB50ALfeUtvybt/6gA2rjVdl5URDja14+w+XA/5dweM3k3UFqWIrqTPnLuip/JMbMzwGF47e2xuejRcWR40seNsb8mHmi6gLSLk7SYbDr85/6HDF/rOq340/+ap+8vXS0zXZaWdsd/VbG/JLwfuMl1GZ2xWhZ8/Gjt+473RHw+rpXsP0/VYKdcIFIcry9N+6TXbW/IhpgvorBJpOPDyvJdHOb6L8l4r+P2MYz2z50M2f+NabegG7G1ix9l+fpi1IW8lQvf9ZNnRDxb8gxbl/boqfkT41paf7bOCfqWma7OSbijw33Tv1LbkGSRfYoNP9X4w+n3frwfM9P3yk4ne1z7MJ9psui4raYycl9uQZ6DErDaHhfIfPWqBL1j7dMH10w6RxQtM12V1WZmJnWZvx1vI3xOoNl1GOtUp35dPxMats7PaZK1Xw5Xl5eneaTa35K5sxXelSJr2vzjv1WPm+S7p9lbBVR+Uez6aI8Tjpuuy2q2/iZ1mc8dbzoW8lQjd9pJVP7i74J9ElWf5G/ERS26JnrXn12qgkcNBq90GmNipDXmWy5N42Unej8tO9HysNtBjrp3VJqMZacmz+Zy8kgxdD9o0O6tNRuuZ7rnYs7kl95ouIFOJ4B8ui0c97buRBlWw6LnYMStvj55x0Eb8fUzXZtEfSGvIs7njLZtrT5vvzmpzumeandXGrF7p3mE2ByWba087EQoGe9Ye+Y+C+76/yHfuuofyb526tywPm64rB6V9tVN7uJ6DvKIGjvPOHTjOO5caVTR/UvSEzQ/Gyg+1s9qkRdozl82tYTbXnjF6St2wK/OfH/m57wL1SsE10+2sNimX9sYpm1tyG/IkEqF4qIRHPVZQyfFlu89YmSf7m67JleK+OKT3pjcbcms79Z54kYi3t+k6XMnblPZr1tkcFHtOniJRkbR3DuWQlnTvMJtDns21Z7SYgR7gHJL25ZKyOSh2YEaKxEQKTNfgYk3p3mE2h3y96QLcKg4+0zW42Op07zCbQ77GdAFuFQfbkqdGFEj7PPw25NZ2lJ500Eq+NU7Qsb3rHWBDnjo25Kmx0sROsznkaT+3yQUtEEXEXp5MDRvyDvradAFu1CTSYLoGF7Mh75BQpA5YZ7oMt2n0SNov8eQQG/JOWGq6ALdpFBvyFFplYqc25NY2GsRjF3NIncUmdmpDbm2jwSM25KkRB+aY2HG2h3y26QLcpl4k7QMocsRCJ+hsNrHjbA/5DNMFuE2dx5P2ARQ5wliDlN0hD0XWAQtNl+EmDSI25KlhQ94F75suwE3qPB47k2tq2JB3gT1kT6J6j23JUyAGzDW1czeE3LbkSVQvnixdUiejfekEnXpTO8/+kIciCzEwfM+t6j1iJ+NIvo9N7jz7Q659YLoAt6izLXkqvGpy524JuT1kT5IGj9iQJ1cj8LrJAtwS8ummC3CLehHTJbjN207QqTVZQDbPu7612cByoCyZG22MKo55uI6mGETjMH7/PK4b242NDYqfPVdPuEYR6Ck8M747vQq3DceySJzzXmpgda3CI3DJ8Hx+faSeOm3+6hiXVjVS26wI9PTwr9ML6eETZnwT5bKqRnx58OQZ3dmrt4eaRr2v187ujqQhgA0ej015cr1sugB3tOShSBx4Itmb9XnhnWAR8y8tZt4vinhtSZSPlkepfL+JcUPyWHRFMeOG5FH5/vYDt/I8cNvx3fjy8mI+urCIu2e18MU6fQn6olcaqBznw7msmNP2y+PWGfr9t33YzPNnFvLXH3bj3ln6FvIbpjZxzUhfWgIO0JiuHeWGODDFdBHuCLn2WLI3KCIUF+jf+ZY4tMRAgJcXRAkO01OTB4fl89KC7S8tl5Z4GF6qJ1gp8Qn79/OwYpM+3V2wPs4xg/XPjvteHs9/qd+f74WGKNS3KPK9sGRjnBWb44wOpO+Aq1HETb8Tps10go7xacrc8z80FPkMmJfszcbiikPuq6X/rZs57nt5HFGWx5raOKUl+j9daYmHtXW7vuoUrokzd1WMI8p0sA/q72VK4ovh2S9aWLZJv/8PI31c8kojd8xs5leHF/DHdxq5YWx6Z0dusiFPJuOH6uCmkGtJb829HmHepcUsv7KEj1fG+Gxtx+76rG1WnPFMPXec0I0ePn1UMOmUbtw9q5nD7q9lcxMUePXzhwz08tFFRbwbLGJpdZxBJR4U8LPn6jnnhQbW1Kb+EnaziFv6aTLBS6YLAPeF/An0LYRJ17ObMGZwHq8tjjKg2MOqzTpwqzbH6V+04/+MLTEd8LOH5nP6/ltWHtqvr5c3zi3ik0uKmTA0jz17bXsarJTixmlN/PkYH9dNbeK6MT7OOTiff85M/VDvZtuSJ8tsJ+gsMF0EuC3kochq4K1kbW5dXZyaRn0e3dCieOurKPv19fCTffKYPF8Pu548v4VT9t2+8VNKceGURvbv6+XKo7Y95G49vI8rxY3Tmrl0xLZrGUye30L53nn0KhTqW8Aj+k99GkZ6t4hdBy1J/s90Aa3ceGj2OPCjZGxoVa0i+FI9sTjEFZx5YD4n75PPUWVeznyugYfmtrCHX3j2p90BWLk5zkVTGnn17O7MWBbjsU9bGNrfwyH36cukfx3n46S983nSaeHuWTqxp++fx/mHbMlVfYti8vwW3jhHb/PKIws445kGCrzw5BmFyfhYuxS1h+vJsAl40nQRrUQpl93gFPIXoRdeKDJdSjYaMbhsUZPHs3cyttW8oZkVD6wgGomCQK8xveh7fF/WvLiG6qnV5JXo75MB4wdQMqxku/cvuGoBnkKPvnzohb1CewGw5vk1bJq7CRHB28NL2UVl5PfKp25RHSsnr8ST76Hs0jJ8A3zE6mIsu3cZg68anLbLkMA9TtC5PF07a4v7vrVDkTpC/meA802Xko3iSVybXLzCwLMGUhgoJNYQY0loCcUHFgPQ90d96Xti3za3MeT3Q779MmjV96S+DDhjAAAb3tzA2pfXstvE3djw2gb2+NUetKxvYeM7GymdUMraKWvpd3K/dAYc4O507qwt7jon36KSFHXAuV0siSua5vfMpzCgTzG8hV58g3xEq7s+XN1buGWBl3hTfEuAvaBaFPHmOOIVmtY2Ea2OUrRfWg/qXneCzhfp3GFb3NeSgx5+GvI/AZxrupRso1K0bHHzumYav26kcM9C6hbVseGtDVTPqKZwSCGlZ5XiLdrBykwC4b+HAeg9tje9x/T+9kdrnltD9QfVeAu9DPn9EAD6lfdjxcMr8BR4KLukjNVPrab/6f1T8XF25R/p3mFb3HdO3irk3xv4ErDrenXA0MDudYgktemLNcb46uav6PfjfvhH+IlGonhL9P+WtS+spSXSQtmF2w87aKluIb9XPtFNUcK3hik9p5Sifbctbd2/1xFviTPgtAHbPF+3oI5NczbRe2xv1rywBvEKpWeVkudPabv2mRN0hqZyB53h1sN1CEUWoXvarY5J6oqmKqpYdtcyeh7VE/8IPwB5/jzEI4hH6DW6Fw1Ld7z8Wn4v3T2Q1yOPkuElO3yd/0g/m2Zv2nafSrF2ylr6/6Q/a19ay4BTB9DzqJ5seHNDMj/ajtyQ6h10hntDrt2AXvjdaocWaEnmiqZKKVZMWoGv1EffE7Z0srXUbLngv2nOJrrttv33SrwpTqwh9u3j2s9r8e2mzySaVm8ZELR57mZ8pdueYdS8X0PJsBK8RV7izXH9W+5BP06dj52g80wqd9BZ7jwnbxWKLCHkfwzb094ujSKNkLybYeoX1VPzQQ2+Mh+L/6xXCBowfgA1H9XQuKwRgIK+BQyaOAjQh+crHl5B4MoA0UiUb+78BgAVU/iP9FNysL7MtubZNTroAgV9trwf9BdCzYwaAlcHAN2L/81d3yBeYffLdk/WR9uRq1O58a5w7zl5q5D/e8AC3P6FlgTrvZ51Y/co62e6jiw0xQk6p5guYmfcfrgOochSYLLpMrKBXeywU2LA700XsSvuD7l2I2B/gdvQIHaxw0540Ak6/zVdxK7kRshDkTBwi+kyMl2Dxy522EG1wLWmi2hLboRcuwnI6G9c02xL3mG3ZsLML23JnZCHIk3ALwCX9zR2Xp3HY1vy9psH3Gy6iPbInZADhCLTgAdNl5Gp6j1i7/dvn2bgPCfoZMWXYm6FXPstsMx0EZmoXuza5O30FyfoOKaLaK92hVxE/igin4vIpyIyT0SOSHVhKROKRICJ2MP27dTZddDaYwZwq+kiOqLNkIvIUcDJwHCl1MHAsWR7SxiKvAP803QZmaZe7NrkbagDgk7Qyaovw/a05KXAeqVUE4BSar1SaqWI/EVEZonIZyJyvyQG9YrIeyJyu4hME5EvReT7IvKCiCwSkRsTrykSkSoRmZ94/88Sz4dFpG/i8QgReS/xOCQikxLbXioi/9NanIj8WUT+KyJvisiTItLe2wsr0KPUrIR6uw5aW652gs4S00V0VHtC/gawu4gsFJF7RGR04vm7lFLfV0odBBSiW/tWzUqpY4D70HNPXw4cBEwUkT7ACcBKpdSwxPtfa0cd+6HnbjscuFZE8kVkBHAGcChwOjCiHdvRQpFG4Gxgx0OgcpBdm3yXXnOCzn2mi+iMNkOulKoFDgMuAdYBT4vIRGCsiMwUEQf4IXDgVm9rXRrGAT5XSq1KHAksBXZPPH+siNwiIqOUUpF21FqllGpSSq1Hr0c+ABgJvKyUalBKbQZeacd2tghF5qInlrC/3EC9XQZtZxajG4Ss1K6ON6VUTCn1nlLqWuBX6A98DzBeKTUUeIBtxyG3jgWMb/W49d95SqmF6C8OB7hZRP6S+Hl0q5q+O/5w6+3E0ANOuv5bGYo8D1zT5e24QIPYw/UdqAbKnaCz0XQhndWejrd9RWTr2TsPQY/qAlgvIsXA+I7sVEQGAfVKqceBvwPDEz8Ko8MP+jC8Le8DPxaRbok6yjtSx7dCkUpgUqfe6yJ2RdPttADjnaCz0HQhXdGe4ZfFwJ0i0hPd0i5GH7rXoFviMDCrg/sdCtwqInH0f8jLEs9fBzwkItcAM9vaiFJqlohMAeYDX6OXMG7Pof+OXAoMAcZ28v1Zz65oup1fOkHnHdNFdFXWjycXkWKlVK2IdAemAZcopeZ0amMhfy/gQ2DfJJaYNcYPGvj+Al/BSNN1ZIjbnKCTsRNBdIQb7ni7X0TmAXOA5zsdcIBQpBp9yJ/yycAyUVMSp37Kci8DvzNdRLJkfUueEiH/KPSaagVtvdRNji8bNHNVfl723s2YHLOAsU7QqTNdSLK4oSVPvlBkOvoKQlYMQEiWFrsO2mzgeDcFHGzIdy4UeQ74MVBvupR0aZGcngdvNnCcE3RqTBeSbDbkuxKKvA4ch75W6nrRJK6DlmU+xqUBBxvytoUiHwCjgVWmS0m1aBKnY84i7wLj3BpwsCFvn1DEQd9Cu9R0KakUF8mpjkb07dcnOUGn1nQhqWRD3l56aueR6BuAXCmWW1cTJgNnOEGnsa0Xikjtd/49UUTuSlllO6/jQRE5oKPvsyHviFBkFfrQ/QPTpaRCqlY0zTAtwP84QWeiE3SyaiYcpdRFSqkOL4tsQ95R+oaZ44AnTZeSbDkQ8tXo8+87k7VBEXlERMZv9e/axN/FIvK2iMwREUdETkk8/7vW+RAS8y68k3g8TkQeTzw+XkQ+TLz32cS4jNa5Gto/nDrBhrwzQpF6QpGfo9dYc9M11ULTBaTQh8BhTtCZ3on3FiamPZuXuLvy+na8pxE4TSk1HD0e4rbExCrTgFGJ14wAikVf1RgJTE9MmvIn4NjEe2cDV3ai5m/ZkHdFKPIIegTdXMOVdFmzXtHUrb8P9wCjnaCzspPvb1BKHdL6B/hLW29AD4P+q4h8ir57cjf0HAifAIeJSAl6+PSH6LCPAqYDRwIHADMSXyhBYHAn6wbsIoBdF4osJOQ/EqgEfkMyxrgb0CTSgPsuoTUClzlB55EU7uPbORASLXVr5+XZQD/gMKVUi4iEgW5bPT4f3bfzKbql3xM9HdmewJtKqQnJKtCt39zpFYo0E4pciR7cstZ0OZ3R6HHd6invA4emOOCw7RwIp7Dli9IPrE2EeizbtsbT0EsdT0O33pcC85QeSPIRcLSI7AUgIt1FZJ+uFGhDnkyhyH+AYcCbpkvpqEbxtHkpKUtsQs9PcEyaFiJ8ABgtIh8DR7Clj+ZfwAgRmY1u1beuZTp6gtQPlVJr0Ecc0wGUUuvQU4Y/mTjU/wg9v2Gn2VFoqRDyC/Br9CQYPQxX0y4L8/O/OqOsdIjpOrroJeDyLpx7u5INeSqF/APQ62VNJMPP1ef7ChacM2hgtk6WsQr4lRN0XjBdSCayh+upFIqsIRS5AN1j2uZ0VibVS1YudhhFT/u9vw34ztmQp0Mo8jFwFHAWeo68jFOfXWuTx9C3pe7nBJ3LnKDT2Xn9coK9hJYuoYgCnibkfx64CH2ttdRsUVvUeSQbbvGMoe80vN4JOotMF5MtbMjTLRTRh5gh/6PolWV+CQSM1kTGr4MWB55Ch3tBWy+2tmU73kwL+T3AiejLPidi6BRqkr9kxu29ex1tYt+70Aw8C9zkBB27bl0n2ZbctFAkDlQBVYT8AfSc9hcC/dNZRl1mrYO2CLgfeMQJOutNF5PtbEueiUL+AvQKMpexZTBDSt3Su+fUx/09Rrf9ypSpBV5Ad6i96wQd+4uZJLYlz0ShSDO6g+lJQv6DgAnoFV2Hk6Lr7fUeI2cJjcB76LvDXnCCTs5MmplOtiXPJiF/P/RY9hOA49GjmpLid/36vPef4qIxydreLnyGXg77DWCaE3Ts0tEpZlvybBKKrAOeAJ5I3Do7DN3C/wg4mi5M31TvSdk6aOvQQy1fB960t5ymn23J3SLkL0avOLsfei23fROPh9COL/OLBvafOrOwW1fOyZvQgzA+Az7f6s9Se35tlm3J3SIUqUUPr3x/2+f9+egxyluHP4AeONMDKAF6NOx8RdMG9Lzz1cDGrR5Xo1vpL9FhXuIEnUy+1p6zbEtuATB08lBBj4XOS/ztBeqcoNNktDCry2zILcvl7AAVy3I5G3LLcjkbcstyORtyy3I5G3LLcjkbcstyORtyy3I5G3LLcjkbcstyORtyy3I5G3LLcjkbcstyORtyy3I5G3LLcjkbcstyORtyy3I5G3LLcjkbcstyORtyy3I5G3LLcjkbcstyORtyy3I5G3LLcjkbcstyORtyy3I5G3LLcjkbcstyuf8PApVIdg+Lnv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png;base64,iVBORw0KGgoAAAANSUhEUgAAAPkAAADnCAYAAADck/B7AAAAOXRFWHRTb2Z0d2FyZQBNYXRwbG90bGliIHZlcnNpb24zLjUuMSwgaHR0cHM6Ly9tYXRwbG90bGliLm9yZy/YYfK9AAAACXBIWXMAAAsTAAALEwEAmpwYAAAhPklEQVR4nO3deZxT1f3/8dcnmZkwzAxhh8FRQt0XRJG6VBAoatWxdaNW6hJcq7V+26/admoX41bHWqu/un5dUNS6r9ix7gqIiiCL16WsRtnXmcDsk+T8/jgZAVlmS3KSm/N8PHgQMsm9n+i8c+49955zRCmFZVnu5TFdgGVZqWVDblkuZ0NuWS5nQ25ZLmdDblkuZ0NuWS5nQ25ZLmdDblkuZ0NuWS5nQ25ZLmdDblkuZ0NuWS5nQ25ZLmdDblkuZ0NuWS5nQ25ZLmdDbqWciJwmIkpE9uvCNh4RkfHJrCtX2JBb6TABeB84y3QhuciG3EopESkGjgYuJBFyERkjItNE5EUR+UJE7hMRT+JntSJym4jMEZG3RaTfDrZ5mIhMFZFPROR1ESlN64fKMjbkVqqdCrymlFoIbBSR4YnnDweuAoYCewKnJ54vAuYopYYDU4Frt96YiOQDdwLjlVKHAZOAm1L9IbKZDbmVahOApxKPn0r8G+BjpdRSpVQMeBIYmXg+DjydePz4Vs+32hc4CHhTROYBfwLKUlO6O+SZLsByLxHpA/wQOEhEFOAFFPBq4u+t7Wza4O8+L8DnSqmjklmrm9mW3Eql8cCjSqnBSqmAUmp34Ct063y4iAxJnIv/DN0xB/p3srUX/edbPd9qAdBPRI4CffguIgem+oNkMxtyK5UmAC9+57nn0eH9EKgEPkMHv/V1dcCBIvIJ+ijg+q3frJRqRn8J3CIi84F5wA9SVL8riF1cwUo3ERkDXK2UOnkHP6tVShWnvSgXsy25Zbmcbckty+Vs73oOCFRU9QYOAHYD+gF9d/CnJPHyGPoyVuufWOJPDbAKWJ34e+vHy8OV5ZvS82msjrItuYskwnwQcCA61K1/D0jD7legO9E+B+YDnwD/DVeWx9Kwb2sXbMizWCLUY9C90GPRgc4k9cBc4D3gDeCDcGV51GhFOciGPIsEKqoKgXHoUP8QOBh9c0i22Ay8A7wOvB6uLF9quJ6cYEOe4QIVVXnAcehry6cCbrq8tBh4CZgcriz/zHAtrmVDnoECFVWCHrn1c+Cn6I4xt/sEmAw8Ea4s32C6GDexIc8giXPsy4CLgcGGyzGlGfg3OvCv2nP4rrMhzwCBiqo9gSuBiUB3s9VklG+AvwMPhivLG0wXk61syA0KVFT9ALgaOAV79+GurAX+H3B3uLI8YrqYbGNDbkCgouo44DrADpfsmE3APcDt4crytaaLyRY25GkUqKg6FPgbcKzpWrJcA3AHcFO4srzOcC0Zz4Y8DQIVVYPQwyrPIbuua2e65cDvwpXlT5ouJJPZkKdQoKLKh57H7A+46/p2ppkOXBGuLJ9vupBMZEOeIolOtUeAvQ2XkitiwAPAn+x19m3ZkCdZovW+Ht1rbnvM028tcEG4srzKdCGZwoY8iRIda4+iR4JZZt0DXG2vr9uQJ0Xi/vJr0NMD5xsux9riS+DscGX5XNOFmGRD3kWBiqo9gOeA75uuxdqhZvSX723hyvK46WJMsCHvgkBF1Uj07KP9Tdditekt4MxwZXm16ULSzXYMdVKgoupi9NhoG/DscCzwUaCiai/ThaSbbck7KHH+fQdwueFSrM7ZCJweriyfarqQdLEh74BARVUf4Fn0VEtW9moGfhGuLH/EdCHpYEPeToGKqt3Rh+c5d7jnYrcAfwhXlrs6BDbk7RCoqBqCDnjAcClW8v0LCLp5Vlnb8daGQEXV3uh1sgOGS7FS42zgkUBFlWuz4NoPlgyBiqr90QHf3XQtVkqdAzzs1qC78kMlQ6Ciaih6vvBSw6VY6XEeMMmNQbfn5DuQaMGnA31M12Kl3cPAhW7qjHPdt1ZXBSqqBgCvYgOeq84H/s90EclkQ76VxAolU7CdbLnu4kBF1R9NF5Es9nA9IXEu9hxwmularIyggJ+HK8ufMl1IV9mWfIu/YwNubSHoHvcjTRfSVbYlBwIVVZcDd5muI51UPMaqyf9LXkkf+o+/9tvnIzNfoOa9SZRd8S+83f3bvW/9q3fQsGQW3u5+Bl14z7fPN69ZyobX70bFmhGPl97HXYZv0L40Lv+CjW/cg3jz6fuT35LfaxDxxlrWvXwL/c+8HpGMn9dyFTAiXFm+0nQhnZXzLXmgomoUeuL+nLJ59hTy+2x7+T+6aR2N4bl4e/Tb6fuKhx5L/59et93z1e89TM+jJzDo/DvpOfJsqt97GIBNs16k36l/oOcx57F57qsA1HzwFP6jzsyGgIO+hPpCYlqvrJTTIQ9UVPVC39boNV1LOkU3radh6SyKhx2/zfPVbz9Ar7Hns6tZo7vtfhDewpId/izeXK//bqrHW6wvTognDxVtRkWbEE8eLdWriG3eQLc9hibnw6THEcA/TRfRWTkdcvTsnjl3N1v12/fTc8wF27Sk9Ytm4i3pQ0H/73Vqm73HXUL1uw+z/J6JVL/7EL1GBwHwH/lTNrx2F5tmv0zJ8JOpmfYoPUedk5TPkWaXBCqqfmy6iM7I2ZAnJn04w3Qd6Va/+GM8RT3xDdwymC7e0kjkw6e7FL7N816l17iLKPvlI/T64cVs+I8+AyoY8D1Kz7uNgRNuJhpZjbe4NwDrXr6F9a/8nVhdVk3U8mCgomrn5zIZKidDnrij7Q7TdZjQtOILGhbNZPm9F7Buyt9o/PpTNvz7H0Qja1g56QqW33sBsc3rWfXIb4jVtj+Atc7bdN/nBwB0328kTasWbvNzpRSRD57Gf/QEamY8Qc+RP6fowLFs+uSVpH6+FOuPPvrLKnmmC0i3RAfKk+ToEsG9Rk+k1+iJADR+8ymbPn6Rfqdds81rlt97AaXB23fYu74z3uLeNC1z6LbHwTR+PZ/8XoO2+XndZ29TuOcIvN2KUS1NIB4Q0Y+zyymBiqoLwpXlk0wX0l652JJfCwwzXUS2iG7ewJpnt1xiWzflb6x+7GpaNq5g+d1BNs9/A4A+J15B9TsPsXLSr6iZ9ii9T7ji2/fEWxqp/extSg4tB6DH909l3Yt/pWbqZEoOPSm9Hyg57kjMMZAVcuo6eaCiah/AAQpM12JlvenA6GwYyJJrLfmd2IBbyTEKPeFExsuZljxQUXUG+t50y0qW5cC+4cryetOF7EpOtOSBiqruwO2m67Bcpwz4veki2pITIUcvk5NzN71YafHbxEy+Gcv1IU+smHGV6Tos1ypET+2csVwfcnQrbjvbrFSaEKioOsp0ETvj6pAnrmVmRQ+olfVuNl3Azrg65EAFOXhXn2XE6EBF1RGmi9gR14Y80Rky0XQdVk7JyJ5214Yc+B32XNxKr1MSd1VmFFeGPFBRNRC4yHQdVs7xAFebLuK7XBly4DdAN9NFWDnpvEQjkzFcF/JARVUBcIHpOqyc5QN+bbqIrbku5OhplbNu9g7LVS4KVFTlmy6ilRtDfrHpAqyc1xc4wXQRrdwV8pB/8ELfuXvdnn/3e4NYv8p0OVZOO9d0Aa3cNdQ05L8GuAlAKeJr6Tnnnugp0Sdi44a3kGcvp1np1AgMDFeWR0wX4q6WXC8mD4AIngFSM+K6/MlHLvAFa58quGHaMFm8cFdvtqwk6gaMN10EuKklD/kPA2a39bI65fvvE7Fxa++KnnpwhOKeqS/MymHvhSvLx5ouwk0h/wfwv+19uVI0LlGlc26P/rRbVfyIQyE71uyxsooCAuHK8m9MFuGmw/WTO/JiEbrt5Vn1g7sL/jl8se/cFffk3zF1sKxenqrirJwkwKnGi3BFSx7yDwJWdHUzSqE20GPeA9HyhkdiPxreRIG9a87qqlfCleU/MVmAW0J+NvB4MjepFJG5aq9Pb2k5q89MdcABydy2lVM2A73DleVRUwW45XB9TLI3KIJ/uGfxqKd9Nx7wpW/iohvyJk3tTWRDsvdjuV4JelVUY9wS8pT2YBZK897n5r01+hPfZSVTC37z0Wme6bM8xGOp3KflKsea3Hn2H66H/GXAsnTvNqY8q96NH7Lw5uiEwBK12+B079/KKjPCleUjTe3cDSE/B3jMZAnVqujTSdETNz8UO+mQeroVmazFykhR9Hn5ZhM7d8PhuvGbDXpJ3cFX5T939Oe+C+KvFPzx/VGeTz8zXZOVUfIAY7O5uiHkY0wX0EqEkqGer0Y+VlB50ALfeUtvybt/6gA2rjVdl5URDja14+w+XA/5dweM3k3UFqWIrqTPnLuip/JMbMzwGF47e2xuejRcWR40seNsb8mHmi6gLSLk7SYbDr85/6HDF/rOq340/+ap+8vXS0zXZaWdsd/VbG/JLwfuMl1GZ2xWhZ8/Gjt+473RHw+rpXsP0/VYKdcIFIcry9N+6TXbW/IhpgvorBJpOPDyvJdHOb6L8l4r+P2MYz2z50M2f+NabegG7G1ix9l+fpi1IW8lQvf9ZNnRDxb8gxbl/boqfkT41paf7bOCfqWma7OSbijw33Tv1LbkGSRfYoNP9X4w+n3frwfM9P3yk4ne1z7MJ9psui4raYycl9uQZ6DErDaHhfIfPWqBL1j7dMH10w6RxQtM12V1WZmJnWZvx1vI3xOoNl1GOtUp35dPxMats7PaZK1Xw5Xl5eneaTa35K5sxXelSJr2vzjv1WPm+S7p9lbBVR+Uez6aI8Tjpuuy2q2/iZ1mc8dbzoW8lQjd9pJVP7i74J9ElWf5G/ERS26JnrXn12qgkcNBq90GmNipDXmWy5N42Unej8tO9HysNtBjrp3VJqMZacmz+Zy8kgxdD9o0O6tNRuuZ7rnYs7kl95ouIFOJ4B8ui0c97buRBlWw6LnYMStvj55x0Eb8fUzXZtEfSGvIs7njLZtrT5vvzmpzumeandXGrF7p3mE2ByWba087EQoGe9Ye+Y+C+76/yHfuuofyb526tywPm64rB6V9tVN7uJ6DvKIGjvPOHTjOO5caVTR/UvSEzQ/Gyg+1s9qkRdozl82tYTbXnjF6St2wK/OfH/m57wL1SsE10+2sNimX9sYpm1tyG/IkEqF4qIRHPVZQyfFlu89YmSf7m67JleK+OKT3pjcbcms79Z54kYi3t+k6XMnblPZr1tkcFHtOniJRkbR3DuWQlnTvMJtDns21Z7SYgR7gHJL25ZKyOSh2YEaKxEQKTNfgYk3p3mE2h3y96QLcKg4+0zW42Op07zCbQ77GdAFuFQfbkqdGFEj7PPw25NZ2lJ500Eq+NU7Qsb3rHWBDnjo25Kmx0sROsznkaT+3yQUtEEXEXp5MDRvyDvradAFu1CTSYLoGF7Mh75BQpA5YZ7oMt2n0SNov8eQQG/JOWGq6ALdpFBvyFFplYqc25NY2GsRjF3NIncUmdmpDbm2jwSM25KkRB+aY2HG2h3y26QLcpl4k7QMocsRCJ+hsNrHjbA/5DNMFuE2dx5P2ARQ5wliDlN0hD0XWAQtNl+EmDSI25KlhQ94F75suwE3qPB47k2tq2JB3gT1kT6J6j23JUyAGzDW1czeE3LbkSVQvnixdUiejfekEnXpTO8/+kIciCzEwfM+t6j1iJ+NIvo9N7jz7Q659YLoAt6izLXkqvGpy524JuT1kT5IGj9iQJ1cj8LrJAtwS8ummC3CLehHTJbjN207QqTVZQDbPu7612cByoCyZG22MKo55uI6mGETjMH7/PK4b242NDYqfPVdPuEYR6Ck8M747vQq3DceySJzzXmpgda3CI3DJ8Hx+faSeOm3+6hiXVjVS26wI9PTwr9ML6eETZnwT5bKqRnx58OQZ3dmrt4eaRr2v187ujqQhgA0ej015cr1sugB3tOShSBx4Itmb9XnhnWAR8y8tZt4vinhtSZSPlkepfL+JcUPyWHRFMeOG5FH5/vYDt/I8cNvx3fjy8mI+urCIu2e18MU6fQn6olcaqBznw7msmNP2y+PWGfr9t33YzPNnFvLXH3bj3ln6FvIbpjZxzUhfWgIO0JiuHeWGODDFdBHuCLn2WLI3KCIUF+jf+ZY4tMRAgJcXRAkO01OTB4fl89KC7S8tl5Z4GF6qJ1gp8Qn79/OwYpM+3V2wPs4xg/XPjvteHs9/qd+f74WGKNS3KPK9sGRjnBWb44wOpO+Aq1HETb8Tps10go7xacrc8z80FPkMmJfszcbiikPuq6X/rZs57nt5HFGWx5raOKUl+j9daYmHtXW7vuoUrokzd1WMI8p0sA/q72VK4ovh2S9aWLZJv/8PI31c8kojd8xs5leHF/DHdxq5YWx6Z0dusiFPJuOH6uCmkGtJb829HmHepcUsv7KEj1fG+Gxtx+76rG1WnPFMPXec0I0ePn1UMOmUbtw9q5nD7q9lcxMUePXzhwz08tFFRbwbLGJpdZxBJR4U8LPn6jnnhQbW1Kb+EnaziFv6aTLBS6YLAPeF/An0LYRJ17ObMGZwHq8tjjKg2MOqzTpwqzbH6V+04/+MLTEd8LOH5nP6/ltWHtqvr5c3zi3ik0uKmTA0jz17bXsarJTixmlN/PkYH9dNbeK6MT7OOTiff85M/VDvZtuSJ8tsJ+gsMF0EuC3kochq4K1kbW5dXZyaRn0e3dCieOurKPv19fCTffKYPF8Pu548v4VT9t2+8VNKceGURvbv6+XKo7Y95G49vI8rxY3Tmrl0xLZrGUye30L53nn0KhTqW8Aj+k99GkZ6t4hdBy1J/s90Aa3ceGj2OPCjZGxoVa0i+FI9sTjEFZx5YD4n75PPUWVeznyugYfmtrCHX3j2p90BWLk5zkVTGnn17O7MWBbjsU9bGNrfwyH36cukfx3n46S983nSaeHuWTqxp++fx/mHbMlVfYti8vwW3jhHb/PKIws445kGCrzw5BmFyfhYuxS1h+vJsAl40nQRrUQpl93gFPIXoRdeKDJdSjYaMbhsUZPHs3cyttW8oZkVD6wgGomCQK8xveh7fF/WvLiG6qnV5JXo75MB4wdQMqxku/cvuGoBnkKPvnzohb1CewGw5vk1bJq7CRHB28NL2UVl5PfKp25RHSsnr8ST76Hs0jJ8A3zE6mIsu3cZg68anLbLkMA9TtC5PF07a4v7vrVDkTpC/meA802Xko3iSVybXLzCwLMGUhgoJNYQY0loCcUHFgPQ90d96Xti3za3MeT3Q779MmjV96S+DDhjAAAb3tzA2pfXstvE3djw2gb2+NUetKxvYeM7GymdUMraKWvpd3K/dAYc4O507qwt7jon36KSFHXAuV0siSua5vfMpzCgTzG8hV58g3xEq7s+XN1buGWBl3hTfEuAvaBaFPHmOOIVmtY2Ea2OUrRfWg/qXneCzhfp3GFb3NeSgx5+GvI/AZxrupRso1K0bHHzumYav26kcM9C6hbVseGtDVTPqKZwSCGlZ5XiLdrBykwC4b+HAeg9tje9x/T+9kdrnltD9QfVeAu9DPn9EAD6lfdjxcMr8BR4KLukjNVPrab/6f1T8XF25R/p3mFb3HdO3irk3xv4ErDrenXA0MDudYgktemLNcb46uav6PfjfvhH+IlGonhL9P+WtS+spSXSQtmF2w87aKluIb9XPtFNUcK3hik9p5Sifbctbd2/1xFviTPgtAHbPF+3oI5NczbRe2xv1rywBvEKpWeVkudPabv2mRN0hqZyB53h1sN1CEUWoXvarY5J6oqmKqpYdtcyeh7VE/8IPwB5/jzEI4hH6DW6Fw1Ld7z8Wn4v3T2Q1yOPkuElO3yd/0g/m2Zv2nafSrF2ylr6/6Q/a19ay4BTB9DzqJ5seHNDMj/ajtyQ6h10hntDrt2AXvjdaocWaEnmiqZKKVZMWoGv1EffE7Z0srXUbLngv2nOJrrttv33SrwpTqwh9u3j2s9r8e2mzySaVm8ZELR57mZ8pdueYdS8X0PJsBK8RV7izXH9W+5BP06dj52g80wqd9BZ7jwnbxWKLCHkfwzb094ujSKNkLybYeoX1VPzQQ2+Mh+L/6xXCBowfgA1H9XQuKwRgIK+BQyaOAjQh+crHl5B4MoA0UiUb+78BgAVU/iP9FNysL7MtubZNTroAgV9trwf9BdCzYwaAlcHAN2L/81d3yBeYffLdk/WR9uRq1O58a5w7zl5q5D/e8AC3P6FlgTrvZ51Y/co62e6jiw0xQk6p5guYmfcfrgOochSYLLpMrKBXeywU2LA700XsSvuD7l2I2B/gdvQIHaxw0540Ak6/zVdxK7kRshDkTBwi+kyMl2Dxy522EG1wLWmi2hLboRcuwnI6G9c02xL3mG3ZsLML23JnZCHIk3ALwCX9zR2Xp3HY1vy9psH3Gy6iPbInZADhCLTgAdNl5Gp6j1i7/dvn2bgPCfoZMWXYm6FXPstsMx0EZmoXuza5O30FyfoOKaLaK92hVxE/igin4vIpyIyT0SOSHVhKROKRICJ2MP27dTZddDaYwZwq+kiOqLNkIvIUcDJwHCl1MHAsWR7SxiKvAP803QZmaZe7NrkbagDgk7Qyaovw/a05KXAeqVUE4BSar1SaqWI/EVEZonIZyJyvyQG9YrIeyJyu4hME5EvReT7IvKCiCwSkRsTrykSkSoRmZ94/88Sz4dFpG/i8QgReS/xOCQikxLbXioi/9NanIj8WUT+KyJvisiTItLe2wsr0KPUrIR6uw5aW652gs4S00V0VHtC/gawu4gsFJF7RGR04vm7lFLfV0odBBSiW/tWzUqpY4D70HNPXw4cBEwUkT7ACcBKpdSwxPtfa0cd+6HnbjscuFZE8kVkBHAGcChwOjCiHdvRQpFG4Gxgx0OgcpBdm3yXXnOCzn2mi+iMNkOulKoFDgMuAdYBT4vIRGCsiMwUEQf4IXDgVm9rXRrGAT5XSq1KHAksBXZPPH+siNwiIqOUUpF21FqllGpSSq1Hr0c+ABgJvKyUalBKbQZeacd2tghF5qInlrC/3EC9XQZtZxajG4Ss1K6ON6VUTCn1nlLqWuBX6A98DzBeKTUUeIBtxyG3jgWMb/W49d95SqmF6C8OB7hZRP6S+Hl0q5q+O/5w6+3E0ANOuv5bGYo8D1zT5e24QIPYw/UdqAbKnaCz0XQhndWejrd9RWTr2TsPQY/qAlgvIsXA+I7sVEQGAfVKqceBvwPDEz8Ko8MP+jC8Le8DPxaRbok6yjtSx7dCkUpgUqfe6yJ2RdPttADjnaCz0HQhXdGe4ZfFwJ0i0hPd0i5GH7rXoFviMDCrg/sdCtwqInH0f8jLEs9fBzwkItcAM9vaiFJqlohMAeYDX6OXMG7Pof+OXAoMAcZ28v1Zz65oup1fOkHnHdNFdFXWjycXkWKlVK2IdAemAZcopeZ0amMhfy/gQ2DfJJaYNcYPGvj+Al/BSNN1ZIjbnKCTsRNBdIQb7ni7X0TmAXOA5zsdcIBQpBp9yJ/yycAyUVMSp37Kci8DvzNdRLJkfUueEiH/KPSaagVtvdRNji8bNHNVfl723s2YHLOAsU7QqTNdSLK4oSVPvlBkOvoKQlYMQEiWFrsO2mzgeDcFHGzIdy4UeQ74MVBvupR0aZGcngdvNnCcE3RqTBeSbDbkuxKKvA4ch75W6nrRJK6DlmU+xqUBBxvytoUiHwCjgVWmS0m1aBKnY84i7wLj3BpwsCFvn1DEQd9Cu9R0KakUF8mpjkb07dcnOUGn1nQhqWRD3l56aueR6BuAXCmWW1cTJgNnOEGnsa0Xikjtd/49UUTuSlllO6/jQRE5oKPvsyHviFBkFfrQ/QPTpaRCqlY0zTAtwP84QWeiE3SyaiYcpdRFSqkOL4tsQ95R+oaZ44AnTZeSbDkQ8tXo8+87k7VBEXlERMZv9e/axN/FIvK2iMwREUdETkk8/7vW+RAS8y68k3g8TkQeTzw+XkQ+TLz32cS4jNa5Gto/nDrBhrwzQpF6QpGfo9dYc9M11ULTBaTQh8BhTtCZ3on3FiamPZuXuLvy+na8pxE4TSk1HD0e4rbExCrTgFGJ14wAikVf1RgJTE9MmvIn4NjEe2cDV3ai5m/ZkHdFKPIIegTdXMOVdFmzXtHUrb8P9wCjnaCzspPvb1BKHdL6B/hLW29AD4P+q4h8ir57cjf0HAifAIeJSAl6+PSH6LCPAqYDRwIHADMSXyhBYHAn6wbsIoBdF4osJOQ/EqgEfkMyxrgb0CTSgPsuoTUClzlB55EU7uPbORASLXVr5+XZQD/gMKVUi4iEgW5bPT4f3bfzKbql3xM9HdmewJtKqQnJKtCt39zpFYo0E4pciR7cstZ0OZ3R6HHd6invA4emOOCw7RwIp7Dli9IPrE2EeizbtsbT0EsdT0O33pcC85QeSPIRcLSI7AUgIt1FZJ+uFGhDnkyhyH+AYcCbpkvpqEbxtHkpKUtsQs9PcEyaFiJ8ABgtIh8DR7Clj+ZfwAgRmY1u1beuZTp6gtQPlVJr0Ecc0wGUUuvQU4Y/mTjU/wg9v2Gn2VFoqRDyC/Br9CQYPQxX0y4L8/O/OqOsdIjpOrroJeDyLpx7u5INeSqF/APQ62VNJMPP1ef7ChacM2hgtk6WsQr4lRN0XjBdSCayh+upFIqsIRS5AN1j2uZ0VibVS1YudhhFT/u9vw34ztmQp0Mo8jFwFHAWeo68jFOfXWuTx9C3pe7nBJ3LnKDT2Xn9coK9hJYuoYgCnibkfx64CH2ttdRsUVvUeSQbbvGMoe80vN4JOotMF5MtbMjTLRTRh5gh/6PolWV+CQSM1kTGr4MWB55Ch3tBWy+2tmU73kwL+T3AiejLPidi6BRqkr9kxu29ex1tYt+70Aw8C9zkBB27bl0n2ZbctFAkDlQBVYT8AfSc9hcC/dNZRl1mrYO2CLgfeMQJOutNF5PtbEueiUL+AvQKMpexZTBDSt3Su+fUx/09Rrf9ypSpBV5Ad6i96wQd+4uZJLYlz0ShSDO6g+lJQv6DgAnoFV2Hk6Lr7fUeI2cJjcB76LvDXnCCTs5MmplOtiXPJiF/P/RY9hOA49GjmpLid/36vPef4qIxydreLnyGXg77DWCaE3Ts0tEpZlvybBKKrAOeAJ5I3Do7DN3C/wg4mi5M31TvSdk6aOvQQy1fB960t5ymn23J3SLkL0avOLsfei23fROPh9COL/OLBvafOrOwW1fOyZvQgzA+Az7f6s9Se35tlm3J3SIUqUUPr3x/2+f9+egxyluHP4AeONMDKAF6NOx8RdMG9Lzz1cDGrR5Xo1vpL9FhXuIEnUy+1p6zbEtuATB08lBBj4XOS/ztBeqcoNNktDCry2zILcvl7AAVy3I5G3LLcjkbcstyORtyy3I5G3LLcjkbcstyORtyy3I5G3LLcjkbcstyORtyy3I5G3LLcjkbcstyORtyy3I5G3LLcjkbcstyORtyy3I5G3LLcjkbcstyORtyy3I5G3LLcjkbcstyORtyy3I5G3LLcjkbcstyORtyy3I5G3LLcjkbcstyuf8PApVIdg+LnvU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93820" y="1709191"/>
            <a:ext cx="3642030" cy="3236976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 flipH="1">
            <a:off x="367050" y="5832959"/>
            <a:ext cx="1094749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above pie diagram we can easily visualize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top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manufacturer and Handset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2313" y="69566"/>
            <a:ext cx="12185077" cy="4846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 Handset type &amp; Top 3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Manufacturer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096000" y="868223"/>
            <a:ext cx="0" cy="438912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665025"/>
            <a:ext cx="12192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ction Button: Home 12">
            <a:hlinkClick r:id="rId4" action="ppaction://hlinksldjump" highlightClick="1"/>
          </p:cNvPr>
          <p:cNvSpPr/>
          <p:nvPr/>
        </p:nvSpPr>
        <p:spPr>
          <a:xfrm>
            <a:off x="11619345" y="6400800"/>
            <a:ext cx="267855" cy="286327"/>
          </a:xfrm>
          <a:prstGeom prst="actionButtonHom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79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09" y="671085"/>
            <a:ext cx="10515600" cy="475990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Promote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Popular 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Handsets :</a:t>
            </a:r>
            <a:endParaRPr lang="en-IN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Huawei, Apple and Samsung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are the top 3 manufacturer in the current market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From top 10 handset type we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conclude, these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are the popular devices in current market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 the marketing team should focus on promoting these brands and collaborate with apple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Samsung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Huawei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manufacturer to achieve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Showcase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features and benefits to attract more customers.</a:t>
            </a:r>
          </a:p>
          <a:p>
            <a:pPr>
              <a:lnSpc>
                <a:spcPct val="150000"/>
              </a:lnSpc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Establish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partnerships with Apple, Samsung, and Huawei to leverage their market dominance.</a:t>
            </a:r>
          </a:p>
          <a:p>
            <a:pPr>
              <a:lnSpc>
                <a:spcPct val="150000"/>
              </a:lnSpc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Conduct investigation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find out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nature of undefined handsets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2313" y="69566"/>
            <a:ext cx="12185077" cy="4846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Interpretation and Recommendations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5025"/>
            <a:ext cx="12192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11619345" y="6400800"/>
            <a:ext cx="267855" cy="286327"/>
          </a:xfrm>
          <a:prstGeom prst="actionButtonHom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32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560" y="4433454"/>
            <a:ext cx="10122233" cy="2179264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User behavior analytics (UBA) is the tracking, collecting and assessing of user data and activities using monitoring systems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Data Aggregation </a:t>
            </a:r>
          </a:p>
          <a:p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app data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usage </a:t>
            </a:r>
            <a:r>
              <a:rPr lang="en-I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indivisually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from above data we can conclude that users  are spending much of data on watching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Netflix, Gaming,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downloading data</a:t>
            </a:r>
            <a:endParaRPr lang="en-I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1" y="816183"/>
            <a:ext cx="6782566" cy="335865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2313" y="69566"/>
            <a:ext cx="12185077" cy="4846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Behaviour Analysis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5025"/>
            <a:ext cx="12192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ction Button: Home 7">
            <a:hlinkClick r:id="rId3" action="ppaction://hlinksldjump" highlightClick="1"/>
          </p:cNvPr>
          <p:cNvSpPr/>
          <p:nvPr/>
        </p:nvSpPr>
        <p:spPr>
          <a:xfrm>
            <a:off x="11619345" y="6400800"/>
            <a:ext cx="267855" cy="286327"/>
          </a:xfrm>
          <a:prstGeom prst="actionButtonHom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48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734" y="5080003"/>
            <a:ext cx="10813796" cy="1560941"/>
          </a:xfrm>
        </p:spPr>
        <p:txBody>
          <a:bodyPr anchor="ctr">
            <a:no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1.User behaviour analysis provides valuable insights into data usage patterns.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2.It helps identify popular applications and user preferences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3187" r="1592"/>
          <a:stretch/>
        </p:blipFill>
        <p:spPr>
          <a:xfrm>
            <a:off x="7333672" y="1481093"/>
            <a:ext cx="3767328" cy="337194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923" y="101714"/>
            <a:ext cx="12185077" cy="4846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of  User Behaviour Data Frame 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65025"/>
            <a:ext cx="12192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103585" y="692727"/>
            <a:ext cx="3313870" cy="415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Overview of aggregated metrics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817" r="52401"/>
          <a:stretch/>
        </p:blipFill>
        <p:spPr>
          <a:xfrm>
            <a:off x="1027221" y="1523074"/>
            <a:ext cx="3766451" cy="332996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058904" y="688111"/>
            <a:ext cx="1720587" cy="415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Data Usage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545627" y="665022"/>
            <a:ext cx="2870518" cy="415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App Specific Data Usage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096000" y="1191492"/>
            <a:ext cx="0" cy="438912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ction Button: Home 13">
            <a:hlinkClick r:id="rId3" action="ppaction://hlinksldjump" highlightClick="1"/>
          </p:cNvPr>
          <p:cNvSpPr/>
          <p:nvPr/>
        </p:nvSpPr>
        <p:spPr>
          <a:xfrm>
            <a:off x="11619345" y="6400800"/>
            <a:ext cx="267855" cy="286327"/>
          </a:xfrm>
          <a:prstGeom prst="actionButtonHom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1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-2313" y="69566"/>
            <a:ext cx="12185077" cy="4846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Non-Graphical Univariate Analysis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65025"/>
            <a:ext cx="12192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429" y="1616095"/>
            <a:ext cx="790575" cy="436659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966004" y="908133"/>
            <a:ext cx="8535741" cy="5030852"/>
            <a:chOff x="3757863" y="1914889"/>
            <a:chExt cx="6644836" cy="40547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7863" y="2007223"/>
              <a:ext cx="1371600" cy="39624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/>
            <a:srcRect r="2933"/>
            <a:stretch/>
          </p:blipFill>
          <p:spPr>
            <a:xfrm>
              <a:off x="5088639" y="1964551"/>
              <a:ext cx="2634993" cy="400466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97599" y="1914889"/>
              <a:ext cx="2705100" cy="3937272"/>
            </a:xfrm>
            <a:prstGeom prst="rect">
              <a:avLst/>
            </a:prstGeom>
          </p:spPr>
        </p:pic>
      </p:grpSp>
      <p:sp>
        <p:nvSpPr>
          <p:cNvPr id="12" name="Action Button: Home 11">
            <a:hlinkClick r:id="rId6" action="ppaction://hlinksldjump" highlightClick="1"/>
          </p:cNvPr>
          <p:cNvSpPr/>
          <p:nvPr/>
        </p:nvSpPr>
        <p:spPr>
          <a:xfrm>
            <a:off x="11619345" y="6400800"/>
            <a:ext cx="267855" cy="286327"/>
          </a:xfrm>
          <a:prstGeom prst="actionButtonHom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64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994" y="1320431"/>
            <a:ext cx="3502152" cy="25993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57" y="1320431"/>
            <a:ext cx="3500437" cy="2402640"/>
          </a:xfrm>
          <a:prstGeom prst="rect">
            <a:avLst/>
          </a:prstGeom>
        </p:spPr>
      </p:pic>
      <p:pic>
        <p:nvPicPr>
          <p:cNvPr id="18" name="Picture 17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418846" y="1320431"/>
            <a:ext cx="3502152" cy="2404872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229289" y="4305232"/>
            <a:ext cx="3502152" cy="2404872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654363" y="4305232"/>
            <a:ext cx="3502152" cy="240487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-2313" y="69566"/>
            <a:ext cx="12185077" cy="4846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Graphical Univariate Analysis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65025"/>
            <a:ext cx="12192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66646" y="701963"/>
            <a:ext cx="3757204" cy="415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Boxplot shows I univariate analysis</a:t>
            </a:r>
          </a:p>
        </p:txBody>
      </p:sp>
      <p:sp>
        <p:nvSpPr>
          <p:cNvPr id="14" name="Action Button: Home 13">
            <a:hlinkClick r:id="rId7" action="ppaction://hlinksldjump" highlightClick="1"/>
          </p:cNvPr>
          <p:cNvSpPr/>
          <p:nvPr/>
        </p:nvSpPr>
        <p:spPr>
          <a:xfrm>
            <a:off x="11619345" y="6400800"/>
            <a:ext cx="267855" cy="286327"/>
          </a:xfrm>
          <a:prstGeom prst="actionButtonHom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14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</TotalTime>
  <Words>598</Words>
  <Application>Microsoft Office PowerPoint</Application>
  <PresentationFormat>Widescreen</PresentationFormat>
  <Paragraphs>82</Paragraphs>
  <Slides>14</Slides>
  <Notes>0</Notes>
  <HiddenSlides>11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Arial</vt:lpstr>
      <vt:lpstr>Calibri</vt:lpstr>
      <vt:lpstr>Calibri Light</vt:lpstr>
      <vt:lpstr>Courier New</vt:lpstr>
      <vt:lpstr>Wingdings</vt:lpstr>
      <vt:lpstr>Office Theme</vt:lpstr>
      <vt:lpstr>Next Hikes Internship Project Telco Data Analysis</vt:lpstr>
      <vt:lpstr>Telco Data Analysis</vt:lpstr>
      <vt:lpstr>Top Handset and Handset Manufacturing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NextHike Internship Project</dc:title>
  <dc:creator>Admin</dc:creator>
  <cp:lastModifiedBy>Admin</cp:lastModifiedBy>
  <cp:revision>51</cp:revision>
  <dcterms:created xsi:type="dcterms:W3CDTF">2023-06-21T17:55:32Z</dcterms:created>
  <dcterms:modified xsi:type="dcterms:W3CDTF">2023-06-24T09:29:06Z</dcterms:modified>
</cp:coreProperties>
</file>