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61" r:id="rId3"/>
    <p:sldId id="260" r:id="rId4"/>
    <p:sldId id="262" r:id="rId5"/>
    <p:sldId id="265" r:id="rId6"/>
    <p:sldId id="268" r:id="rId7"/>
    <p:sldId id="270" r:id="rId8"/>
    <p:sldId id="264" r:id="rId9"/>
    <p:sldId id="274" r:id="rId10"/>
    <p:sldId id="27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330" y="67"/>
      </p:cViewPr>
      <p:guideLst>
        <p:guide orient="horz" pos="2160"/>
        <p:guide pos="288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BDEBD49B-A994-4504-92BD-07FF65D35757}" type="datetimeFigureOut">
              <a:rPr lang="en-IN" smtClean="0"/>
              <a:t>02-05-2023</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41EF0375-6F55-4B61-9D7C-0454A8DC972F}" type="slidenum">
              <a:rPr lang="en-IN" altLang="en-US" smtClean="0"/>
              <a:t>‹#›</a:t>
            </a:fld>
            <a:endParaRPr lang="en-I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8F05D01-554C-4A62-AD3E-8930E5CD9663}" type="datetimeFigureOut">
              <a:rPr lang="en-IN" smtClean="0"/>
              <a:t>02-05-2023</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4B9BDCAD-69CB-4976-A554-EA98439227BA}" type="slidenum">
              <a:rPr lang="en-IN" altLang="en-US" smtClean="0"/>
              <a:t>‹#›</a:t>
            </a:fld>
            <a:endParaRPr lang="en-I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8F05D01-554C-4A62-AD3E-8930E5CD9663}" type="datetimeFigureOut">
              <a:rPr lang="en-IN" smtClean="0"/>
              <a:t>02-05-2023</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4B9BDCAD-69CB-4976-A554-EA98439227BA}" type="slidenum">
              <a:rPr lang="en-IN" altLang="en-US" smtClean="0"/>
              <a:t>‹#›</a:t>
            </a:fld>
            <a:endParaRPr lang="en-I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8F05D01-554C-4A62-AD3E-8930E5CD9663}" type="datetimeFigureOut">
              <a:rPr lang="en-IN" smtClean="0"/>
              <a:t>02-05-2023</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4B9BDCAD-69CB-4976-A554-EA98439227BA}" type="slidenum">
              <a:rPr lang="en-IN" altLang="en-US" smtClean="0"/>
              <a:t>‹#›</a:t>
            </a:fld>
            <a:endParaRPr lang="en-IN" alt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8F05D01-554C-4A62-AD3E-8930E5CD9663}" type="datetimeFigureOut">
              <a:rPr lang="en-IN" smtClean="0"/>
              <a:t>02-05-2023</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4B9BDCAD-69CB-4976-A554-EA98439227BA}" type="slidenum">
              <a:rPr lang="en-IN" altLang="en-US" smtClean="0"/>
              <a:t>‹#›</a:t>
            </a:fld>
            <a:endParaRPr lang="en-I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fld id="{E8F05D01-554C-4A62-AD3E-8930E5CD9663}" type="datetimeFigureOut">
              <a:rPr lang="en-IN" smtClean="0"/>
              <a:t>02-05-2023</a:t>
            </a:fld>
            <a:endParaRPr lang="en-IN"/>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fld id="{4B9BDCAD-69CB-4976-A554-EA98439227BA}" type="slidenum">
              <a:rPr lang="en-IN" altLang="en-US" smtClean="0"/>
              <a:t>‹#›</a:t>
            </a:fld>
            <a:endParaRPr lang="en-I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fld id="{E8F05D01-554C-4A62-AD3E-8930E5CD9663}" type="datetimeFigureOut">
              <a:rPr lang="en-IN" smtClean="0"/>
              <a:t>02-05-2023</a:t>
            </a:fld>
            <a:endParaRPr lang="en-IN"/>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fld id="{4B9BDCAD-69CB-4976-A554-EA98439227BA}" type="slidenum">
              <a:rPr lang="en-IN" altLang="en-US" smtClean="0"/>
              <a:t>‹#›</a:t>
            </a:fld>
            <a:endParaRPr lang="en-I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E8F05D01-554C-4A62-AD3E-8930E5CD9663}" type="datetimeFigureOut">
              <a:rPr lang="en-IN" smtClean="0"/>
              <a:t>02-05-2023</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4B9BDCAD-69CB-4976-A554-EA98439227BA}" type="slidenum">
              <a:rPr lang="en-IN" altLang="en-US" smtClean="0"/>
              <a:t>‹#›</a:t>
            </a:fld>
            <a:endParaRPr lang="en-I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E8F05D01-554C-4A62-AD3E-8930E5CD9663}" type="datetimeFigureOut">
              <a:rPr lang="en-IN" smtClean="0"/>
              <a:t>02-05-2023</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4B9BDCAD-69CB-4976-A554-EA98439227BA}" type="slidenum">
              <a:rPr lang="en-IN" altLang="en-US" smtClean="0"/>
              <a:t>‹#›</a:t>
            </a:fld>
            <a:endParaRPr lang="en-I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pPr>
              <a:defRPr/>
            </a:pPr>
            <a:fld id="{9239828F-49B9-4703-AC34-52552A9A0132}" type="datetimeFigureOut">
              <a:rPr lang="en-IN" smtClean="0"/>
              <a:t>02-05-2023</a:t>
            </a:fld>
            <a:endParaRPr lang="en-IN"/>
          </a:p>
        </p:txBody>
      </p:sp>
      <p:sp>
        <p:nvSpPr>
          <p:cNvPr id="5" name="Footer Placeholder 4"/>
          <p:cNvSpPr>
            <a:spLocks noGrp="1"/>
          </p:cNvSpPr>
          <p:nvPr>
            <p:ph type="ftr" sz="quarter" idx="11"/>
          </p:nvPr>
        </p:nvSpPr>
        <p:spPr>
          <a:xfrm>
            <a:off x="1972647" y="6108173"/>
            <a:ext cx="5314517" cy="365125"/>
          </a:xfrm>
        </p:spPr>
        <p:txBody>
          <a:bodyPr/>
          <a:lstStyle/>
          <a:p>
            <a:pPr>
              <a:defRPr/>
            </a:pPr>
            <a:endParaRPr lang="en-IN"/>
          </a:p>
        </p:txBody>
      </p:sp>
      <p:sp>
        <p:nvSpPr>
          <p:cNvPr id="6" name="Slide Number Placeholder 5"/>
          <p:cNvSpPr>
            <a:spLocks noGrp="1"/>
          </p:cNvSpPr>
          <p:nvPr>
            <p:ph type="sldNum" sz="quarter" idx="12"/>
          </p:nvPr>
        </p:nvSpPr>
        <p:spPr>
          <a:xfrm>
            <a:off x="8258967" y="6108173"/>
            <a:ext cx="427833" cy="365125"/>
          </a:xfrm>
        </p:spPr>
        <p:txBody>
          <a:bodyPr/>
          <a:lstStyle/>
          <a:p>
            <a:fld id="{F5AF47E8-8E57-474A-9A2B-D5922B36710D}" type="slidenum">
              <a:rPr lang="en-IN" altLang="en-US" smtClean="0"/>
              <a:t>‹#›</a:t>
            </a:fld>
            <a:endParaRPr lang="en-I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E8F05D01-554C-4A62-AD3E-8930E5CD9663}" type="datetimeFigureOut">
              <a:rPr lang="en-IN" smtClean="0"/>
              <a:t>02-05-2023</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4B9BDCAD-69CB-4976-A554-EA98439227BA}" type="slidenum">
              <a:rPr lang="en-IN" altLang="en-US" smtClean="0"/>
              <a:t>‹#›</a:t>
            </a:fld>
            <a:endParaRPr lang="en-I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88168BDD-4F34-41AC-BE45-0CA5CFA9699B}" type="datetimeFigureOut">
              <a:rPr lang="en-IN" smtClean="0"/>
              <a:t>02-05-2023</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B8B99842-CDDB-46DF-8D36-3E60CA6029B9}" type="slidenum">
              <a:rPr lang="en-IN" altLang="en-US" smtClean="0"/>
              <a:t>‹#›</a:t>
            </a:fld>
            <a:endParaRPr lang="en-I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E8F05D01-554C-4A62-AD3E-8930E5CD9663}" type="datetimeFigureOut">
              <a:rPr lang="en-IN" smtClean="0"/>
              <a:t>02-05-2023</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4B9BDCAD-69CB-4976-A554-EA98439227BA}" type="slidenum">
              <a:rPr lang="en-IN" altLang="en-US" smtClean="0"/>
              <a:t>‹#›</a:t>
            </a:fld>
            <a:endParaRPr lang="en-I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E8F05D01-554C-4A62-AD3E-8930E5CD9663}" type="datetimeFigureOut">
              <a:rPr lang="en-IN" smtClean="0"/>
              <a:t>02-05-2023</a:t>
            </a:fld>
            <a:endParaRPr lang="en-IN"/>
          </a:p>
        </p:txBody>
      </p:sp>
      <p:sp>
        <p:nvSpPr>
          <p:cNvPr id="8" name="Footer Placeholder 7"/>
          <p:cNvSpPr>
            <a:spLocks noGrp="1"/>
          </p:cNvSpPr>
          <p:nvPr>
            <p:ph type="ftr" sz="quarter" idx="11"/>
          </p:nvPr>
        </p:nvSpPr>
        <p:spPr/>
        <p:txBody>
          <a:bodyPr/>
          <a:lstStyle/>
          <a:p>
            <a:pPr>
              <a:defRPr/>
            </a:pPr>
            <a:endParaRPr lang="en-IN"/>
          </a:p>
        </p:txBody>
      </p:sp>
      <p:sp>
        <p:nvSpPr>
          <p:cNvPr id="9" name="Slide Number Placeholder 8"/>
          <p:cNvSpPr>
            <a:spLocks noGrp="1"/>
          </p:cNvSpPr>
          <p:nvPr>
            <p:ph type="sldNum" sz="quarter" idx="12"/>
          </p:nvPr>
        </p:nvSpPr>
        <p:spPr/>
        <p:txBody>
          <a:bodyPr/>
          <a:lstStyle/>
          <a:p>
            <a:fld id="{4B9BDCAD-69CB-4976-A554-EA98439227BA}" type="slidenum">
              <a:rPr lang="en-IN" altLang="en-US" smtClean="0"/>
              <a:t>‹#›</a:t>
            </a:fld>
            <a:endParaRPr lang="en-I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260F7416-4AB0-4611-84EE-9CC27AE25ED1}" type="datetimeFigureOut">
              <a:rPr lang="en-IN" smtClean="0"/>
              <a:t>02-05-2023</a:t>
            </a:fld>
            <a:endParaRPr lang="en-IN"/>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fld id="{F31E5BA2-3BD7-4660-AACE-E041D5C66952}" type="slidenum">
              <a:rPr lang="en-IN" altLang="en-US" smtClean="0"/>
              <a:t>‹#›</a:t>
            </a:fld>
            <a:endParaRPr lang="en-I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pPr>
              <a:defRPr/>
            </a:pPr>
            <a:fld id="{16D5E562-69F2-42AF-815F-C79C054F976B}" type="datetimeFigureOut">
              <a:rPr lang="en-IN" smtClean="0"/>
              <a:t>02-05-2023</a:t>
            </a:fld>
            <a:endParaRPr lang="en-IN"/>
          </a:p>
        </p:txBody>
      </p:sp>
      <p:sp>
        <p:nvSpPr>
          <p:cNvPr id="3" name="Footer Placeholder 2"/>
          <p:cNvSpPr>
            <a:spLocks noGrp="1"/>
          </p:cNvSpPr>
          <p:nvPr>
            <p:ph type="ftr" sz="quarter" idx="11"/>
          </p:nvPr>
        </p:nvSpPr>
        <p:spPr/>
        <p:txBody>
          <a:bodyPr/>
          <a:lstStyle/>
          <a:p>
            <a:pPr>
              <a:defRPr/>
            </a:pPr>
            <a:endParaRPr lang="en-IN"/>
          </a:p>
        </p:txBody>
      </p:sp>
      <p:sp>
        <p:nvSpPr>
          <p:cNvPr id="4" name="Slide Number Placeholder 3"/>
          <p:cNvSpPr>
            <a:spLocks noGrp="1"/>
          </p:cNvSpPr>
          <p:nvPr>
            <p:ph type="sldNum" sz="quarter" idx="12"/>
          </p:nvPr>
        </p:nvSpPr>
        <p:spPr/>
        <p:txBody>
          <a:bodyPr/>
          <a:lstStyle/>
          <a:p>
            <a:fld id="{74C0C7B1-B0EE-4131-993A-A12F102AACF4}" type="slidenum">
              <a:rPr lang="en-IN" altLang="en-US" smtClean="0"/>
              <a:t>‹#›</a:t>
            </a:fld>
            <a:endParaRPr lang="en-I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8F05D01-554C-4A62-AD3E-8930E5CD9663}" type="datetimeFigureOut">
              <a:rPr lang="en-IN" smtClean="0"/>
              <a:t>02-05-2023</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4B9BDCAD-69CB-4976-A554-EA98439227BA}" type="slidenum">
              <a:rPr lang="en-IN" altLang="en-US" smtClean="0"/>
              <a:t>‹#›</a:t>
            </a:fld>
            <a:endParaRPr lang="en-I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5D70FF98-BF5B-4B7E-82FE-B64300B10D5F}" type="datetimeFigureOut">
              <a:rPr lang="en-IN" smtClean="0"/>
              <a:t>02-05-2023</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77DF2BCD-78D6-41C9-B57D-3873CCFD9753}" type="slidenum">
              <a:rPr lang="en-IN" altLang="en-US" smtClean="0"/>
              <a:t>‹#›</a:t>
            </a:fld>
            <a:endParaRPr lang="en-I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pPr>
              <a:defRPr/>
            </a:pPr>
            <a:fld id="{E8F05D01-554C-4A62-AD3E-8930E5CD9663}" type="datetimeFigureOut">
              <a:rPr lang="en-IN" smtClean="0"/>
              <a:t>02-05-2023</a:t>
            </a:fld>
            <a:endParaRPr lang="en-IN"/>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pPr>
              <a:defRPr/>
            </a:pPr>
            <a:endParaRPr lang="en-IN"/>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4B9BDCAD-69CB-4976-A554-EA98439227BA}" type="slidenum">
              <a:rPr lang="en-IN" altLang="en-US" smtClean="0"/>
              <a:t>‹#›</a:t>
            </a:fld>
            <a:endParaRPr lang="en-I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
          <p:cNvSpPr txBox="1">
            <a:spLocks noChangeArrowheads="1"/>
          </p:cNvSpPr>
          <p:nvPr/>
        </p:nvSpPr>
        <p:spPr bwMode="auto">
          <a:xfrm>
            <a:off x="3577019" y="2204864"/>
            <a:ext cx="570203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algn="ctr"/>
            <a:r>
              <a:rPr lang="en-IN" altLang="en-US" sz="4400" u="sng" dirty="0" err="1">
                <a:solidFill>
                  <a:srgbClr val="C00000"/>
                </a:solidFill>
                <a:latin typeface="Bodoni MT" panose="02070603080606020203" pitchFamily="18" charset="0"/>
              </a:rPr>
              <a:t>Harshad</a:t>
            </a:r>
            <a:r>
              <a:rPr lang="en-IN" altLang="en-US" sz="4400" u="sng" dirty="0">
                <a:solidFill>
                  <a:srgbClr val="C00000"/>
                </a:solidFill>
                <a:latin typeface="Bodoni MT" panose="02070603080606020203" pitchFamily="18" charset="0"/>
              </a:rPr>
              <a:t> Mehta Scam</a:t>
            </a:r>
          </a:p>
          <a:p>
            <a:pPr algn="ctr"/>
            <a:r>
              <a:rPr lang="en-IN" altLang="en-US" sz="2000" dirty="0">
                <a:latin typeface="Adobe Fan Heiti Std B" panose="020B0700000000000000" pitchFamily="34" charset="-128"/>
                <a:ea typeface="Adobe Fan Heiti Std B" panose="020B0700000000000000" pitchFamily="34" charset="-128"/>
              </a:rPr>
              <a:t>The Man who shook the Nation !</a:t>
            </a:r>
            <a:endParaRPr lang="en-IN" altLang="en-US" sz="4400" dirty="0">
              <a:latin typeface="Bodoni MT" panose="02070603080606020203" pitchFamily="18" charset="0"/>
            </a:endParaRPr>
          </a:p>
        </p:txBody>
      </p:sp>
      <p:sp>
        <p:nvSpPr>
          <p:cNvPr id="10244" name="TextBox 6"/>
          <p:cNvSpPr txBox="1">
            <a:spLocks noChangeArrowheads="1"/>
          </p:cNvSpPr>
          <p:nvPr/>
        </p:nvSpPr>
        <p:spPr bwMode="auto">
          <a:xfrm>
            <a:off x="5004048" y="4549676"/>
            <a:ext cx="323998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r>
              <a:rPr lang="en-IN" altLang="en-US" sz="2400" b="1" dirty="0"/>
              <a:t>Presented BY,</a:t>
            </a:r>
          </a:p>
          <a:p>
            <a:pPr marL="342900" indent="-342900">
              <a:buFont typeface="Arial" panose="020B0604020202020204" pitchFamily="34" charset="0"/>
              <a:buChar char="•"/>
            </a:pPr>
            <a:r>
              <a:rPr lang="en-IN" altLang="en-US" sz="2400" b="1" dirty="0"/>
              <a:t>Kalyani </a:t>
            </a:r>
            <a:r>
              <a:rPr lang="en-IN" altLang="en-US" sz="2400" b="1" dirty="0" err="1"/>
              <a:t>sananse</a:t>
            </a:r>
            <a:r>
              <a:rPr lang="en-IN" altLang="en-US" sz="2400" b="1" dirty="0"/>
              <a:t> </a:t>
            </a:r>
          </a:p>
          <a:p>
            <a:pPr marL="342900" indent="-342900">
              <a:buFont typeface="Arial" panose="020B0604020202020204" pitchFamily="34" charset="0"/>
              <a:buChar char="•"/>
            </a:pPr>
            <a:r>
              <a:rPr lang="en-IN" altLang="en-US" sz="2400" b="1" dirty="0"/>
              <a:t>Gokarni </a:t>
            </a:r>
            <a:r>
              <a:rPr lang="en-IN" altLang="en-US" sz="2400" b="1" dirty="0" err="1"/>
              <a:t>sarode</a:t>
            </a:r>
            <a:endParaRPr lang="en-IN" altLang="en-US" sz="2400" b="1" dirty="0"/>
          </a:p>
          <a:p>
            <a:pPr marL="342900" indent="-342900">
              <a:buFont typeface="Arial" panose="020B0604020202020204" pitchFamily="34" charset="0"/>
              <a:buChar char="•"/>
            </a:pPr>
            <a:r>
              <a:rPr lang="en-IN" altLang="en-US" sz="2400" b="1" dirty="0"/>
              <a:t>Pankaj </a:t>
            </a:r>
            <a:r>
              <a:rPr lang="en-IN" altLang="en-US" sz="2400" b="1" dirty="0" err="1"/>
              <a:t>sen</a:t>
            </a:r>
            <a:endParaRPr lang="en-IN" altLang="en-US" sz="2400" b="1" dirty="0"/>
          </a:p>
          <a:p>
            <a:pPr marL="342900" indent="-342900">
              <a:buFont typeface="Arial" panose="020B0604020202020204" pitchFamily="34" charset="0"/>
              <a:buChar char="•"/>
            </a:pPr>
            <a:r>
              <a:rPr lang="en-IN" altLang="en-US" sz="2400" b="1" dirty="0" err="1"/>
              <a:t>Sawan</a:t>
            </a:r>
            <a:r>
              <a:rPr lang="en-IN" altLang="en-US" sz="2400" b="1" dirty="0"/>
              <a:t> </a:t>
            </a:r>
            <a:r>
              <a:rPr lang="en-IN" altLang="en-US" sz="2400" b="1" dirty="0" err="1"/>
              <a:t>Salunke</a:t>
            </a:r>
            <a:endParaRPr lang="en-IN" altLang="en-US" sz="2400" b="1" dirty="0"/>
          </a:p>
          <a:p>
            <a:endParaRPr lang="en-IN" altLang="en-US" sz="24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707668"/>
            <a:ext cx="3397507" cy="4604797"/>
          </a:xfrm>
          <a:prstGeom prst="rect">
            <a:avLst/>
          </a:prstGeom>
        </p:spPr>
      </p:pic>
    </p:spTree>
  </p:cSld>
  <p:clrMapOvr>
    <a:masterClrMapping/>
  </p:clrMapOvr>
  <p:transition spd="slow">
    <p:wheel spokes="1"/>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2268538" y="1916113"/>
            <a:ext cx="5327650" cy="1016000"/>
          </a:xfrm>
          <a:prstGeom prst="rect">
            <a:avLst/>
          </a:prstGeom>
          <a:noFill/>
        </p:spPr>
        <p:txBody>
          <a:bodyPr>
            <a:spAutoFit/>
          </a:bodyPr>
          <a:lstStyle/>
          <a:p>
            <a:pPr fontAlgn="auto">
              <a:spcBef>
                <a:spcPts val="0"/>
              </a:spcBef>
              <a:spcAft>
                <a:spcPts val="0"/>
              </a:spcAft>
              <a:defRPr/>
            </a:pPr>
            <a:r>
              <a:rPr lang="en-IN" sz="6000" b="1" dirty="0">
                <a:solidFill>
                  <a:schemeClr val="tx1">
                    <a:lumMod val="65000"/>
                    <a:lumOff val="35000"/>
                  </a:schemeClr>
                </a:solidFill>
                <a:effectLst>
                  <a:outerShdw blurRad="31750" dist="25400" dir="5400000" algn="tl" rotWithShape="0">
                    <a:srgbClr val="000000">
                      <a:alpha val="25000"/>
                    </a:srgbClr>
                  </a:outerShdw>
                </a:effectLst>
                <a:latin typeface="Bodoni MT" panose="02070603080606020203" pitchFamily="18" charset="0"/>
                <a:ea typeface="+mj-ea"/>
                <a:cs typeface="+mj-cs"/>
              </a:rPr>
              <a:t>Thank You…!!!</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022504" cy="1296144"/>
          </a:xfrm>
        </p:spPr>
        <p:txBody>
          <a:bodyPr>
            <a:normAutofit fontScale="90000"/>
          </a:bodyPr>
          <a:lstStyle/>
          <a:p>
            <a:pPr fontAlgn="auto">
              <a:spcAft>
                <a:spcPts val="0"/>
              </a:spcAft>
              <a:defRPr/>
            </a:pPr>
            <a:r>
              <a:rPr lang="en-IN" sz="5400" dirty="0" err="1">
                <a:solidFill>
                  <a:srgbClr val="C00000"/>
                </a:solidFill>
                <a:latin typeface="Bodoni MT" panose="02070603080606020203" pitchFamily="18" charset="0"/>
              </a:rPr>
              <a:t>Harshad</a:t>
            </a:r>
            <a:r>
              <a:rPr lang="en-IN" sz="5400" dirty="0">
                <a:solidFill>
                  <a:srgbClr val="C00000"/>
                </a:solidFill>
                <a:latin typeface="Bodoni MT" panose="02070603080606020203" pitchFamily="18" charset="0"/>
              </a:rPr>
              <a:t> Mehta</a:t>
            </a:r>
          </a:p>
        </p:txBody>
      </p:sp>
      <p:sp>
        <p:nvSpPr>
          <p:cNvPr id="3" name="Content Placeholder 2"/>
          <p:cNvSpPr>
            <a:spLocks noGrp="1"/>
          </p:cNvSpPr>
          <p:nvPr>
            <p:ph idx="1"/>
          </p:nvPr>
        </p:nvSpPr>
        <p:spPr>
          <a:xfrm>
            <a:off x="323528" y="1323927"/>
            <a:ext cx="8229600" cy="5373687"/>
          </a:xfrm>
        </p:spPr>
        <p:txBody>
          <a:bodyPr>
            <a:normAutofit/>
          </a:bodyPr>
          <a:lstStyle/>
          <a:p>
            <a:pPr marL="365760" indent="-255905" algn="just" fontAlgn="auto">
              <a:spcAft>
                <a:spcPts val="0"/>
              </a:spcAft>
              <a:buFont typeface="Wingdings 3" panose="05040102010807070707"/>
              <a:buChar char=""/>
              <a:defRPr/>
            </a:pPr>
            <a:r>
              <a:rPr lang="en-IN" sz="2700" cap="none" dirty="0"/>
              <a:t>Name: Harshad Shantilal Mehta</a:t>
            </a:r>
          </a:p>
          <a:p>
            <a:pPr marL="365760" indent="-255905" algn="just" fontAlgn="auto">
              <a:spcAft>
                <a:spcPts val="0"/>
              </a:spcAft>
              <a:buFont typeface="Wingdings 3" panose="05040102010807070707"/>
              <a:buChar char=""/>
              <a:defRPr/>
            </a:pPr>
            <a:r>
              <a:rPr lang="en-IN" sz="2700" cap="none" dirty="0"/>
              <a:t>Born in: 29 July 1953</a:t>
            </a:r>
          </a:p>
          <a:p>
            <a:pPr marL="365760" indent="-255905" algn="just" fontAlgn="auto">
              <a:spcAft>
                <a:spcPts val="0"/>
              </a:spcAft>
              <a:buFont typeface="Wingdings 3" panose="05040102010807070707"/>
              <a:buChar char=""/>
              <a:defRPr/>
            </a:pPr>
            <a:r>
              <a:rPr lang="en-IN" sz="2700" cap="none" dirty="0"/>
              <a:t>Died in: 31 December 2001</a:t>
            </a:r>
          </a:p>
          <a:p>
            <a:pPr marL="365760" indent="-255905" algn="just" fontAlgn="auto">
              <a:spcAft>
                <a:spcPts val="0"/>
              </a:spcAft>
              <a:buFont typeface="Wingdings 3" panose="05040102010807070707"/>
              <a:buChar char=""/>
              <a:defRPr/>
            </a:pPr>
            <a:r>
              <a:rPr lang="en-IN" sz="2700" cap="none" dirty="0"/>
              <a:t>Profession: stockbroker</a:t>
            </a:r>
          </a:p>
          <a:p>
            <a:pPr marL="365760" indent="-255905" algn="just" fontAlgn="auto">
              <a:spcAft>
                <a:spcPts val="0"/>
              </a:spcAft>
              <a:buFont typeface="Wingdings 3" panose="05040102010807070707"/>
              <a:buChar char=""/>
              <a:defRPr/>
            </a:pPr>
            <a:r>
              <a:rPr lang="en-IN" sz="2700" cap="none" dirty="0"/>
              <a:t>He earned degree in bachelor of commerce</a:t>
            </a:r>
          </a:p>
          <a:p>
            <a:pPr marL="365760" indent="-255905" algn="just" fontAlgn="auto">
              <a:spcAft>
                <a:spcPts val="0"/>
              </a:spcAft>
              <a:buFont typeface="Wingdings 3" panose="05040102010807070707"/>
              <a:buChar char=""/>
              <a:defRPr/>
            </a:pPr>
            <a:r>
              <a:rPr lang="en-US" sz="2700" cap="none" dirty="0">
                <a:cs typeface="Times New Roman" panose="02020603050405020304" pitchFamily="18" charset="0"/>
              </a:rPr>
              <a:t>Started his working life as an employee of the               new India assurance company</a:t>
            </a:r>
          </a:p>
          <a:p>
            <a:pPr marL="365760" indent="-255905" fontAlgn="auto">
              <a:spcAft>
                <a:spcPts val="0"/>
              </a:spcAft>
              <a:buFont typeface="Wingdings 3" panose="05040102010807070707"/>
              <a:buChar char=""/>
              <a:defRPr/>
            </a:pPr>
            <a:endParaRPr lang="en-IN" dirty="0"/>
          </a:p>
        </p:txBody>
      </p:sp>
      <p:pic>
        <p:nvPicPr>
          <p:cNvPr id="4" name="Picture 3" descr="images.jpg"/>
          <p:cNvPicPr>
            <a:picLocks noChangeAspect="1"/>
          </p:cNvPicPr>
          <p:nvPr/>
        </p:nvPicPr>
        <p:blipFill>
          <a:blip r:embed="rId2"/>
          <a:stretch>
            <a:fillRect/>
          </a:stretch>
        </p:blipFill>
        <p:spPr>
          <a:xfrm>
            <a:off x="6159500" y="71438"/>
            <a:ext cx="2876550" cy="2852737"/>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ransition spd="slow">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1008112"/>
          </a:xfrm>
        </p:spPr>
        <p:txBody>
          <a:bodyPr>
            <a:normAutofit fontScale="90000"/>
          </a:bodyPr>
          <a:lstStyle/>
          <a:p>
            <a:pPr fontAlgn="auto">
              <a:spcAft>
                <a:spcPts val="0"/>
              </a:spcAft>
              <a:defRPr/>
            </a:pPr>
            <a:r>
              <a:rPr lang="en-IN" dirty="0">
                <a:solidFill>
                  <a:srgbClr val="C00000"/>
                </a:solidFill>
                <a:latin typeface="Bodoni MT" panose="02070603080606020203" pitchFamily="18" charset="0"/>
              </a:rPr>
              <a:t>Economic &amp; Market position before the scam</a:t>
            </a:r>
          </a:p>
        </p:txBody>
      </p:sp>
      <p:sp>
        <p:nvSpPr>
          <p:cNvPr id="12290" name="Content Placeholder 2"/>
          <p:cNvSpPr>
            <a:spLocks noGrp="1"/>
          </p:cNvSpPr>
          <p:nvPr>
            <p:ph idx="1"/>
          </p:nvPr>
        </p:nvSpPr>
        <p:spPr>
          <a:xfrm>
            <a:off x="683568" y="1811094"/>
            <a:ext cx="8229600" cy="4679950"/>
          </a:xfrm>
        </p:spPr>
        <p:txBody>
          <a:bodyPr>
            <a:normAutofit fontScale="70000" lnSpcReduction="20000"/>
          </a:bodyPr>
          <a:lstStyle/>
          <a:p>
            <a:r>
              <a:rPr lang="en-US" altLang="en-US" sz="3800" cap="none" dirty="0">
                <a:latin typeface="Times New Roman" panose="02020603050405020304" pitchFamily="18" charset="0"/>
                <a:cs typeface="Times New Roman" panose="02020603050405020304" pitchFamily="18" charset="0"/>
              </a:rPr>
              <a:t>Licensing System</a:t>
            </a:r>
            <a:endParaRPr lang="en-IN" altLang="en-US" sz="3800" cap="none" dirty="0">
              <a:latin typeface="Times New Roman" panose="02020603050405020304" pitchFamily="18" charset="0"/>
              <a:cs typeface="Times New Roman" panose="02020603050405020304" pitchFamily="18" charset="0"/>
            </a:endParaRPr>
          </a:p>
          <a:p>
            <a:pPr algn="just"/>
            <a:r>
              <a:rPr lang="en-US" altLang="en-US" sz="3800" cap="none" dirty="0">
                <a:latin typeface="Times New Roman" panose="02020603050405020304" pitchFamily="18" charset="0"/>
                <a:cs typeface="Times New Roman" panose="02020603050405020304" pitchFamily="18" charset="0"/>
              </a:rPr>
              <a:t>No Permission For Liberalization, Privatization, Globalization</a:t>
            </a:r>
            <a:endParaRPr lang="en-IN" altLang="en-US" sz="3800" cap="none" dirty="0">
              <a:latin typeface="Times New Roman" panose="02020603050405020304" pitchFamily="18" charset="0"/>
              <a:cs typeface="Times New Roman" panose="02020603050405020304" pitchFamily="18" charset="0"/>
            </a:endParaRPr>
          </a:p>
          <a:p>
            <a:r>
              <a:rPr lang="en-US" altLang="en-US" sz="3800" cap="none" dirty="0">
                <a:latin typeface="Times New Roman" panose="02020603050405020304" pitchFamily="18" charset="0"/>
                <a:cs typeface="Times New Roman" panose="02020603050405020304" pitchFamily="18" charset="0"/>
              </a:rPr>
              <a:t>Government Intervention In Business</a:t>
            </a:r>
          </a:p>
          <a:p>
            <a:r>
              <a:rPr lang="en-US" altLang="en-US" sz="3800" cap="none" dirty="0">
                <a:latin typeface="Times New Roman" panose="02020603050405020304" pitchFamily="18" charset="0"/>
                <a:cs typeface="Times New Roman" panose="02020603050405020304" pitchFamily="18" charset="0"/>
              </a:rPr>
              <a:t>There Were No Permission For </a:t>
            </a:r>
            <a:r>
              <a:rPr lang="en-US" altLang="en-US" sz="3800" cap="none" dirty="0" err="1">
                <a:latin typeface="Times New Roman" panose="02020603050405020304" pitchFamily="18" charset="0"/>
                <a:cs typeface="Times New Roman" panose="02020603050405020304" pitchFamily="18" charset="0"/>
              </a:rPr>
              <a:t>Fii’s</a:t>
            </a:r>
            <a:r>
              <a:rPr lang="en-US" altLang="en-US" sz="3800" cap="none" dirty="0">
                <a:latin typeface="Times New Roman" panose="02020603050405020304" pitchFamily="18" charset="0"/>
                <a:cs typeface="Times New Roman" panose="02020603050405020304" pitchFamily="18" charset="0"/>
              </a:rPr>
              <a:t> &amp; </a:t>
            </a:r>
            <a:r>
              <a:rPr lang="en-US" altLang="en-US" sz="3800" cap="none" dirty="0" err="1">
                <a:latin typeface="Times New Roman" panose="02020603050405020304" pitchFamily="18" charset="0"/>
                <a:cs typeface="Times New Roman" panose="02020603050405020304" pitchFamily="18" charset="0"/>
              </a:rPr>
              <a:t>Fdi’s</a:t>
            </a:r>
            <a:endParaRPr lang="en-IN" altLang="en-US" sz="3800" cap="none" dirty="0">
              <a:latin typeface="Times New Roman" panose="02020603050405020304" pitchFamily="18" charset="0"/>
              <a:cs typeface="Times New Roman" panose="02020603050405020304" pitchFamily="18" charset="0"/>
            </a:endParaRPr>
          </a:p>
          <a:p>
            <a:r>
              <a:rPr lang="en-US" altLang="en-US" sz="3800" cap="none" dirty="0">
                <a:latin typeface="Times New Roman" panose="02020603050405020304" pitchFamily="18" charset="0"/>
                <a:cs typeface="Times New Roman" panose="02020603050405020304" pitchFamily="18" charset="0"/>
              </a:rPr>
              <a:t>There Was Not Specific Act Passed For SEBI By The Parliament </a:t>
            </a:r>
            <a:endParaRPr lang="en-IN" altLang="en-US" sz="3800" cap="none" dirty="0">
              <a:latin typeface="Times New Roman" panose="02020603050405020304" pitchFamily="18" charset="0"/>
              <a:cs typeface="Times New Roman" panose="02020603050405020304" pitchFamily="18" charset="0"/>
            </a:endParaRPr>
          </a:p>
          <a:p>
            <a:r>
              <a:rPr lang="en-US" altLang="en-US" sz="3800" cap="none" dirty="0">
                <a:latin typeface="Times New Roman" panose="02020603050405020304" pitchFamily="18" charset="0"/>
                <a:cs typeface="Times New Roman" panose="02020603050405020304" pitchFamily="18" charset="0"/>
              </a:rPr>
              <a:t>Open-outcry System</a:t>
            </a:r>
            <a:endParaRPr lang="en-IN" altLang="en-US" sz="3800" cap="none" dirty="0">
              <a:latin typeface="Times New Roman" panose="02020603050405020304" pitchFamily="18" charset="0"/>
              <a:cs typeface="Times New Roman" panose="02020603050405020304" pitchFamily="18" charset="0"/>
            </a:endParaRPr>
          </a:p>
          <a:p>
            <a:r>
              <a:rPr lang="en-IN" altLang="en-US" sz="3800" cap="none" dirty="0">
                <a:latin typeface="Times New Roman" panose="02020603050405020304" pitchFamily="18" charset="0"/>
                <a:cs typeface="Times New Roman" panose="02020603050405020304" pitchFamily="18" charset="0"/>
              </a:rPr>
              <a:t>No Circuit Breakers</a:t>
            </a:r>
          </a:p>
          <a:p>
            <a:endParaRPr lang="en-US" altLang="en-US" dirty="0"/>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08720"/>
          </a:xfrm>
        </p:spPr>
        <p:txBody>
          <a:bodyPr>
            <a:normAutofit fontScale="90000"/>
          </a:bodyPr>
          <a:lstStyle/>
          <a:p>
            <a:pPr fontAlgn="auto">
              <a:spcAft>
                <a:spcPts val="0"/>
              </a:spcAft>
              <a:defRPr/>
            </a:pPr>
            <a:r>
              <a:rPr lang="en-IN" dirty="0">
                <a:solidFill>
                  <a:srgbClr val="C00000"/>
                </a:solidFill>
                <a:latin typeface="Bodoni MT" panose="02070603080606020203" pitchFamily="18" charset="0"/>
              </a:rPr>
              <a:t>Exposure of 1992 Securities Scam</a:t>
            </a:r>
          </a:p>
        </p:txBody>
      </p:sp>
      <p:sp>
        <p:nvSpPr>
          <p:cNvPr id="3" name="Content Placeholder 2"/>
          <p:cNvSpPr>
            <a:spLocks noGrp="1"/>
          </p:cNvSpPr>
          <p:nvPr>
            <p:ph idx="1"/>
          </p:nvPr>
        </p:nvSpPr>
        <p:spPr>
          <a:xfrm>
            <a:off x="467544" y="1196752"/>
            <a:ext cx="8928223" cy="5030710"/>
          </a:xfrm>
        </p:spPr>
        <p:txBody>
          <a:bodyPr>
            <a:noAutofit/>
          </a:bodyPr>
          <a:lstStyle/>
          <a:p>
            <a:pPr marL="365760" indent="-255905" fontAlgn="auto">
              <a:spcAft>
                <a:spcPts val="0"/>
              </a:spcAft>
              <a:buFont typeface="Wingdings 3" panose="05040102010807070707"/>
              <a:buChar char=""/>
              <a:defRPr/>
            </a:pPr>
            <a:r>
              <a:rPr lang="en-IN" sz="2700" dirty="0">
                <a:latin typeface="Times New Roman" panose="02020603050405020304" pitchFamily="18" charset="0"/>
                <a:cs typeface="Times New Roman" panose="02020603050405020304" pitchFamily="18" charset="0"/>
              </a:rPr>
              <a:t>On April 23, 1992, journalist </a:t>
            </a:r>
            <a:r>
              <a:rPr lang="en-IN" sz="2700" dirty="0" err="1">
                <a:latin typeface="Times New Roman" panose="02020603050405020304" pitchFamily="18" charset="0"/>
                <a:cs typeface="Times New Roman" panose="02020603050405020304" pitchFamily="18" charset="0"/>
              </a:rPr>
              <a:t>Sucheta</a:t>
            </a:r>
            <a:r>
              <a:rPr lang="en-IN" sz="2700" dirty="0">
                <a:latin typeface="Times New Roman" panose="02020603050405020304" pitchFamily="18" charset="0"/>
                <a:cs typeface="Times New Roman" panose="02020603050405020304" pitchFamily="18" charset="0"/>
              </a:rPr>
              <a:t> </a:t>
            </a:r>
            <a:r>
              <a:rPr lang="en-IN" sz="2700" dirty="0" err="1">
                <a:latin typeface="Times New Roman" panose="02020603050405020304" pitchFamily="18" charset="0"/>
                <a:cs typeface="Times New Roman" panose="02020603050405020304" pitchFamily="18" charset="0"/>
              </a:rPr>
              <a:t>Dalal</a:t>
            </a:r>
            <a:r>
              <a:rPr lang="en-IN" sz="2700" dirty="0">
                <a:latin typeface="Times New Roman" panose="02020603050405020304" pitchFamily="18" charset="0"/>
                <a:cs typeface="Times New Roman" panose="02020603050405020304" pitchFamily="18" charset="0"/>
              </a:rPr>
              <a:t>  exposed Mehta's scam</a:t>
            </a:r>
          </a:p>
          <a:p>
            <a:pPr marL="365760" indent="-255905" fontAlgn="auto">
              <a:spcAft>
                <a:spcPts val="0"/>
              </a:spcAft>
              <a:buFont typeface="Wingdings 3" panose="05040102010807070707"/>
              <a:buNone/>
              <a:defRPr/>
            </a:pPr>
            <a:endParaRPr lang="en-IN" sz="2700" dirty="0">
              <a:latin typeface="Times New Roman" panose="02020603050405020304" pitchFamily="18" charset="0"/>
              <a:cs typeface="Times New Roman" panose="02020603050405020304" pitchFamily="18" charset="0"/>
            </a:endParaRPr>
          </a:p>
          <a:p>
            <a:pPr marL="365760" indent="-255905" fontAlgn="auto">
              <a:spcAft>
                <a:spcPts val="0"/>
              </a:spcAft>
              <a:buFont typeface="Wingdings 3" panose="05040102010807070707"/>
              <a:buNone/>
              <a:defRPr/>
            </a:pPr>
            <a:endParaRPr lang="en-IN" sz="2700" dirty="0">
              <a:latin typeface="Times New Roman" panose="02020603050405020304" pitchFamily="18" charset="0"/>
              <a:cs typeface="Times New Roman" panose="02020603050405020304" pitchFamily="18" charset="0"/>
            </a:endParaRPr>
          </a:p>
          <a:p>
            <a:pPr marL="365760" indent="-255905" fontAlgn="auto">
              <a:spcAft>
                <a:spcPts val="0"/>
              </a:spcAft>
              <a:buFont typeface="Wingdings 3" panose="05040102010807070707"/>
              <a:buNone/>
              <a:defRPr/>
            </a:pPr>
            <a:endParaRPr lang="en-IN" sz="2700" dirty="0">
              <a:latin typeface="Times New Roman" panose="02020603050405020304" pitchFamily="18" charset="0"/>
              <a:cs typeface="Times New Roman" panose="02020603050405020304" pitchFamily="18" charset="0"/>
            </a:endParaRPr>
          </a:p>
          <a:p>
            <a:pPr marL="365760" indent="-255905" fontAlgn="auto">
              <a:spcAft>
                <a:spcPts val="0"/>
              </a:spcAft>
              <a:buFont typeface="Wingdings 3" panose="05040102010807070707"/>
              <a:buNone/>
              <a:defRPr/>
            </a:pPr>
            <a:endParaRPr lang="en-IN" sz="2700" dirty="0">
              <a:latin typeface="Times New Roman" panose="02020603050405020304" pitchFamily="18" charset="0"/>
              <a:cs typeface="Times New Roman" panose="02020603050405020304" pitchFamily="18" charset="0"/>
            </a:endParaRPr>
          </a:p>
          <a:p>
            <a:pPr marL="109855" indent="0" fontAlgn="auto">
              <a:spcAft>
                <a:spcPts val="0"/>
              </a:spcAft>
              <a:buNone/>
              <a:defRPr/>
            </a:pPr>
            <a:endParaRPr lang="en-IN" sz="2700" dirty="0">
              <a:latin typeface="Times New Roman" panose="02020603050405020304" pitchFamily="18" charset="0"/>
              <a:cs typeface="Times New Roman" panose="02020603050405020304" pitchFamily="18" charset="0"/>
            </a:endParaRPr>
          </a:p>
          <a:p>
            <a:pPr marL="109855" indent="0" fontAlgn="auto">
              <a:spcAft>
                <a:spcPts val="0"/>
              </a:spcAft>
              <a:buNone/>
              <a:defRPr/>
            </a:pPr>
            <a:endParaRPr lang="en-IN" sz="2700" dirty="0">
              <a:latin typeface="Times New Roman" panose="02020603050405020304" pitchFamily="18" charset="0"/>
              <a:cs typeface="Times New Roman" panose="02020603050405020304" pitchFamily="18" charset="0"/>
            </a:endParaRPr>
          </a:p>
          <a:p>
            <a:pPr marL="365760" indent="-255905" fontAlgn="auto">
              <a:spcAft>
                <a:spcPts val="0"/>
              </a:spcAft>
              <a:buFont typeface="Wingdings 3" panose="05040102010807070707"/>
              <a:buChar char=""/>
              <a:defRPr/>
            </a:pPr>
            <a:r>
              <a:rPr lang="en-IN" sz="2700" dirty="0">
                <a:latin typeface="Times New Roman" panose="02020603050405020304" pitchFamily="18" charset="0"/>
                <a:cs typeface="Times New Roman" panose="02020603050405020304" pitchFamily="18" charset="0"/>
              </a:rPr>
              <a:t>She is columnist in Times Of India</a:t>
            </a:r>
          </a:p>
        </p:txBody>
      </p:sp>
      <p:pic>
        <p:nvPicPr>
          <p:cNvPr id="4" name="Picture 3" descr="sucheta dalal.jpg"/>
          <p:cNvPicPr>
            <a:picLocks noChangeAspect="1"/>
          </p:cNvPicPr>
          <p:nvPr/>
        </p:nvPicPr>
        <p:blipFill>
          <a:blip r:embed="rId2"/>
          <a:stretch>
            <a:fillRect/>
          </a:stretch>
        </p:blipFill>
        <p:spPr>
          <a:xfrm>
            <a:off x="2647950" y="2133600"/>
            <a:ext cx="2787650" cy="324008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5" name="Left Arrow 4"/>
          <p:cNvSpPr/>
          <p:nvPr/>
        </p:nvSpPr>
        <p:spPr>
          <a:xfrm>
            <a:off x="5867400" y="2997200"/>
            <a:ext cx="3025775" cy="1800225"/>
          </a:xfrm>
          <a:prstGeom prst="leftArrow">
            <a:avLst>
              <a:gd name="adj1" fmla="val 50000"/>
              <a:gd name="adj2" fmla="val 50000"/>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r>
              <a:rPr lang="en-IN" sz="2800" dirty="0"/>
              <a:t>Sucheta Dalal </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51" y="404664"/>
            <a:ext cx="8229600" cy="1143000"/>
          </a:xfrm>
        </p:spPr>
        <p:txBody>
          <a:bodyPr/>
          <a:lstStyle/>
          <a:p>
            <a:pPr fontAlgn="auto">
              <a:spcAft>
                <a:spcPts val="0"/>
              </a:spcAft>
              <a:defRPr/>
            </a:pPr>
            <a:r>
              <a:rPr lang="en-IN" dirty="0">
                <a:solidFill>
                  <a:srgbClr val="C00000"/>
                </a:solidFill>
                <a:latin typeface="Bodoni MT" panose="02070603080606020203" pitchFamily="18" charset="0"/>
              </a:rPr>
              <a:t>The Instruments were used in Scam</a:t>
            </a:r>
          </a:p>
        </p:txBody>
      </p:sp>
      <p:sp>
        <p:nvSpPr>
          <p:cNvPr id="17410" name="Content Placeholder 2"/>
          <p:cNvSpPr>
            <a:spLocks noGrp="1"/>
          </p:cNvSpPr>
          <p:nvPr>
            <p:ph idx="1"/>
          </p:nvPr>
        </p:nvSpPr>
        <p:spPr>
          <a:xfrm>
            <a:off x="439338" y="1844824"/>
            <a:ext cx="8525150" cy="3332816"/>
          </a:xfrm>
        </p:spPr>
        <p:txBody>
          <a:bodyPr>
            <a:normAutofit fontScale="85000" lnSpcReduction="10000"/>
          </a:bodyPr>
          <a:lstStyle/>
          <a:p>
            <a:pPr marL="0" indent="0">
              <a:buNone/>
            </a:pPr>
            <a:r>
              <a:rPr lang="en-IN" altLang="en-US" sz="3200" dirty="0">
                <a:latin typeface="Times New Roman" panose="02020603050405020304" pitchFamily="18" charset="0"/>
                <a:cs typeface="Times New Roman" panose="02020603050405020304" pitchFamily="18" charset="0"/>
              </a:rPr>
              <a:t>Mehta had used 2 instruments in this scam</a:t>
            </a:r>
          </a:p>
          <a:p>
            <a:pPr>
              <a:buFont typeface="Wingdings 3" panose="05040102010807070707" pitchFamily="18" charset="2"/>
              <a:buNone/>
            </a:pPr>
            <a:endParaRPr lang="en-IN" altLang="en-US" sz="3200" dirty="0">
              <a:latin typeface="Times New Roman" panose="02020603050405020304" pitchFamily="18" charset="0"/>
              <a:cs typeface="Times New Roman" panose="02020603050405020304" pitchFamily="18" charset="0"/>
            </a:endParaRPr>
          </a:p>
          <a:p>
            <a:pPr>
              <a:buFont typeface="Wingdings 3" panose="05040102010807070707" pitchFamily="18" charset="2"/>
              <a:buNone/>
            </a:pPr>
            <a:r>
              <a:rPr lang="en-IN" altLang="en-US" sz="3200" dirty="0">
                <a:latin typeface="Times New Roman" panose="02020603050405020304" pitchFamily="18" charset="0"/>
                <a:cs typeface="Times New Roman" panose="02020603050405020304" pitchFamily="18" charset="0"/>
              </a:rPr>
              <a:t>     1)Ready Forward Deal</a:t>
            </a:r>
          </a:p>
          <a:p>
            <a:pPr>
              <a:buFont typeface="Wingdings 3" panose="05040102010807070707" pitchFamily="18" charset="2"/>
              <a:buNone/>
            </a:pPr>
            <a:endParaRPr lang="en-IN" altLang="en-US" sz="3200" dirty="0">
              <a:latin typeface="Times New Roman" panose="02020603050405020304" pitchFamily="18" charset="0"/>
              <a:cs typeface="Times New Roman" panose="02020603050405020304" pitchFamily="18" charset="0"/>
            </a:endParaRPr>
          </a:p>
          <a:p>
            <a:pPr>
              <a:buFont typeface="Wingdings 3" panose="05040102010807070707" pitchFamily="18" charset="2"/>
              <a:buNone/>
            </a:pPr>
            <a:r>
              <a:rPr lang="en-IN" altLang="en-US" sz="3200" dirty="0">
                <a:latin typeface="Times New Roman" panose="02020603050405020304" pitchFamily="18" charset="0"/>
                <a:cs typeface="Times New Roman" panose="02020603050405020304" pitchFamily="18" charset="0"/>
              </a:rPr>
              <a:t>     2)Bank Receipts</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60350"/>
            <a:ext cx="5760640" cy="634082"/>
          </a:xfrm>
        </p:spPr>
        <p:txBody>
          <a:bodyPr>
            <a:normAutofit/>
          </a:bodyPr>
          <a:lstStyle/>
          <a:p>
            <a:pPr fontAlgn="auto">
              <a:spcAft>
                <a:spcPts val="0"/>
              </a:spcAft>
              <a:defRPr/>
            </a:pPr>
            <a:r>
              <a:rPr lang="en-IN" dirty="0">
                <a:solidFill>
                  <a:srgbClr val="C00000"/>
                </a:solidFill>
                <a:latin typeface="Bodoni MT" panose="02070603080606020203" pitchFamily="18" charset="0"/>
              </a:rPr>
              <a:t>Ready Forward Deal</a:t>
            </a:r>
          </a:p>
        </p:txBody>
      </p:sp>
      <p:sp>
        <p:nvSpPr>
          <p:cNvPr id="3" name="Content Placeholder 2"/>
          <p:cNvSpPr>
            <a:spLocks noGrp="1"/>
          </p:cNvSpPr>
          <p:nvPr>
            <p:ph idx="1"/>
          </p:nvPr>
        </p:nvSpPr>
        <p:spPr>
          <a:xfrm>
            <a:off x="468313" y="981075"/>
            <a:ext cx="8229600" cy="5616575"/>
          </a:xfrm>
        </p:spPr>
        <p:txBody>
          <a:bodyPr>
            <a:noAutofit/>
          </a:bodyPr>
          <a:lstStyle/>
          <a:p>
            <a:pPr marL="365760" indent="-255905" algn="just" fontAlgn="auto">
              <a:spcAft>
                <a:spcPts val="0"/>
              </a:spcAft>
              <a:buFont typeface="Wingdings 3" panose="05040102010807070707"/>
              <a:buChar char=""/>
              <a:defRPr/>
            </a:pPr>
            <a:r>
              <a:rPr lang="en-IN" sz="2400" cap="none" dirty="0">
                <a:latin typeface="Times New Roman" panose="02020603050405020304" pitchFamily="18" charset="0"/>
                <a:cs typeface="Times New Roman" panose="02020603050405020304" pitchFamily="18" charset="0"/>
              </a:rPr>
              <a:t>A secured short-term (typically 15-day) loan from one bank to another</a:t>
            </a:r>
          </a:p>
          <a:p>
            <a:pPr marL="365760" indent="-255905" algn="just" fontAlgn="auto">
              <a:spcAft>
                <a:spcPts val="0"/>
              </a:spcAft>
              <a:buFont typeface="Wingdings 3" panose="05040102010807070707"/>
              <a:buChar char=""/>
              <a:defRPr/>
            </a:pPr>
            <a:r>
              <a:rPr lang="en-IN" sz="2400" cap="none" dirty="0">
                <a:latin typeface="Times New Roman" panose="02020603050405020304" pitchFamily="18" charset="0"/>
                <a:cs typeface="Times New Roman" panose="02020603050405020304" pitchFamily="18" charset="0"/>
              </a:rPr>
              <a:t>Bank lends against government securities</a:t>
            </a:r>
          </a:p>
          <a:p>
            <a:pPr marL="365760" indent="-255905" algn="just" fontAlgn="auto">
              <a:spcAft>
                <a:spcPts val="0"/>
              </a:spcAft>
              <a:buFont typeface="Wingdings 3" panose="05040102010807070707"/>
              <a:buChar char=""/>
              <a:defRPr/>
            </a:pPr>
            <a:r>
              <a:rPr lang="en-IN" sz="2400" cap="none" dirty="0">
                <a:latin typeface="Times New Roman" panose="02020603050405020304" pitchFamily="18" charset="0"/>
                <a:cs typeface="Times New Roman" panose="02020603050405020304" pitchFamily="18" charset="0"/>
              </a:rPr>
              <a:t>A broker usually brings together two banks for which he is paid a commission</a:t>
            </a:r>
          </a:p>
          <a:p>
            <a:pPr marL="365760" indent="-255905" algn="just" fontAlgn="auto">
              <a:spcAft>
                <a:spcPts val="0"/>
              </a:spcAft>
              <a:buFont typeface="Wingdings 3" panose="05040102010807070707"/>
              <a:buChar char=""/>
              <a:defRPr/>
            </a:pPr>
            <a:r>
              <a:rPr lang="en-IN" sz="2400" cap="none" dirty="0">
                <a:latin typeface="Times New Roman" panose="02020603050405020304" pitchFamily="18" charset="0"/>
                <a:cs typeface="Times New Roman" panose="02020603050405020304" pitchFamily="18" charset="0"/>
              </a:rPr>
              <a:t>The securities and payments were delivered through the broker in the settlement process</a:t>
            </a:r>
          </a:p>
          <a:p>
            <a:pPr marL="365760" indent="-255905" algn="just" fontAlgn="auto">
              <a:spcAft>
                <a:spcPts val="0"/>
              </a:spcAft>
              <a:buFont typeface="Wingdings 3" panose="05040102010807070707"/>
              <a:buChar char=""/>
              <a:defRPr/>
            </a:pPr>
            <a:r>
              <a:rPr lang="en-IN" sz="2400" cap="none" dirty="0">
                <a:latin typeface="Times New Roman" panose="02020603050405020304" pitchFamily="18" charset="0"/>
                <a:cs typeface="Times New Roman" panose="02020603050405020304" pitchFamily="18" charset="0"/>
              </a:rPr>
              <a:t>In such settlement the banks may not know with whom they are dealing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3768" y="0"/>
            <a:ext cx="4608512" cy="908720"/>
          </a:xfrm>
        </p:spPr>
        <p:txBody>
          <a:bodyPr/>
          <a:lstStyle/>
          <a:p>
            <a:pPr fontAlgn="auto">
              <a:spcAft>
                <a:spcPts val="0"/>
              </a:spcAft>
              <a:defRPr/>
            </a:pPr>
            <a:r>
              <a:rPr lang="en-IN" dirty="0">
                <a:solidFill>
                  <a:srgbClr val="C00000"/>
                </a:solidFill>
                <a:latin typeface="Bodoni MT" panose="02070603080606020203" pitchFamily="18" charset="0"/>
              </a:rPr>
              <a:t>Bank Receipts</a:t>
            </a:r>
          </a:p>
        </p:txBody>
      </p:sp>
      <p:sp>
        <p:nvSpPr>
          <p:cNvPr id="3" name="Content Placeholder 2"/>
          <p:cNvSpPr>
            <a:spLocks noGrp="1"/>
          </p:cNvSpPr>
          <p:nvPr>
            <p:ph idx="1"/>
          </p:nvPr>
        </p:nvSpPr>
        <p:spPr>
          <a:xfrm>
            <a:off x="468313" y="1052513"/>
            <a:ext cx="8229600" cy="5616575"/>
          </a:xfrm>
        </p:spPr>
        <p:txBody>
          <a:bodyPr>
            <a:noAutofit/>
          </a:bodyPr>
          <a:lstStyle/>
          <a:p>
            <a:pPr marL="365760" indent="-255905" algn="just" fontAlgn="auto">
              <a:spcAft>
                <a:spcPts val="0"/>
              </a:spcAft>
              <a:buFont typeface="Wingdings 3" panose="05040102010807070707"/>
              <a:buChar char=""/>
              <a:defRPr/>
            </a:pPr>
            <a:r>
              <a:rPr lang="en-US" sz="2400" cap="none" dirty="0">
                <a:latin typeface="Times New Roman" panose="02020603050405020304" pitchFamily="18" charset="0"/>
                <a:cs typeface="Times New Roman" panose="02020603050405020304" pitchFamily="18" charset="0"/>
              </a:rPr>
              <a:t>In a RF deal securities were not moved back and forth in actuality</a:t>
            </a:r>
          </a:p>
          <a:p>
            <a:pPr marL="365760" indent="-255905" algn="just" fontAlgn="auto">
              <a:spcAft>
                <a:spcPts val="0"/>
              </a:spcAft>
              <a:buFont typeface="Wingdings 3" panose="05040102010807070707"/>
              <a:buChar char=""/>
              <a:defRPr/>
            </a:pPr>
            <a:r>
              <a:rPr lang="en-US" sz="2400" cap="none" dirty="0">
                <a:latin typeface="Times New Roman" panose="02020603050405020304" pitchFamily="18" charset="0"/>
                <a:cs typeface="Times New Roman" panose="02020603050405020304" pitchFamily="18" charset="0"/>
              </a:rPr>
              <a:t>The borrower, i.e. The seller of securities, gave the buyer of the securities a bank receipt</a:t>
            </a:r>
          </a:p>
          <a:p>
            <a:pPr marL="365760" indent="-255905" algn="just" fontAlgn="auto">
              <a:spcAft>
                <a:spcPts val="0"/>
              </a:spcAft>
              <a:buFont typeface="Wingdings 3" panose="05040102010807070707"/>
              <a:buChar char=""/>
              <a:defRPr/>
            </a:pPr>
            <a:r>
              <a:rPr lang="en-IN" sz="2400" cap="none" dirty="0">
                <a:latin typeface="Times New Roman" panose="02020603050405020304" pitchFamily="18" charset="0"/>
                <a:cs typeface="Times New Roman" panose="02020603050405020304" pitchFamily="18" charset="0"/>
              </a:rPr>
              <a:t>Bank receipts serve three functions</a:t>
            </a:r>
          </a:p>
          <a:p>
            <a:pPr marL="365760" indent="-255905" algn="just" fontAlgn="auto">
              <a:spcAft>
                <a:spcPts val="0"/>
              </a:spcAft>
              <a:buFont typeface="Wingdings 3" panose="05040102010807070707"/>
              <a:buNone/>
              <a:defRPr/>
            </a:pPr>
            <a:r>
              <a:rPr lang="en-US" sz="2400" cap="none" dirty="0">
                <a:latin typeface="Times New Roman" panose="02020603050405020304" pitchFamily="18" charset="0"/>
                <a:cs typeface="Times New Roman" panose="02020603050405020304" pitchFamily="18" charset="0"/>
              </a:rPr>
              <a:t>    1) </a:t>
            </a:r>
            <a:r>
              <a:rPr lang="en-IN" sz="2400" cap="none" dirty="0">
                <a:latin typeface="Times New Roman" panose="02020603050405020304" pitchFamily="18" charset="0"/>
                <a:cs typeface="Times New Roman" panose="02020603050405020304" pitchFamily="18" charset="0"/>
              </a:rPr>
              <a:t>confirms the sale of securities</a:t>
            </a:r>
          </a:p>
          <a:p>
            <a:pPr marL="365760" indent="-255905" algn="just" fontAlgn="auto">
              <a:spcAft>
                <a:spcPts val="0"/>
              </a:spcAft>
              <a:buFont typeface="Wingdings 3" panose="05040102010807070707"/>
              <a:buNone/>
              <a:defRPr/>
            </a:pPr>
            <a:r>
              <a:rPr lang="en-IN" sz="2400" cap="none" dirty="0">
                <a:latin typeface="Times New Roman" panose="02020603050405020304" pitchFamily="18" charset="0"/>
                <a:cs typeface="Times New Roman" panose="02020603050405020304" pitchFamily="18" charset="0"/>
              </a:rPr>
              <a:t>    2) states that the securities are held by the seller in trust for the buyer</a:t>
            </a:r>
          </a:p>
          <a:p>
            <a:pPr marL="365760" indent="-255905" algn="just" fontAlgn="auto">
              <a:spcAft>
                <a:spcPts val="0"/>
              </a:spcAft>
              <a:buFont typeface="Wingdings 3" panose="05040102010807070707"/>
              <a:buNone/>
              <a:defRPr/>
            </a:pPr>
            <a:r>
              <a:rPr lang="en-IN" sz="2400" cap="none" dirty="0">
                <a:latin typeface="Times New Roman" panose="02020603050405020304" pitchFamily="18" charset="0"/>
                <a:cs typeface="Times New Roman" panose="02020603050405020304" pitchFamily="18" charset="0"/>
              </a:rPr>
              <a:t>    3) acts as a receipt for the received money by the selling bank</a:t>
            </a:r>
          </a:p>
          <a:p>
            <a:pPr marL="365760" indent="-255905" algn="just" fontAlgn="auto">
              <a:spcAft>
                <a:spcPts val="0"/>
              </a:spcAft>
              <a:buFont typeface="Wingdings 3" panose="05040102010807070707"/>
              <a:buChar char=""/>
              <a:defRPr/>
            </a:pPr>
            <a:r>
              <a:rPr lang="en-IN" sz="2400" cap="none" dirty="0">
                <a:latin typeface="Times New Roman" panose="02020603050405020304" pitchFamily="18" charset="0"/>
                <a:cs typeface="Times New Roman" panose="02020603050405020304" pitchFamily="18" charset="0"/>
              </a:rPr>
              <a:t>In this scam bank of karad &amp; metropolitan co-operative bank had issued fake BR</a:t>
            </a: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080" y="592137"/>
            <a:ext cx="8229600" cy="778098"/>
          </a:xfrm>
        </p:spPr>
        <p:txBody>
          <a:bodyPr>
            <a:normAutofit fontScale="90000"/>
          </a:bodyPr>
          <a:lstStyle/>
          <a:p>
            <a:pPr fontAlgn="auto">
              <a:spcAft>
                <a:spcPts val="0"/>
              </a:spcAft>
              <a:defRPr/>
            </a:pPr>
            <a:r>
              <a:rPr lang="en-IN" dirty="0">
                <a:latin typeface="Bodoni MT" panose="02070603080606020203" pitchFamily="18" charset="0"/>
              </a:rPr>
              <a:t>Regulatory Actions Taken Against Mehta</a:t>
            </a:r>
          </a:p>
        </p:txBody>
      </p:sp>
      <p:sp>
        <p:nvSpPr>
          <p:cNvPr id="24578" name="Content Placeholder 2"/>
          <p:cNvSpPr>
            <a:spLocks noGrp="1"/>
          </p:cNvSpPr>
          <p:nvPr>
            <p:ph idx="1"/>
          </p:nvPr>
        </p:nvSpPr>
        <p:spPr>
          <a:xfrm>
            <a:off x="468313" y="1196975"/>
            <a:ext cx="8229600" cy="5068888"/>
          </a:xfrm>
        </p:spPr>
        <p:txBody>
          <a:bodyPr/>
          <a:lstStyle/>
          <a:p>
            <a:pPr algn="just"/>
            <a:r>
              <a:rPr lang="en-IN" altLang="en-US" dirty="0"/>
              <a:t>He was later charged with 72 criminal offenses, and more than 600 civil action suits were filed against him</a:t>
            </a:r>
          </a:p>
          <a:p>
            <a:pPr algn="just">
              <a:buFont typeface="Wingdings 3" panose="05040102010807070707" pitchFamily="18" charset="2"/>
              <a:buNone/>
            </a:pPr>
            <a:endParaRPr lang="en-IN" altLang="en-US" dirty="0"/>
          </a:p>
          <a:p>
            <a:pPr algn="just"/>
            <a:r>
              <a:rPr lang="en-IN" altLang="en-US" dirty="0"/>
              <a:t>He was arrested and banished from the stock market</a:t>
            </a:r>
          </a:p>
          <a:p>
            <a:pPr algn="just">
              <a:buFont typeface="Wingdings 3" panose="05040102010807070707" pitchFamily="18" charset="2"/>
              <a:buNone/>
            </a:pPr>
            <a:endParaRPr lang="en-IN" altLang="en-US" dirty="0"/>
          </a:p>
          <a:p>
            <a:pPr algn="just"/>
            <a:r>
              <a:rPr lang="en-IN" altLang="en-US" dirty="0"/>
              <a:t>Mehta and his brothers were arrested by the CBI on November 9, 1992 for allegedly misappropriating more than 27 lakh shares of about 90 companies</a:t>
            </a:r>
          </a:p>
        </p:txBody>
      </p:sp>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260648"/>
            <a:ext cx="4978896" cy="1143000"/>
          </a:xfrm>
        </p:spPr>
        <p:txBody>
          <a:bodyPr>
            <a:normAutofit/>
          </a:bodyPr>
          <a:lstStyle/>
          <a:p>
            <a:pPr fontAlgn="auto">
              <a:spcAft>
                <a:spcPts val="0"/>
              </a:spcAft>
              <a:defRPr/>
            </a:pPr>
            <a:r>
              <a:rPr lang="en-IN" sz="5400" dirty="0">
                <a:latin typeface="Bodoni MT" panose="02070603080606020203" pitchFamily="18" charset="0"/>
              </a:rPr>
              <a:t>Conclusion</a:t>
            </a:r>
          </a:p>
        </p:txBody>
      </p:sp>
      <p:sp>
        <p:nvSpPr>
          <p:cNvPr id="25602" name="Content Placeholder 2"/>
          <p:cNvSpPr>
            <a:spLocks noGrp="1"/>
          </p:cNvSpPr>
          <p:nvPr>
            <p:ph idx="1"/>
          </p:nvPr>
        </p:nvSpPr>
        <p:spPr>
          <a:xfrm>
            <a:off x="251520" y="1556792"/>
            <a:ext cx="8686800" cy="3701008"/>
          </a:xfrm>
        </p:spPr>
        <p:txBody>
          <a:bodyPr>
            <a:normAutofit/>
          </a:bodyPr>
          <a:lstStyle/>
          <a:p>
            <a:pPr algn="just">
              <a:buFont typeface="Wingdings 3" panose="05040102010807070707" pitchFamily="18" charset="2"/>
              <a:buNone/>
            </a:pPr>
            <a:r>
              <a:rPr lang="en-IN" altLang="en-US" sz="2700" cap="none" dirty="0">
                <a:latin typeface="Times New Roman" panose="02020603050405020304" pitchFamily="18" charset="0"/>
                <a:cs typeface="Times New Roman" panose="02020603050405020304" pitchFamily="18" charset="0"/>
              </a:rPr>
              <a:t>           Harshad Mehta was brave stock broker. He knew the loopholes in banking system as well as how to exploit that loopholes. His whole intension to do this was to rise in SENSEX. </a:t>
            </a:r>
            <a:r>
              <a:rPr lang="en-IN" sz="2700" cap="none" dirty="0">
                <a:latin typeface="Times New Roman" panose="02020603050405020304" pitchFamily="18" charset="0"/>
                <a:cs typeface="Times New Roman" panose="02020603050405020304" pitchFamily="18" charset="0"/>
              </a:rPr>
              <a:t>He was tried for 9 years and of the 27 criminal charges brought against him, he was only convicted of one, before his death at age 47 in 2001</a:t>
            </a:r>
            <a:endParaRPr lang="en-IN" altLang="en-US" sz="2700" cap="none" dirty="0">
              <a:latin typeface="Times New Roman" panose="02020603050405020304" pitchFamily="18" charset="0"/>
              <a:cs typeface="Times New Roman" panose="02020603050405020304" pitchFamily="18" charset="0"/>
            </a:endParaRPr>
          </a:p>
        </p:txBody>
      </p:sp>
    </p:spTree>
  </p:cSld>
  <p:clrMapOvr>
    <a:masterClrMapping/>
  </p:clrMapOvr>
  <p:transition spd="slow">
    <p:comb/>
  </p:transition>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0</TotalTime>
  <Words>446</Words>
  <Application>Microsoft Office PowerPoint</Application>
  <PresentationFormat>On-screen Show (4:3)</PresentationFormat>
  <Paragraphs>61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Adobe Fan Heiti Std B</vt:lpstr>
      <vt:lpstr>Arial</vt:lpstr>
      <vt:lpstr>Bodoni MT</vt:lpstr>
      <vt:lpstr>Lucida Sans Unicode</vt:lpstr>
      <vt:lpstr>Times New Roman</vt:lpstr>
      <vt:lpstr>Tw Cen MT</vt:lpstr>
      <vt:lpstr>Wingdings 3</vt:lpstr>
      <vt:lpstr>Droplet</vt:lpstr>
      <vt:lpstr>PowerPoint Presentation</vt:lpstr>
      <vt:lpstr>Harshad Mehta</vt:lpstr>
      <vt:lpstr>Economic &amp; Market position before the scam</vt:lpstr>
      <vt:lpstr>Exposure of 1992 Securities Scam</vt:lpstr>
      <vt:lpstr>The Instruments were used in Scam</vt:lpstr>
      <vt:lpstr>Ready Forward Deal</vt:lpstr>
      <vt:lpstr>Bank Receipts</vt:lpstr>
      <vt:lpstr>Regulatory Actions Taken Against Mehta</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Chetana’s Hazarimal Somani College of Commerce &amp; Economics and Kusumtai Chaudhari College of Arts</dc:title>
  <dc:creator>dell</dc:creator>
  <cp:lastModifiedBy>Harshada Shimpi</cp:lastModifiedBy>
  <cp:revision>83</cp:revision>
  <dcterms:created xsi:type="dcterms:W3CDTF">2012-08-28T17:27:00Z</dcterms:created>
  <dcterms:modified xsi:type="dcterms:W3CDTF">2023-05-02T16:22:02Z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7D0FB4F3E6FE45EFBB1F02688486535B</vt:lpwstr>
  </property>
  <property fmtid="{D5CDD505-2E9C-101B-9397-08002B2CF9AE}" pid="3" name="KSOProductBuildVer">
    <vt:lpwstr>1033-11.2.0.11486</vt:lpwstr>
  </property>
</Properties>
</file>