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A3E59D3-4700-4DFD-BAC3-ACA04DB4C0EC}">
  <a:tblStyle styleId="{7A3E59D3-4700-4DFD-BAC3-ACA04DB4C0EC}"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12700" cap="flat" cmpd="sng">
              <a:solidFill>
                <a:schemeClr val="accent1"/>
              </a:solidFill>
              <a:prstDash val="solid"/>
              <a:round/>
              <a:headEnd type="none" w="med" len="med"/>
              <a:tailEnd type="none" w="med" len="med"/>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med" len="med"/>
              <a:tailEnd type="none" w="med" len="med"/>
            </a:ln>
          </a:top>
        </a:tcBdr>
        <a:fill>
          <a:solidFill>
            <a:srgbClr val="E8ECF4"/>
          </a:solidFill>
        </a:fill>
      </a:tcStyle>
    </a:lastRow>
    <a:seCell>
      <a:tcTxStyle/>
      <a:tcStyle>
        <a:tcBdr/>
      </a:tcStyle>
    </a:seCell>
    <a:swCell>
      <a:tcTxStyle/>
      <a:tcStyle>
        <a:tcBdr/>
      </a:tcStyle>
    </a:swCell>
    <a:firstRow>
      <a:tcTxStyle b="on" i="off"/>
      <a:tcStyle>
        <a:tcBdr/>
        <a:fill>
          <a:solidFill>
            <a:srgbClr val="E8ECF4"/>
          </a:solidFill>
        </a:fill>
      </a:tcStyle>
    </a:firstRow>
    <a:neCell>
      <a:tcTxStyle/>
      <a:tcStyle>
        <a:tcBdr/>
      </a:tcStyle>
    </a:neCell>
    <a:nwCell>
      <a:tcTxStyle/>
      <a:tcStyle>
        <a:tcBdr/>
      </a:tcStyle>
    </a:nwCell>
  </a:tblStyle>
  <a:tblStyle styleId="{3254BE26-0E1B-475E-B2F8-2AC021C0A9C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 styleId="{B3D7EB28-1FBC-4B1E-93E0-B5980CE3982B}"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7" name="Shape 18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0" name="Shape 2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49" name="Shape 24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r>
              <a:rPr lang="en-US"/>
              <a:t>tableau </a:t>
            </a:r>
          </a:p>
        </p:txBody>
      </p:sp>
      <p:sp>
        <p:nvSpPr>
          <p:cNvPr id="258" name="Shape 25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9" name="Shape 4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02" name="Shape 30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55" name="Shape 5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74" name="Shape 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15" name="Shape 1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914400" y="2125980"/>
            <a:ext cx="10363200" cy="2154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400" b="0" i="0" u="none" strike="noStrike" cap="none">
                <a:solidFill>
                  <a:srgbClr val="516F5A"/>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 name="Shape 14"/>
          <p:cNvSpPr txBox="1">
            <a:spLocks noGrp="1"/>
          </p:cNvSpPr>
          <p:nvPr>
            <p:ph type="subTitle" idx="1"/>
          </p:nvPr>
        </p:nvSpPr>
        <p:spPr>
          <a:xfrm>
            <a:off x="1828800" y="3840481"/>
            <a:ext cx="8534400" cy="276999"/>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solidFill>
                  <a:schemeClr val="dk1"/>
                </a:solidFill>
                <a:latin typeface="Calibri"/>
                <a:ea typeface="Calibri"/>
                <a:cs typeface="Calibri"/>
                <a:sym typeface="Calibri"/>
              </a:defRPr>
            </a:lvl1pPr>
            <a:lvl2pPr marL="906033" marR="0" lvl="1" indent="-4332" algn="l" rtl="0">
              <a:spcBef>
                <a:spcPts val="0"/>
              </a:spcBef>
              <a:buSzPts val="1400"/>
              <a:buNone/>
              <a:defRPr sz="1800" b="0" i="0" u="none" strike="noStrike" cap="none">
                <a:latin typeface="Calibri"/>
                <a:ea typeface="Calibri"/>
                <a:cs typeface="Calibri"/>
                <a:sym typeface="Calibri"/>
              </a:defRPr>
            </a:lvl2pPr>
            <a:lvl3pPr marL="1812066" marR="0" lvl="2" indent="-8665" algn="l" rtl="0">
              <a:spcBef>
                <a:spcPts val="0"/>
              </a:spcBef>
              <a:buSzPts val="1400"/>
              <a:buNone/>
              <a:defRPr sz="1800" b="0" i="0" u="none" strike="noStrike" cap="none">
                <a:latin typeface="Calibri"/>
                <a:ea typeface="Calibri"/>
                <a:cs typeface="Calibri"/>
                <a:sym typeface="Calibri"/>
              </a:defRPr>
            </a:lvl3pPr>
            <a:lvl4pPr marL="2718100" marR="0" lvl="3" indent="-299" algn="l" rtl="0">
              <a:spcBef>
                <a:spcPts val="0"/>
              </a:spcBef>
              <a:buSzPts val="1400"/>
              <a:buNone/>
              <a:defRPr sz="1800" b="0" i="0" u="none" strike="noStrike" cap="none">
                <a:latin typeface="Calibri"/>
                <a:ea typeface="Calibri"/>
                <a:cs typeface="Calibri"/>
                <a:sym typeface="Calibri"/>
              </a:defRPr>
            </a:lvl4pPr>
            <a:lvl5pPr marL="3624133" marR="0" lvl="4" indent="-4633" algn="l" rtl="0">
              <a:spcBef>
                <a:spcPts val="0"/>
              </a:spcBef>
              <a:buSzPts val="1400"/>
              <a:buNone/>
              <a:defRPr sz="1800" b="0" i="0" u="none" strike="noStrike" cap="none">
                <a:latin typeface="Calibri"/>
                <a:ea typeface="Calibri"/>
                <a:cs typeface="Calibri"/>
                <a:sym typeface="Calibri"/>
              </a:defRPr>
            </a:lvl5pPr>
            <a:lvl6pPr marL="4530166" marR="0" lvl="5" indent="-8966" algn="l" rtl="0">
              <a:spcBef>
                <a:spcPts val="0"/>
              </a:spcBef>
              <a:buSzPts val="1400"/>
              <a:buNone/>
              <a:defRPr sz="1800" b="0" i="0" u="none" strike="noStrike" cap="none">
                <a:latin typeface="Calibri"/>
                <a:ea typeface="Calibri"/>
                <a:cs typeface="Calibri"/>
                <a:sym typeface="Calibri"/>
              </a:defRPr>
            </a:lvl6pPr>
            <a:lvl7pPr marL="5436199" marR="0" lvl="6" indent="-599" algn="l" rtl="0">
              <a:spcBef>
                <a:spcPts val="0"/>
              </a:spcBef>
              <a:buSzPts val="1400"/>
              <a:buNone/>
              <a:defRPr sz="1800" b="0" i="0" u="none" strike="noStrike" cap="none">
                <a:latin typeface="Calibri"/>
                <a:ea typeface="Calibri"/>
                <a:cs typeface="Calibri"/>
                <a:sym typeface="Calibri"/>
              </a:defRPr>
            </a:lvl7pPr>
            <a:lvl8pPr marL="6342233" marR="0" lvl="7" indent="-4933" algn="l" rtl="0">
              <a:spcBef>
                <a:spcPts val="0"/>
              </a:spcBef>
              <a:buSzPts val="1400"/>
              <a:buNone/>
              <a:defRPr sz="1800" b="0" i="0" u="none" strike="noStrike" cap="none">
                <a:latin typeface="Calibri"/>
                <a:ea typeface="Calibri"/>
                <a:cs typeface="Calibri"/>
                <a:sym typeface="Calibri"/>
              </a:defRPr>
            </a:lvl8pPr>
            <a:lvl9pPr marL="7248266" marR="0" lvl="8" indent="-9266" algn="l" rtl="0">
              <a:spcBef>
                <a:spcPts val="0"/>
              </a:spcBef>
              <a:buSzPts val="1400"/>
              <a:buNone/>
              <a:defRPr sz="1800" b="0" i="0" u="none" strike="noStrike" cap="none">
                <a:latin typeface="Calibri"/>
                <a:ea typeface="Calibri"/>
                <a:cs typeface="Calibri"/>
                <a:sym typeface="Calibri"/>
              </a:defRPr>
            </a:lvl9pPr>
          </a:lstStyle>
          <a:p>
            <a:endParaRPr/>
          </a:p>
        </p:txBody>
      </p:sp>
      <p:sp>
        <p:nvSpPr>
          <p:cNvPr id="15" name="Shape 15"/>
          <p:cNvSpPr txBox="1">
            <a:spLocks noGrp="1"/>
          </p:cNvSpPr>
          <p:nvPr>
            <p:ph type="ftr" idx="11"/>
          </p:nvPr>
        </p:nvSpPr>
        <p:spPr>
          <a:xfrm>
            <a:off x="522643" y="6628942"/>
            <a:ext cx="2611372"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339A5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dt" idx="10"/>
          </p:nvPr>
        </p:nvSpPr>
        <p:spPr>
          <a:xfrm>
            <a:off x="6205290" y="6628941"/>
            <a:ext cx="2822969"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44905D"/>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11591334" y="6628942"/>
            <a:ext cx="604562" cy="166712"/>
          </a:xfrm>
          <a:prstGeom prst="rect">
            <a:avLst/>
          </a:prstGeom>
          <a:noFill/>
          <a:ln>
            <a:noFill/>
          </a:ln>
        </p:spPr>
        <p:txBody>
          <a:bodyPr wrap="square" lIns="0" tIns="0" rIns="0" bIns="0" anchor="t" anchorCtr="0">
            <a:noAutofit/>
          </a:bodyPr>
          <a:lstStyle/>
          <a:p>
            <a:pPr marL="91862" marR="0" lvl="0" indent="-2961" algn="l" rtl="0">
              <a:lnSpc>
                <a:spcPct val="113372"/>
              </a:lnSpc>
              <a:spcBef>
                <a:spcPts val="0"/>
              </a:spcBef>
              <a:buNone/>
            </a:pPr>
            <a:fld id="{00000000-1234-1234-1234-123412341234}" type="slidenum">
              <a:rPr lang="en-US" sz="1189" b="0" i="0">
                <a:solidFill>
                  <a:srgbClr val="339A58"/>
                </a:solidFill>
                <a:latin typeface="Arial"/>
                <a:ea typeface="Arial"/>
                <a:cs typeface="Arial"/>
                <a:sym typeface="Arial"/>
              </a:rPr>
              <a:t>‹#›</a:t>
            </a:fld>
            <a:r>
              <a:rPr lang="en-US" sz="1189" b="0" i="0">
                <a:solidFill>
                  <a:srgbClr val="339A58"/>
                </a:solidFill>
                <a:latin typeface="Arial"/>
                <a:ea typeface="Arial"/>
                <a:cs typeface="Arial"/>
                <a:sym typeface="Arial"/>
              </a:rPr>
              <a:t>/25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086962" y="297573"/>
            <a:ext cx="6018076" cy="4269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2774" b="0" i="0" u="none" strike="noStrike" cap="none">
                <a:solidFill>
                  <a:srgbClr val="516F5A"/>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0" name="Shape 20"/>
          <p:cNvSpPr txBox="1">
            <a:spLocks noGrp="1"/>
          </p:cNvSpPr>
          <p:nvPr>
            <p:ph type="body" idx="1"/>
          </p:nvPr>
        </p:nvSpPr>
        <p:spPr>
          <a:xfrm>
            <a:off x="2985560" y="2871661"/>
            <a:ext cx="6220874" cy="276999"/>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solidFill>
                  <a:schemeClr val="dk1"/>
                </a:solidFill>
                <a:latin typeface="Calibri"/>
                <a:ea typeface="Calibri"/>
                <a:cs typeface="Calibri"/>
                <a:sym typeface="Calibri"/>
              </a:defRPr>
            </a:lvl1pPr>
            <a:lvl2pPr marL="906033" marR="0" lvl="1" indent="-4332" algn="l" rtl="0">
              <a:spcBef>
                <a:spcPts val="0"/>
              </a:spcBef>
              <a:buSzPts val="1400"/>
              <a:buNone/>
              <a:defRPr sz="1800" b="0" i="0" u="none" strike="noStrike" cap="none">
                <a:latin typeface="Calibri"/>
                <a:ea typeface="Calibri"/>
                <a:cs typeface="Calibri"/>
                <a:sym typeface="Calibri"/>
              </a:defRPr>
            </a:lvl2pPr>
            <a:lvl3pPr marL="1812066" marR="0" lvl="2" indent="-8665" algn="l" rtl="0">
              <a:spcBef>
                <a:spcPts val="0"/>
              </a:spcBef>
              <a:buSzPts val="1400"/>
              <a:buNone/>
              <a:defRPr sz="1800" b="0" i="0" u="none" strike="noStrike" cap="none">
                <a:latin typeface="Calibri"/>
                <a:ea typeface="Calibri"/>
                <a:cs typeface="Calibri"/>
                <a:sym typeface="Calibri"/>
              </a:defRPr>
            </a:lvl3pPr>
            <a:lvl4pPr marL="2718100" marR="0" lvl="3" indent="-299" algn="l" rtl="0">
              <a:spcBef>
                <a:spcPts val="0"/>
              </a:spcBef>
              <a:buSzPts val="1400"/>
              <a:buNone/>
              <a:defRPr sz="1800" b="0" i="0" u="none" strike="noStrike" cap="none">
                <a:latin typeface="Calibri"/>
                <a:ea typeface="Calibri"/>
                <a:cs typeface="Calibri"/>
                <a:sym typeface="Calibri"/>
              </a:defRPr>
            </a:lvl4pPr>
            <a:lvl5pPr marL="3624133" marR="0" lvl="4" indent="-4633" algn="l" rtl="0">
              <a:spcBef>
                <a:spcPts val="0"/>
              </a:spcBef>
              <a:buSzPts val="1400"/>
              <a:buNone/>
              <a:defRPr sz="1800" b="0" i="0" u="none" strike="noStrike" cap="none">
                <a:latin typeface="Calibri"/>
                <a:ea typeface="Calibri"/>
                <a:cs typeface="Calibri"/>
                <a:sym typeface="Calibri"/>
              </a:defRPr>
            </a:lvl5pPr>
            <a:lvl6pPr marL="4530166" marR="0" lvl="5" indent="-8966" algn="l" rtl="0">
              <a:spcBef>
                <a:spcPts val="0"/>
              </a:spcBef>
              <a:buSzPts val="1400"/>
              <a:buNone/>
              <a:defRPr sz="1800" b="0" i="0" u="none" strike="noStrike" cap="none">
                <a:latin typeface="Calibri"/>
                <a:ea typeface="Calibri"/>
                <a:cs typeface="Calibri"/>
                <a:sym typeface="Calibri"/>
              </a:defRPr>
            </a:lvl6pPr>
            <a:lvl7pPr marL="5436199" marR="0" lvl="6" indent="-599" algn="l" rtl="0">
              <a:spcBef>
                <a:spcPts val="0"/>
              </a:spcBef>
              <a:buSzPts val="1400"/>
              <a:buNone/>
              <a:defRPr sz="1800" b="0" i="0" u="none" strike="noStrike" cap="none">
                <a:latin typeface="Calibri"/>
                <a:ea typeface="Calibri"/>
                <a:cs typeface="Calibri"/>
                <a:sym typeface="Calibri"/>
              </a:defRPr>
            </a:lvl7pPr>
            <a:lvl8pPr marL="6342233" marR="0" lvl="7" indent="-4933" algn="l" rtl="0">
              <a:spcBef>
                <a:spcPts val="0"/>
              </a:spcBef>
              <a:buSzPts val="1400"/>
              <a:buNone/>
              <a:defRPr sz="1800" b="0" i="0" u="none" strike="noStrike" cap="none">
                <a:latin typeface="Calibri"/>
                <a:ea typeface="Calibri"/>
                <a:cs typeface="Calibri"/>
                <a:sym typeface="Calibri"/>
              </a:defRPr>
            </a:lvl8pPr>
            <a:lvl9pPr marL="7248266" marR="0" lvl="8" indent="-9266" algn="l" rtl="0">
              <a:spcBef>
                <a:spcPts val="0"/>
              </a:spcBef>
              <a:buSzPts val="1400"/>
              <a:buNone/>
              <a:defRPr sz="1800" b="0" i="0" u="none" strike="noStrike" cap="none">
                <a:latin typeface="Calibri"/>
                <a:ea typeface="Calibri"/>
                <a:cs typeface="Calibri"/>
                <a:sym typeface="Calibri"/>
              </a:defRPr>
            </a:lvl9pPr>
          </a:lstStyle>
          <a:p>
            <a:endParaRPr/>
          </a:p>
        </p:txBody>
      </p:sp>
      <p:sp>
        <p:nvSpPr>
          <p:cNvPr id="21" name="Shape 21"/>
          <p:cNvSpPr txBox="1">
            <a:spLocks noGrp="1"/>
          </p:cNvSpPr>
          <p:nvPr>
            <p:ph type="ftr" idx="11"/>
          </p:nvPr>
        </p:nvSpPr>
        <p:spPr>
          <a:xfrm>
            <a:off x="522643" y="6628942"/>
            <a:ext cx="2611372"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339A5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6205290" y="6628941"/>
            <a:ext cx="2822969"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44905D"/>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11591334" y="6628942"/>
            <a:ext cx="604562" cy="166712"/>
          </a:xfrm>
          <a:prstGeom prst="rect">
            <a:avLst/>
          </a:prstGeom>
          <a:noFill/>
          <a:ln>
            <a:noFill/>
          </a:ln>
        </p:spPr>
        <p:txBody>
          <a:bodyPr wrap="square" lIns="0" tIns="0" rIns="0" bIns="0" anchor="t" anchorCtr="0">
            <a:noAutofit/>
          </a:bodyPr>
          <a:lstStyle/>
          <a:p>
            <a:pPr marL="91862" marR="0" lvl="0" indent="-2961" algn="l" rtl="0">
              <a:lnSpc>
                <a:spcPct val="113372"/>
              </a:lnSpc>
              <a:spcBef>
                <a:spcPts val="0"/>
              </a:spcBef>
              <a:buNone/>
            </a:pPr>
            <a:fld id="{00000000-1234-1234-1234-123412341234}" type="slidenum">
              <a:rPr lang="en-US" sz="1189" b="0" i="0">
                <a:solidFill>
                  <a:srgbClr val="339A58"/>
                </a:solidFill>
                <a:latin typeface="Arial"/>
                <a:ea typeface="Arial"/>
                <a:cs typeface="Arial"/>
                <a:sym typeface="Arial"/>
              </a:rPr>
              <a:t>‹#›</a:t>
            </a:fld>
            <a:r>
              <a:rPr lang="en-US" sz="1189" b="0" i="0">
                <a:solidFill>
                  <a:srgbClr val="339A58"/>
                </a:solidFill>
                <a:latin typeface="Arial"/>
                <a:ea typeface="Arial"/>
                <a:cs typeface="Arial"/>
                <a:sym typeface="Arial"/>
              </a:rPr>
              <a:t>/25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086962" y="297573"/>
            <a:ext cx="6018076" cy="4269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2774" b="0" i="0" u="none" strike="noStrike" cap="none">
                <a:solidFill>
                  <a:srgbClr val="516F5A"/>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6" name="Shape 26"/>
          <p:cNvSpPr txBox="1">
            <a:spLocks noGrp="1"/>
          </p:cNvSpPr>
          <p:nvPr>
            <p:ph type="body" idx="1"/>
          </p:nvPr>
        </p:nvSpPr>
        <p:spPr>
          <a:xfrm>
            <a:off x="609601" y="1577340"/>
            <a:ext cx="5303519" cy="276999"/>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solidFill>
                  <a:schemeClr val="dk1"/>
                </a:solidFill>
                <a:latin typeface="Calibri"/>
                <a:ea typeface="Calibri"/>
                <a:cs typeface="Calibri"/>
                <a:sym typeface="Calibri"/>
              </a:defRPr>
            </a:lvl1pPr>
            <a:lvl2pPr marL="906033" marR="0" lvl="1" indent="-4332" algn="l" rtl="0">
              <a:spcBef>
                <a:spcPts val="0"/>
              </a:spcBef>
              <a:buSzPts val="1400"/>
              <a:buNone/>
              <a:defRPr sz="1800" b="0" i="0" u="none" strike="noStrike" cap="none">
                <a:latin typeface="Calibri"/>
                <a:ea typeface="Calibri"/>
                <a:cs typeface="Calibri"/>
                <a:sym typeface="Calibri"/>
              </a:defRPr>
            </a:lvl2pPr>
            <a:lvl3pPr marL="1812066" marR="0" lvl="2" indent="-8665" algn="l" rtl="0">
              <a:spcBef>
                <a:spcPts val="0"/>
              </a:spcBef>
              <a:buSzPts val="1400"/>
              <a:buNone/>
              <a:defRPr sz="1800" b="0" i="0" u="none" strike="noStrike" cap="none">
                <a:latin typeface="Calibri"/>
                <a:ea typeface="Calibri"/>
                <a:cs typeface="Calibri"/>
                <a:sym typeface="Calibri"/>
              </a:defRPr>
            </a:lvl3pPr>
            <a:lvl4pPr marL="2718100" marR="0" lvl="3" indent="-299" algn="l" rtl="0">
              <a:spcBef>
                <a:spcPts val="0"/>
              </a:spcBef>
              <a:buSzPts val="1400"/>
              <a:buNone/>
              <a:defRPr sz="1800" b="0" i="0" u="none" strike="noStrike" cap="none">
                <a:latin typeface="Calibri"/>
                <a:ea typeface="Calibri"/>
                <a:cs typeface="Calibri"/>
                <a:sym typeface="Calibri"/>
              </a:defRPr>
            </a:lvl4pPr>
            <a:lvl5pPr marL="3624133" marR="0" lvl="4" indent="-4633" algn="l" rtl="0">
              <a:spcBef>
                <a:spcPts val="0"/>
              </a:spcBef>
              <a:buSzPts val="1400"/>
              <a:buNone/>
              <a:defRPr sz="1800" b="0" i="0" u="none" strike="noStrike" cap="none">
                <a:latin typeface="Calibri"/>
                <a:ea typeface="Calibri"/>
                <a:cs typeface="Calibri"/>
                <a:sym typeface="Calibri"/>
              </a:defRPr>
            </a:lvl5pPr>
            <a:lvl6pPr marL="4530166" marR="0" lvl="5" indent="-8966" algn="l" rtl="0">
              <a:spcBef>
                <a:spcPts val="0"/>
              </a:spcBef>
              <a:buSzPts val="1400"/>
              <a:buNone/>
              <a:defRPr sz="1800" b="0" i="0" u="none" strike="noStrike" cap="none">
                <a:latin typeface="Calibri"/>
                <a:ea typeface="Calibri"/>
                <a:cs typeface="Calibri"/>
                <a:sym typeface="Calibri"/>
              </a:defRPr>
            </a:lvl6pPr>
            <a:lvl7pPr marL="5436199" marR="0" lvl="6" indent="-599" algn="l" rtl="0">
              <a:spcBef>
                <a:spcPts val="0"/>
              </a:spcBef>
              <a:buSzPts val="1400"/>
              <a:buNone/>
              <a:defRPr sz="1800" b="0" i="0" u="none" strike="noStrike" cap="none">
                <a:latin typeface="Calibri"/>
                <a:ea typeface="Calibri"/>
                <a:cs typeface="Calibri"/>
                <a:sym typeface="Calibri"/>
              </a:defRPr>
            </a:lvl7pPr>
            <a:lvl8pPr marL="6342233" marR="0" lvl="7" indent="-4933" algn="l" rtl="0">
              <a:spcBef>
                <a:spcPts val="0"/>
              </a:spcBef>
              <a:buSzPts val="1400"/>
              <a:buNone/>
              <a:defRPr sz="1800" b="0" i="0" u="none" strike="noStrike" cap="none">
                <a:latin typeface="Calibri"/>
                <a:ea typeface="Calibri"/>
                <a:cs typeface="Calibri"/>
                <a:sym typeface="Calibri"/>
              </a:defRPr>
            </a:lvl8pPr>
            <a:lvl9pPr marL="7248266" marR="0" lvl="8" indent="-9266" algn="l" rtl="0">
              <a:spcBef>
                <a:spcPts val="0"/>
              </a:spcBef>
              <a:buSzPts val="1400"/>
              <a:buNone/>
              <a:defRPr sz="1800" b="0" i="0" u="none" strike="noStrike" cap="none">
                <a:latin typeface="Calibri"/>
                <a:ea typeface="Calibri"/>
                <a:cs typeface="Calibri"/>
                <a:sym typeface="Calibri"/>
              </a:defRPr>
            </a:lvl9pPr>
          </a:lstStyle>
          <a:p>
            <a:endParaRPr/>
          </a:p>
        </p:txBody>
      </p:sp>
      <p:sp>
        <p:nvSpPr>
          <p:cNvPr id="27" name="Shape 27"/>
          <p:cNvSpPr txBox="1">
            <a:spLocks noGrp="1"/>
          </p:cNvSpPr>
          <p:nvPr>
            <p:ph type="body" idx="2"/>
          </p:nvPr>
        </p:nvSpPr>
        <p:spPr>
          <a:xfrm>
            <a:off x="6278880" y="1577340"/>
            <a:ext cx="5303519" cy="276999"/>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solidFill>
                  <a:schemeClr val="dk1"/>
                </a:solidFill>
                <a:latin typeface="Calibri"/>
                <a:ea typeface="Calibri"/>
                <a:cs typeface="Calibri"/>
                <a:sym typeface="Calibri"/>
              </a:defRPr>
            </a:lvl1pPr>
            <a:lvl2pPr marL="906033" marR="0" lvl="1" indent="-4332" algn="l" rtl="0">
              <a:spcBef>
                <a:spcPts val="0"/>
              </a:spcBef>
              <a:buSzPts val="1400"/>
              <a:buNone/>
              <a:defRPr sz="1800" b="0" i="0" u="none" strike="noStrike" cap="none">
                <a:latin typeface="Calibri"/>
                <a:ea typeface="Calibri"/>
                <a:cs typeface="Calibri"/>
                <a:sym typeface="Calibri"/>
              </a:defRPr>
            </a:lvl2pPr>
            <a:lvl3pPr marL="1812066" marR="0" lvl="2" indent="-8665" algn="l" rtl="0">
              <a:spcBef>
                <a:spcPts val="0"/>
              </a:spcBef>
              <a:buSzPts val="1400"/>
              <a:buNone/>
              <a:defRPr sz="1800" b="0" i="0" u="none" strike="noStrike" cap="none">
                <a:latin typeface="Calibri"/>
                <a:ea typeface="Calibri"/>
                <a:cs typeface="Calibri"/>
                <a:sym typeface="Calibri"/>
              </a:defRPr>
            </a:lvl3pPr>
            <a:lvl4pPr marL="2718100" marR="0" lvl="3" indent="-299" algn="l" rtl="0">
              <a:spcBef>
                <a:spcPts val="0"/>
              </a:spcBef>
              <a:buSzPts val="1400"/>
              <a:buNone/>
              <a:defRPr sz="1800" b="0" i="0" u="none" strike="noStrike" cap="none">
                <a:latin typeface="Calibri"/>
                <a:ea typeface="Calibri"/>
                <a:cs typeface="Calibri"/>
                <a:sym typeface="Calibri"/>
              </a:defRPr>
            </a:lvl4pPr>
            <a:lvl5pPr marL="3624133" marR="0" lvl="4" indent="-4633" algn="l" rtl="0">
              <a:spcBef>
                <a:spcPts val="0"/>
              </a:spcBef>
              <a:buSzPts val="1400"/>
              <a:buNone/>
              <a:defRPr sz="1800" b="0" i="0" u="none" strike="noStrike" cap="none">
                <a:latin typeface="Calibri"/>
                <a:ea typeface="Calibri"/>
                <a:cs typeface="Calibri"/>
                <a:sym typeface="Calibri"/>
              </a:defRPr>
            </a:lvl5pPr>
            <a:lvl6pPr marL="4530166" marR="0" lvl="5" indent="-8966" algn="l" rtl="0">
              <a:spcBef>
                <a:spcPts val="0"/>
              </a:spcBef>
              <a:buSzPts val="1400"/>
              <a:buNone/>
              <a:defRPr sz="1800" b="0" i="0" u="none" strike="noStrike" cap="none">
                <a:latin typeface="Calibri"/>
                <a:ea typeface="Calibri"/>
                <a:cs typeface="Calibri"/>
                <a:sym typeface="Calibri"/>
              </a:defRPr>
            </a:lvl6pPr>
            <a:lvl7pPr marL="5436199" marR="0" lvl="6" indent="-599" algn="l" rtl="0">
              <a:spcBef>
                <a:spcPts val="0"/>
              </a:spcBef>
              <a:buSzPts val="1400"/>
              <a:buNone/>
              <a:defRPr sz="1800" b="0" i="0" u="none" strike="noStrike" cap="none">
                <a:latin typeface="Calibri"/>
                <a:ea typeface="Calibri"/>
                <a:cs typeface="Calibri"/>
                <a:sym typeface="Calibri"/>
              </a:defRPr>
            </a:lvl7pPr>
            <a:lvl8pPr marL="6342233" marR="0" lvl="7" indent="-4933" algn="l" rtl="0">
              <a:spcBef>
                <a:spcPts val="0"/>
              </a:spcBef>
              <a:buSzPts val="1400"/>
              <a:buNone/>
              <a:defRPr sz="1800" b="0" i="0" u="none" strike="noStrike" cap="none">
                <a:latin typeface="Calibri"/>
                <a:ea typeface="Calibri"/>
                <a:cs typeface="Calibri"/>
                <a:sym typeface="Calibri"/>
              </a:defRPr>
            </a:lvl8pPr>
            <a:lvl9pPr marL="7248266" marR="0" lvl="8" indent="-9266" algn="l" rtl="0">
              <a:spcBef>
                <a:spcPts val="0"/>
              </a:spcBef>
              <a:buSzPts val="1400"/>
              <a:buNone/>
              <a:defRPr sz="1800" b="0" i="0" u="none" strike="noStrike" cap="none">
                <a:latin typeface="Calibri"/>
                <a:ea typeface="Calibri"/>
                <a:cs typeface="Calibri"/>
                <a:sym typeface="Calibri"/>
              </a:defRPr>
            </a:lvl9pPr>
          </a:lstStyle>
          <a:p>
            <a:endParaRPr/>
          </a:p>
        </p:txBody>
      </p:sp>
      <p:sp>
        <p:nvSpPr>
          <p:cNvPr id="28" name="Shape 28"/>
          <p:cNvSpPr txBox="1">
            <a:spLocks noGrp="1"/>
          </p:cNvSpPr>
          <p:nvPr>
            <p:ph type="ftr" idx="11"/>
          </p:nvPr>
        </p:nvSpPr>
        <p:spPr>
          <a:xfrm>
            <a:off x="522643" y="6628942"/>
            <a:ext cx="2611372"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339A5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6205290" y="6628941"/>
            <a:ext cx="2822969"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44905D"/>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11591334" y="6628942"/>
            <a:ext cx="604562" cy="166712"/>
          </a:xfrm>
          <a:prstGeom prst="rect">
            <a:avLst/>
          </a:prstGeom>
          <a:noFill/>
          <a:ln>
            <a:noFill/>
          </a:ln>
        </p:spPr>
        <p:txBody>
          <a:bodyPr wrap="square" lIns="0" tIns="0" rIns="0" bIns="0" anchor="t" anchorCtr="0">
            <a:noAutofit/>
          </a:bodyPr>
          <a:lstStyle/>
          <a:p>
            <a:pPr marL="91862" marR="0" lvl="0" indent="-2961" algn="l" rtl="0">
              <a:lnSpc>
                <a:spcPct val="113372"/>
              </a:lnSpc>
              <a:spcBef>
                <a:spcPts val="0"/>
              </a:spcBef>
              <a:buNone/>
            </a:pPr>
            <a:fld id="{00000000-1234-1234-1234-123412341234}" type="slidenum">
              <a:rPr lang="en-US" sz="1189" b="0" i="0">
                <a:solidFill>
                  <a:srgbClr val="339A58"/>
                </a:solidFill>
                <a:latin typeface="Arial"/>
                <a:ea typeface="Arial"/>
                <a:cs typeface="Arial"/>
                <a:sym typeface="Arial"/>
              </a:rPr>
              <a:t>‹#›</a:t>
            </a:fld>
            <a:r>
              <a:rPr lang="en-US" sz="1189" b="0" i="0">
                <a:solidFill>
                  <a:srgbClr val="339A58"/>
                </a:solidFill>
                <a:latin typeface="Arial"/>
                <a:ea typeface="Arial"/>
                <a:cs typeface="Arial"/>
                <a:sym typeface="Arial"/>
              </a:rPr>
              <a:t>/25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086962" y="297573"/>
            <a:ext cx="6018076" cy="4269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2774" b="0" i="0" u="none" strike="noStrike" cap="none">
                <a:solidFill>
                  <a:srgbClr val="516F5A"/>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3" name="Shape 33"/>
          <p:cNvSpPr txBox="1">
            <a:spLocks noGrp="1"/>
          </p:cNvSpPr>
          <p:nvPr>
            <p:ph type="ftr" idx="11"/>
          </p:nvPr>
        </p:nvSpPr>
        <p:spPr>
          <a:xfrm>
            <a:off x="522643" y="6628942"/>
            <a:ext cx="2611372"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339A5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6205290" y="6628941"/>
            <a:ext cx="2822969"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44905D"/>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11591334" y="6628942"/>
            <a:ext cx="604562" cy="166712"/>
          </a:xfrm>
          <a:prstGeom prst="rect">
            <a:avLst/>
          </a:prstGeom>
          <a:noFill/>
          <a:ln>
            <a:noFill/>
          </a:ln>
        </p:spPr>
        <p:txBody>
          <a:bodyPr wrap="square" lIns="0" tIns="0" rIns="0" bIns="0" anchor="t" anchorCtr="0">
            <a:noAutofit/>
          </a:bodyPr>
          <a:lstStyle/>
          <a:p>
            <a:pPr marL="91862" marR="0" lvl="0" indent="-2961" algn="l" rtl="0">
              <a:lnSpc>
                <a:spcPct val="113372"/>
              </a:lnSpc>
              <a:spcBef>
                <a:spcPts val="0"/>
              </a:spcBef>
              <a:buNone/>
            </a:pPr>
            <a:fld id="{00000000-1234-1234-1234-123412341234}" type="slidenum">
              <a:rPr lang="en-US" sz="1189" b="0" i="0">
                <a:solidFill>
                  <a:srgbClr val="339A58"/>
                </a:solidFill>
                <a:latin typeface="Arial"/>
                <a:ea typeface="Arial"/>
                <a:cs typeface="Arial"/>
                <a:sym typeface="Arial"/>
              </a:rPr>
              <a:t>‹#›</a:t>
            </a:fld>
            <a:r>
              <a:rPr lang="en-US" sz="1189" b="0" i="0">
                <a:solidFill>
                  <a:srgbClr val="339A58"/>
                </a:solidFill>
                <a:latin typeface="Arial"/>
                <a:ea typeface="Arial"/>
                <a:cs typeface="Arial"/>
                <a:sym typeface="Arial"/>
              </a:rPr>
              <a:t>/25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522643" y="6628942"/>
            <a:ext cx="2611372"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339A5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6205290" y="6628941"/>
            <a:ext cx="2822969"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44905D"/>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1591334" y="6628942"/>
            <a:ext cx="604562" cy="166712"/>
          </a:xfrm>
          <a:prstGeom prst="rect">
            <a:avLst/>
          </a:prstGeom>
          <a:noFill/>
          <a:ln>
            <a:noFill/>
          </a:ln>
        </p:spPr>
        <p:txBody>
          <a:bodyPr wrap="square" lIns="0" tIns="0" rIns="0" bIns="0" anchor="t" anchorCtr="0">
            <a:noAutofit/>
          </a:bodyPr>
          <a:lstStyle/>
          <a:p>
            <a:pPr marL="91862" marR="0" lvl="0" indent="-2961" algn="l" rtl="0">
              <a:lnSpc>
                <a:spcPct val="113372"/>
              </a:lnSpc>
              <a:spcBef>
                <a:spcPts val="0"/>
              </a:spcBef>
              <a:buNone/>
            </a:pPr>
            <a:fld id="{00000000-1234-1234-1234-123412341234}" type="slidenum">
              <a:rPr lang="en-US" sz="1189" b="0" i="0">
                <a:solidFill>
                  <a:srgbClr val="339A58"/>
                </a:solidFill>
                <a:latin typeface="Arial"/>
                <a:ea typeface="Arial"/>
                <a:cs typeface="Arial"/>
                <a:sym typeface="Arial"/>
              </a:rPr>
              <a:t>‹#›</a:t>
            </a:fld>
            <a:r>
              <a:rPr lang="en-US" sz="1189" b="0" i="0">
                <a:solidFill>
                  <a:srgbClr val="339A58"/>
                </a:solidFill>
                <a:latin typeface="Arial"/>
                <a:ea typeface="Arial"/>
                <a:cs typeface="Arial"/>
                <a:sym typeface="Arial"/>
              </a:rPr>
              <a:t>/25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1"/>
            <a:ext cx="12186457" cy="1426791"/>
          </a:xfrm>
          <a:prstGeom prst="rect">
            <a:avLst/>
          </a:prstGeom>
          <a:blipFill rotWithShape="1">
            <a:blip r:embed="rId7">
              <a:alphaModFix/>
            </a:blip>
            <a:stretch>
              <a:fillRect/>
            </a:stretch>
          </a:blipFill>
          <a:ln>
            <a:noFill/>
          </a:ln>
        </p:spPr>
        <p:txBody>
          <a:bodyPr wrap="square" lIns="0" tIns="0" rIns="0" bIns="0" anchor="t" anchorCtr="0">
            <a:noAutofit/>
          </a:bodyPr>
          <a:lstStyle/>
          <a:p>
            <a:pPr marL="0" marR="0" lvl="0" indent="0" algn="l" rtl="0">
              <a:spcBef>
                <a:spcPts val="0"/>
              </a:spcBef>
              <a:buNone/>
            </a:pPr>
            <a:endParaRPr sz="3566">
              <a:solidFill>
                <a:srgbClr val="000000"/>
              </a:solidFill>
              <a:latin typeface="Calibri"/>
              <a:ea typeface="Calibri"/>
              <a:cs typeface="Calibri"/>
              <a:sym typeface="Calibri"/>
            </a:endParaRPr>
          </a:p>
        </p:txBody>
      </p:sp>
      <p:sp>
        <p:nvSpPr>
          <p:cNvPr id="7" name="Shape 7"/>
          <p:cNvSpPr txBox="1">
            <a:spLocks noGrp="1"/>
          </p:cNvSpPr>
          <p:nvPr>
            <p:ph type="title"/>
          </p:nvPr>
        </p:nvSpPr>
        <p:spPr>
          <a:xfrm>
            <a:off x="3086962" y="297573"/>
            <a:ext cx="6018076" cy="2154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400" b="0" i="0" u="none" strike="noStrike" cap="none">
                <a:solidFill>
                  <a:srgbClr val="516F5A"/>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 name="Shape 8"/>
          <p:cNvSpPr txBox="1">
            <a:spLocks noGrp="1"/>
          </p:cNvSpPr>
          <p:nvPr>
            <p:ph type="body" idx="1"/>
          </p:nvPr>
        </p:nvSpPr>
        <p:spPr>
          <a:xfrm>
            <a:off x="2985560" y="2871661"/>
            <a:ext cx="6220874" cy="276999"/>
          </a:xfrm>
          <a:prstGeom prst="rect">
            <a:avLst/>
          </a:prstGeom>
          <a:noFill/>
          <a:ln>
            <a:noFill/>
          </a:ln>
        </p:spPr>
        <p:txBody>
          <a:bodyPr wrap="square" lIns="91425" tIns="91425" rIns="91425" bIns="91425" anchor="t" anchorCtr="0"/>
          <a:lstStyle>
            <a:lvl1pPr marL="0" marR="0" lvl="0" indent="0" algn="l" rtl="0">
              <a:spcBef>
                <a:spcPts val="0"/>
              </a:spcBef>
              <a:buSzPts val="1400"/>
              <a:buNone/>
              <a:defRPr sz="1800" b="0" i="0" u="none" strike="noStrike" cap="none">
                <a:solidFill>
                  <a:schemeClr val="dk1"/>
                </a:solidFill>
                <a:latin typeface="Calibri"/>
                <a:ea typeface="Calibri"/>
                <a:cs typeface="Calibri"/>
                <a:sym typeface="Calibri"/>
              </a:defRPr>
            </a:lvl1pPr>
            <a:lvl2pPr marL="906033" marR="0" lvl="1" indent="-4332" algn="l" rtl="0">
              <a:spcBef>
                <a:spcPts val="0"/>
              </a:spcBef>
              <a:buSzPts val="1400"/>
              <a:buNone/>
              <a:defRPr sz="1800" b="0" i="0" u="none" strike="noStrike" cap="none">
                <a:latin typeface="Calibri"/>
                <a:ea typeface="Calibri"/>
                <a:cs typeface="Calibri"/>
                <a:sym typeface="Calibri"/>
              </a:defRPr>
            </a:lvl2pPr>
            <a:lvl3pPr marL="1812066" marR="0" lvl="2" indent="-8665" algn="l" rtl="0">
              <a:spcBef>
                <a:spcPts val="0"/>
              </a:spcBef>
              <a:buSzPts val="1400"/>
              <a:buNone/>
              <a:defRPr sz="1800" b="0" i="0" u="none" strike="noStrike" cap="none">
                <a:latin typeface="Calibri"/>
                <a:ea typeface="Calibri"/>
                <a:cs typeface="Calibri"/>
                <a:sym typeface="Calibri"/>
              </a:defRPr>
            </a:lvl3pPr>
            <a:lvl4pPr marL="2718100" marR="0" lvl="3" indent="-299" algn="l" rtl="0">
              <a:spcBef>
                <a:spcPts val="0"/>
              </a:spcBef>
              <a:buSzPts val="1400"/>
              <a:buNone/>
              <a:defRPr sz="1800" b="0" i="0" u="none" strike="noStrike" cap="none">
                <a:latin typeface="Calibri"/>
                <a:ea typeface="Calibri"/>
                <a:cs typeface="Calibri"/>
                <a:sym typeface="Calibri"/>
              </a:defRPr>
            </a:lvl4pPr>
            <a:lvl5pPr marL="3624133" marR="0" lvl="4" indent="-4633" algn="l" rtl="0">
              <a:spcBef>
                <a:spcPts val="0"/>
              </a:spcBef>
              <a:buSzPts val="1400"/>
              <a:buNone/>
              <a:defRPr sz="1800" b="0" i="0" u="none" strike="noStrike" cap="none">
                <a:latin typeface="Calibri"/>
                <a:ea typeface="Calibri"/>
                <a:cs typeface="Calibri"/>
                <a:sym typeface="Calibri"/>
              </a:defRPr>
            </a:lvl5pPr>
            <a:lvl6pPr marL="4530166" marR="0" lvl="5" indent="-8966" algn="l" rtl="0">
              <a:spcBef>
                <a:spcPts val="0"/>
              </a:spcBef>
              <a:buSzPts val="1400"/>
              <a:buNone/>
              <a:defRPr sz="1800" b="0" i="0" u="none" strike="noStrike" cap="none">
                <a:latin typeface="Calibri"/>
                <a:ea typeface="Calibri"/>
                <a:cs typeface="Calibri"/>
                <a:sym typeface="Calibri"/>
              </a:defRPr>
            </a:lvl6pPr>
            <a:lvl7pPr marL="5436199" marR="0" lvl="6" indent="-599" algn="l" rtl="0">
              <a:spcBef>
                <a:spcPts val="0"/>
              </a:spcBef>
              <a:buSzPts val="1400"/>
              <a:buNone/>
              <a:defRPr sz="1800" b="0" i="0" u="none" strike="noStrike" cap="none">
                <a:latin typeface="Calibri"/>
                <a:ea typeface="Calibri"/>
                <a:cs typeface="Calibri"/>
                <a:sym typeface="Calibri"/>
              </a:defRPr>
            </a:lvl7pPr>
            <a:lvl8pPr marL="6342233" marR="0" lvl="7" indent="-4933" algn="l" rtl="0">
              <a:spcBef>
                <a:spcPts val="0"/>
              </a:spcBef>
              <a:buSzPts val="1400"/>
              <a:buNone/>
              <a:defRPr sz="1800" b="0" i="0" u="none" strike="noStrike" cap="none">
                <a:latin typeface="Calibri"/>
                <a:ea typeface="Calibri"/>
                <a:cs typeface="Calibri"/>
                <a:sym typeface="Calibri"/>
              </a:defRPr>
            </a:lvl8pPr>
            <a:lvl9pPr marL="7248266" marR="0" lvl="8" indent="-9266" algn="l" rtl="0">
              <a:spcBef>
                <a:spcPts val="0"/>
              </a:spcBef>
              <a:buSzPts val="1400"/>
              <a:buNone/>
              <a:defRPr sz="1800" b="0" i="0" u="none" strike="noStrike" cap="none">
                <a:latin typeface="Calibri"/>
                <a:ea typeface="Calibri"/>
                <a:cs typeface="Calibri"/>
                <a:sym typeface="Calibri"/>
              </a:defRPr>
            </a:lvl9pPr>
          </a:lstStyle>
          <a:p>
            <a:endParaRPr/>
          </a:p>
        </p:txBody>
      </p:sp>
      <p:sp>
        <p:nvSpPr>
          <p:cNvPr id="9" name="Shape 9"/>
          <p:cNvSpPr txBox="1">
            <a:spLocks noGrp="1"/>
          </p:cNvSpPr>
          <p:nvPr>
            <p:ph type="ftr" idx="11"/>
          </p:nvPr>
        </p:nvSpPr>
        <p:spPr>
          <a:xfrm>
            <a:off x="522643" y="6628942"/>
            <a:ext cx="2611372"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339A5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dt" idx="10"/>
          </p:nvPr>
        </p:nvSpPr>
        <p:spPr>
          <a:xfrm>
            <a:off x="6205290" y="6628941"/>
            <a:ext cx="2822969" cy="166712"/>
          </a:xfrm>
          <a:prstGeom prst="rect">
            <a:avLst/>
          </a:prstGeom>
          <a:noFill/>
          <a:ln>
            <a:noFill/>
          </a:ln>
        </p:spPr>
        <p:txBody>
          <a:bodyPr wrap="square" lIns="91425" tIns="91425" rIns="91425" bIns="91425" anchor="t" anchorCtr="0"/>
          <a:lstStyle>
            <a:lvl1pPr marL="0" marR="0" lvl="0" indent="0" algn="l" rtl="0">
              <a:spcBef>
                <a:spcPts val="0"/>
              </a:spcBef>
              <a:buSzPts val="1400"/>
              <a:buNone/>
              <a:defRPr sz="1189" b="0" i="0">
                <a:solidFill>
                  <a:srgbClr val="44905D"/>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sldNum" idx="12"/>
          </p:nvPr>
        </p:nvSpPr>
        <p:spPr>
          <a:xfrm>
            <a:off x="11591334" y="6628942"/>
            <a:ext cx="604562" cy="166712"/>
          </a:xfrm>
          <a:prstGeom prst="rect">
            <a:avLst/>
          </a:prstGeom>
          <a:noFill/>
          <a:ln>
            <a:noFill/>
          </a:ln>
        </p:spPr>
        <p:txBody>
          <a:bodyPr wrap="square" lIns="0" tIns="0" rIns="0" bIns="0" anchor="t" anchorCtr="0">
            <a:noAutofit/>
          </a:bodyPr>
          <a:lstStyle/>
          <a:p>
            <a:pPr marL="91862" marR="0" lvl="0" indent="-2961" algn="l" rtl="0">
              <a:lnSpc>
                <a:spcPct val="113372"/>
              </a:lnSpc>
              <a:spcBef>
                <a:spcPts val="0"/>
              </a:spcBef>
              <a:buNone/>
            </a:pPr>
            <a:fld id="{00000000-1234-1234-1234-123412341234}" type="slidenum">
              <a:rPr lang="en-US" sz="1189" b="0" i="0" u="none">
                <a:solidFill>
                  <a:srgbClr val="339A58"/>
                </a:solidFill>
                <a:latin typeface="Arial"/>
                <a:ea typeface="Arial"/>
                <a:cs typeface="Arial"/>
                <a:sym typeface="Arial"/>
              </a:rPr>
              <a:t>‹#›</a:t>
            </a:fld>
            <a:r>
              <a:rPr lang="en-US" sz="1189" b="0" i="0" u="none">
                <a:solidFill>
                  <a:srgbClr val="339A58"/>
                </a:solidFill>
                <a:latin typeface="Arial"/>
                <a:ea typeface="Arial"/>
                <a:cs typeface="Arial"/>
                <a:sym typeface="Arial"/>
              </a:rPr>
              <a:t>/25</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dt.fee.unicamp.br/~tiago/smsspamcollection/" TargetMode="External"/><Relationship Id="rId13" Type="http://schemas.openxmlformats.org/officeDocument/2006/relationships/hyperlink" Target="http://www.ling.upenn.edu/courses/Fall_2007/ling001/penn_treebank_pos.html" TargetMode="External"/><Relationship Id="rId3" Type="http://schemas.openxmlformats.org/officeDocument/2006/relationships/hyperlink" Target="https://radimrehurek.com/data_science_python/" TargetMode="External"/><Relationship Id="rId7" Type="http://schemas.openxmlformats.org/officeDocument/2006/relationships/hyperlink" Target="http://www.esp.uem.es/jmgomez/smsspamcorpus/" TargetMode="External"/><Relationship Id="rId12" Type="http://schemas.openxmlformats.org/officeDocument/2006/relationships/hyperlink" Target="https://en.wikipedia.org/wiki/Lemmatisa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www.comp.nus.edu.sg/~rpnlpir/downloads/corpora/smsCorpus/" TargetMode="External"/><Relationship Id="rId11" Type="http://schemas.openxmlformats.org/officeDocument/2006/relationships/hyperlink" Target="https://textblob.readthedocs.io/en/dev/" TargetMode="External"/><Relationship Id="rId5" Type="http://schemas.openxmlformats.org/officeDocument/2006/relationships/hyperlink" Target="http://etheses.bham.ac.uk/253/1/Tagg09PhD.pdf" TargetMode="External"/><Relationship Id="rId15" Type="http://schemas.openxmlformats.org/officeDocument/2006/relationships/hyperlink" Target="https://www.cloudmark.com/en/s/resources/whitepapers/sms-spam-overview" TargetMode="External"/><Relationship Id="rId10" Type="http://schemas.openxmlformats.org/officeDocument/2006/relationships/hyperlink" Target="https://en.wikipedia.org/wiki/Part-of-speech_tagging" TargetMode="External"/><Relationship Id="rId4" Type="http://schemas.openxmlformats.org/officeDocument/2006/relationships/hyperlink" Target="http://www.grumbletext.co.uk/" TargetMode="External"/><Relationship Id="rId9" Type="http://schemas.openxmlformats.org/officeDocument/2006/relationships/hyperlink" Target="https://en.wikipedia.org/wiki/Bag-of-words_model" TargetMode="External"/><Relationship Id="rId14" Type="http://schemas.openxmlformats.org/officeDocument/2006/relationships/hyperlink" Target="http://scikit-learn.org/stable/modules/generated/sklearn.metrics.precision_recall_fscore_support.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2308428" y="538619"/>
            <a:ext cx="7765269" cy="1661993"/>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800" b="0" i="0" u="none" strike="noStrike" cap="none">
                <a:solidFill>
                  <a:srgbClr val="516F5A"/>
                </a:solidFill>
                <a:latin typeface="Arial"/>
                <a:ea typeface="Arial"/>
                <a:cs typeface="Arial"/>
                <a:sym typeface="Arial"/>
              </a:rPr>
              <a:t>CMPE 257 Machine Learning</a:t>
            </a:r>
            <a:br>
              <a:rPr lang="en-US" sz="1400" b="0" i="0" u="none" strike="noStrike" cap="none">
                <a:solidFill>
                  <a:srgbClr val="516F5A"/>
                </a:solidFill>
                <a:latin typeface="Arial"/>
                <a:ea typeface="Arial"/>
                <a:cs typeface="Arial"/>
                <a:sym typeface="Arial"/>
              </a:rPr>
            </a:br>
            <a:r>
              <a:rPr lang="en-US" sz="2400" b="0" i="1" u="none" strike="noStrike" cap="none">
                <a:solidFill>
                  <a:srgbClr val="516F5A"/>
                </a:solidFill>
                <a:latin typeface="Arial"/>
                <a:ea typeface="Arial"/>
                <a:cs typeface="Arial"/>
                <a:sym typeface="Arial"/>
              </a:rPr>
              <a:t>Semester Project Presentation</a:t>
            </a:r>
            <a:br>
              <a:rPr lang="en-US" sz="1400" b="0" i="0" u="none" strike="noStrike" cap="none">
                <a:solidFill>
                  <a:srgbClr val="516F5A"/>
                </a:solidFill>
                <a:latin typeface="Arial"/>
                <a:ea typeface="Arial"/>
                <a:cs typeface="Arial"/>
                <a:sym typeface="Arial"/>
              </a:rPr>
            </a:br>
            <a:br>
              <a:rPr lang="en-US" sz="2800" b="0" i="0" u="none" strike="noStrike" cap="none">
                <a:solidFill>
                  <a:srgbClr val="516F5A"/>
                </a:solidFill>
                <a:latin typeface="Arial"/>
                <a:ea typeface="Arial"/>
                <a:cs typeface="Arial"/>
                <a:sym typeface="Arial"/>
              </a:rPr>
            </a:br>
            <a:r>
              <a:rPr lang="en-US" sz="2800" b="0" i="0" u="none" strike="noStrike" cap="none">
                <a:solidFill>
                  <a:srgbClr val="516F5A"/>
                </a:solidFill>
                <a:latin typeface="Arial"/>
                <a:ea typeface="Arial"/>
                <a:cs typeface="Arial"/>
                <a:sym typeface="Arial"/>
              </a:rPr>
              <a:t>SMS Spam Detection</a:t>
            </a:r>
          </a:p>
        </p:txBody>
      </p:sp>
      <p:sp>
        <p:nvSpPr>
          <p:cNvPr id="45" name="Shape 45"/>
          <p:cNvSpPr txBox="1">
            <a:spLocks noGrp="1"/>
          </p:cNvSpPr>
          <p:nvPr>
            <p:ph type="subTitle" idx="1"/>
          </p:nvPr>
        </p:nvSpPr>
        <p:spPr>
          <a:xfrm>
            <a:off x="2924961" y="2843408"/>
            <a:ext cx="6394928" cy="2479189"/>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378" b="0" i="0" u="none" strike="noStrike" cap="none" dirty="0">
                <a:solidFill>
                  <a:schemeClr val="dk1"/>
                </a:solidFill>
                <a:latin typeface="Calibri"/>
                <a:ea typeface="Calibri"/>
                <a:cs typeface="Calibri"/>
                <a:sym typeface="Calibri"/>
              </a:rPr>
              <a:t>Bhide-Apte Harshada</a:t>
            </a:r>
          </a:p>
          <a:p>
            <a:pPr marL="0" marR="0" lvl="0" indent="0" algn="ctr" rtl="0">
              <a:spcBef>
                <a:spcPts val="0"/>
              </a:spcBef>
              <a:buNone/>
            </a:pPr>
            <a:r>
              <a:rPr lang="en-US" sz="2378" b="0" i="0" u="none" strike="noStrike" cap="none">
                <a:solidFill>
                  <a:schemeClr val="dk1"/>
                </a:solidFill>
                <a:latin typeface="Calibri"/>
                <a:ea typeface="Calibri"/>
                <a:cs typeface="Calibri"/>
                <a:sym typeface="Calibri"/>
              </a:rPr>
              <a:t>Geete Bhushan</a:t>
            </a:r>
          </a:p>
          <a:p>
            <a:pPr marL="0" marR="0" lvl="0" indent="0" algn="ctr" rtl="0">
              <a:spcBef>
                <a:spcPts val="0"/>
              </a:spcBef>
              <a:buNone/>
            </a:pPr>
            <a:r>
              <a:rPr lang="en-US" sz="2378" b="0" i="0" u="none" strike="noStrike" cap="none">
                <a:solidFill>
                  <a:schemeClr val="dk1"/>
                </a:solidFill>
                <a:latin typeface="Calibri"/>
                <a:ea typeface="Calibri"/>
                <a:cs typeface="Calibri"/>
                <a:sym typeface="Calibri"/>
              </a:rPr>
              <a:t>Borashan Ryan</a:t>
            </a:r>
          </a:p>
          <a:p>
            <a:pPr marL="0" marR="0" lvl="0" indent="0" algn="ctr" rtl="0">
              <a:spcBef>
                <a:spcPts val="0"/>
              </a:spcBef>
              <a:buNone/>
            </a:pPr>
            <a:endParaRPr sz="2378" b="0" i="0" u="none" strike="noStrike" cap="none" dirty="0">
              <a:solidFill>
                <a:schemeClr val="dk1"/>
              </a:solidFill>
              <a:latin typeface="Calibri"/>
              <a:ea typeface="Calibri"/>
              <a:cs typeface="Calibri"/>
              <a:sym typeface="Calibri"/>
            </a:endParaRPr>
          </a:p>
          <a:p>
            <a:pPr marL="0" marR="0" lvl="0" indent="0" algn="ctr" rtl="0">
              <a:spcBef>
                <a:spcPts val="0"/>
              </a:spcBef>
              <a:buNone/>
            </a:pPr>
            <a:r>
              <a:rPr lang="en-US" sz="2378" b="0" i="0" u="none" strike="noStrike" cap="none" dirty="0">
                <a:solidFill>
                  <a:schemeClr val="dk1"/>
                </a:solidFill>
                <a:latin typeface="Calibri"/>
                <a:ea typeface="Calibri"/>
                <a:cs typeface="Calibri"/>
                <a:sym typeface="Calibri"/>
              </a:rPr>
              <a:t>November 28, 2017</a:t>
            </a:r>
          </a:p>
          <a:p>
            <a:pPr marL="0" marR="0" lvl="0" indent="0" algn="ctr" rtl="0">
              <a:spcBef>
                <a:spcPts val="0"/>
              </a:spcBef>
              <a:buNone/>
            </a:pPr>
            <a:r>
              <a:rPr lang="en-US" sz="2378" b="0" i="0" u="none" strike="noStrike" cap="none" dirty="0">
                <a:solidFill>
                  <a:schemeClr val="dk1"/>
                </a:solidFill>
                <a:latin typeface="Calibri"/>
                <a:ea typeface="Calibri"/>
                <a:cs typeface="Calibri"/>
                <a:sym typeface="Calibri"/>
              </a:rPr>
              <a:t>Department of Computer Engineering</a:t>
            </a:r>
          </a:p>
        </p:txBody>
      </p:sp>
      <p:pic>
        <p:nvPicPr>
          <p:cNvPr id="46" name="Shape 46"/>
          <p:cNvPicPr preferRelativeResize="0"/>
          <p:nvPr/>
        </p:nvPicPr>
        <p:blipFill rotWithShape="1">
          <a:blip r:embed="rId3">
            <a:alphaModFix/>
          </a:blip>
          <a:srcRect/>
          <a:stretch/>
        </p:blipFill>
        <p:spPr>
          <a:xfrm>
            <a:off x="5104460" y="5426945"/>
            <a:ext cx="2196168" cy="7598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086962" y="297573"/>
            <a:ext cx="6018076" cy="430887"/>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800" b="0" i="0" u="none" strike="noStrike" cap="none">
                <a:solidFill>
                  <a:srgbClr val="516F5A"/>
                </a:solidFill>
                <a:latin typeface="Arial"/>
                <a:ea typeface="Arial"/>
                <a:cs typeface="Arial"/>
                <a:sym typeface="Arial"/>
              </a:rPr>
              <a:t>Results</a:t>
            </a:r>
          </a:p>
        </p:txBody>
      </p:sp>
      <p:sp>
        <p:nvSpPr>
          <p:cNvPr id="177" name="Shape 177"/>
          <p:cNvSpPr txBox="1"/>
          <p:nvPr/>
        </p:nvSpPr>
        <p:spPr>
          <a:xfrm>
            <a:off x="1661375" y="1081825"/>
            <a:ext cx="9311400" cy="4459200"/>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US" sz="1800">
                <a:solidFill>
                  <a:schemeClr val="dk1"/>
                </a:solidFill>
                <a:latin typeface="Calibri"/>
                <a:ea typeface="Calibri"/>
                <a:cs typeface="Calibri"/>
                <a:sym typeface="Calibri"/>
              </a:rPr>
              <a:t>We are training on 72% of all data at a time. </a:t>
            </a:r>
          </a:p>
          <a:p>
            <a:pPr marL="742950" marR="0" lvl="1"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20% is set aside for testing purpose</a:t>
            </a:r>
          </a:p>
          <a:p>
            <a:pPr marL="742950" marR="0" lvl="1"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10-Fold Cross validation reserves 10% of training data for scoring.</a:t>
            </a:r>
          </a:p>
          <a:p>
            <a:pPr marL="742950" marR="0" lvl="1" indent="-285750"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7338" marR="0" lvl="1" indent="-287338"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Accuracy – We are using Accuracy as main metric for evaluating and comparing models</a:t>
            </a:r>
          </a:p>
          <a:p>
            <a:pPr marL="287338" marR="0" lvl="1" indent="-287338"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7338" marR="0" lvl="1" indent="-287338"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have evaluated Precision, Recall, f1-score and support of algorithms and made comparisons based on them.</a:t>
            </a:r>
          </a:p>
          <a:p>
            <a:pPr marL="287338" marR="0" lvl="1" indent="-287338"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7338" marR="0" lvl="1" indent="-287338"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We tried different combinations of kernels and penalty parameter values for SVM to see which combination is optimal for our purpose. Linear kernel with c=1 is the best parameter combination.</a:t>
            </a:r>
          </a:p>
          <a:p>
            <a:pPr marL="287338" marR="0" lvl="1" indent="-287338"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7338" marR="0" lvl="1" indent="-287338" algn="l" rtl="0">
              <a:spcBef>
                <a:spcPts val="0"/>
              </a:spcBef>
              <a:buClr>
                <a:schemeClr val="dk1"/>
              </a:buClr>
              <a:buSzPts val="1800"/>
              <a:buFont typeface="Arial"/>
              <a:buChar char="•"/>
            </a:pPr>
            <a:r>
              <a:rPr lang="en-US" sz="1800"/>
              <a:t>Naive bayes gave the best accuracy while SVM model proved to be the most stable model.</a:t>
            </a:r>
          </a:p>
          <a:p>
            <a:pPr marL="287338" marR="0" lvl="1" indent="-287338"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7338" marR="0" lvl="1" indent="-287338"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7338" marR="0" lvl="1" indent="-287338"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Effect of lemmas and IDF weighting</a:t>
            </a:r>
          </a:p>
        </p:txBody>
      </p:sp>
      <p:graphicFrame>
        <p:nvGraphicFramePr>
          <p:cNvPr id="183" name="Shape 183"/>
          <p:cNvGraphicFramePr/>
          <p:nvPr/>
        </p:nvGraphicFramePr>
        <p:xfrm>
          <a:off x="3789251" y="1277600"/>
          <a:ext cx="3000000" cy="3000000"/>
        </p:xfrm>
        <a:graphic>
          <a:graphicData uri="http://schemas.openxmlformats.org/drawingml/2006/table">
            <a:tbl>
              <a:tblPr firstRow="1" bandRow="1">
                <a:noFill/>
                <a:tableStyleId>{3254BE26-0E1B-475E-B2F8-2AC021C0A9CE}</a:tableStyleId>
              </a:tblPr>
              <a:tblGrid>
                <a:gridCol w="1153375">
                  <a:extLst>
                    <a:ext uri="{9D8B030D-6E8A-4147-A177-3AD203B41FA5}">
                      <a16:colId xmlns:a16="http://schemas.microsoft.com/office/drawing/2014/main" val="20000"/>
                    </a:ext>
                  </a:extLst>
                </a:gridCol>
                <a:gridCol w="1318100">
                  <a:extLst>
                    <a:ext uri="{9D8B030D-6E8A-4147-A177-3AD203B41FA5}">
                      <a16:colId xmlns:a16="http://schemas.microsoft.com/office/drawing/2014/main" val="20001"/>
                    </a:ext>
                  </a:extLst>
                </a:gridCol>
                <a:gridCol w="954075">
                  <a:extLst>
                    <a:ext uri="{9D8B030D-6E8A-4147-A177-3AD203B41FA5}">
                      <a16:colId xmlns:a16="http://schemas.microsoft.com/office/drawing/2014/main" val="20002"/>
                    </a:ext>
                  </a:extLst>
                </a:gridCol>
                <a:gridCol w="1187925">
                  <a:extLst>
                    <a:ext uri="{9D8B030D-6E8A-4147-A177-3AD203B41FA5}">
                      <a16:colId xmlns:a16="http://schemas.microsoft.com/office/drawing/2014/main" val="20003"/>
                    </a:ext>
                  </a:extLst>
                </a:gridCol>
              </a:tblGrid>
              <a:tr h="370850">
                <a:tc>
                  <a:txBody>
                    <a:bodyPr/>
                    <a:lstStyle/>
                    <a:p>
                      <a:pPr marL="0" marR="0" lvl="0" indent="0" algn="l" rtl="0">
                        <a:spcBef>
                          <a:spcPts val="0"/>
                        </a:spcBef>
                        <a:buNone/>
                      </a:pPr>
                      <a:r>
                        <a:rPr lang="en-US" sz="1800"/>
                        <a:t>Accuracy (mean)</a:t>
                      </a:r>
                    </a:p>
                  </a:txBody>
                  <a:tcPr marL="91450" marR="91450" marT="45725" marB="45725"/>
                </a:tc>
                <a:tc>
                  <a:txBody>
                    <a:bodyPr/>
                    <a:lstStyle/>
                    <a:p>
                      <a:pPr marL="0" marR="0" lvl="0" indent="0" algn="l" rtl="0">
                        <a:spcBef>
                          <a:spcPts val="0"/>
                        </a:spcBef>
                        <a:buNone/>
                      </a:pPr>
                      <a:r>
                        <a:rPr lang="en-US" sz="1800"/>
                        <a:t>Standard Deviation</a:t>
                      </a:r>
                    </a:p>
                  </a:txBody>
                  <a:tcPr marL="91450" marR="91450" marT="45725" marB="45725"/>
                </a:tc>
                <a:tc>
                  <a:txBody>
                    <a:bodyPr/>
                    <a:lstStyle/>
                    <a:p>
                      <a:pPr marL="0" marR="0" lvl="0" indent="0" algn="l" rtl="0">
                        <a:spcBef>
                          <a:spcPts val="0"/>
                        </a:spcBef>
                        <a:buNone/>
                      </a:pPr>
                      <a:r>
                        <a:rPr lang="en-US" sz="1800"/>
                        <a:t>TF-IDF</a:t>
                      </a:r>
                    </a:p>
                  </a:txBody>
                  <a:tcPr marL="91450" marR="91450" marT="45725" marB="45725"/>
                </a:tc>
                <a:tc>
                  <a:txBody>
                    <a:bodyPr/>
                    <a:lstStyle/>
                    <a:p>
                      <a:pPr marL="0" marR="0" lvl="0" indent="0" algn="l" rtl="0">
                        <a:spcBef>
                          <a:spcPts val="0"/>
                        </a:spcBef>
                        <a:buNone/>
                      </a:pPr>
                      <a:r>
                        <a:rPr lang="en-US" sz="1800"/>
                        <a:t>Lemmas</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None/>
                      </a:pPr>
                      <a:r>
                        <a:rPr lang="en-US" sz="1800"/>
                        <a:t>0. 94573</a:t>
                      </a:r>
                    </a:p>
                  </a:txBody>
                  <a:tcPr marL="91450" marR="91450" marT="45725" marB="45725"/>
                </a:tc>
                <a:tc>
                  <a:txBody>
                    <a:bodyPr/>
                    <a:lstStyle/>
                    <a:p>
                      <a:pPr marL="0" marR="0" lvl="0" indent="0" algn="l" rtl="0">
                        <a:spcBef>
                          <a:spcPts val="0"/>
                        </a:spcBef>
                        <a:buNone/>
                      </a:pPr>
                      <a:r>
                        <a:rPr lang="en-US" sz="1800"/>
                        <a:t>0.00344</a:t>
                      </a:r>
                    </a:p>
                  </a:txBody>
                  <a:tcPr marL="91450" marR="91450" marT="45725" marB="45725"/>
                </a:tc>
                <a:tc>
                  <a:txBody>
                    <a:bodyPr/>
                    <a:lstStyle/>
                    <a:p>
                      <a:pPr marL="0" marR="0" lvl="0" indent="0" algn="ctr" rtl="0">
                        <a:spcBef>
                          <a:spcPts val="0"/>
                        </a:spcBef>
                        <a:buNone/>
                      </a:pPr>
                      <a:r>
                        <a:rPr lang="en-US" sz="2400"/>
                        <a:t>√</a:t>
                      </a:r>
                    </a:p>
                  </a:txBody>
                  <a:tcPr marL="91450" marR="91450" marT="45725" marB="45725"/>
                </a:tc>
                <a:tc>
                  <a:txBody>
                    <a:bodyPr/>
                    <a:lstStyle/>
                    <a:p>
                      <a:pPr marL="0" marR="0" lvl="0" indent="0" algn="ctr" rtl="0">
                        <a:spcBef>
                          <a:spcPts val="0"/>
                        </a:spcBef>
                        <a:buNone/>
                      </a:pPr>
                      <a:r>
                        <a:rPr lang="en-US" sz="2400" b="0" i="0" u="none" strike="noStrike" cap="none">
                          <a:solidFill>
                            <a:srgbClr val="000000"/>
                          </a:solidFill>
                          <a:latin typeface="Calibri"/>
                          <a:ea typeface="Calibri"/>
                          <a:cs typeface="Calibri"/>
                          <a:sym typeface="Calibri"/>
                        </a:rPr>
                        <a:t>√</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None/>
                      </a:pPr>
                      <a:r>
                        <a:rPr lang="en-US" sz="1800"/>
                        <a:t>0.93048</a:t>
                      </a:r>
                    </a:p>
                  </a:txBody>
                  <a:tcPr marL="91450" marR="91450" marT="45725" marB="45725"/>
                </a:tc>
                <a:tc>
                  <a:txBody>
                    <a:bodyPr/>
                    <a:lstStyle/>
                    <a:p>
                      <a:pPr marL="0" marR="0" lvl="0" indent="0" algn="l" rtl="0">
                        <a:spcBef>
                          <a:spcPts val="0"/>
                        </a:spcBef>
                        <a:buNone/>
                      </a:pPr>
                      <a:r>
                        <a:rPr lang="en-US" sz="1800"/>
                        <a:t>0.00244</a:t>
                      </a:r>
                    </a:p>
                  </a:txBody>
                  <a:tcPr marL="91450" marR="91450" marT="45725" marB="45725"/>
                </a:tc>
                <a:tc>
                  <a:txBody>
                    <a:bodyPr/>
                    <a:lstStyle/>
                    <a:p>
                      <a:pPr marL="0" marR="0" lvl="0" indent="0" algn="l" rtl="0">
                        <a:spcBef>
                          <a:spcPts val="0"/>
                        </a:spcBef>
                        <a:buNone/>
                      </a:pPr>
                      <a:endParaRPr sz="1800"/>
                    </a:p>
                  </a:txBody>
                  <a:tcPr marL="91450" marR="91450" marT="45725" marB="45725"/>
                </a:tc>
                <a:tc>
                  <a:txBody>
                    <a:bodyPr/>
                    <a:lstStyle/>
                    <a:p>
                      <a:pPr marL="0" marR="0" lvl="0" indent="-152400" algn="ctr"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None/>
                      </a:pPr>
                      <a:r>
                        <a:rPr lang="en-US" sz="1800"/>
                        <a:t>0.94461</a:t>
                      </a:r>
                    </a:p>
                  </a:txBody>
                  <a:tcPr marL="91450" marR="91450" marT="45725" marB="45725"/>
                </a:tc>
                <a:tc>
                  <a:txBody>
                    <a:bodyPr/>
                    <a:lstStyle/>
                    <a:p>
                      <a:pPr marL="0" marR="0" lvl="0" indent="0" algn="l" rtl="0">
                        <a:spcBef>
                          <a:spcPts val="0"/>
                        </a:spcBef>
                        <a:buNone/>
                      </a:pPr>
                      <a:r>
                        <a:rPr lang="en-US" sz="1800"/>
                        <a:t>0.00251</a:t>
                      </a:r>
                    </a:p>
                  </a:txBody>
                  <a:tcPr marL="91450" marR="91450" marT="45725" marB="45725"/>
                </a:tc>
                <a:tc>
                  <a:txBody>
                    <a:bodyPr/>
                    <a:lstStyle/>
                    <a:p>
                      <a:pPr marL="0" marR="0" lvl="0" indent="0" algn="ctr" rtl="0">
                        <a:spcBef>
                          <a:spcPts val="0"/>
                        </a:spcBef>
                        <a:buNone/>
                      </a:pPr>
                      <a:r>
                        <a:rPr lang="en-US" sz="2400"/>
                        <a:t>√</a:t>
                      </a:r>
                    </a:p>
                  </a:txBody>
                  <a:tcPr marL="91450" marR="91450" marT="45725" marB="45725"/>
                </a:tc>
                <a:tc>
                  <a:txBody>
                    <a:bodyPr/>
                    <a:lstStyle/>
                    <a:p>
                      <a:pPr marL="0" marR="0" lvl="0" indent="0" algn="l" rtl="0">
                        <a:spcBef>
                          <a:spcPts val="0"/>
                        </a:spcBef>
                        <a:buNone/>
                      </a:pP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None/>
                      </a:pPr>
                      <a:r>
                        <a:rPr lang="en-US" sz="1800"/>
                        <a:t>0.92936</a:t>
                      </a:r>
                    </a:p>
                  </a:txBody>
                  <a:tcPr marL="91450" marR="91450" marT="45725" marB="45725"/>
                </a:tc>
                <a:tc>
                  <a:txBody>
                    <a:bodyPr/>
                    <a:lstStyle/>
                    <a:p>
                      <a:pPr marL="0" marR="0" lvl="0" indent="0" algn="l" rtl="0">
                        <a:spcBef>
                          <a:spcPts val="0"/>
                        </a:spcBef>
                        <a:buNone/>
                      </a:pPr>
                      <a:r>
                        <a:rPr lang="en-US" sz="1800"/>
                        <a:t>0.00254</a:t>
                      </a:r>
                    </a:p>
                  </a:txBody>
                  <a:tcPr marL="91450" marR="91450" marT="45725" marB="45725"/>
                </a:tc>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184" name="Shape 184"/>
          <p:cNvSpPr txBox="1"/>
          <p:nvPr/>
        </p:nvSpPr>
        <p:spPr>
          <a:xfrm>
            <a:off x="2185825" y="3956325"/>
            <a:ext cx="8921100" cy="2841600"/>
          </a:xfrm>
          <a:prstGeom prst="rect">
            <a:avLst/>
          </a:prstGeom>
          <a:noFill/>
          <a:ln>
            <a:noFill/>
          </a:ln>
        </p:spPr>
        <p:txBody>
          <a:bodyPr wrap="square" lIns="91425" tIns="91425" rIns="91425" bIns="91425" anchor="ctr" anchorCtr="0">
            <a:noAutofit/>
          </a:bodyPr>
          <a:lstStyle/>
          <a:p>
            <a:pPr marL="287337" lvl="1" indent="-287337" rtl="0">
              <a:spcBef>
                <a:spcPts val="0"/>
              </a:spcBef>
              <a:buClr>
                <a:schemeClr val="dk1"/>
              </a:buClr>
              <a:buSzPts val="1800"/>
              <a:buChar char="•"/>
            </a:pPr>
            <a:r>
              <a:rPr lang="en-US" sz="1800">
                <a:solidFill>
                  <a:schemeClr val="dk1"/>
                </a:solidFill>
                <a:latin typeface="Calibri"/>
                <a:ea typeface="Calibri"/>
                <a:cs typeface="Calibri"/>
                <a:sym typeface="Calibri"/>
              </a:rPr>
              <a:t>Effect of using lemmas Vs normal words was analyzed using Naive Bayes. Lemmas give better performance.</a:t>
            </a:r>
          </a:p>
          <a:p>
            <a:pPr marL="287337" lvl="1" indent="-173037" rtl="0">
              <a:spcBef>
                <a:spcPts val="0"/>
              </a:spcBef>
              <a:buNone/>
            </a:pPr>
            <a:endParaRPr sz="1800">
              <a:solidFill>
                <a:schemeClr val="dk1"/>
              </a:solidFill>
              <a:latin typeface="Calibri"/>
              <a:ea typeface="Calibri"/>
              <a:cs typeface="Calibri"/>
              <a:sym typeface="Calibri"/>
            </a:endParaRPr>
          </a:p>
          <a:p>
            <a:pPr marL="287337" lvl="1" indent="-287337" rtl="0">
              <a:spcBef>
                <a:spcPts val="0"/>
              </a:spcBef>
              <a:buClr>
                <a:schemeClr val="dk1"/>
              </a:buClr>
              <a:buSzPts val="1800"/>
              <a:buChar char="•"/>
            </a:pPr>
            <a:r>
              <a:rPr lang="en-US" sz="1800">
                <a:solidFill>
                  <a:schemeClr val="dk1"/>
                </a:solidFill>
                <a:latin typeface="Calibri"/>
                <a:ea typeface="Calibri"/>
                <a:cs typeface="Calibri"/>
                <a:sym typeface="Calibri"/>
              </a:rPr>
              <a:t>Effect of using inverse document frequency weighting was evaluated using Naive Bayes. It showed improved accuracy.</a:t>
            </a:r>
          </a:p>
          <a:p>
            <a:pPr marL="457200" lvl="0" indent="0" rtl="0">
              <a:spcBef>
                <a:spcPts val="0"/>
              </a:spcBef>
              <a:buNone/>
            </a:pPr>
            <a:endParaRPr sz="1800">
              <a:solidFill>
                <a:schemeClr val="dk1"/>
              </a:solidFill>
              <a:latin typeface="Calibri"/>
              <a:ea typeface="Calibri"/>
              <a:cs typeface="Calibri"/>
              <a:sym typeface="Calibri"/>
            </a:endParaRPr>
          </a:p>
          <a:p>
            <a:pPr marL="287337" lvl="1" indent="-287337" rtl="0">
              <a:spcBef>
                <a:spcPts val="0"/>
              </a:spcBef>
              <a:buClr>
                <a:schemeClr val="dk1"/>
              </a:buClr>
              <a:buSzPts val="1800"/>
              <a:buFont typeface="Calibri"/>
              <a:buChar char="•"/>
            </a:pPr>
            <a:r>
              <a:rPr lang="en-US" sz="1800">
                <a:solidFill>
                  <a:schemeClr val="dk1"/>
                </a:solidFill>
                <a:latin typeface="Calibri"/>
                <a:ea typeface="Calibri"/>
                <a:cs typeface="Calibri"/>
                <a:sym typeface="Calibri"/>
              </a:rPr>
              <a:t>The combination of both gives the most optimal results.</a:t>
            </a:r>
          </a:p>
          <a:p>
            <a:pPr lvl="0" rtl="0">
              <a:spcBef>
                <a:spcPts val="0"/>
              </a:spcBef>
              <a:buNone/>
            </a:pPr>
            <a:endParaRPr sz="1800">
              <a:solidFill>
                <a:schemeClr val="dk1"/>
              </a:solidFill>
              <a:latin typeface="Calibri"/>
              <a:ea typeface="Calibri"/>
              <a:cs typeface="Calibri"/>
              <a:sym typeface="Calibri"/>
            </a:endParaRPr>
          </a:p>
          <a:p>
            <a:pPr lvl="0"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SVM Parameter Combinations</a:t>
            </a:r>
          </a:p>
        </p:txBody>
      </p:sp>
      <p:graphicFrame>
        <p:nvGraphicFramePr>
          <p:cNvPr id="190" name="Shape 190"/>
          <p:cNvGraphicFramePr/>
          <p:nvPr/>
        </p:nvGraphicFramePr>
        <p:xfrm>
          <a:off x="1774422" y="1481482"/>
          <a:ext cx="3000000" cy="3000000"/>
        </p:xfrm>
        <a:graphic>
          <a:graphicData uri="http://schemas.openxmlformats.org/drawingml/2006/table">
            <a:tbl>
              <a:tblPr firstRow="1" bandRow="1">
                <a:noFill/>
                <a:tableStyleId>{3254BE26-0E1B-475E-B2F8-2AC021C0A9CE}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50">
                <a:tc>
                  <a:txBody>
                    <a:bodyPr/>
                    <a:lstStyle/>
                    <a:p>
                      <a:pPr marL="0" marR="0" lvl="0" indent="0" algn="l" rtl="0">
                        <a:spcBef>
                          <a:spcPts val="0"/>
                        </a:spcBef>
                        <a:buNone/>
                      </a:pPr>
                      <a:r>
                        <a:rPr lang="en-US" sz="1800"/>
                        <a:t>Accuracy (mean)</a:t>
                      </a:r>
                    </a:p>
                  </a:txBody>
                  <a:tcPr marL="91450" marR="91450" marT="45725" marB="45725"/>
                </a:tc>
                <a:tc>
                  <a:txBody>
                    <a:bodyPr/>
                    <a:lstStyle/>
                    <a:p>
                      <a:pPr marL="0" marR="0" lvl="0" indent="0" algn="l" rtl="0">
                        <a:spcBef>
                          <a:spcPts val="0"/>
                        </a:spcBef>
                        <a:buNone/>
                      </a:pPr>
                      <a:r>
                        <a:rPr lang="en-US" sz="1800"/>
                        <a:t>Standard Deviation</a:t>
                      </a:r>
                    </a:p>
                  </a:txBody>
                  <a:tcPr marL="91450" marR="91450" marT="45725" marB="45725"/>
                </a:tc>
                <a:tc>
                  <a:txBody>
                    <a:bodyPr/>
                    <a:lstStyle/>
                    <a:p>
                      <a:pPr marL="0" marR="0" lvl="0" indent="0" algn="l" rtl="0">
                        <a:spcBef>
                          <a:spcPts val="0"/>
                        </a:spcBef>
                        <a:buNone/>
                      </a:pPr>
                      <a:r>
                        <a:rPr lang="en-US" sz="1800" b="1" i="0">
                          <a:solidFill>
                            <a:schemeClr val="lt1"/>
                          </a:solidFill>
                          <a:latin typeface="Calibri"/>
                          <a:ea typeface="Calibri"/>
                          <a:cs typeface="Calibri"/>
                          <a:sym typeface="Calibri"/>
                        </a:rPr>
                        <a:t>Penalty parameter C of the error term</a:t>
                      </a:r>
                    </a:p>
                  </a:txBody>
                  <a:tcPr marL="91450" marR="91450" marT="45725" marB="45725"/>
                </a:tc>
                <a:tc>
                  <a:txBody>
                    <a:bodyPr/>
                    <a:lstStyle/>
                    <a:p>
                      <a:pPr marL="0" marR="0" lvl="0" indent="0" algn="l" rtl="0">
                        <a:spcBef>
                          <a:spcPts val="0"/>
                        </a:spcBef>
                        <a:buNone/>
                      </a:pPr>
                      <a:r>
                        <a:rPr lang="en-US" sz="1800"/>
                        <a:t>Kernel</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None/>
                      </a:pPr>
                      <a:r>
                        <a:rPr lang="en-US" sz="1800"/>
                        <a:t>0.98497</a:t>
                      </a:r>
                    </a:p>
                  </a:txBody>
                  <a:tcPr marL="91450" marR="91450" marT="45725" marB="45725"/>
                </a:tc>
                <a:tc>
                  <a:txBody>
                    <a:bodyPr/>
                    <a:lstStyle/>
                    <a:p>
                      <a:pPr marL="0" marR="0" lvl="0" indent="0" algn="l" rtl="0">
                        <a:spcBef>
                          <a:spcPts val="0"/>
                        </a:spcBef>
                        <a:buNone/>
                      </a:pPr>
                      <a:r>
                        <a:rPr lang="en-US" sz="1800"/>
                        <a:t>0.00423</a:t>
                      </a:r>
                    </a:p>
                  </a:txBody>
                  <a:tcPr marL="91450" marR="91450" marT="45725" marB="45725"/>
                </a:tc>
                <a:tc>
                  <a:txBody>
                    <a:bodyPr/>
                    <a:lstStyle/>
                    <a:p>
                      <a:pPr marL="0" marR="0" lvl="0" indent="0" algn="l" rtl="0">
                        <a:spcBef>
                          <a:spcPts val="0"/>
                        </a:spcBef>
                        <a:buNone/>
                      </a:pPr>
                      <a:r>
                        <a:rPr lang="en-US" sz="1800"/>
                        <a:t>1</a:t>
                      </a:r>
                    </a:p>
                  </a:txBody>
                  <a:tcPr marL="91450" marR="91450" marT="45725" marB="45725"/>
                </a:tc>
                <a:tc>
                  <a:txBody>
                    <a:bodyPr/>
                    <a:lstStyle/>
                    <a:p>
                      <a:pPr marL="0" marR="0" lvl="0" indent="0" algn="l" rtl="0">
                        <a:spcBef>
                          <a:spcPts val="0"/>
                        </a:spcBef>
                        <a:buNone/>
                      </a:pPr>
                      <a:r>
                        <a:rPr lang="en-US" sz="1800"/>
                        <a:t>linear</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None/>
                      </a:pPr>
                      <a:r>
                        <a:rPr lang="en-US" sz="1800"/>
                        <a:t>0.98632</a:t>
                      </a:r>
                    </a:p>
                  </a:txBody>
                  <a:tcPr marL="91450" marR="91450" marT="45725" marB="45725"/>
                </a:tc>
                <a:tc>
                  <a:txBody>
                    <a:bodyPr/>
                    <a:lstStyle/>
                    <a:p>
                      <a:pPr marL="0" marR="0" lvl="0" indent="0" algn="l" rtl="0">
                        <a:spcBef>
                          <a:spcPts val="0"/>
                        </a:spcBef>
                        <a:buNone/>
                      </a:pPr>
                      <a:r>
                        <a:rPr lang="en-US" sz="1800"/>
                        <a:t>0.00542</a:t>
                      </a:r>
                    </a:p>
                  </a:txBody>
                  <a:tcPr marL="91450" marR="91450" marT="45725" marB="45725"/>
                </a:tc>
                <a:tc>
                  <a:txBody>
                    <a:bodyPr/>
                    <a:lstStyle/>
                    <a:p>
                      <a:pPr marL="0" marR="0" lvl="0" indent="0" algn="l" rtl="0">
                        <a:spcBef>
                          <a:spcPts val="0"/>
                        </a:spcBef>
                        <a:buNone/>
                      </a:pPr>
                      <a:r>
                        <a:rPr lang="en-US" sz="1800"/>
                        <a:t>10</a:t>
                      </a:r>
                    </a:p>
                  </a:txBody>
                  <a:tcPr marL="91450" marR="91450" marT="45725" marB="45725"/>
                </a:tc>
                <a:tc>
                  <a:txBody>
                    <a:bodyPr/>
                    <a:lstStyle/>
                    <a:p>
                      <a:pPr marL="0" marR="0" lvl="0" indent="0" algn="l" rtl="0">
                        <a:spcBef>
                          <a:spcPts val="0"/>
                        </a:spcBef>
                        <a:buNone/>
                      </a:pPr>
                      <a:r>
                        <a:rPr lang="en-US" sz="1800"/>
                        <a:t>linear</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None/>
                      </a:pPr>
                      <a:r>
                        <a:rPr lang="en-US" sz="1800"/>
                        <a:t>0.98654</a:t>
                      </a:r>
                    </a:p>
                  </a:txBody>
                  <a:tcPr marL="91450" marR="91450" marT="45725" marB="45725"/>
                </a:tc>
                <a:tc>
                  <a:txBody>
                    <a:bodyPr/>
                    <a:lstStyle/>
                    <a:p>
                      <a:pPr marL="0" marR="0" lvl="0" indent="0" algn="l" rtl="0">
                        <a:spcBef>
                          <a:spcPts val="0"/>
                        </a:spcBef>
                        <a:buNone/>
                      </a:pPr>
                      <a:r>
                        <a:rPr lang="en-US" sz="1800"/>
                        <a:t>0.00535</a:t>
                      </a:r>
                    </a:p>
                  </a:txBody>
                  <a:tcPr marL="91450" marR="91450" marT="45725" marB="45725"/>
                </a:tc>
                <a:tc>
                  <a:txBody>
                    <a:bodyPr/>
                    <a:lstStyle/>
                    <a:p>
                      <a:pPr marL="0" marR="0" lvl="0" indent="0" algn="l" rtl="0">
                        <a:spcBef>
                          <a:spcPts val="0"/>
                        </a:spcBef>
                        <a:buNone/>
                      </a:pPr>
                      <a:r>
                        <a:rPr lang="en-US" sz="1800"/>
                        <a:t>100</a:t>
                      </a:r>
                    </a:p>
                  </a:txBody>
                  <a:tcPr marL="91450" marR="91450" marT="45725" marB="45725"/>
                </a:tc>
                <a:tc>
                  <a:txBody>
                    <a:bodyPr/>
                    <a:lstStyle/>
                    <a:p>
                      <a:pPr marL="0" marR="0" lvl="0" indent="0" algn="l" rtl="0">
                        <a:spcBef>
                          <a:spcPts val="0"/>
                        </a:spcBef>
                        <a:buNone/>
                      </a:pPr>
                      <a:r>
                        <a:rPr lang="en-US" sz="1800"/>
                        <a:t>linear</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None/>
                      </a:pPr>
                      <a:r>
                        <a:rPr lang="en-US" sz="1800"/>
                        <a:t>0.98654</a:t>
                      </a:r>
                    </a:p>
                  </a:txBody>
                  <a:tcPr marL="91450" marR="91450" marT="45725" marB="45725"/>
                </a:tc>
                <a:tc>
                  <a:txBody>
                    <a:bodyPr/>
                    <a:lstStyle/>
                    <a:p>
                      <a:pPr marL="0" marR="0" lvl="0" indent="0" algn="l" rtl="0">
                        <a:spcBef>
                          <a:spcPts val="0"/>
                        </a:spcBef>
                        <a:buNone/>
                      </a:pPr>
                      <a:r>
                        <a:rPr lang="en-US" sz="1800"/>
                        <a:t>0.00535</a:t>
                      </a:r>
                    </a:p>
                  </a:txBody>
                  <a:tcPr marL="91450" marR="91450" marT="45725" marB="45725"/>
                </a:tc>
                <a:tc>
                  <a:txBody>
                    <a:bodyPr/>
                    <a:lstStyle/>
                    <a:p>
                      <a:pPr marL="0" marR="0" lvl="0" indent="0" algn="l" rtl="0">
                        <a:spcBef>
                          <a:spcPts val="0"/>
                        </a:spcBef>
                        <a:buNone/>
                      </a:pPr>
                      <a:r>
                        <a:rPr lang="en-US" sz="1800"/>
                        <a:t>1000</a:t>
                      </a:r>
                    </a:p>
                  </a:txBody>
                  <a:tcPr marL="91450" marR="91450" marT="45725" marB="45725"/>
                </a:tc>
                <a:tc>
                  <a:txBody>
                    <a:bodyPr/>
                    <a:lstStyle/>
                    <a:p>
                      <a:pPr marL="0" marR="0" lvl="0" indent="0" algn="l" rtl="0">
                        <a:spcBef>
                          <a:spcPts val="0"/>
                        </a:spcBef>
                        <a:buNone/>
                      </a:pPr>
                      <a:r>
                        <a:rPr lang="en-US" sz="1800"/>
                        <a:t>linear</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None/>
                      </a:pPr>
                      <a:r>
                        <a:rPr lang="en-US" sz="1800"/>
                        <a:t>0.86544</a:t>
                      </a:r>
                    </a:p>
                  </a:txBody>
                  <a:tcPr marL="91450" marR="91450" marT="45725" marB="45725"/>
                </a:tc>
                <a:tc>
                  <a:txBody>
                    <a:bodyPr/>
                    <a:lstStyle/>
                    <a:p>
                      <a:pPr marL="0" marR="0" lvl="0" indent="0" algn="l" rtl="0">
                        <a:spcBef>
                          <a:spcPts val="0"/>
                        </a:spcBef>
                        <a:buNone/>
                      </a:pPr>
                      <a:r>
                        <a:rPr lang="en-US" sz="1800"/>
                        <a:t>0.00006</a:t>
                      </a:r>
                    </a:p>
                  </a:txBody>
                  <a:tcPr marL="91450" marR="91450" marT="45725" marB="45725"/>
                </a:tc>
                <a:tc>
                  <a:txBody>
                    <a:bodyPr/>
                    <a:lstStyle/>
                    <a:p>
                      <a:pPr marL="0" marR="0" lvl="0" indent="0" algn="l" rtl="0">
                        <a:spcBef>
                          <a:spcPts val="0"/>
                        </a:spcBef>
                        <a:buNone/>
                      </a:pPr>
                      <a:r>
                        <a:rPr lang="en-US" sz="1800"/>
                        <a:t>1</a:t>
                      </a:r>
                    </a:p>
                  </a:txBody>
                  <a:tcPr marL="91450" marR="91450" marT="45725" marB="45725"/>
                </a:tc>
                <a:tc>
                  <a:txBody>
                    <a:bodyPr/>
                    <a:lstStyle/>
                    <a:p>
                      <a:pPr marL="0" marR="0" lvl="0" indent="0" algn="l" rtl="0">
                        <a:spcBef>
                          <a:spcPts val="0"/>
                        </a:spcBef>
                        <a:buNone/>
                      </a:pPr>
                      <a:r>
                        <a:rPr lang="en-US" sz="1800"/>
                        <a:t>rbf</a:t>
                      </a: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buNone/>
                      </a:pPr>
                      <a:r>
                        <a:rPr lang="en-US" sz="1800"/>
                        <a:t>0.86544</a:t>
                      </a:r>
                    </a:p>
                  </a:txBody>
                  <a:tcPr marL="91450" marR="91450" marT="45725" marB="45725"/>
                </a:tc>
                <a:tc>
                  <a:txBody>
                    <a:bodyPr/>
                    <a:lstStyle/>
                    <a:p>
                      <a:pPr marL="0" marR="0" lvl="0" indent="0" algn="l" rtl="0">
                        <a:spcBef>
                          <a:spcPts val="0"/>
                        </a:spcBef>
                        <a:buNone/>
                      </a:pPr>
                      <a:r>
                        <a:rPr lang="en-US" sz="1800"/>
                        <a:t>0.00006</a:t>
                      </a:r>
                    </a:p>
                  </a:txBody>
                  <a:tcPr marL="91450" marR="91450" marT="45725" marB="45725"/>
                </a:tc>
                <a:tc>
                  <a:txBody>
                    <a:bodyPr/>
                    <a:lstStyle/>
                    <a:p>
                      <a:pPr marL="0" marR="0" lvl="0" indent="0" algn="l" rtl="0">
                        <a:spcBef>
                          <a:spcPts val="0"/>
                        </a:spcBef>
                        <a:buNone/>
                      </a:pPr>
                      <a:r>
                        <a:rPr lang="en-US" sz="1800"/>
                        <a:t>10</a:t>
                      </a:r>
                    </a:p>
                  </a:txBody>
                  <a:tcPr marL="91450" marR="91450" marT="45725" marB="45725"/>
                </a:tc>
                <a:tc>
                  <a:txBody>
                    <a:bodyPr/>
                    <a:lstStyle/>
                    <a:p>
                      <a:pPr marL="0" marR="0" lvl="0" indent="0" algn="l" rtl="0">
                        <a:spcBef>
                          <a:spcPts val="0"/>
                        </a:spcBef>
                        <a:buNone/>
                      </a:pPr>
                      <a:r>
                        <a:rPr lang="en-US" sz="1800"/>
                        <a:t>rbf</a:t>
                      </a: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buNone/>
                      </a:pPr>
                      <a:r>
                        <a:rPr lang="en-US" sz="1800"/>
                        <a:t>0.95717</a:t>
                      </a:r>
                    </a:p>
                  </a:txBody>
                  <a:tcPr marL="91450" marR="91450" marT="45725" marB="45725"/>
                </a:tc>
                <a:tc>
                  <a:txBody>
                    <a:bodyPr/>
                    <a:lstStyle/>
                    <a:p>
                      <a:pPr marL="0" marR="0" lvl="0" indent="0" algn="l" rtl="0">
                        <a:spcBef>
                          <a:spcPts val="0"/>
                        </a:spcBef>
                        <a:buNone/>
                      </a:pPr>
                      <a:r>
                        <a:rPr lang="en-US" sz="1800"/>
                        <a:t>0.00559</a:t>
                      </a:r>
                    </a:p>
                  </a:txBody>
                  <a:tcPr marL="91450" marR="91450" marT="45725" marB="45725"/>
                </a:tc>
                <a:tc>
                  <a:txBody>
                    <a:bodyPr/>
                    <a:lstStyle/>
                    <a:p>
                      <a:pPr marL="0" marR="0" lvl="0" indent="0" algn="l" rtl="0">
                        <a:spcBef>
                          <a:spcPts val="0"/>
                        </a:spcBef>
                        <a:buNone/>
                      </a:pPr>
                      <a:r>
                        <a:rPr lang="en-US" sz="1800"/>
                        <a:t>100</a:t>
                      </a:r>
                    </a:p>
                  </a:txBody>
                  <a:tcPr marL="91450" marR="91450" marT="45725" marB="45725"/>
                </a:tc>
                <a:tc>
                  <a:txBody>
                    <a:bodyPr/>
                    <a:lstStyle/>
                    <a:p>
                      <a:pPr marL="0" marR="0" lvl="0" indent="-114300" algn="l" rtl="0">
                        <a:lnSpc>
                          <a:spcPct val="100000"/>
                        </a:lnSpc>
                        <a:spcBef>
                          <a:spcPts val="0"/>
                        </a:spcBef>
                        <a:spcAft>
                          <a:spcPts val="0"/>
                        </a:spcAft>
                        <a:buSzPts val="1800"/>
                        <a:buFont typeface="Calibri"/>
                        <a:buNone/>
                      </a:pPr>
                      <a:r>
                        <a:rPr lang="en-US" sz="1800"/>
                        <a:t>rbf</a:t>
                      </a: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buNone/>
                      </a:pPr>
                      <a:r>
                        <a:rPr lang="en-US" sz="1800"/>
                        <a:t>0.95717</a:t>
                      </a:r>
                    </a:p>
                  </a:txBody>
                  <a:tcPr marL="91450" marR="91450" marT="45725" marB="45725"/>
                </a:tc>
                <a:tc>
                  <a:txBody>
                    <a:bodyPr/>
                    <a:lstStyle/>
                    <a:p>
                      <a:pPr marL="0" marR="0" lvl="0" indent="0" algn="l" rtl="0">
                        <a:spcBef>
                          <a:spcPts val="0"/>
                        </a:spcBef>
                        <a:buNone/>
                      </a:pPr>
                      <a:r>
                        <a:rPr lang="en-US" sz="1800"/>
                        <a:t>0.00559</a:t>
                      </a:r>
                    </a:p>
                  </a:txBody>
                  <a:tcPr marL="91450" marR="91450" marT="45725" marB="45725"/>
                </a:tc>
                <a:tc>
                  <a:txBody>
                    <a:bodyPr/>
                    <a:lstStyle/>
                    <a:p>
                      <a:pPr marL="0" marR="0" lvl="0" indent="0" algn="l" rtl="0">
                        <a:spcBef>
                          <a:spcPts val="0"/>
                        </a:spcBef>
                        <a:buNone/>
                      </a:pPr>
                      <a:r>
                        <a:rPr lang="en-US" sz="1800"/>
                        <a:t>1000</a:t>
                      </a:r>
                    </a:p>
                  </a:txBody>
                  <a:tcPr marL="91450" marR="91450" marT="45725" marB="45725"/>
                </a:tc>
                <a:tc>
                  <a:txBody>
                    <a:bodyPr/>
                    <a:lstStyle/>
                    <a:p>
                      <a:pPr marL="0" marR="0" lvl="0" indent="-114300" algn="l" rtl="0">
                        <a:lnSpc>
                          <a:spcPct val="100000"/>
                        </a:lnSpc>
                        <a:spcBef>
                          <a:spcPts val="0"/>
                        </a:spcBef>
                        <a:spcAft>
                          <a:spcPts val="0"/>
                        </a:spcAft>
                        <a:buSzPts val="1800"/>
                        <a:buFont typeface="Calibri"/>
                        <a:buNone/>
                      </a:pPr>
                      <a:r>
                        <a:rPr lang="en-US" sz="1800"/>
                        <a:t>rbf</a:t>
                      </a: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Learning Curves</a:t>
            </a:r>
          </a:p>
        </p:txBody>
      </p:sp>
      <p:pic>
        <p:nvPicPr>
          <p:cNvPr id="196" name="Shape 196"/>
          <p:cNvPicPr preferRelativeResize="0"/>
          <p:nvPr/>
        </p:nvPicPr>
        <p:blipFill rotWithShape="1">
          <a:blip r:embed="rId3">
            <a:alphaModFix/>
          </a:blip>
          <a:srcRect l="27887" t="22334" r="30703" b="19420"/>
          <a:stretch/>
        </p:blipFill>
        <p:spPr>
          <a:xfrm>
            <a:off x="-15125" y="1422250"/>
            <a:ext cx="4057525" cy="3234824"/>
          </a:xfrm>
          <a:prstGeom prst="rect">
            <a:avLst/>
          </a:prstGeom>
          <a:noFill/>
          <a:ln>
            <a:noFill/>
          </a:ln>
        </p:spPr>
      </p:pic>
      <p:sp>
        <p:nvSpPr>
          <p:cNvPr id="197" name="Shape 197"/>
          <p:cNvSpPr txBox="1"/>
          <p:nvPr/>
        </p:nvSpPr>
        <p:spPr>
          <a:xfrm>
            <a:off x="151813" y="5070150"/>
            <a:ext cx="38790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Naïve Bayes</a:t>
            </a:r>
          </a:p>
        </p:txBody>
      </p:sp>
      <p:pic>
        <p:nvPicPr>
          <p:cNvPr id="198" name="Shape 198"/>
          <p:cNvPicPr preferRelativeResize="0"/>
          <p:nvPr/>
        </p:nvPicPr>
        <p:blipFill rotWithShape="1">
          <a:blip r:embed="rId4">
            <a:alphaModFix/>
          </a:blip>
          <a:srcRect l="28204" t="21957" r="30386" b="18905"/>
          <a:stretch/>
        </p:blipFill>
        <p:spPr>
          <a:xfrm>
            <a:off x="4099100" y="1395850"/>
            <a:ext cx="4057525" cy="3284400"/>
          </a:xfrm>
          <a:prstGeom prst="rect">
            <a:avLst/>
          </a:prstGeom>
          <a:noFill/>
          <a:ln>
            <a:noFill/>
          </a:ln>
        </p:spPr>
      </p:pic>
      <p:sp>
        <p:nvSpPr>
          <p:cNvPr id="199" name="Shape 199"/>
          <p:cNvSpPr txBox="1"/>
          <p:nvPr/>
        </p:nvSpPr>
        <p:spPr>
          <a:xfrm>
            <a:off x="4686025" y="5070150"/>
            <a:ext cx="36291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SVM</a:t>
            </a:r>
          </a:p>
        </p:txBody>
      </p:sp>
      <p:pic>
        <p:nvPicPr>
          <p:cNvPr id="200" name="Shape 200"/>
          <p:cNvPicPr preferRelativeResize="0"/>
          <p:nvPr/>
        </p:nvPicPr>
        <p:blipFill rotWithShape="1">
          <a:blip r:embed="rId5">
            <a:alphaModFix/>
          </a:blip>
          <a:srcRect l="27669" t="20798" r="30399" b="19399"/>
          <a:stretch/>
        </p:blipFill>
        <p:spPr>
          <a:xfrm>
            <a:off x="8078534" y="1359775"/>
            <a:ext cx="3902665" cy="3129462"/>
          </a:xfrm>
          <a:prstGeom prst="rect">
            <a:avLst/>
          </a:prstGeom>
          <a:noFill/>
          <a:ln>
            <a:noFill/>
          </a:ln>
        </p:spPr>
      </p:pic>
      <p:sp>
        <p:nvSpPr>
          <p:cNvPr id="201" name="Shape 201"/>
          <p:cNvSpPr txBox="1"/>
          <p:nvPr/>
        </p:nvSpPr>
        <p:spPr>
          <a:xfrm>
            <a:off x="8393663" y="5124525"/>
            <a:ext cx="3272400" cy="4269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Decision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Confusion Matrix</a:t>
            </a:r>
          </a:p>
        </p:txBody>
      </p:sp>
      <p:grpSp>
        <p:nvGrpSpPr>
          <p:cNvPr id="207" name="Shape 207"/>
          <p:cNvGrpSpPr/>
          <p:nvPr/>
        </p:nvGrpSpPr>
        <p:grpSpPr>
          <a:xfrm>
            <a:off x="4466565" y="886794"/>
            <a:ext cx="3711586" cy="4339680"/>
            <a:chOff x="6269865" y="978794"/>
            <a:chExt cx="3711586" cy="4339680"/>
          </a:xfrm>
        </p:grpSpPr>
        <p:sp>
          <p:nvSpPr>
            <p:cNvPr id="208" name="Shape 208"/>
            <p:cNvSpPr txBox="1"/>
            <p:nvPr/>
          </p:nvSpPr>
          <p:spPr>
            <a:xfrm>
              <a:off x="6269865" y="978794"/>
              <a:ext cx="32454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SVM</a:t>
              </a:r>
            </a:p>
          </p:txBody>
        </p:sp>
        <p:pic>
          <p:nvPicPr>
            <p:cNvPr id="209" name="Shape 209"/>
            <p:cNvPicPr preferRelativeResize="0"/>
            <p:nvPr/>
          </p:nvPicPr>
          <p:blipFill rotWithShape="1">
            <a:blip r:embed="rId3">
              <a:alphaModFix/>
            </a:blip>
            <a:srcRect l="34754" t="23461" r="34507" b="22240"/>
            <a:stretch/>
          </p:blipFill>
          <p:spPr>
            <a:xfrm>
              <a:off x="6269865" y="1602435"/>
              <a:ext cx="3711586" cy="3716039"/>
            </a:xfrm>
            <a:prstGeom prst="rect">
              <a:avLst/>
            </a:prstGeom>
            <a:noFill/>
            <a:ln>
              <a:noFill/>
            </a:ln>
          </p:spPr>
        </p:pic>
        <p:sp>
          <p:nvSpPr>
            <p:cNvPr id="210" name="Shape 210"/>
            <p:cNvSpPr txBox="1"/>
            <p:nvPr/>
          </p:nvSpPr>
          <p:spPr>
            <a:xfrm>
              <a:off x="6969617" y="2627290"/>
              <a:ext cx="706191"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00B050"/>
                  </a:solidFill>
                  <a:latin typeface="Calibri"/>
                  <a:ea typeface="Calibri"/>
                  <a:cs typeface="Calibri"/>
                  <a:sym typeface="Calibri"/>
                </a:rPr>
                <a:t>965</a:t>
              </a:r>
            </a:p>
          </p:txBody>
        </p:sp>
        <p:sp>
          <p:nvSpPr>
            <p:cNvPr id="211" name="Shape 211"/>
            <p:cNvSpPr txBox="1"/>
            <p:nvPr/>
          </p:nvSpPr>
          <p:spPr>
            <a:xfrm>
              <a:off x="8281116" y="2627290"/>
              <a:ext cx="706191" cy="369332"/>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a:solidFill>
                    <a:srgbClr val="FF0000"/>
                  </a:solidFill>
                  <a:latin typeface="Calibri"/>
                  <a:ea typeface="Calibri"/>
                  <a:cs typeface="Calibri"/>
                  <a:sym typeface="Calibri"/>
                </a:rPr>
                <a:t>3</a:t>
              </a:r>
            </a:p>
          </p:txBody>
        </p:sp>
        <p:sp>
          <p:nvSpPr>
            <p:cNvPr id="212" name="Shape 212"/>
            <p:cNvSpPr txBox="1"/>
            <p:nvPr/>
          </p:nvSpPr>
          <p:spPr>
            <a:xfrm>
              <a:off x="6949225" y="4025839"/>
              <a:ext cx="706191" cy="369332"/>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a:solidFill>
                    <a:srgbClr val="FF0000"/>
                  </a:solidFill>
                  <a:latin typeface="Calibri"/>
                  <a:ea typeface="Calibri"/>
                  <a:cs typeface="Calibri"/>
                  <a:sym typeface="Calibri"/>
                </a:rPr>
                <a:t>12</a:t>
              </a:r>
            </a:p>
          </p:txBody>
        </p:sp>
        <p:sp>
          <p:nvSpPr>
            <p:cNvPr id="213" name="Shape 213"/>
            <p:cNvSpPr txBox="1"/>
            <p:nvPr/>
          </p:nvSpPr>
          <p:spPr>
            <a:xfrm>
              <a:off x="8334776" y="3975860"/>
              <a:ext cx="706191"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00B050"/>
                  </a:solidFill>
                  <a:latin typeface="Calibri"/>
                  <a:ea typeface="Calibri"/>
                  <a:cs typeface="Calibri"/>
                  <a:sym typeface="Calibri"/>
                </a:rPr>
                <a:t>135</a:t>
              </a:r>
            </a:p>
          </p:txBody>
        </p:sp>
      </p:grpSp>
      <p:grpSp>
        <p:nvGrpSpPr>
          <p:cNvPr id="214" name="Shape 214"/>
          <p:cNvGrpSpPr/>
          <p:nvPr/>
        </p:nvGrpSpPr>
        <p:grpSpPr>
          <a:xfrm>
            <a:off x="70233" y="1115394"/>
            <a:ext cx="3851888" cy="4203079"/>
            <a:chOff x="70233" y="1115394"/>
            <a:chExt cx="3851888" cy="4203079"/>
          </a:xfrm>
        </p:grpSpPr>
        <p:pic>
          <p:nvPicPr>
            <p:cNvPr id="215" name="Shape 215"/>
            <p:cNvPicPr preferRelativeResize="0"/>
            <p:nvPr/>
          </p:nvPicPr>
          <p:blipFill rotWithShape="1">
            <a:blip r:embed="rId4">
              <a:alphaModFix/>
            </a:blip>
            <a:srcRect l="34226" t="24025" r="33872" b="21676"/>
            <a:stretch/>
          </p:blipFill>
          <p:spPr>
            <a:xfrm>
              <a:off x="70233" y="1602434"/>
              <a:ext cx="3851888" cy="3716039"/>
            </a:xfrm>
            <a:prstGeom prst="rect">
              <a:avLst/>
            </a:prstGeom>
            <a:noFill/>
            <a:ln>
              <a:noFill/>
            </a:ln>
          </p:spPr>
        </p:pic>
        <p:sp>
          <p:nvSpPr>
            <p:cNvPr id="216" name="Shape 216"/>
            <p:cNvSpPr txBox="1"/>
            <p:nvPr/>
          </p:nvSpPr>
          <p:spPr>
            <a:xfrm>
              <a:off x="288794" y="1115394"/>
              <a:ext cx="32454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Naïve Bayes</a:t>
              </a:r>
            </a:p>
          </p:txBody>
        </p:sp>
        <p:sp>
          <p:nvSpPr>
            <p:cNvPr id="217" name="Shape 217"/>
            <p:cNvSpPr txBox="1"/>
            <p:nvPr/>
          </p:nvSpPr>
          <p:spPr>
            <a:xfrm>
              <a:off x="965916" y="2631652"/>
              <a:ext cx="706191"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00B050"/>
                  </a:solidFill>
                  <a:latin typeface="Calibri"/>
                  <a:ea typeface="Calibri"/>
                  <a:cs typeface="Calibri"/>
                  <a:sym typeface="Calibri"/>
                </a:rPr>
                <a:t>959</a:t>
              </a:r>
            </a:p>
          </p:txBody>
        </p:sp>
        <p:sp>
          <p:nvSpPr>
            <p:cNvPr id="218" name="Shape 218"/>
            <p:cNvSpPr txBox="1"/>
            <p:nvPr/>
          </p:nvSpPr>
          <p:spPr>
            <a:xfrm>
              <a:off x="2161504" y="4025839"/>
              <a:ext cx="706191"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00B050"/>
                  </a:solidFill>
                  <a:latin typeface="Calibri"/>
                  <a:ea typeface="Calibri"/>
                  <a:cs typeface="Calibri"/>
                  <a:sym typeface="Calibri"/>
                </a:rPr>
                <a:t>100</a:t>
              </a:r>
            </a:p>
          </p:txBody>
        </p:sp>
        <p:sp>
          <p:nvSpPr>
            <p:cNvPr id="219" name="Shape 219"/>
            <p:cNvSpPr txBox="1"/>
            <p:nvPr/>
          </p:nvSpPr>
          <p:spPr>
            <a:xfrm>
              <a:off x="2161503" y="2631640"/>
              <a:ext cx="7062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a:solidFill>
                    <a:srgbClr val="FF0000"/>
                  </a:solidFill>
                  <a:latin typeface="Calibri"/>
                  <a:ea typeface="Calibri"/>
                  <a:cs typeface="Calibri"/>
                  <a:sym typeface="Calibri"/>
                </a:rPr>
                <a:t>0</a:t>
              </a:r>
            </a:p>
          </p:txBody>
        </p:sp>
        <p:sp>
          <p:nvSpPr>
            <p:cNvPr id="220" name="Shape 220"/>
            <p:cNvSpPr txBox="1"/>
            <p:nvPr/>
          </p:nvSpPr>
          <p:spPr>
            <a:xfrm>
              <a:off x="907959" y="4022777"/>
              <a:ext cx="706191" cy="369332"/>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a:solidFill>
                    <a:srgbClr val="FF0000"/>
                  </a:solidFill>
                  <a:latin typeface="Calibri"/>
                  <a:ea typeface="Calibri"/>
                  <a:cs typeface="Calibri"/>
                  <a:sym typeface="Calibri"/>
                </a:rPr>
                <a:t>56</a:t>
              </a:r>
            </a:p>
          </p:txBody>
        </p:sp>
      </p:grpSp>
      <p:pic>
        <p:nvPicPr>
          <p:cNvPr id="221" name="Shape 221"/>
          <p:cNvPicPr preferRelativeResize="0"/>
          <p:nvPr/>
        </p:nvPicPr>
        <p:blipFill rotWithShape="1">
          <a:blip r:embed="rId5">
            <a:alphaModFix/>
          </a:blip>
          <a:srcRect l="34403" t="25603" r="34558" b="23575"/>
          <a:stretch/>
        </p:blipFill>
        <p:spPr>
          <a:xfrm>
            <a:off x="8306299" y="1687175"/>
            <a:ext cx="3784199" cy="3483650"/>
          </a:xfrm>
          <a:prstGeom prst="rect">
            <a:avLst/>
          </a:prstGeom>
          <a:noFill/>
          <a:ln>
            <a:noFill/>
          </a:ln>
        </p:spPr>
      </p:pic>
      <p:sp>
        <p:nvSpPr>
          <p:cNvPr id="222" name="Shape 222"/>
          <p:cNvSpPr txBox="1"/>
          <p:nvPr/>
        </p:nvSpPr>
        <p:spPr>
          <a:xfrm>
            <a:off x="8306290" y="1021169"/>
            <a:ext cx="32454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Decision Tree</a:t>
            </a:r>
          </a:p>
        </p:txBody>
      </p:sp>
      <p:sp>
        <p:nvSpPr>
          <p:cNvPr id="223" name="Shape 223"/>
          <p:cNvSpPr txBox="1"/>
          <p:nvPr/>
        </p:nvSpPr>
        <p:spPr>
          <a:xfrm>
            <a:off x="8993617" y="2646690"/>
            <a:ext cx="706200" cy="3693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00B050"/>
                </a:solidFill>
                <a:latin typeface="Calibri"/>
                <a:ea typeface="Calibri"/>
                <a:cs typeface="Calibri"/>
                <a:sym typeface="Calibri"/>
              </a:rPr>
              <a:t>975</a:t>
            </a:r>
          </a:p>
        </p:txBody>
      </p:sp>
      <p:sp>
        <p:nvSpPr>
          <p:cNvPr id="224" name="Shape 224"/>
          <p:cNvSpPr txBox="1"/>
          <p:nvPr/>
        </p:nvSpPr>
        <p:spPr>
          <a:xfrm>
            <a:off x="10402842" y="3946640"/>
            <a:ext cx="706200" cy="3693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1">
                <a:solidFill>
                  <a:srgbClr val="00B050"/>
                </a:solidFill>
                <a:latin typeface="Calibri"/>
                <a:ea typeface="Calibri"/>
                <a:cs typeface="Calibri"/>
                <a:sym typeface="Calibri"/>
              </a:rPr>
              <a:t>69</a:t>
            </a:r>
          </a:p>
        </p:txBody>
      </p:sp>
      <p:sp>
        <p:nvSpPr>
          <p:cNvPr id="225" name="Shape 225"/>
          <p:cNvSpPr txBox="1"/>
          <p:nvPr/>
        </p:nvSpPr>
        <p:spPr>
          <a:xfrm>
            <a:off x="9105050" y="3946639"/>
            <a:ext cx="7062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a:solidFill>
                  <a:srgbClr val="FF0000"/>
                </a:solidFill>
                <a:latin typeface="Calibri"/>
                <a:ea typeface="Calibri"/>
                <a:cs typeface="Calibri"/>
                <a:sym typeface="Calibri"/>
              </a:rPr>
              <a:t>67</a:t>
            </a:r>
          </a:p>
        </p:txBody>
      </p:sp>
      <p:sp>
        <p:nvSpPr>
          <p:cNvPr id="226" name="Shape 226"/>
          <p:cNvSpPr txBox="1"/>
          <p:nvPr/>
        </p:nvSpPr>
        <p:spPr>
          <a:xfrm>
            <a:off x="10402850" y="2646689"/>
            <a:ext cx="7062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a:solidFill>
                  <a:srgbClr val="FF0000"/>
                </a:solidFill>
                <a:latin typeface="Calibri"/>
                <a:ea typeface="Calibri"/>
                <a:cs typeface="Calibri"/>
                <a:sym typeface="Calibri"/>
              </a:rPr>
              <a:t>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206050" y="5685124"/>
            <a:ext cx="3490200" cy="1097400"/>
          </a:xfrm>
          <a:prstGeom prst="rect">
            <a:avLst/>
          </a:prstGeom>
          <a:noFill/>
          <a:ln>
            <a:noFill/>
          </a:ln>
        </p:spPr>
        <p:txBody>
          <a:bodyPr wrap="square" lIns="91425" tIns="45700" rIns="91425" bIns="45700" anchor="t" anchorCtr="0">
            <a:noAutofit/>
          </a:bodyPr>
          <a:lstStyle/>
          <a:p>
            <a:pPr lvl="0" rtl="0">
              <a:spcBef>
                <a:spcPts val="0"/>
              </a:spcBef>
              <a:buClr>
                <a:schemeClr val="dk1"/>
              </a:buClr>
              <a:buFont typeface="Arial"/>
              <a:buNone/>
            </a:pPr>
            <a:r>
              <a:rPr lang="en-US" sz="1800">
                <a:solidFill>
                  <a:srgbClr val="38761D"/>
                </a:solidFill>
                <a:latin typeface="Calibri"/>
                <a:ea typeface="Calibri"/>
                <a:cs typeface="Calibri"/>
                <a:sym typeface="Calibri"/>
              </a:rPr>
              <a:t>Accuracy of Decision tree is good.</a:t>
            </a:r>
          </a:p>
          <a:p>
            <a:pPr lvl="0" rtl="0">
              <a:spcBef>
                <a:spcPts val="0"/>
              </a:spcBef>
              <a:buClr>
                <a:schemeClr val="dk1"/>
              </a:buClr>
              <a:buFont typeface="Arial"/>
              <a:buNone/>
            </a:pPr>
            <a:r>
              <a:rPr lang="en-US" sz="1800">
                <a:solidFill>
                  <a:srgbClr val="38761D"/>
                </a:solidFill>
                <a:latin typeface="Calibri"/>
                <a:ea typeface="Calibri"/>
                <a:cs typeface="Calibri"/>
                <a:sym typeface="Calibri"/>
              </a:rPr>
              <a:t>The values are slightly different each time. </a:t>
            </a:r>
          </a:p>
          <a:p>
            <a:pPr lvl="0" rtl="0">
              <a:spcBef>
                <a:spcPts val="0"/>
              </a:spcBef>
              <a:buClr>
                <a:schemeClr val="dk1"/>
              </a:buClr>
              <a:buFont typeface="Arial"/>
              <a:buNone/>
            </a:pPr>
            <a:endParaRPr sz="1800">
              <a:solidFill>
                <a:srgbClr val="38761D"/>
              </a:solidFill>
              <a:latin typeface="Calibri"/>
              <a:ea typeface="Calibri"/>
              <a:cs typeface="Calibri"/>
              <a:sym typeface="Calibri"/>
            </a:endParaRPr>
          </a:p>
        </p:txBody>
      </p:sp>
      <p:sp>
        <p:nvSpPr>
          <p:cNvPr id="232" name="Shape 232"/>
          <p:cNvSpPr txBox="1"/>
          <p:nvPr/>
        </p:nvSpPr>
        <p:spPr>
          <a:xfrm>
            <a:off x="8126569" y="5654753"/>
            <a:ext cx="3889420" cy="120032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accent2"/>
                </a:solidFill>
                <a:latin typeface="Calibri"/>
                <a:ea typeface="Calibri"/>
                <a:cs typeface="Calibri"/>
                <a:sym typeface="Calibri"/>
              </a:rPr>
              <a:t>Accuracy of SVM is lower in each cycle.</a:t>
            </a:r>
          </a:p>
          <a:p>
            <a:pPr marL="0" marR="0" lvl="0" indent="0" algn="l" rtl="0">
              <a:spcBef>
                <a:spcPts val="0"/>
              </a:spcBef>
              <a:buNone/>
            </a:pPr>
            <a:r>
              <a:rPr lang="en-US" sz="1800">
                <a:solidFill>
                  <a:schemeClr val="accent2"/>
                </a:solidFill>
                <a:latin typeface="Calibri"/>
                <a:ea typeface="Calibri"/>
                <a:cs typeface="Calibri"/>
                <a:sym typeface="Calibri"/>
              </a:rPr>
              <a:t>Values are exactly same for 9/10 subparts of data.</a:t>
            </a:r>
          </a:p>
          <a:p>
            <a:pPr marL="0" marR="0" lvl="0" indent="0" algn="l" rtl="0">
              <a:spcBef>
                <a:spcPts val="0"/>
              </a:spcBef>
              <a:buNone/>
            </a:pPr>
            <a:r>
              <a:rPr lang="en-US" sz="1800">
                <a:solidFill>
                  <a:schemeClr val="accent2"/>
                </a:solidFill>
                <a:latin typeface="Calibri"/>
                <a:ea typeface="Calibri"/>
                <a:cs typeface="Calibri"/>
                <a:sym typeface="Calibri"/>
              </a:rPr>
              <a:t>Most stable model.</a:t>
            </a:r>
          </a:p>
        </p:txBody>
      </p:sp>
      <p:sp>
        <p:nvSpPr>
          <p:cNvPr id="233" name="Shape 233"/>
          <p:cNvSpPr txBox="1"/>
          <p:nvPr/>
        </p:nvSpPr>
        <p:spPr>
          <a:xfrm>
            <a:off x="3696236" y="5654754"/>
            <a:ext cx="4198513" cy="120032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2"/>
                </a:solidFill>
                <a:latin typeface="Calibri"/>
                <a:ea typeface="Calibri"/>
                <a:cs typeface="Calibri"/>
                <a:sym typeface="Calibri"/>
              </a:rPr>
              <a:t>Accuracy of Naive Bayes is higher in every subpart.</a:t>
            </a:r>
          </a:p>
          <a:p>
            <a:pPr marL="0" marR="0" lvl="0" indent="0" algn="l" rtl="0">
              <a:spcBef>
                <a:spcPts val="0"/>
              </a:spcBef>
              <a:buNone/>
            </a:pPr>
            <a:r>
              <a:rPr lang="en-US" sz="1800">
                <a:solidFill>
                  <a:schemeClr val="dk2"/>
                </a:solidFill>
                <a:latin typeface="Calibri"/>
                <a:ea typeface="Calibri"/>
                <a:cs typeface="Calibri"/>
                <a:sym typeface="Calibri"/>
              </a:rPr>
              <a:t>The values are slightly different each time. </a:t>
            </a:r>
          </a:p>
          <a:p>
            <a:pPr marL="0" marR="0" lvl="0" indent="0" algn="l" rtl="0">
              <a:spcBef>
                <a:spcPts val="0"/>
              </a:spcBef>
              <a:buNone/>
            </a:pPr>
            <a:r>
              <a:rPr lang="en-US" sz="1800">
                <a:solidFill>
                  <a:schemeClr val="dk2"/>
                </a:solidFill>
                <a:latin typeface="Calibri"/>
                <a:ea typeface="Calibri"/>
                <a:cs typeface="Calibri"/>
                <a:sym typeface="Calibri"/>
              </a:rPr>
              <a:t>Most accurate model.</a:t>
            </a:r>
          </a:p>
        </p:txBody>
      </p:sp>
      <p:graphicFrame>
        <p:nvGraphicFramePr>
          <p:cNvPr id="234" name="Shape 234"/>
          <p:cNvGraphicFramePr/>
          <p:nvPr/>
        </p:nvGraphicFramePr>
        <p:xfrm>
          <a:off x="206042" y="265848"/>
          <a:ext cx="3000000" cy="3000000"/>
        </p:xfrm>
        <a:graphic>
          <a:graphicData uri="http://schemas.openxmlformats.org/drawingml/2006/table">
            <a:tbl>
              <a:tblPr firstRow="1" bandRow="1">
                <a:noFill/>
                <a:tableStyleId>{B3D7EB28-1FBC-4B1E-93E0-B5980CE3982B}</a:tableStyleId>
              </a:tblPr>
              <a:tblGrid>
                <a:gridCol w="1079175">
                  <a:extLst>
                    <a:ext uri="{9D8B030D-6E8A-4147-A177-3AD203B41FA5}">
                      <a16:colId xmlns:a16="http://schemas.microsoft.com/office/drawing/2014/main" val="20000"/>
                    </a:ext>
                  </a:extLst>
                </a:gridCol>
                <a:gridCol w="1765950">
                  <a:extLst>
                    <a:ext uri="{9D8B030D-6E8A-4147-A177-3AD203B41FA5}">
                      <a16:colId xmlns:a16="http://schemas.microsoft.com/office/drawing/2014/main" val="20001"/>
                    </a:ext>
                  </a:extLst>
                </a:gridCol>
              </a:tblGrid>
              <a:tr h="335025">
                <a:tc gridSpan="2">
                  <a:txBody>
                    <a:bodyPr/>
                    <a:lstStyle/>
                    <a:p>
                      <a:pPr marL="0" marR="0" lvl="0" indent="0" algn="ctr" rtl="0">
                        <a:spcBef>
                          <a:spcPts val="0"/>
                        </a:spcBef>
                        <a:buNone/>
                      </a:pPr>
                      <a:r>
                        <a:rPr lang="en-US" sz="1800">
                          <a:solidFill>
                            <a:srgbClr val="FFFFFF"/>
                          </a:solidFill>
                        </a:rPr>
                        <a:t>Naive Bayes</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5025">
                <a:tc>
                  <a:txBody>
                    <a:bodyPr/>
                    <a:lstStyle/>
                    <a:p>
                      <a:pPr marL="0" marR="0" lvl="0" indent="0" algn="l" rtl="0">
                        <a:spcBef>
                          <a:spcPts val="0"/>
                        </a:spcBef>
                        <a:buNone/>
                      </a:pPr>
                      <a:r>
                        <a:rPr lang="en-US" sz="1800"/>
                        <a:t>Mean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r>
                        <a:rPr lang="en-US" sz="1800"/>
                        <a:t>0.947535456082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854800">
                <a:tc>
                  <a:txBody>
                    <a:bodyPr/>
                    <a:lstStyle/>
                    <a:p>
                      <a:pPr marL="0" marR="0" lvl="0" indent="0" algn="l" rtl="0">
                        <a:spcBef>
                          <a:spcPts val="0"/>
                        </a:spcBef>
                        <a:buNone/>
                      </a:pPr>
                      <a:r>
                        <a:rPr lang="en-US" sz="1800"/>
                        <a:t>Std deviation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r>
                        <a:rPr lang="en-US" sz="1800"/>
                        <a:t>0.009503865102</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35" name="Shape 235"/>
          <p:cNvGraphicFramePr/>
          <p:nvPr/>
        </p:nvGraphicFramePr>
        <p:xfrm>
          <a:off x="206042" y="2041993"/>
          <a:ext cx="3000000" cy="3000000"/>
        </p:xfrm>
        <a:graphic>
          <a:graphicData uri="http://schemas.openxmlformats.org/drawingml/2006/table">
            <a:tbl>
              <a:tblPr firstRow="1" bandRow="1">
                <a:noFill/>
                <a:tableStyleId>{B3D7EB28-1FBC-4B1E-93E0-B5980CE3982B}</a:tableStyleId>
              </a:tblPr>
              <a:tblGrid>
                <a:gridCol w="1079175">
                  <a:extLst>
                    <a:ext uri="{9D8B030D-6E8A-4147-A177-3AD203B41FA5}">
                      <a16:colId xmlns:a16="http://schemas.microsoft.com/office/drawing/2014/main" val="20000"/>
                    </a:ext>
                  </a:extLst>
                </a:gridCol>
                <a:gridCol w="1765950">
                  <a:extLst>
                    <a:ext uri="{9D8B030D-6E8A-4147-A177-3AD203B41FA5}">
                      <a16:colId xmlns:a16="http://schemas.microsoft.com/office/drawing/2014/main" val="20001"/>
                    </a:ext>
                  </a:extLst>
                </a:gridCol>
              </a:tblGrid>
              <a:tr h="335025">
                <a:tc gridSpan="2">
                  <a:txBody>
                    <a:bodyPr/>
                    <a:lstStyle/>
                    <a:p>
                      <a:pPr marL="0" marR="0" lvl="0" indent="0" algn="ctr" rtl="0">
                        <a:spcBef>
                          <a:spcPts val="0"/>
                        </a:spcBef>
                        <a:buNone/>
                      </a:pPr>
                      <a:r>
                        <a:rPr lang="en-US" sz="1800">
                          <a:solidFill>
                            <a:srgbClr val="FFFFFF"/>
                          </a:solidFill>
                        </a:rPr>
                        <a:t>SVM</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5025">
                <a:tc>
                  <a:txBody>
                    <a:bodyPr/>
                    <a:lstStyle/>
                    <a:p>
                      <a:pPr marL="0" marR="0" lvl="0" indent="0" algn="l" rtl="0">
                        <a:spcBef>
                          <a:spcPts val="0"/>
                        </a:spcBef>
                        <a:buNone/>
                      </a:pPr>
                      <a:r>
                        <a:rPr lang="en-US" sz="1800"/>
                        <a:t>Mean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r>
                        <a:rPr lang="en-US" sz="1800"/>
                        <a:t>0.863422683529</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854800">
                <a:tc>
                  <a:txBody>
                    <a:bodyPr/>
                    <a:lstStyle/>
                    <a:p>
                      <a:pPr marL="0" marR="0" lvl="0" indent="0" algn="l" rtl="0">
                        <a:spcBef>
                          <a:spcPts val="0"/>
                        </a:spcBef>
                        <a:buNone/>
                      </a:pPr>
                      <a:r>
                        <a:rPr lang="en-US" sz="1800"/>
                        <a:t>Standard deviation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r>
                        <a:rPr lang="en-US" sz="1800"/>
                        <a:t>0. 00058195193</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236" name="Shape 236"/>
          <p:cNvPicPr preferRelativeResize="0"/>
          <p:nvPr/>
        </p:nvPicPr>
        <p:blipFill>
          <a:blip r:embed="rId3">
            <a:alphaModFix/>
          </a:blip>
          <a:stretch>
            <a:fillRect/>
          </a:stretch>
        </p:blipFill>
        <p:spPr>
          <a:xfrm>
            <a:off x="3342392" y="152400"/>
            <a:ext cx="8697207" cy="5231617"/>
          </a:xfrm>
          <a:prstGeom prst="rect">
            <a:avLst/>
          </a:prstGeom>
          <a:noFill/>
          <a:ln>
            <a:noFill/>
          </a:ln>
        </p:spPr>
      </p:pic>
      <p:graphicFrame>
        <p:nvGraphicFramePr>
          <p:cNvPr id="237" name="Shape 237"/>
          <p:cNvGraphicFramePr/>
          <p:nvPr/>
        </p:nvGraphicFramePr>
        <p:xfrm>
          <a:off x="206042" y="3901655"/>
          <a:ext cx="3000000" cy="3000000"/>
        </p:xfrm>
        <a:graphic>
          <a:graphicData uri="http://schemas.openxmlformats.org/drawingml/2006/table">
            <a:tbl>
              <a:tblPr firstRow="1" bandRow="1">
                <a:noFill/>
                <a:tableStyleId>{B3D7EB28-1FBC-4B1E-93E0-B5980CE3982B}</a:tableStyleId>
              </a:tblPr>
              <a:tblGrid>
                <a:gridCol w="1079175">
                  <a:extLst>
                    <a:ext uri="{9D8B030D-6E8A-4147-A177-3AD203B41FA5}">
                      <a16:colId xmlns:a16="http://schemas.microsoft.com/office/drawing/2014/main" val="20000"/>
                    </a:ext>
                  </a:extLst>
                </a:gridCol>
                <a:gridCol w="1765950">
                  <a:extLst>
                    <a:ext uri="{9D8B030D-6E8A-4147-A177-3AD203B41FA5}">
                      <a16:colId xmlns:a16="http://schemas.microsoft.com/office/drawing/2014/main" val="20001"/>
                    </a:ext>
                  </a:extLst>
                </a:gridCol>
              </a:tblGrid>
              <a:tr h="152400">
                <a:tc gridSpan="2">
                  <a:txBody>
                    <a:bodyPr/>
                    <a:lstStyle/>
                    <a:p>
                      <a:pPr marL="0" marR="0" lvl="0" indent="0" algn="ctr" rtl="0">
                        <a:spcBef>
                          <a:spcPts val="0"/>
                        </a:spcBef>
                        <a:buNone/>
                      </a:pPr>
                      <a:r>
                        <a:rPr lang="en-US" sz="1800">
                          <a:solidFill>
                            <a:srgbClr val="FFFFFF"/>
                          </a:solidFill>
                        </a:rPr>
                        <a:t>Decision Tree</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5025">
                <a:tc>
                  <a:txBody>
                    <a:bodyPr/>
                    <a:lstStyle/>
                    <a:p>
                      <a:pPr marL="0" marR="0" lvl="0" indent="0" algn="l" rtl="0">
                        <a:spcBef>
                          <a:spcPts val="0"/>
                        </a:spcBef>
                        <a:buNone/>
                      </a:pPr>
                      <a:r>
                        <a:rPr lang="en-US" sz="1800"/>
                        <a:t>Mean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r>
                        <a:rPr lang="en-US" sz="1800"/>
                        <a:t>0.92689064633</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854800">
                <a:tc>
                  <a:txBody>
                    <a:bodyPr/>
                    <a:lstStyle/>
                    <a:p>
                      <a:pPr marL="0" marR="0" lvl="0" indent="0" algn="l" rtl="0">
                        <a:spcBef>
                          <a:spcPts val="0"/>
                        </a:spcBef>
                        <a:buNone/>
                      </a:pPr>
                      <a:r>
                        <a:rPr lang="en-US" sz="1800"/>
                        <a:t>Standard deviation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r>
                        <a:rPr lang="en-US" sz="1800"/>
                        <a:t>0. 00593628658</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Classification Reports</a:t>
            </a:r>
          </a:p>
        </p:txBody>
      </p:sp>
      <p:graphicFrame>
        <p:nvGraphicFramePr>
          <p:cNvPr id="243" name="Shape 243"/>
          <p:cNvGraphicFramePr/>
          <p:nvPr/>
        </p:nvGraphicFramePr>
        <p:xfrm>
          <a:off x="203200" y="1004552"/>
          <a:ext cx="3000000" cy="3000000"/>
        </p:xfrm>
        <a:graphic>
          <a:graphicData uri="http://schemas.openxmlformats.org/drawingml/2006/table">
            <a:tbl>
              <a:tblPr firstRow="1" bandRow="1">
                <a:noFill/>
                <a:tableStyleId>{3254BE26-0E1B-475E-B2F8-2AC021C0A9CE}</a:tableStyleId>
              </a:tblPr>
              <a:tblGrid>
                <a:gridCol w="11287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gridCol w="1128750">
                  <a:extLst>
                    <a:ext uri="{9D8B030D-6E8A-4147-A177-3AD203B41FA5}">
                      <a16:colId xmlns:a16="http://schemas.microsoft.com/office/drawing/2014/main" val="20003"/>
                    </a:ext>
                  </a:extLst>
                </a:gridCol>
                <a:gridCol w="1128750">
                  <a:extLst>
                    <a:ext uri="{9D8B030D-6E8A-4147-A177-3AD203B41FA5}">
                      <a16:colId xmlns:a16="http://schemas.microsoft.com/office/drawing/2014/main" val="20004"/>
                    </a:ext>
                  </a:extLst>
                </a:gridCol>
              </a:tblGrid>
              <a:tr h="543800">
                <a:tc gridSpan="5">
                  <a:txBody>
                    <a:bodyPr/>
                    <a:lstStyle/>
                    <a:p>
                      <a:pPr marL="0" marR="0" lvl="0" indent="0" algn="ctr" rtl="0">
                        <a:spcBef>
                          <a:spcPts val="0"/>
                        </a:spcBef>
                        <a:buNone/>
                      </a:pPr>
                      <a:r>
                        <a:rPr lang="en-US" sz="1800"/>
                        <a:t>Naive Bayes</a:t>
                      </a: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380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r>
                        <a:rPr lang="en-US" sz="1800"/>
                        <a:t>Precision</a:t>
                      </a:r>
                    </a:p>
                  </a:txBody>
                  <a:tcPr marL="91450" marR="91450" marT="45725" marB="45725"/>
                </a:tc>
                <a:tc>
                  <a:txBody>
                    <a:bodyPr/>
                    <a:lstStyle/>
                    <a:p>
                      <a:pPr marL="0" marR="0" lvl="0" indent="0" algn="l" rtl="0">
                        <a:spcBef>
                          <a:spcPts val="0"/>
                        </a:spcBef>
                        <a:buNone/>
                      </a:pPr>
                      <a:r>
                        <a:rPr lang="en-US" sz="1800"/>
                        <a:t>Recall</a:t>
                      </a:r>
                    </a:p>
                  </a:txBody>
                  <a:tcPr marL="91450" marR="91450" marT="45725" marB="45725"/>
                </a:tc>
                <a:tc>
                  <a:txBody>
                    <a:bodyPr/>
                    <a:lstStyle/>
                    <a:p>
                      <a:pPr marL="0" marR="0" lvl="0" indent="0" algn="l" rtl="0">
                        <a:spcBef>
                          <a:spcPts val="0"/>
                        </a:spcBef>
                        <a:buNone/>
                      </a:pPr>
                      <a:r>
                        <a:rPr lang="en-US" sz="1800"/>
                        <a:t>F1-score</a:t>
                      </a:r>
                    </a:p>
                  </a:txBody>
                  <a:tcPr marL="91450" marR="91450" marT="45725" marB="45725"/>
                </a:tc>
                <a:tc>
                  <a:txBody>
                    <a:bodyPr/>
                    <a:lstStyle/>
                    <a:p>
                      <a:pPr marL="0" marR="0" lvl="0" indent="0" algn="l" rtl="0">
                        <a:spcBef>
                          <a:spcPts val="0"/>
                        </a:spcBef>
                        <a:buNone/>
                      </a:pPr>
                      <a:r>
                        <a:rPr lang="en-US" sz="1800"/>
                        <a:t>Support</a:t>
                      </a:r>
                    </a:p>
                  </a:txBody>
                  <a:tcPr marL="91450" marR="91450" marT="45725" marB="45725"/>
                </a:tc>
                <a:extLst>
                  <a:ext uri="{0D108BD9-81ED-4DB2-BD59-A6C34878D82A}">
                    <a16:rowId xmlns:a16="http://schemas.microsoft.com/office/drawing/2014/main" val="10001"/>
                  </a:ext>
                </a:extLst>
              </a:tr>
              <a:tr h="543800">
                <a:tc>
                  <a:txBody>
                    <a:bodyPr/>
                    <a:lstStyle/>
                    <a:p>
                      <a:pPr marL="0" marR="0" lvl="0" indent="0" algn="l" rtl="0">
                        <a:spcBef>
                          <a:spcPts val="0"/>
                        </a:spcBef>
                        <a:buNone/>
                      </a:pPr>
                      <a:r>
                        <a:rPr lang="en-US" sz="1800"/>
                        <a:t>Ham</a:t>
                      </a:r>
                    </a:p>
                  </a:txBody>
                  <a:tcPr marL="91450" marR="91450" marT="45725" marB="45725"/>
                </a:tc>
                <a:tc>
                  <a:txBody>
                    <a:bodyPr/>
                    <a:lstStyle/>
                    <a:p>
                      <a:pPr marL="0" marR="0" lvl="0" indent="0" algn="l" rtl="0">
                        <a:spcBef>
                          <a:spcPts val="0"/>
                        </a:spcBef>
                        <a:buNone/>
                      </a:pPr>
                      <a:r>
                        <a:rPr lang="en-US" sz="1800"/>
                        <a:t>0.95</a:t>
                      </a:r>
                    </a:p>
                  </a:txBody>
                  <a:tcPr marL="91450" marR="91450" marT="45725" marB="45725"/>
                </a:tc>
                <a:tc>
                  <a:txBody>
                    <a:bodyPr/>
                    <a:lstStyle/>
                    <a:p>
                      <a:pPr marL="0" marR="0" lvl="0" indent="0" algn="l" rtl="0">
                        <a:spcBef>
                          <a:spcPts val="0"/>
                        </a:spcBef>
                        <a:buNone/>
                      </a:pPr>
                      <a:r>
                        <a:rPr lang="en-US" sz="1800"/>
                        <a:t>1.00</a:t>
                      </a:r>
                    </a:p>
                  </a:txBody>
                  <a:tcPr marL="91450" marR="91450" marT="45725" marB="45725"/>
                </a:tc>
                <a:tc>
                  <a:txBody>
                    <a:bodyPr/>
                    <a:lstStyle/>
                    <a:p>
                      <a:pPr marL="0" marR="0" lvl="0" indent="0" algn="l" rtl="0">
                        <a:spcBef>
                          <a:spcPts val="0"/>
                        </a:spcBef>
                        <a:buNone/>
                      </a:pPr>
                      <a:r>
                        <a:rPr lang="en-US" sz="1800"/>
                        <a:t>0.97</a:t>
                      </a:r>
                    </a:p>
                  </a:txBody>
                  <a:tcPr marL="91450" marR="91450" marT="45725" marB="45725"/>
                </a:tc>
                <a:tc>
                  <a:txBody>
                    <a:bodyPr/>
                    <a:lstStyle/>
                    <a:p>
                      <a:pPr marL="0" marR="0" lvl="0" indent="0" algn="l" rtl="0">
                        <a:spcBef>
                          <a:spcPts val="0"/>
                        </a:spcBef>
                        <a:buNone/>
                      </a:pPr>
                      <a:r>
                        <a:rPr lang="en-US" sz="1800"/>
                        <a:t>961</a:t>
                      </a:r>
                    </a:p>
                  </a:txBody>
                  <a:tcPr marL="91450" marR="91450" marT="45725" marB="45725"/>
                </a:tc>
                <a:extLst>
                  <a:ext uri="{0D108BD9-81ED-4DB2-BD59-A6C34878D82A}">
                    <a16:rowId xmlns:a16="http://schemas.microsoft.com/office/drawing/2014/main" val="10002"/>
                  </a:ext>
                </a:extLst>
              </a:tr>
              <a:tr h="543800">
                <a:tc>
                  <a:txBody>
                    <a:bodyPr/>
                    <a:lstStyle/>
                    <a:p>
                      <a:pPr marL="0" marR="0" lvl="0" indent="0" algn="l" rtl="0">
                        <a:spcBef>
                          <a:spcPts val="0"/>
                        </a:spcBef>
                        <a:buNone/>
                      </a:pPr>
                      <a:r>
                        <a:rPr lang="en-US" sz="1800"/>
                        <a:t>Spam</a:t>
                      </a:r>
                    </a:p>
                  </a:txBody>
                  <a:tcPr marL="91450" marR="91450" marT="45725" marB="45725"/>
                </a:tc>
                <a:tc>
                  <a:txBody>
                    <a:bodyPr/>
                    <a:lstStyle/>
                    <a:p>
                      <a:pPr marL="0" marR="0" lvl="0" indent="0" algn="l" rtl="0">
                        <a:spcBef>
                          <a:spcPts val="0"/>
                        </a:spcBef>
                        <a:buNone/>
                      </a:pPr>
                      <a:r>
                        <a:rPr lang="en-US" sz="1800"/>
                        <a:t>1.00</a:t>
                      </a:r>
                    </a:p>
                  </a:txBody>
                  <a:tcPr marL="91450" marR="91450" marT="45725" marB="45725"/>
                </a:tc>
                <a:tc>
                  <a:txBody>
                    <a:bodyPr/>
                    <a:lstStyle/>
                    <a:p>
                      <a:pPr marL="0" marR="0" lvl="0" indent="0" algn="l" rtl="0">
                        <a:spcBef>
                          <a:spcPts val="0"/>
                        </a:spcBef>
                        <a:buNone/>
                      </a:pPr>
                      <a:r>
                        <a:rPr lang="en-US" sz="1800"/>
                        <a:t>0.66</a:t>
                      </a:r>
                    </a:p>
                  </a:txBody>
                  <a:tcPr marL="91450" marR="91450" marT="45725" marB="45725"/>
                </a:tc>
                <a:tc>
                  <a:txBody>
                    <a:bodyPr/>
                    <a:lstStyle/>
                    <a:p>
                      <a:pPr marL="0" marR="0" lvl="0" indent="0" algn="l" rtl="0">
                        <a:spcBef>
                          <a:spcPts val="0"/>
                        </a:spcBef>
                        <a:buNone/>
                      </a:pPr>
                      <a:r>
                        <a:rPr lang="en-US" sz="1800"/>
                        <a:t>0.80</a:t>
                      </a:r>
                    </a:p>
                  </a:txBody>
                  <a:tcPr marL="91450" marR="91450" marT="45725" marB="45725"/>
                </a:tc>
                <a:tc>
                  <a:txBody>
                    <a:bodyPr/>
                    <a:lstStyle/>
                    <a:p>
                      <a:pPr marL="0" marR="0" lvl="0" indent="0" algn="l" rtl="0">
                        <a:spcBef>
                          <a:spcPts val="0"/>
                        </a:spcBef>
                        <a:buNone/>
                      </a:pPr>
                      <a:r>
                        <a:rPr lang="en-US" sz="1800"/>
                        <a:t>154</a:t>
                      </a:r>
                    </a:p>
                  </a:txBody>
                  <a:tcPr marL="91450" marR="91450" marT="45725" marB="45725"/>
                </a:tc>
                <a:extLst>
                  <a:ext uri="{0D108BD9-81ED-4DB2-BD59-A6C34878D82A}">
                    <a16:rowId xmlns:a16="http://schemas.microsoft.com/office/drawing/2014/main" val="10003"/>
                  </a:ext>
                </a:extLst>
              </a:tr>
              <a:tr h="543800">
                <a:tc>
                  <a:txBody>
                    <a:bodyPr/>
                    <a:lstStyle/>
                    <a:p>
                      <a:pPr marL="0" marR="0" lvl="0" indent="0" algn="l" rtl="0">
                        <a:spcBef>
                          <a:spcPts val="0"/>
                        </a:spcBef>
                        <a:buNone/>
                      </a:pPr>
                      <a:r>
                        <a:rPr lang="en-US" sz="1800"/>
                        <a:t>Avg/total</a:t>
                      </a:r>
                    </a:p>
                  </a:txBody>
                  <a:tcPr marL="91450" marR="91450" marT="45725" marB="45725"/>
                </a:tc>
                <a:tc>
                  <a:txBody>
                    <a:bodyPr/>
                    <a:lstStyle/>
                    <a:p>
                      <a:pPr marL="0" marR="0" lvl="0" indent="0" algn="l" rtl="0">
                        <a:spcBef>
                          <a:spcPts val="0"/>
                        </a:spcBef>
                        <a:buNone/>
                      </a:pPr>
                      <a:r>
                        <a:rPr lang="en-US" sz="1800"/>
                        <a:t>0.96</a:t>
                      </a:r>
                    </a:p>
                  </a:txBody>
                  <a:tcPr marL="91450" marR="91450" marT="45725" marB="45725"/>
                </a:tc>
                <a:tc>
                  <a:txBody>
                    <a:bodyPr/>
                    <a:lstStyle/>
                    <a:p>
                      <a:pPr marL="0" marR="0" lvl="0" indent="0" algn="l" rtl="0">
                        <a:spcBef>
                          <a:spcPts val="0"/>
                        </a:spcBef>
                        <a:buNone/>
                      </a:pPr>
                      <a:r>
                        <a:rPr lang="en-US" sz="1800"/>
                        <a:t>0.95</a:t>
                      </a:r>
                    </a:p>
                  </a:txBody>
                  <a:tcPr marL="91450" marR="91450" marT="45725" marB="45725"/>
                </a:tc>
                <a:tc>
                  <a:txBody>
                    <a:bodyPr/>
                    <a:lstStyle/>
                    <a:p>
                      <a:pPr marL="0" marR="0" lvl="0" indent="0" algn="l" rtl="0">
                        <a:spcBef>
                          <a:spcPts val="0"/>
                        </a:spcBef>
                        <a:buNone/>
                      </a:pPr>
                      <a:r>
                        <a:rPr lang="en-US" sz="1800"/>
                        <a:t>0.95</a:t>
                      </a:r>
                    </a:p>
                  </a:txBody>
                  <a:tcPr marL="91450" marR="91450" marT="45725" marB="45725"/>
                </a:tc>
                <a:tc>
                  <a:txBody>
                    <a:bodyPr/>
                    <a:lstStyle/>
                    <a:p>
                      <a:pPr marL="0" marR="0" lvl="0" indent="0" algn="l" rtl="0">
                        <a:spcBef>
                          <a:spcPts val="0"/>
                        </a:spcBef>
                        <a:buNone/>
                      </a:pPr>
                      <a:r>
                        <a:rPr lang="en-US" sz="1800"/>
                        <a:t>1115</a:t>
                      </a:r>
                    </a:p>
                  </a:txBody>
                  <a:tcPr marL="91450" marR="91450" marT="45725" marB="45725"/>
                </a:tc>
                <a:extLst>
                  <a:ext uri="{0D108BD9-81ED-4DB2-BD59-A6C34878D82A}">
                    <a16:rowId xmlns:a16="http://schemas.microsoft.com/office/drawing/2014/main" val="10004"/>
                  </a:ext>
                </a:extLst>
              </a:tr>
            </a:tbl>
          </a:graphicData>
        </a:graphic>
      </p:graphicFrame>
      <p:sp>
        <p:nvSpPr>
          <p:cNvPr id="244" name="Shape 244"/>
          <p:cNvSpPr txBox="1"/>
          <p:nvPr/>
        </p:nvSpPr>
        <p:spPr>
          <a:xfrm>
            <a:off x="5983875" y="1004550"/>
            <a:ext cx="5942700" cy="28698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Precision = tp / (tp + fp)  = the ability of the classifier not to label as positive a sample that is negative.</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r>
              <a:rPr lang="en-US" sz="1800">
                <a:solidFill>
                  <a:schemeClr val="dk1"/>
                </a:solidFill>
                <a:latin typeface="Calibri"/>
                <a:ea typeface="Calibri"/>
                <a:cs typeface="Calibri"/>
                <a:sym typeface="Calibri"/>
              </a:rPr>
              <a:t>Recall = tp / (tp + fn) = the ability of the classifier to find all the positive samples.</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r>
              <a:rPr lang="en-US" sz="1800">
                <a:solidFill>
                  <a:schemeClr val="dk1"/>
                </a:solidFill>
                <a:latin typeface="Calibri"/>
                <a:ea typeface="Calibri"/>
                <a:cs typeface="Calibri"/>
                <a:sym typeface="Calibri"/>
              </a:rPr>
              <a:t>F1-score = weighted harmonic mean of the precision and recall  It reaches its best value at 1 and worst score at 0.</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r>
              <a:rPr lang="en-US" sz="1800">
                <a:solidFill>
                  <a:schemeClr val="dk1"/>
                </a:solidFill>
                <a:latin typeface="Calibri"/>
                <a:ea typeface="Calibri"/>
                <a:cs typeface="Calibri"/>
                <a:sym typeface="Calibri"/>
              </a:rPr>
              <a:t>Support = no. of samples of the true response in that class</a:t>
            </a:r>
          </a:p>
        </p:txBody>
      </p:sp>
      <p:graphicFrame>
        <p:nvGraphicFramePr>
          <p:cNvPr id="245" name="Shape 245"/>
          <p:cNvGraphicFramePr/>
          <p:nvPr/>
        </p:nvGraphicFramePr>
        <p:xfrm>
          <a:off x="203200" y="4003614"/>
          <a:ext cx="3000000" cy="3000000"/>
        </p:xfrm>
        <a:graphic>
          <a:graphicData uri="http://schemas.openxmlformats.org/drawingml/2006/table">
            <a:tbl>
              <a:tblPr firstRow="1" bandRow="1">
                <a:noFill/>
                <a:tableStyleId>{3254BE26-0E1B-475E-B2F8-2AC021C0A9CE}</a:tableStyleId>
              </a:tblPr>
              <a:tblGrid>
                <a:gridCol w="11287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gridCol w="1128750">
                  <a:extLst>
                    <a:ext uri="{9D8B030D-6E8A-4147-A177-3AD203B41FA5}">
                      <a16:colId xmlns:a16="http://schemas.microsoft.com/office/drawing/2014/main" val="20003"/>
                    </a:ext>
                  </a:extLst>
                </a:gridCol>
                <a:gridCol w="1128750">
                  <a:extLst>
                    <a:ext uri="{9D8B030D-6E8A-4147-A177-3AD203B41FA5}">
                      <a16:colId xmlns:a16="http://schemas.microsoft.com/office/drawing/2014/main" val="20004"/>
                    </a:ext>
                  </a:extLst>
                </a:gridCol>
              </a:tblGrid>
              <a:tr h="543800">
                <a:tc gridSpan="5">
                  <a:txBody>
                    <a:bodyPr/>
                    <a:lstStyle/>
                    <a:p>
                      <a:pPr marL="0" marR="0" lvl="0" indent="0" algn="ctr" rtl="0">
                        <a:spcBef>
                          <a:spcPts val="0"/>
                        </a:spcBef>
                        <a:buNone/>
                      </a:pPr>
                      <a:r>
                        <a:rPr lang="en-US" sz="1800"/>
                        <a:t>SVM</a:t>
                      </a: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380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r>
                        <a:rPr lang="en-US" sz="1800"/>
                        <a:t>Precision</a:t>
                      </a:r>
                    </a:p>
                  </a:txBody>
                  <a:tcPr marL="91450" marR="91450" marT="45725" marB="45725"/>
                </a:tc>
                <a:tc>
                  <a:txBody>
                    <a:bodyPr/>
                    <a:lstStyle/>
                    <a:p>
                      <a:pPr marL="0" marR="0" lvl="0" indent="0" algn="l" rtl="0">
                        <a:spcBef>
                          <a:spcPts val="0"/>
                        </a:spcBef>
                        <a:buNone/>
                      </a:pPr>
                      <a:r>
                        <a:rPr lang="en-US" sz="1800"/>
                        <a:t>Recall</a:t>
                      </a:r>
                    </a:p>
                  </a:txBody>
                  <a:tcPr marL="91450" marR="91450" marT="45725" marB="45725"/>
                </a:tc>
                <a:tc>
                  <a:txBody>
                    <a:bodyPr/>
                    <a:lstStyle/>
                    <a:p>
                      <a:pPr marL="0" marR="0" lvl="0" indent="0" algn="l" rtl="0">
                        <a:spcBef>
                          <a:spcPts val="0"/>
                        </a:spcBef>
                        <a:buNone/>
                      </a:pPr>
                      <a:r>
                        <a:rPr lang="en-US" sz="1800"/>
                        <a:t>F1-score</a:t>
                      </a:r>
                    </a:p>
                  </a:txBody>
                  <a:tcPr marL="91450" marR="91450" marT="45725" marB="45725"/>
                </a:tc>
                <a:tc>
                  <a:txBody>
                    <a:bodyPr/>
                    <a:lstStyle/>
                    <a:p>
                      <a:pPr marL="0" marR="0" lvl="0" indent="0" algn="l" rtl="0">
                        <a:spcBef>
                          <a:spcPts val="0"/>
                        </a:spcBef>
                        <a:buNone/>
                      </a:pPr>
                      <a:r>
                        <a:rPr lang="en-US" sz="1800"/>
                        <a:t>Support</a:t>
                      </a:r>
                    </a:p>
                  </a:txBody>
                  <a:tcPr marL="91450" marR="91450" marT="45725" marB="45725"/>
                </a:tc>
                <a:extLst>
                  <a:ext uri="{0D108BD9-81ED-4DB2-BD59-A6C34878D82A}">
                    <a16:rowId xmlns:a16="http://schemas.microsoft.com/office/drawing/2014/main" val="10001"/>
                  </a:ext>
                </a:extLst>
              </a:tr>
              <a:tr h="543800">
                <a:tc>
                  <a:txBody>
                    <a:bodyPr/>
                    <a:lstStyle/>
                    <a:p>
                      <a:pPr marL="0" marR="0" lvl="0" indent="0" algn="l" rtl="0">
                        <a:spcBef>
                          <a:spcPts val="0"/>
                        </a:spcBef>
                        <a:buNone/>
                      </a:pPr>
                      <a:r>
                        <a:rPr lang="en-US" sz="1800"/>
                        <a:t>Ham</a:t>
                      </a:r>
                    </a:p>
                  </a:txBody>
                  <a:tcPr marL="91450" marR="91450" marT="45725" marB="45725"/>
                </a:tc>
                <a:tc>
                  <a:txBody>
                    <a:bodyPr/>
                    <a:lstStyle/>
                    <a:p>
                      <a:pPr marL="0" marR="0" lvl="0" indent="0" algn="l" rtl="0">
                        <a:spcBef>
                          <a:spcPts val="0"/>
                        </a:spcBef>
                        <a:buNone/>
                      </a:pPr>
                      <a:r>
                        <a:rPr lang="en-US" sz="1800"/>
                        <a:t>0.99</a:t>
                      </a:r>
                    </a:p>
                  </a:txBody>
                  <a:tcPr marL="91450" marR="91450" marT="45725" marB="45725"/>
                </a:tc>
                <a:tc>
                  <a:txBody>
                    <a:bodyPr/>
                    <a:lstStyle/>
                    <a:p>
                      <a:pPr marL="0" marR="0" lvl="0" indent="0" algn="l" rtl="0">
                        <a:spcBef>
                          <a:spcPts val="0"/>
                        </a:spcBef>
                        <a:buNone/>
                      </a:pPr>
                      <a:r>
                        <a:rPr lang="en-US" sz="1800"/>
                        <a:t>1.00</a:t>
                      </a:r>
                    </a:p>
                  </a:txBody>
                  <a:tcPr marL="91450" marR="91450" marT="45725" marB="45725"/>
                </a:tc>
                <a:tc>
                  <a:txBody>
                    <a:bodyPr/>
                    <a:lstStyle/>
                    <a:p>
                      <a:pPr marL="0" marR="0" lvl="0" indent="0" algn="l" rtl="0">
                        <a:spcBef>
                          <a:spcPts val="0"/>
                        </a:spcBef>
                        <a:buNone/>
                      </a:pPr>
                      <a:r>
                        <a:rPr lang="en-US" sz="1800"/>
                        <a:t>0.99</a:t>
                      </a:r>
                    </a:p>
                  </a:txBody>
                  <a:tcPr marL="91450" marR="91450" marT="45725" marB="45725"/>
                </a:tc>
                <a:tc>
                  <a:txBody>
                    <a:bodyPr/>
                    <a:lstStyle/>
                    <a:p>
                      <a:pPr marL="0" marR="0" lvl="0" indent="0" algn="l" rtl="0">
                        <a:spcBef>
                          <a:spcPts val="0"/>
                        </a:spcBef>
                        <a:buNone/>
                      </a:pPr>
                      <a:r>
                        <a:rPr lang="en-US" sz="1800"/>
                        <a:t>977</a:t>
                      </a:r>
                    </a:p>
                  </a:txBody>
                  <a:tcPr marL="91450" marR="91450" marT="45725" marB="45725"/>
                </a:tc>
                <a:extLst>
                  <a:ext uri="{0D108BD9-81ED-4DB2-BD59-A6C34878D82A}">
                    <a16:rowId xmlns:a16="http://schemas.microsoft.com/office/drawing/2014/main" val="10002"/>
                  </a:ext>
                </a:extLst>
              </a:tr>
              <a:tr h="543800">
                <a:tc>
                  <a:txBody>
                    <a:bodyPr/>
                    <a:lstStyle/>
                    <a:p>
                      <a:pPr marL="0" marR="0" lvl="0" indent="0" algn="l" rtl="0">
                        <a:spcBef>
                          <a:spcPts val="0"/>
                        </a:spcBef>
                        <a:buNone/>
                      </a:pPr>
                      <a:r>
                        <a:rPr lang="en-US" sz="1800"/>
                        <a:t>Spam</a:t>
                      </a:r>
                    </a:p>
                  </a:txBody>
                  <a:tcPr marL="91450" marR="91450" marT="45725" marB="45725"/>
                </a:tc>
                <a:tc>
                  <a:txBody>
                    <a:bodyPr/>
                    <a:lstStyle/>
                    <a:p>
                      <a:pPr marL="0" marR="0" lvl="0" indent="0" algn="l" rtl="0">
                        <a:spcBef>
                          <a:spcPts val="0"/>
                        </a:spcBef>
                        <a:buNone/>
                      </a:pPr>
                      <a:r>
                        <a:rPr lang="en-US" sz="1800"/>
                        <a:t>0.98</a:t>
                      </a:r>
                    </a:p>
                  </a:txBody>
                  <a:tcPr marL="91450" marR="91450" marT="45725" marB="45725"/>
                </a:tc>
                <a:tc>
                  <a:txBody>
                    <a:bodyPr/>
                    <a:lstStyle/>
                    <a:p>
                      <a:pPr marL="0" marR="0" lvl="0" indent="0" algn="l" rtl="0">
                        <a:spcBef>
                          <a:spcPts val="0"/>
                        </a:spcBef>
                        <a:buNone/>
                      </a:pPr>
                      <a:r>
                        <a:rPr lang="en-US" sz="1800"/>
                        <a:t>0.93</a:t>
                      </a:r>
                    </a:p>
                  </a:txBody>
                  <a:tcPr marL="91450" marR="91450" marT="45725" marB="45725"/>
                </a:tc>
                <a:tc>
                  <a:txBody>
                    <a:bodyPr/>
                    <a:lstStyle/>
                    <a:p>
                      <a:pPr marL="0" marR="0" lvl="0" indent="0" algn="l" rtl="0">
                        <a:spcBef>
                          <a:spcPts val="0"/>
                        </a:spcBef>
                        <a:buNone/>
                      </a:pPr>
                      <a:r>
                        <a:rPr lang="en-US" sz="1800"/>
                        <a:t>0.96</a:t>
                      </a:r>
                    </a:p>
                  </a:txBody>
                  <a:tcPr marL="91450" marR="91450" marT="45725" marB="45725"/>
                </a:tc>
                <a:tc>
                  <a:txBody>
                    <a:bodyPr/>
                    <a:lstStyle/>
                    <a:p>
                      <a:pPr marL="0" marR="0" lvl="0" indent="0" algn="l" rtl="0">
                        <a:spcBef>
                          <a:spcPts val="0"/>
                        </a:spcBef>
                        <a:buNone/>
                      </a:pPr>
                      <a:r>
                        <a:rPr lang="en-US" sz="1800"/>
                        <a:t>138</a:t>
                      </a:r>
                    </a:p>
                  </a:txBody>
                  <a:tcPr marL="91450" marR="91450" marT="45725" marB="45725"/>
                </a:tc>
                <a:extLst>
                  <a:ext uri="{0D108BD9-81ED-4DB2-BD59-A6C34878D82A}">
                    <a16:rowId xmlns:a16="http://schemas.microsoft.com/office/drawing/2014/main" val="10003"/>
                  </a:ext>
                </a:extLst>
              </a:tr>
              <a:tr h="543800">
                <a:tc>
                  <a:txBody>
                    <a:bodyPr/>
                    <a:lstStyle/>
                    <a:p>
                      <a:pPr marL="0" marR="0" lvl="0" indent="0" algn="l" rtl="0">
                        <a:spcBef>
                          <a:spcPts val="0"/>
                        </a:spcBef>
                        <a:buNone/>
                      </a:pPr>
                      <a:r>
                        <a:rPr lang="en-US" sz="1800"/>
                        <a:t>Avg/total</a:t>
                      </a:r>
                    </a:p>
                  </a:txBody>
                  <a:tcPr marL="91450" marR="91450" marT="45725" marB="45725"/>
                </a:tc>
                <a:tc>
                  <a:txBody>
                    <a:bodyPr/>
                    <a:lstStyle/>
                    <a:p>
                      <a:pPr marL="0" marR="0" lvl="0" indent="0" algn="l" rtl="0">
                        <a:spcBef>
                          <a:spcPts val="0"/>
                        </a:spcBef>
                        <a:buNone/>
                      </a:pPr>
                      <a:r>
                        <a:rPr lang="en-US" sz="1800"/>
                        <a:t>0.99</a:t>
                      </a:r>
                    </a:p>
                  </a:txBody>
                  <a:tcPr marL="91450" marR="91450" marT="45725" marB="45725"/>
                </a:tc>
                <a:tc>
                  <a:txBody>
                    <a:bodyPr/>
                    <a:lstStyle/>
                    <a:p>
                      <a:pPr marL="0" marR="0" lvl="0" indent="0" algn="l" rtl="0">
                        <a:spcBef>
                          <a:spcPts val="0"/>
                        </a:spcBef>
                        <a:buNone/>
                      </a:pPr>
                      <a:r>
                        <a:rPr lang="en-US" sz="1800"/>
                        <a:t>0.99</a:t>
                      </a:r>
                    </a:p>
                  </a:txBody>
                  <a:tcPr marL="91450" marR="91450" marT="45725" marB="45725"/>
                </a:tc>
                <a:tc>
                  <a:txBody>
                    <a:bodyPr/>
                    <a:lstStyle/>
                    <a:p>
                      <a:pPr marL="0" marR="0" lvl="0" indent="0" algn="l" rtl="0">
                        <a:spcBef>
                          <a:spcPts val="0"/>
                        </a:spcBef>
                        <a:buNone/>
                      </a:pPr>
                      <a:r>
                        <a:rPr lang="en-US" sz="1800"/>
                        <a:t>0.99</a:t>
                      </a:r>
                    </a:p>
                  </a:txBody>
                  <a:tcPr marL="91450" marR="91450" marT="45725" marB="45725"/>
                </a:tc>
                <a:tc>
                  <a:txBody>
                    <a:bodyPr/>
                    <a:lstStyle/>
                    <a:p>
                      <a:pPr marL="0" marR="0" lvl="0" indent="0" algn="l" rtl="0">
                        <a:spcBef>
                          <a:spcPts val="0"/>
                        </a:spcBef>
                        <a:buNone/>
                      </a:pPr>
                      <a:r>
                        <a:rPr lang="en-US" sz="1800"/>
                        <a:t>1115</a:t>
                      </a: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46" name="Shape 246"/>
          <p:cNvGraphicFramePr/>
          <p:nvPr/>
        </p:nvGraphicFramePr>
        <p:xfrm>
          <a:off x="6282825" y="4060389"/>
          <a:ext cx="3000000" cy="3000000"/>
        </p:xfrm>
        <a:graphic>
          <a:graphicData uri="http://schemas.openxmlformats.org/drawingml/2006/table">
            <a:tbl>
              <a:tblPr firstRow="1" bandRow="1">
                <a:noFill/>
                <a:tableStyleId>{3254BE26-0E1B-475E-B2F8-2AC021C0A9CE}</a:tableStyleId>
              </a:tblPr>
              <a:tblGrid>
                <a:gridCol w="11287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gridCol w="1128750">
                  <a:extLst>
                    <a:ext uri="{9D8B030D-6E8A-4147-A177-3AD203B41FA5}">
                      <a16:colId xmlns:a16="http://schemas.microsoft.com/office/drawing/2014/main" val="20003"/>
                    </a:ext>
                  </a:extLst>
                </a:gridCol>
                <a:gridCol w="1128750">
                  <a:extLst>
                    <a:ext uri="{9D8B030D-6E8A-4147-A177-3AD203B41FA5}">
                      <a16:colId xmlns:a16="http://schemas.microsoft.com/office/drawing/2014/main" val="20004"/>
                    </a:ext>
                  </a:extLst>
                </a:gridCol>
              </a:tblGrid>
              <a:tr h="543800">
                <a:tc gridSpan="5">
                  <a:txBody>
                    <a:bodyPr/>
                    <a:lstStyle/>
                    <a:p>
                      <a:pPr marL="0" marR="0" lvl="0" indent="0" algn="ctr" rtl="0">
                        <a:spcBef>
                          <a:spcPts val="0"/>
                        </a:spcBef>
                        <a:buNone/>
                      </a:pPr>
                      <a:r>
                        <a:rPr lang="en-US" sz="1800"/>
                        <a:t>Decision Tree</a:t>
                      </a: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380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r>
                        <a:rPr lang="en-US" sz="1800"/>
                        <a:t>Precision</a:t>
                      </a:r>
                    </a:p>
                  </a:txBody>
                  <a:tcPr marL="91450" marR="91450" marT="45725" marB="45725"/>
                </a:tc>
                <a:tc>
                  <a:txBody>
                    <a:bodyPr/>
                    <a:lstStyle/>
                    <a:p>
                      <a:pPr marL="0" marR="0" lvl="0" indent="0" algn="l" rtl="0">
                        <a:spcBef>
                          <a:spcPts val="0"/>
                        </a:spcBef>
                        <a:buNone/>
                      </a:pPr>
                      <a:r>
                        <a:rPr lang="en-US" sz="1800"/>
                        <a:t>Recall</a:t>
                      </a:r>
                    </a:p>
                  </a:txBody>
                  <a:tcPr marL="91450" marR="91450" marT="45725" marB="45725"/>
                </a:tc>
                <a:tc>
                  <a:txBody>
                    <a:bodyPr/>
                    <a:lstStyle/>
                    <a:p>
                      <a:pPr marL="0" marR="0" lvl="0" indent="0" algn="l" rtl="0">
                        <a:spcBef>
                          <a:spcPts val="0"/>
                        </a:spcBef>
                        <a:buNone/>
                      </a:pPr>
                      <a:r>
                        <a:rPr lang="en-US" sz="1800"/>
                        <a:t>F1-score</a:t>
                      </a:r>
                    </a:p>
                  </a:txBody>
                  <a:tcPr marL="91450" marR="91450" marT="45725" marB="45725"/>
                </a:tc>
                <a:tc>
                  <a:txBody>
                    <a:bodyPr/>
                    <a:lstStyle/>
                    <a:p>
                      <a:pPr marL="0" marR="0" lvl="0" indent="0" algn="l" rtl="0">
                        <a:spcBef>
                          <a:spcPts val="0"/>
                        </a:spcBef>
                        <a:buNone/>
                      </a:pPr>
                      <a:r>
                        <a:rPr lang="en-US" sz="1800"/>
                        <a:t>Support</a:t>
                      </a:r>
                    </a:p>
                  </a:txBody>
                  <a:tcPr marL="91450" marR="91450" marT="45725" marB="45725"/>
                </a:tc>
                <a:extLst>
                  <a:ext uri="{0D108BD9-81ED-4DB2-BD59-A6C34878D82A}">
                    <a16:rowId xmlns:a16="http://schemas.microsoft.com/office/drawing/2014/main" val="10001"/>
                  </a:ext>
                </a:extLst>
              </a:tr>
              <a:tr h="543800">
                <a:tc>
                  <a:txBody>
                    <a:bodyPr/>
                    <a:lstStyle/>
                    <a:p>
                      <a:pPr marL="0" marR="0" lvl="0" indent="0" algn="l" rtl="0">
                        <a:spcBef>
                          <a:spcPts val="0"/>
                        </a:spcBef>
                        <a:buNone/>
                      </a:pPr>
                      <a:r>
                        <a:rPr lang="en-US" sz="1800"/>
                        <a:t>Ham</a:t>
                      </a:r>
                    </a:p>
                  </a:txBody>
                  <a:tcPr marL="91450" marR="91450" marT="45725" marB="45725"/>
                </a:tc>
                <a:tc>
                  <a:txBody>
                    <a:bodyPr/>
                    <a:lstStyle/>
                    <a:p>
                      <a:pPr marL="0" marR="0" lvl="0" indent="0" algn="l" rtl="0">
                        <a:spcBef>
                          <a:spcPts val="0"/>
                        </a:spcBef>
                        <a:buNone/>
                      </a:pPr>
                      <a:r>
                        <a:rPr lang="en-US" sz="1800"/>
                        <a:t>0.94</a:t>
                      </a:r>
                    </a:p>
                  </a:txBody>
                  <a:tcPr marL="91450" marR="91450" marT="45725" marB="45725"/>
                </a:tc>
                <a:tc>
                  <a:txBody>
                    <a:bodyPr/>
                    <a:lstStyle/>
                    <a:p>
                      <a:pPr marL="0" marR="0" lvl="0" indent="0" algn="l" rtl="0">
                        <a:spcBef>
                          <a:spcPts val="0"/>
                        </a:spcBef>
                        <a:buNone/>
                      </a:pPr>
                      <a:r>
                        <a:rPr lang="en-US" sz="1800"/>
                        <a:t>1.00</a:t>
                      </a:r>
                    </a:p>
                  </a:txBody>
                  <a:tcPr marL="91450" marR="91450" marT="45725" marB="45725"/>
                </a:tc>
                <a:tc>
                  <a:txBody>
                    <a:bodyPr/>
                    <a:lstStyle/>
                    <a:p>
                      <a:pPr marL="0" marR="0" lvl="0" indent="0" algn="l" rtl="0">
                        <a:spcBef>
                          <a:spcPts val="0"/>
                        </a:spcBef>
                        <a:buNone/>
                      </a:pPr>
                      <a:r>
                        <a:rPr lang="en-US" sz="1800"/>
                        <a:t>0.96</a:t>
                      </a:r>
                    </a:p>
                  </a:txBody>
                  <a:tcPr marL="91450" marR="91450" marT="45725" marB="45725"/>
                </a:tc>
                <a:tc>
                  <a:txBody>
                    <a:bodyPr/>
                    <a:lstStyle/>
                    <a:p>
                      <a:pPr marL="0" marR="0" lvl="0" indent="0" algn="l" rtl="0">
                        <a:spcBef>
                          <a:spcPts val="0"/>
                        </a:spcBef>
                        <a:buNone/>
                      </a:pPr>
                      <a:r>
                        <a:rPr lang="en-US" sz="1800"/>
                        <a:t>979</a:t>
                      </a:r>
                    </a:p>
                  </a:txBody>
                  <a:tcPr marL="91450" marR="91450" marT="45725" marB="45725"/>
                </a:tc>
                <a:extLst>
                  <a:ext uri="{0D108BD9-81ED-4DB2-BD59-A6C34878D82A}">
                    <a16:rowId xmlns:a16="http://schemas.microsoft.com/office/drawing/2014/main" val="10002"/>
                  </a:ext>
                </a:extLst>
              </a:tr>
              <a:tr h="543800">
                <a:tc>
                  <a:txBody>
                    <a:bodyPr/>
                    <a:lstStyle/>
                    <a:p>
                      <a:pPr marL="0" marR="0" lvl="0" indent="0" algn="l" rtl="0">
                        <a:spcBef>
                          <a:spcPts val="0"/>
                        </a:spcBef>
                        <a:buNone/>
                      </a:pPr>
                      <a:r>
                        <a:rPr lang="en-US" sz="1800"/>
                        <a:t>Spam</a:t>
                      </a:r>
                    </a:p>
                  </a:txBody>
                  <a:tcPr marL="91450" marR="91450" marT="45725" marB="45725"/>
                </a:tc>
                <a:tc>
                  <a:txBody>
                    <a:bodyPr/>
                    <a:lstStyle/>
                    <a:p>
                      <a:pPr marL="0" marR="0" lvl="0" indent="0" algn="l" rtl="0">
                        <a:spcBef>
                          <a:spcPts val="0"/>
                        </a:spcBef>
                        <a:buNone/>
                      </a:pPr>
                      <a:r>
                        <a:rPr lang="en-US" sz="1800"/>
                        <a:t>0.95</a:t>
                      </a:r>
                    </a:p>
                  </a:txBody>
                  <a:tcPr marL="91450" marR="91450" marT="45725" marB="45725"/>
                </a:tc>
                <a:tc>
                  <a:txBody>
                    <a:bodyPr/>
                    <a:lstStyle/>
                    <a:p>
                      <a:pPr marL="0" marR="0" lvl="0" indent="0" algn="l" rtl="0">
                        <a:spcBef>
                          <a:spcPts val="0"/>
                        </a:spcBef>
                        <a:buNone/>
                      </a:pPr>
                      <a:r>
                        <a:rPr lang="en-US" sz="1800"/>
                        <a:t>0.51</a:t>
                      </a:r>
                    </a:p>
                  </a:txBody>
                  <a:tcPr marL="91450" marR="91450" marT="45725" marB="45725"/>
                </a:tc>
                <a:tc>
                  <a:txBody>
                    <a:bodyPr/>
                    <a:lstStyle/>
                    <a:p>
                      <a:pPr marL="0" marR="0" lvl="0" indent="0" algn="l" rtl="0">
                        <a:spcBef>
                          <a:spcPts val="0"/>
                        </a:spcBef>
                        <a:buNone/>
                      </a:pPr>
                      <a:r>
                        <a:rPr lang="en-US" sz="1800"/>
                        <a:t>0.66</a:t>
                      </a:r>
                    </a:p>
                  </a:txBody>
                  <a:tcPr marL="91450" marR="91450" marT="45725" marB="45725"/>
                </a:tc>
                <a:tc>
                  <a:txBody>
                    <a:bodyPr/>
                    <a:lstStyle/>
                    <a:p>
                      <a:pPr marL="0" marR="0" lvl="0" indent="0" algn="l" rtl="0">
                        <a:spcBef>
                          <a:spcPts val="0"/>
                        </a:spcBef>
                        <a:buNone/>
                      </a:pPr>
                      <a:r>
                        <a:rPr lang="en-US" sz="1800"/>
                        <a:t>136</a:t>
                      </a:r>
                    </a:p>
                  </a:txBody>
                  <a:tcPr marL="91450" marR="91450" marT="45725" marB="45725"/>
                </a:tc>
                <a:extLst>
                  <a:ext uri="{0D108BD9-81ED-4DB2-BD59-A6C34878D82A}">
                    <a16:rowId xmlns:a16="http://schemas.microsoft.com/office/drawing/2014/main" val="10003"/>
                  </a:ext>
                </a:extLst>
              </a:tr>
              <a:tr h="543800">
                <a:tc>
                  <a:txBody>
                    <a:bodyPr/>
                    <a:lstStyle/>
                    <a:p>
                      <a:pPr marL="0" marR="0" lvl="0" indent="0" algn="l" rtl="0">
                        <a:spcBef>
                          <a:spcPts val="0"/>
                        </a:spcBef>
                        <a:buNone/>
                      </a:pPr>
                      <a:r>
                        <a:rPr lang="en-US" sz="1800"/>
                        <a:t>Avg/total</a:t>
                      </a:r>
                    </a:p>
                  </a:txBody>
                  <a:tcPr marL="91450" marR="91450" marT="45725" marB="45725"/>
                </a:tc>
                <a:tc>
                  <a:txBody>
                    <a:bodyPr/>
                    <a:lstStyle/>
                    <a:p>
                      <a:pPr marL="0" marR="0" lvl="0" indent="0" algn="l" rtl="0">
                        <a:spcBef>
                          <a:spcPts val="0"/>
                        </a:spcBef>
                        <a:buNone/>
                      </a:pPr>
                      <a:r>
                        <a:rPr lang="en-US" sz="1800"/>
                        <a:t>0.94</a:t>
                      </a:r>
                    </a:p>
                  </a:txBody>
                  <a:tcPr marL="91450" marR="91450" marT="45725" marB="45725"/>
                </a:tc>
                <a:tc>
                  <a:txBody>
                    <a:bodyPr/>
                    <a:lstStyle/>
                    <a:p>
                      <a:pPr marL="0" marR="0" lvl="0" indent="0" algn="l" rtl="0">
                        <a:spcBef>
                          <a:spcPts val="0"/>
                        </a:spcBef>
                        <a:buNone/>
                      </a:pPr>
                      <a:r>
                        <a:rPr lang="en-US" sz="1800"/>
                        <a:t>0.94</a:t>
                      </a:r>
                    </a:p>
                  </a:txBody>
                  <a:tcPr marL="91450" marR="91450" marT="45725" marB="45725"/>
                </a:tc>
                <a:tc>
                  <a:txBody>
                    <a:bodyPr/>
                    <a:lstStyle/>
                    <a:p>
                      <a:pPr marL="0" marR="0" lvl="0" indent="0" algn="l" rtl="0">
                        <a:spcBef>
                          <a:spcPts val="0"/>
                        </a:spcBef>
                        <a:buNone/>
                      </a:pPr>
                      <a:r>
                        <a:rPr lang="en-US" sz="1800"/>
                        <a:t>0.93</a:t>
                      </a:r>
                    </a:p>
                  </a:txBody>
                  <a:tcPr marL="91450" marR="91450" marT="45725" marB="45725"/>
                </a:tc>
                <a:tc>
                  <a:txBody>
                    <a:bodyPr/>
                    <a:lstStyle/>
                    <a:p>
                      <a:pPr marL="0" marR="0" lvl="0" indent="0" algn="l" rtl="0">
                        <a:spcBef>
                          <a:spcPts val="0"/>
                        </a:spcBef>
                        <a:buNone/>
                      </a:pPr>
                      <a:r>
                        <a:rPr lang="en-US" sz="1800"/>
                        <a:t>1115</a:t>
                      </a: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2472700" y="297575"/>
            <a:ext cx="7363500" cy="426900"/>
          </a:xfrm>
          <a:prstGeom prst="rect">
            <a:avLst/>
          </a:prstGeom>
          <a:noFill/>
          <a:ln>
            <a:noFill/>
          </a:ln>
        </p:spPr>
        <p:txBody>
          <a:bodyPr wrap="square" lIns="0" tIns="0" rIns="0" bIns="0" anchor="t" anchorCtr="0">
            <a:noAutofit/>
          </a:bodyPr>
          <a:lstStyle/>
          <a:p>
            <a:pPr marL="0" marR="0" lvl="0" indent="0" algn="ctr" rtl="0">
              <a:spcBef>
                <a:spcPts val="0"/>
              </a:spcBef>
              <a:buNone/>
            </a:pPr>
            <a:r>
              <a:rPr lang="en-US"/>
              <a:t>Recurrent neural network using Tensor Flow</a:t>
            </a:r>
          </a:p>
        </p:txBody>
      </p:sp>
      <p:pic>
        <p:nvPicPr>
          <p:cNvPr id="252" name="Shape 252"/>
          <p:cNvPicPr preferRelativeResize="0"/>
          <p:nvPr/>
        </p:nvPicPr>
        <p:blipFill rotWithShape="1">
          <a:blip r:embed="rId3">
            <a:alphaModFix/>
          </a:blip>
          <a:srcRect l="3669" r="3678"/>
          <a:stretch/>
        </p:blipFill>
        <p:spPr>
          <a:xfrm>
            <a:off x="6898975" y="933000"/>
            <a:ext cx="4777600" cy="3711875"/>
          </a:xfrm>
          <a:prstGeom prst="rect">
            <a:avLst/>
          </a:prstGeom>
          <a:noFill/>
          <a:ln>
            <a:noFill/>
          </a:ln>
        </p:spPr>
      </p:pic>
      <p:sp>
        <p:nvSpPr>
          <p:cNvPr id="253" name="Shape 253"/>
          <p:cNvSpPr txBox="1"/>
          <p:nvPr/>
        </p:nvSpPr>
        <p:spPr>
          <a:xfrm>
            <a:off x="7569200" y="5056475"/>
            <a:ext cx="3629100" cy="36930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Test Accuracy</a:t>
            </a:r>
          </a:p>
        </p:txBody>
      </p:sp>
      <p:sp>
        <p:nvSpPr>
          <p:cNvPr id="254" name="Shape 254"/>
          <p:cNvSpPr txBox="1"/>
          <p:nvPr/>
        </p:nvSpPr>
        <p:spPr>
          <a:xfrm>
            <a:off x="1256850" y="1215850"/>
            <a:ext cx="5109300" cy="2144700"/>
          </a:xfrm>
          <a:prstGeom prst="rect">
            <a:avLst/>
          </a:prstGeom>
          <a:solidFill>
            <a:srgbClr val="FFF2CC"/>
          </a:solidFill>
          <a:ln>
            <a:noFill/>
          </a:ln>
        </p:spPr>
        <p:txBody>
          <a:bodyPr wrap="square" lIns="91425" tIns="91425" rIns="91425" bIns="91425" anchor="ctr" anchorCtr="0">
            <a:noAutofit/>
          </a:bodyPr>
          <a:lstStyle/>
          <a:p>
            <a:pPr lvl="0" algn="ctr" rtl="0">
              <a:spcBef>
                <a:spcPts val="0"/>
              </a:spcBef>
              <a:buNone/>
            </a:pPr>
            <a:r>
              <a:rPr lang="en-US"/>
              <a:t>	</a:t>
            </a:r>
            <a:r>
              <a:rPr lang="en-US" sz="1800"/>
              <a:t>Tensor flow and RNN	</a:t>
            </a:r>
          </a:p>
          <a:p>
            <a:pPr lvl="0" algn="ctr">
              <a:spcBef>
                <a:spcPts val="0"/>
              </a:spcBef>
              <a:buNone/>
            </a:pPr>
            <a:endParaRPr sz="1800"/>
          </a:p>
          <a:p>
            <a:pPr lvl="0">
              <a:spcBef>
                <a:spcPts val="0"/>
              </a:spcBef>
              <a:buNone/>
            </a:pPr>
            <a:r>
              <a:rPr lang="en-US"/>
              <a:t>Tensorflow keeps track of the computations in the model and automatically computes the gradients for every variable.</a:t>
            </a:r>
          </a:p>
          <a:p>
            <a:pPr lvl="0">
              <a:spcBef>
                <a:spcPts val="0"/>
              </a:spcBef>
              <a:buNone/>
            </a:pPr>
            <a:endParaRPr/>
          </a:p>
          <a:p>
            <a:pPr lvl="0">
              <a:spcBef>
                <a:spcPts val="0"/>
              </a:spcBef>
              <a:buNone/>
            </a:pPr>
            <a:r>
              <a:rPr lang="en-US"/>
              <a:t>Recurrent neural network - Neural networks that store</a:t>
            </a:r>
          </a:p>
          <a:p>
            <a:pPr lvl="0" rtl="0">
              <a:spcBef>
                <a:spcPts val="0"/>
              </a:spcBef>
              <a:buNone/>
            </a:pPr>
            <a:r>
              <a:rPr lang="en-US"/>
              <a:t>outputs from prior iterations.</a:t>
            </a:r>
          </a:p>
        </p:txBody>
      </p:sp>
      <p:sp>
        <p:nvSpPr>
          <p:cNvPr id="255" name="Shape 255"/>
          <p:cNvSpPr txBox="1"/>
          <p:nvPr/>
        </p:nvSpPr>
        <p:spPr>
          <a:xfrm>
            <a:off x="1256850" y="3729475"/>
            <a:ext cx="5109300" cy="2336100"/>
          </a:xfrm>
          <a:prstGeom prst="rect">
            <a:avLst/>
          </a:prstGeom>
          <a:solidFill>
            <a:srgbClr val="CFE2F3"/>
          </a:solidFill>
          <a:ln>
            <a:noFill/>
          </a:ln>
        </p:spPr>
        <p:txBody>
          <a:bodyPr wrap="square" lIns="91425" tIns="91425" rIns="91425" bIns="91425" anchor="ctr" anchorCtr="0">
            <a:noAutofit/>
          </a:bodyPr>
          <a:lstStyle/>
          <a:p>
            <a:pPr lvl="0" algn="ctr" rtl="0">
              <a:spcBef>
                <a:spcPts val="0"/>
              </a:spcBef>
              <a:buNone/>
            </a:pPr>
            <a:r>
              <a:rPr lang="en-US" sz="1800"/>
              <a:t>SMS spam detectation using RNN</a:t>
            </a:r>
          </a:p>
          <a:p>
            <a:pPr lvl="0" algn="ctr">
              <a:spcBef>
                <a:spcPts val="0"/>
              </a:spcBef>
              <a:buNone/>
            </a:pPr>
            <a:endParaRPr sz="1800"/>
          </a:p>
          <a:p>
            <a:pPr lvl="0">
              <a:spcBef>
                <a:spcPts val="0"/>
              </a:spcBef>
              <a:buNone/>
            </a:pPr>
            <a:r>
              <a:rPr lang="en-US"/>
              <a:t>Using same set of sms data, the RNN is performed. </a:t>
            </a:r>
          </a:p>
          <a:p>
            <a:pPr lvl="0">
              <a:spcBef>
                <a:spcPts val="0"/>
              </a:spcBef>
              <a:buClr>
                <a:schemeClr val="dk1"/>
              </a:buClr>
              <a:buSzPts val="1100"/>
              <a:buFont typeface="Arial"/>
              <a:buNone/>
            </a:pPr>
            <a:r>
              <a:rPr lang="en-US"/>
              <a:t>The RNN output is used for prediction of spam or ham</a:t>
            </a:r>
          </a:p>
          <a:p>
            <a:pPr lvl="0">
              <a:spcBef>
                <a:spcPts val="0"/>
              </a:spcBef>
              <a:buNone/>
            </a:pPr>
            <a:r>
              <a:rPr lang="en-US"/>
              <a:t>(1 or 0).</a:t>
            </a:r>
          </a:p>
          <a:p>
            <a:pPr lvl="0" rtl="0">
              <a:spcBef>
                <a:spcPts val="0"/>
              </a:spcBef>
              <a:buNone/>
            </a:pPr>
            <a:r>
              <a:rPr lang="en-US"/>
              <a:t>The results show initial time period of epochs, shows low test accuracy. But after certain threshold the Test accuracy is reach to 86% percent and it remains almost constant after that.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086962" y="297573"/>
            <a:ext cx="6018076" cy="857799"/>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800" b="0" i="0" u="none" strike="noStrike" cap="none">
                <a:solidFill>
                  <a:srgbClr val="516F5A"/>
                </a:solidFill>
                <a:latin typeface="Arial"/>
                <a:ea typeface="Arial"/>
                <a:cs typeface="Arial"/>
                <a:sym typeface="Arial"/>
              </a:rPr>
              <a:t>Tools Utilized</a:t>
            </a:r>
            <a:br>
              <a:rPr lang="en-US" sz="2800" b="0" i="0" u="none" strike="noStrike" cap="none">
                <a:solidFill>
                  <a:srgbClr val="516F5A"/>
                </a:solidFill>
                <a:latin typeface="Arial"/>
                <a:ea typeface="Arial"/>
                <a:cs typeface="Arial"/>
                <a:sym typeface="Arial"/>
              </a:rPr>
            </a:br>
            <a:endParaRPr lang="en-US" sz="2800" b="0" i="0" u="none" strike="noStrike" cap="none">
              <a:solidFill>
                <a:srgbClr val="516F5A"/>
              </a:solidFill>
              <a:latin typeface="Arial"/>
              <a:ea typeface="Arial"/>
              <a:cs typeface="Arial"/>
              <a:sym typeface="Arial"/>
            </a:endParaRPr>
          </a:p>
        </p:txBody>
      </p:sp>
      <p:sp>
        <p:nvSpPr>
          <p:cNvPr id="261" name="Shape 261"/>
          <p:cNvSpPr txBox="1">
            <a:spLocks noGrp="1"/>
          </p:cNvSpPr>
          <p:nvPr>
            <p:ph type="body" idx="1"/>
          </p:nvPr>
        </p:nvSpPr>
        <p:spPr>
          <a:xfrm>
            <a:off x="1088521" y="1016872"/>
            <a:ext cx="4397879" cy="2572489"/>
          </a:xfrm>
          <a:prstGeom prst="rect">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0" i="0" u="none" strike="noStrike" cap="none">
                <a:solidFill>
                  <a:schemeClr val="dk1"/>
                </a:solidFill>
                <a:latin typeface="Calibri"/>
                <a:ea typeface="Calibri"/>
                <a:cs typeface="Calibri"/>
                <a:sym typeface="Calibri"/>
              </a:rPr>
              <a:t>TextBlob</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Python library </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For processing textual data</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API for natural language processing (NLP) tasks</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part-of-speech tagging, noun phrase extraction, sentiment analysis, classification, translation…..</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Need to pip install</a:t>
            </a:r>
          </a:p>
          <a:p>
            <a:pPr marL="285750" marR="0" lvl="0" indent="-285750"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txBox="1"/>
          <p:nvPr/>
        </p:nvSpPr>
        <p:spPr>
          <a:xfrm>
            <a:off x="6222350" y="1012171"/>
            <a:ext cx="4174200" cy="21243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0" i="0">
                <a:solidFill>
                  <a:schemeClr val="dk1"/>
                </a:solidFill>
                <a:latin typeface="Calibri"/>
                <a:ea typeface="Calibri"/>
                <a:cs typeface="Calibri"/>
                <a:sym typeface="Calibri"/>
              </a:rPr>
              <a:t>Scikit-learn(sklearn)</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Python library </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Used for the term weighting and normalization</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Used for Naïve Bayes classifier</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SVM </a:t>
            </a:r>
          </a:p>
          <a:p>
            <a:pPr marL="285750" marR="0" lvl="0" indent="-285750" algn="l" rtl="0">
              <a:spcBef>
                <a:spcPts val="0"/>
              </a:spcBef>
              <a:buClr>
                <a:schemeClr val="dk1"/>
              </a:buClr>
              <a:buSzPts val="1800"/>
              <a:buFont typeface="Calibri"/>
              <a:buChar char="•"/>
            </a:pPr>
            <a:r>
              <a:rPr lang="en-US" sz="1800">
                <a:solidFill>
                  <a:schemeClr val="dk1"/>
                </a:solidFill>
                <a:latin typeface="Calibri"/>
                <a:ea typeface="Calibri"/>
                <a:cs typeface="Calibri"/>
                <a:sym typeface="Calibri"/>
              </a:rPr>
              <a:t>Decision Tree</a:t>
            </a:r>
          </a:p>
        </p:txBody>
      </p:sp>
      <p:sp>
        <p:nvSpPr>
          <p:cNvPr id="263" name="Shape 263"/>
          <p:cNvSpPr txBox="1">
            <a:spLocks noGrp="1"/>
          </p:cNvSpPr>
          <p:nvPr>
            <p:ph type="body" idx="1"/>
          </p:nvPr>
        </p:nvSpPr>
        <p:spPr>
          <a:xfrm>
            <a:off x="1008225" y="3934375"/>
            <a:ext cx="4303200" cy="2794800"/>
          </a:xfrm>
          <a:prstGeom prst="rect">
            <a:avLst/>
          </a:prstGeom>
          <a:gradFill>
            <a:gsLst>
              <a:gs pos="0">
                <a:srgbClr val="FFC002"/>
              </a:gs>
              <a:gs pos="100000">
                <a:srgbClr val="795B04"/>
              </a:gs>
            </a:gsLst>
            <a:lin ang="5400012" scaled="0"/>
          </a:gradFill>
          <a:ln w="9525" cap="flat" cmpd="sng">
            <a:solidFill>
              <a:srgbClr val="339A58"/>
            </a:solidFill>
            <a:prstDash val="solid"/>
            <a:round/>
            <a:headEnd type="none" w="med" len="med"/>
            <a:tailEnd type="none" w="med" len="med"/>
          </a:ln>
          <a:effectLst>
            <a:outerShdw blurRad="40000" dist="20000" dir="5400000" rotWithShape="0">
              <a:srgbClr val="000000">
                <a:alpha val="37650"/>
              </a:srgbClr>
            </a:outerShdw>
          </a:effectLst>
        </p:spPr>
        <p:txBody>
          <a:bodyPr wrap="square" lIns="0" tIns="0" rIns="0" bIns="0" anchor="t" anchorCtr="0">
            <a:noAutofit/>
          </a:bodyPr>
          <a:lstStyle/>
          <a:p>
            <a:pPr marL="0" marR="0" lvl="0" indent="0" algn="ctr" rtl="0">
              <a:spcBef>
                <a:spcPts val="0"/>
              </a:spcBef>
              <a:buNone/>
            </a:pPr>
            <a:r>
              <a:rPr lang="en-US"/>
              <a:t>Tableau</a:t>
            </a:r>
          </a:p>
          <a:p>
            <a:pPr marL="0" marR="0" lvl="0" indent="0" algn="ctr" rtl="0">
              <a:spcBef>
                <a:spcPts val="0"/>
              </a:spcBef>
              <a:buNone/>
            </a:pPr>
            <a:endParaRPr/>
          </a:p>
          <a:p>
            <a:pPr marL="285750" marR="0" lvl="0" indent="-285750" algn="l" rtl="0">
              <a:spcBef>
                <a:spcPts val="0"/>
              </a:spcBef>
              <a:buClr>
                <a:schemeClr val="dk1"/>
              </a:buClr>
              <a:buSzPts val="1800"/>
              <a:buFont typeface="Arial"/>
              <a:buChar char="•"/>
            </a:pPr>
            <a:r>
              <a:rPr lang="en-US"/>
              <a:t>Data validation and visualization tool</a:t>
            </a:r>
          </a:p>
          <a:p>
            <a:pPr marL="285750" marR="0" lvl="0" indent="-285750" algn="l" rtl="0">
              <a:spcBef>
                <a:spcPts val="0"/>
              </a:spcBef>
              <a:buClr>
                <a:schemeClr val="dk1"/>
              </a:buClr>
              <a:buSzPts val="1800"/>
              <a:buFont typeface="Arial"/>
              <a:buChar char="•"/>
            </a:pPr>
            <a:r>
              <a:rPr lang="en-US"/>
              <a:t>Null check - null value removal</a:t>
            </a:r>
          </a:p>
          <a:p>
            <a:pPr marL="285750" marR="0" lvl="0" indent="-285750" algn="l" rtl="0">
              <a:spcBef>
                <a:spcPts val="0"/>
              </a:spcBef>
              <a:buClr>
                <a:schemeClr val="dk1"/>
              </a:buClr>
              <a:buSzPts val="1800"/>
              <a:buFont typeface="Arial"/>
              <a:buChar char="•"/>
            </a:pPr>
            <a:r>
              <a:rPr lang="en-US"/>
              <a:t>Data cleaning - removing non utf characters</a:t>
            </a:r>
          </a:p>
          <a:p>
            <a:pPr marL="285750" marR="0" lvl="0" indent="-285750" algn="l" rtl="0">
              <a:spcBef>
                <a:spcPts val="0"/>
              </a:spcBef>
              <a:buClr>
                <a:schemeClr val="dk1"/>
              </a:buClr>
              <a:buSzPts val="1800"/>
              <a:buFont typeface="Arial"/>
              <a:buChar char="•"/>
            </a:pPr>
            <a:r>
              <a:rPr lang="en-US"/>
              <a:t>Duplicate data - no. of times same message was received</a:t>
            </a:r>
          </a:p>
          <a:p>
            <a:pPr marL="285750" marR="0" lvl="0" indent="-285750" algn="l" rtl="0">
              <a:spcBef>
                <a:spcPts val="0"/>
              </a:spcBef>
              <a:buClr>
                <a:schemeClr val="dk1"/>
              </a:buClr>
              <a:buSzPts val="1800"/>
              <a:buFont typeface="Arial"/>
              <a:buChar char="•"/>
            </a:pPr>
            <a:r>
              <a:rPr lang="en-US"/>
              <a:t>Data completeness - check every text has a label</a:t>
            </a:r>
          </a:p>
          <a:p>
            <a:pPr marL="285750" marR="0" lvl="0" indent="-285750"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txBox="1">
            <a:spLocks noGrp="1"/>
          </p:cNvSpPr>
          <p:nvPr>
            <p:ph type="body" idx="1"/>
          </p:nvPr>
        </p:nvSpPr>
        <p:spPr>
          <a:xfrm>
            <a:off x="5847250" y="3703475"/>
            <a:ext cx="4886700" cy="2794800"/>
          </a:xfrm>
          <a:prstGeom prst="rect">
            <a:avLst/>
          </a:prstGeom>
          <a:gradFill>
            <a:gsLst>
              <a:gs pos="0">
                <a:srgbClr val="B7CE88"/>
              </a:gs>
              <a:gs pos="100000">
                <a:srgbClr val="768F45"/>
              </a:gs>
            </a:gsLst>
            <a:path path="circle">
              <a:fillToRect l="50000" t="50000" r="50000" b="50000"/>
            </a:path>
            <a:tileRect/>
          </a:gradFill>
          <a:ln w="9525" cap="flat" cmpd="sng">
            <a:solidFill>
              <a:srgbClr val="339A58"/>
            </a:solidFill>
            <a:prstDash val="solid"/>
            <a:round/>
            <a:headEnd type="none" w="med" len="med"/>
            <a:tailEnd type="none" w="med" len="med"/>
          </a:ln>
          <a:effectLst>
            <a:outerShdw blurRad="40000" dist="20000" dir="5400000" rotWithShape="0">
              <a:srgbClr val="000000">
                <a:alpha val="37650"/>
              </a:srgbClr>
            </a:outerShdw>
          </a:effectLst>
        </p:spPr>
        <p:txBody>
          <a:bodyPr wrap="square" lIns="0" tIns="0" rIns="0" bIns="0" anchor="t" anchorCtr="0">
            <a:noAutofit/>
          </a:bodyPr>
          <a:lstStyle/>
          <a:p>
            <a:pPr marL="0" marR="0" lvl="0" indent="0" algn="ctr" rtl="0">
              <a:spcBef>
                <a:spcPts val="0"/>
              </a:spcBef>
              <a:buNone/>
            </a:pPr>
            <a:r>
              <a:rPr lang="en-US"/>
              <a:t>Tensorflow</a:t>
            </a:r>
          </a:p>
          <a:p>
            <a:pPr marL="0" marR="0" lvl="0" indent="0" algn="ctr" rtl="0">
              <a:spcBef>
                <a:spcPts val="0"/>
              </a:spcBef>
              <a:buNone/>
            </a:pPr>
            <a:endParaRPr/>
          </a:p>
          <a:p>
            <a:pPr marL="285750" marR="0" lvl="0" indent="-285750" algn="l" rtl="0">
              <a:spcBef>
                <a:spcPts val="0"/>
              </a:spcBef>
              <a:buClr>
                <a:schemeClr val="dk1"/>
              </a:buClr>
              <a:buSzPts val="1800"/>
              <a:buFont typeface="Arial"/>
              <a:buChar char="•"/>
            </a:pPr>
            <a:r>
              <a:rPr lang="en-US"/>
              <a:t>Software library for machine learning</a:t>
            </a:r>
          </a:p>
          <a:p>
            <a:pPr marL="285750" marR="0" lvl="0" indent="-285750" algn="l" rtl="0">
              <a:spcBef>
                <a:spcPts val="0"/>
              </a:spcBef>
              <a:buClr>
                <a:schemeClr val="dk1"/>
              </a:buClr>
              <a:buSzPts val="1800"/>
              <a:buFont typeface="Arial"/>
              <a:buChar char="•"/>
            </a:pPr>
            <a:r>
              <a:rPr lang="en-US"/>
              <a:t>Open source</a:t>
            </a:r>
          </a:p>
          <a:p>
            <a:pPr marL="285750" marR="0" lvl="0" indent="-285750" algn="l" rtl="0">
              <a:spcBef>
                <a:spcPts val="0"/>
              </a:spcBef>
              <a:buClr>
                <a:schemeClr val="dk1"/>
              </a:buClr>
              <a:buSzPts val="1800"/>
              <a:buFont typeface="Arial"/>
              <a:buChar char="•"/>
            </a:pPr>
            <a:r>
              <a:rPr lang="en-US"/>
              <a:t>Neural networks</a:t>
            </a:r>
          </a:p>
          <a:p>
            <a:pPr marL="285750" marR="0" lvl="0" indent="-285750" algn="l" rtl="0">
              <a:spcBef>
                <a:spcPts val="0"/>
              </a:spcBef>
              <a:buClr>
                <a:schemeClr val="dk1"/>
              </a:buClr>
              <a:buSzPts val="1800"/>
              <a:buFont typeface="Arial"/>
              <a:buChar char="•"/>
            </a:pPr>
            <a:r>
              <a:rPr lang="en-US"/>
              <a:t>Google - research , production</a:t>
            </a:r>
          </a:p>
          <a:p>
            <a:pPr marL="285750" marR="0" lvl="0" indent="-285750" algn="l" rtl="0">
              <a:spcBef>
                <a:spcPts val="0"/>
              </a:spcBef>
              <a:buClr>
                <a:schemeClr val="dk1"/>
              </a:buClr>
              <a:buSzPts val="1800"/>
              <a:buFont typeface="Arial"/>
              <a:buChar char="•"/>
            </a:pPr>
            <a:r>
              <a:rPr lang="en-US"/>
              <a:t>Numerical computations using dataflow graphs</a:t>
            </a:r>
          </a:p>
          <a:p>
            <a:pPr marL="285750" marR="0" lvl="0" indent="-285750" algn="l" rtl="0">
              <a:spcBef>
                <a:spcPts val="0"/>
              </a:spcBef>
              <a:buClr>
                <a:schemeClr val="dk1"/>
              </a:buClr>
              <a:buSzPts val="1800"/>
              <a:buFont typeface="Arial"/>
              <a:buChar char="•"/>
            </a:pPr>
            <a:r>
              <a:rPr lang="en-US"/>
              <a:t>Nodes in the graph represent operations</a:t>
            </a:r>
          </a:p>
          <a:p>
            <a:pPr marL="285750" marR="0" lvl="0" indent="-285750" algn="l" rtl="0">
              <a:spcBef>
                <a:spcPts val="0"/>
              </a:spcBef>
              <a:buClr>
                <a:schemeClr val="dk1"/>
              </a:buClr>
              <a:buSzPts val="1800"/>
              <a:buFont typeface="Arial"/>
              <a:buChar char="•"/>
            </a:pPr>
            <a:r>
              <a:rPr lang="en-US"/>
              <a:t>Edges represent multidimensional data arrays(tensors)</a:t>
            </a:r>
          </a:p>
          <a:p>
            <a:pPr marL="285750" marR="0" lvl="0" indent="-285750"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Conclusion</a:t>
            </a:r>
          </a:p>
        </p:txBody>
      </p:sp>
      <p:sp>
        <p:nvSpPr>
          <p:cNvPr id="270" name="Shape 270"/>
          <p:cNvSpPr txBox="1"/>
          <p:nvPr/>
        </p:nvSpPr>
        <p:spPr>
          <a:xfrm>
            <a:off x="1899125" y="1510825"/>
            <a:ext cx="8265000" cy="4207800"/>
          </a:xfrm>
          <a:prstGeom prst="rect">
            <a:avLst/>
          </a:prstGeom>
          <a:noFill/>
          <a:ln>
            <a:noFill/>
          </a:ln>
        </p:spPr>
        <p:txBody>
          <a:bodyPr wrap="square" lIns="91425" tIns="91425" rIns="91425" bIns="91425" anchor="t" anchorCtr="0">
            <a:noAutofit/>
          </a:bodyPr>
          <a:lstStyle/>
          <a:p>
            <a:pPr marL="457200" lvl="0" indent="-342900">
              <a:spcBef>
                <a:spcPts val="0"/>
              </a:spcBef>
              <a:spcAft>
                <a:spcPts val="1000"/>
              </a:spcAft>
              <a:buSzPts val="1800"/>
              <a:buChar char="●"/>
            </a:pPr>
            <a:r>
              <a:rPr lang="en-US" sz="1800"/>
              <a:t>Various methods for SMS spam classification are available.</a:t>
            </a:r>
          </a:p>
          <a:p>
            <a:pPr marL="457200" lvl="0" indent="-342900" rtl="0">
              <a:spcBef>
                <a:spcPts val="0"/>
              </a:spcBef>
              <a:spcAft>
                <a:spcPts val="1000"/>
              </a:spcAft>
              <a:buSzPts val="1800"/>
              <a:buChar char="●"/>
            </a:pPr>
            <a:r>
              <a:rPr lang="en-US" sz="1800"/>
              <a:t>They all have pros and cons.</a:t>
            </a:r>
          </a:p>
          <a:p>
            <a:pPr marL="457200" lvl="0" indent="-342900" rtl="0">
              <a:spcBef>
                <a:spcPts val="0"/>
              </a:spcBef>
              <a:spcAft>
                <a:spcPts val="1000"/>
              </a:spcAft>
              <a:buSzPts val="1800"/>
              <a:buChar char="●"/>
            </a:pPr>
            <a:r>
              <a:rPr lang="en-US" sz="1800"/>
              <a:t>Use of machine learning techniques to filter out spam messages will help unaware users from security thefts and will avoid annoyance for all the users in general.</a:t>
            </a:r>
          </a:p>
          <a:p>
            <a:pPr marL="457200" lvl="0" indent="-342900" rtl="0">
              <a:spcBef>
                <a:spcPts val="0"/>
              </a:spcBef>
              <a:spcAft>
                <a:spcPts val="1000"/>
              </a:spcAft>
              <a:buSzPts val="1800"/>
              <a:buChar char="●"/>
            </a:pPr>
            <a:r>
              <a:rPr lang="en-US" sz="1800">
                <a:solidFill>
                  <a:schemeClr val="dk1"/>
                </a:solidFill>
              </a:rPr>
              <a:t>Performance keeps growing, for both training and cross validation as no. data examples increases - Naive Bayes</a:t>
            </a:r>
          </a:p>
          <a:p>
            <a:pPr marL="457200" lvl="0" indent="-342900" rtl="0">
              <a:spcBef>
                <a:spcPts val="0"/>
              </a:spcBef>
              <a:spcAft>
                <a:spcPts val="1000"/>
              </a:spcAft>
              <a:buSzPts val="1800"/>
              <a:buChar char="●"/>
            </a:pPr>
            <a:r>
              <a:rPr lang="en-US" sz="1800"/>
              <a:t>There is still scope for improving the training models and aim for better accuracy.</a:t>
            </a:r>
          </a:p>
          <a:p>
            <a:pPr marL="457200" lvl="0" indent="-342900">
              <a:spcBef>
                <a:spcPts val="0"/>
              </a:spcBef>
              <a:spcAft>
                <a:spcPts val="1000"/>
              </a:spcAft>
              <a:buSzPts val="1800"/>
              <a:buChar char="●"/>
            </a:pPr>
            <a:r>
              <a:rPr lang="en-US" sz="1800"/>
              <a:t>Natural language processing techniques such as finding base words or lemmas for the words in text and weighting the words according to their importance in the context, help to improve classification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27134" y="259994"/>
            <a:ext cx="9870510"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Project Goal</a:t>
            </a:r>
          </a:p>
        </p:txBody>
      </p:sp>
      <p:sp>
        <p:nvSpPr>
          <p:cNvPr id="52" name="Shape 52"/>
          <p:cNvSpPr txBox="1">
            <a:spLocks noGrp="1"/>
          </p:cNvSpPr>
          <p:nvPr>
            <p:ph type="body" idx="1"/>
          </p:nvPr>
        </p:nvSpPr>
        <p:spPr>
          <a:xfrm>
            <a:off x="1027125" y="1030312"/>
            <a:ext cx="10572000" cy="4560300"/>
          </a:xfrm>
          <a:prstGeom prst="rect">
            <a:avLst/>
          </a:prstGeom>
          <a:noFill/>
          <a:ln>
            <a:noFill/>
          </a:ln>
        </p:spPr>
        <p:txBody>
          <a:bodyPr wrap="square" lIns="0" tIns="0" rIns="0" bIns="0" anchor="t" anchorCtr="0">
            <a:noAutofit/>
          </a:bodyPr>
          <a:lstStyle/>
          <a:p>
            <a:pPr marR="0" lvl="0" algn="l" rtl="0">
              <a:spcBef>
                <a:spcPts val="0"/>
              </a:spcBef>
              <a:buNone/>
            </a:pPr>
            <a:r>
              <a:rPr lang="en-US" b="1"/>
              <a:t>Background</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In the mobile communication era, SMS are widely used</a:t>
            </a:r>
            <a:r>
              <a:rPr lang="en-US"/>
              <a:t>, 200,000 SMS text messages every second.</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Phone numbers are openly available – more vulnerable.</a:t>
            </a:r>
          </a:p>
          <a:p>
            <a:pPr marL="285750" marR="0" lvl="0" indent="-285750" algn="l" rtl="0">
              <a:spcBef>
                <a:spcPts val="0"/>
              </a:spcBef>
              <a:buClr>
                <a:schemeClr val="dk1"/>
              </a:buClr>
              <a:buSzPts val="1800"/>
              <a:buFont typeface="Arial"/>
              <a:buChar char="•"/>
            </a:pPr>
            <a:r>
              <a:rPr lang="en-US"/>
              <a:t>It is annoying to receive lots of spam SMS on your personal number.</a:t>
            </a:r>
          </a:p>
          <a:p>
            <a:pPr marL="285750" marR="0" lvl="0" indent="-285750" algn="l" rtl="0">
              <a:spcBef>
                <a:spcPts val="0"/>
              </a:spcBef>
              <a:buClr>
                <a:schemeClr val="dk1"/>
              </a:buClr>
              <a:buSzPts val="1800"/>
              <a:buFont typeface="Arial"/>
              <a:buChar char="•"/>
            </a:pPr>
            <a:r>
              <a:rPr lang="en-US"/>
              <a:t>More importantly it could be dangerous</a:t>
            </a:r>
          </a:p>
          <a:p>
            <a:pPr marL="285750" marR="0" lvl="0" indent="-285750" algn="l" rtl="0">
              <a:spcBef>
                <a:spcPts val="0"/>
              </a:spcBef>
              <a:buClr>
                <a:schemeClr val="dk1"/>
              </a:buClr>
              <a:buSzPts val="1800"/>
              <a:buFont typeface="Arial"/>
              <a:buChar char="•"/>
            </a:pPr>
            <a:r>
              <a:rPr lang="en-US"/>
              <a:t>A security risk to your financial and/or personal safety, identification theft.</a:t>
            </a:r>
          </a:p>
          <a:p>
            <a:pPr marR="0" lvl="0" algn="l" rtl="0">
              <a:spcBef>
                <a:spcPts val="0"/>
              </a:spcBef>
              <a:buNone/>
            </a:pPr>
            <a:endParaRPr/>
          </a:p>
          <a:p>
            <a:pPr marR="0" lvl="0" algn="l" rtl="0">
              <a:spcBef>
                <a:spcPts val="0"/>
              </a:spcBef>
              <a:buNone/>
            </a:pPr>
            <a:r>
              <a:rPr lang="en-US" b="1"/>
              <a:t>Problem statement</a:t>
            </a:r>
          </a:p>
          <a:p>
            <a:pPr marR="0" lvl="0" algn="l" rtl="0">
              <a:spcBef>
                <a:spcPts val="0"/>
              </a:spcBef>
              <a:buNone/>
            </a:pPr>
            <a:r>
              <a:rPr lang="en-US"/>
              <a:t>Design a SPAM SMS detection system which can segregate spam sms from authentic sms based on the text content of the message. There are many existing approaches to solve this problem. Our aim is to analyze them to find out the most befitting model.</a:t>
            </a:r>
          </a:p>
          <a:p>
            <a:pPr marL="285750" marR="0" lvl="0" indent="-285750"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buNone/>
            </a:pPr>
            <a:r>
              <a:rPr lang="en-US" b="1"/>
              <a:t>Concerns</a:t>
            </a:r>
          </a:p>
          <a:p>
            <a:pPr marL="0" marR="0" lvl="0" indent="0" algn="l" rtl="0">
              <a:spcBef>
                <a:spcPts val="0"/>
              </a:spcBef>
              <a:buNone/>
            </a:pPr>
            <a:r>
              <a:rPr lang="en-US"/>
              <a:t>Only one original feature, namely SMS text.</a:t>
            </a:r>
          </a:p>
          <a:p>
            <a:pPr marL="0" marR="0" lvl="0" indent="0" algn="l" rtl="0">
              <a:spcBef>
                <a:spcPts val="0"/>
              </a:spcBef>
              <a:buNone/>
            </a:pPr>
            <a:r>
              <a:rPr lang="en-US"/>
              <a:t>Informal short forms of words used in texts.</a:t>
            </a:r>
          </a:p>
          <a:p>
            <a:pPr marL="0" marR="0" lvl="0" indent="0" algn="l" rtl="0">
              <a:spcBef>
                <a:spcPts val="0"/>
              </a:spcBef>
              <a:buNone/>
            </a:pPr>
            <a:r>
              <a:rPr lang="en-US"/>
              <a:t>Variety of words used which indicate the same meaning which complicate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086962" y="297573"/>
            <a:ext cx="6018076" cy="857799"/>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800" b="0" i="0" u="none" strike="noStrike" cap="none">
                <a:solidFill>
                  <a:srgbClr val="516F5A"/>
                </a:solidFill>
                <a:latin typeface="Arial"/>
                <a:ea typeface="Arial"/>
                <a:cs typeface="Arial"/>
                <a:sym typeface="Arial"/>
              </a:rPr>
              <a:t>Lessons Learned</a:t>
            </a:r>
            <a:br>
              <a:rPr lang="en-US" sz="2800" b="0" i="0" u="none" strike="noStrike" cap="none">
                <a:solidFill>
                  <a:srgbClr val="516F5A"/>
                </a:solidFill>
                <a:latin typeface="Arial"/>
                <a:ea typeface="Arial"/>
                <a:cs typeface="Arial"/>
                <a:sym typeface="Arial"/>
              </a:rPr>
            </a:br>
            <a:endParaRPr lang="en-US" sz="2800" b="0" i="0" u="none" strike="noStrike" cap="none">
              <a:solidFill>
                <a:srgbClr val="516F5A"/>
              </a:solidFill>
              <a:latin typeface="Arial"/>
              <a:ea typeface="Arial"/>
              <a:cs typeface="Arial"/>
              <a:sym typeface="Arial"/>
            </a:endParaRPr>
          </a:p>
        </p:txBody>
      </p:sp>
      <p:sp>
        <p:nvSpPr>
          <p:cNvPr id="276" name="Shape 276"/>
          <p:cNvSpPr txBox="1">
            <a:spLocks noGrp="1"/>
          </p:cNvSpPr>
          <p:nvPr>
            <p:ph type="body" idx="1"/>
          </p:nvPr>
        </p:nvSpPr>
        <p:spPr>
          <a:xfrm>
            <a:off x="1388575" y="1248950"/>
            <a:ext cx="9339600" cy="4852200"/>
          </a:xfrm>
          <a:prstGeom prst="rect">
            <a:avLst/>
          </a:prstGeom>
          <a:noFill/>
          <a:ln>
            <a:noFill/>
          </a:ln>
        </p:spPr>
        <p:txBody>
          <a:bodyPr wrap="square" lIns="0" tIns="0" rIns="0" bIns="0" anchor="t" anchorCtr="0">
            <a:noAutofit/>
          </a:bodyPr>
          <a:lstStyle/>
          <a:p>
            <a:pPr marL="285750" lvl="0" indent="-285750" rtl="0">
              <a:spcBef>
                <a:spcPts val="1000"/>
              </a:spcBef>
              <a:buClr>
                <a:schemeClr val="dk1"/>
              </a:buClr>
              <a:buSzPts val="1800"/>
              <a:buFont typeface="Noto Sans Symbols"/>
              <a:buChar char="▪"/>
            </a:pPr>
            <a:r>
              <a:rPr lang="en-US">
                <a:latin typeface="Arial"/>
                <a:ea typeface="Arial"/>
                <a:cs typeface="Arial"/>
                <a:sym typeface="Arial"/>
              </a:rPr>
              <a:t>Getting hold of SMS datasets for research is not easy.</a:t>
            </a:r>
          </a:p>
          <a:p>
            <a:pPr marL="285750" lvl="0" indent="-285750" rtl="0">
              <a:spcBef>
                <a:spcPts val="1000"/>
              </a:spcBef>
              <a:buClr>
                <a:schemeClr val="dk1"/>
              </a:buClr>
              <a:buSzPts val="1800"/>
              <a:buFont typeface="Arial"/>
              <a:buChar char="▪"/>
            </a:pPr>
            <a:r>
              <a:rPr lang="en-US">
                <a:latin typeface="Arial"/>
                <a:ea typeface="Arial"/>
                <a:cs typeface="Arial"/>
                <a:sym typeface="Arial"/>
              </a:rPr>
              <a:t>Less number of original features in the data increases the difficulty of processing by posing restrictions.</a:t>
            </a:r>
          </a:p>
          <a:p>
            <a:pPr marL="285750" lvl="0" indent="-285750" rtl="0">
              <a:spcBef>
                <a:spcPts val="1000"/>
              </a:spcBef>
              <a:buClr>
                <a:schemeClr val="dk1"/>
              </a:buClr>
              <a:buSzPts val="1800"/>
              <a:buFont typeface="Arial"/>
              <a:buChar char="▪"/>
            </a:pPr>
            <a:r>
              <a:rPr lang="en-US">
                <a:latin typeface="Arial"/>
                <a:ea typeface="Arial"/>
                <a:cs typeface="Arial"/>
                <a:sym typeface="Arial"/>
              </a:rPr>
              <a:t>Using Data validation tools before pre-processing data proved useful.</a:t>
            </a:r>
          </a:p>
          <a:p>
            <a:pPr marL="285750" lvl="0" indent="-285750" rtl="0">
              <a:spcBef>
                <a:spcPts val="1000"/>
              </a:spcBef>
              <a:buClr>
                <a:schemeClr val="dk1"/>
              </a:buClr>
              <a:buSzPts val="1800"/>
              <a:buFont typeface="Arial"/>
              <a:buChar char="▪"/>
            </a:pPr>
            <a:r>
              <a:rPr lang="en-US">
                <a:latin typeface="Arial"/>
                <a:ea typeface="Arial"/>
                <a:cs typeface="Arial"/>
                <a:sym typeface="Arial"/>
              </a:rPr>
              <a:t>Splitting data into training and test data and further 10-fold cross validation; reduce the actual training data significantly.</a:t>
            </a:r>
          </a:p>
          <a:p>
            <a:pPr marL="285750" lvl="0" indent="-285750" rtl="0">
              <a:spcBef>
                <a:spcPts val="1000"/>
              </a:spcBef>
              <a:buClr>
                <a:schemeClr val="dk1"/>
              </a:buClr>
              <a:buSzPts val="1800"/>
              <a:buFont typeface="Arial"/>
              <a:buChar char="▪"/>
            </a:pPr>
            <a:r>
              <a:rPr lang="en-US">
                <a:latin typeface="Arial"/>
                <a:ea typeface="Arial"/>
                <a:cs typeface="Arial"/>
                <a:sym typeface="Arial"/>
              </a:rPr>
              <a:t>Good to have large datasets.</a:t>
            </a:r>
          </a:p>
          <a:p>
            <a:pPr marL="285750" lvl="0" indent="-285750" rtl="0">
              <a:spcBef>
                <a:spcPts val="1000"/>
              </a:spcBef>
              <a:buClr>
                <a:schemeClr val="dk1"/>
              </a:buClr>
              <a:buSzPts val="1800"/>
              <a:buFont typeface="Arial"/>
              <a:buChar char="▪"/>
            </a:pPr>
            <a:r>
              <a:rPr lang="en-US">
                <a:latin typeface="Arial"/>
                <a:ea typeface="Arial"/>
                <a:cs typeface="Arial"/>
                <a:sym typeface="Arial"/>
              </a:rPr>
              <a:t>Cross validation helps in evaluating the stability of the model early on.</a:t>
            </a:r>
          </a:p>
          <a:p>
            <a:pPr marL="285750" lvl="0" indent="-285750" rtl="0">
              <a:spcBef>
                <a:spcPts val="1000"/>
              </a:spcBef>
              <a:buClr>
                <a:schemeClr val="dk1"/>
              </a:buClr>
              <a:buSzPts val="1800"/>
              <a:buFont typeface="Arial"/>
              <a:buChar char="▪"/>
            </a:pPr>
            <a:r>
              <a:rPr lang="en-US">
                <a:latin typeface="Arial"/>
                <a:ea typeface="Arial"/>
                <a:cs typeface="Arial"/>
                <a:sym typeface="Arial"/>
              </a:rPr>
              <a:t>Studied the algorithms in detail.</a:t>
            </a:r>
          </a:p>
          <a:p>
            <a:pPr marL="285750" lvl="0" indent="-285750" rtl="0">
              <a:spcBef>
                <a:spcPts val="1000"/>
              </a:spcBef>
              <a:buClr>
                <a:schemeClr val="dk1"/>
              </a:buClr>
              <a:buSzPts val="1800"/>
              <a:buFont typeface="Arial"/>
              <a:buChar char="▪"/>
            </a:pPr>
            <a:r>
              <a:rPr lang="en-US">
                <a:latin typeface="Arial"/>
                <a:ea typeface="Arial"/>
                <a:cs typeface="Arial"/>
                <a:sym typeface="Arial"/>
              </a:rPr>
              <a:t>Lots of libraries and tools</a:t>
            </a:r>
          </a:p>
          <a:p>
            <a:pPr marL="285750" lvl="0" indent="-285750" rtl="0">
              <a:spcBef>
                <a:spcPts val="1000"/>
              </a:spcBef>
              <a:buClr>
                <a:schemeClr val="dk1"/>
              </a:buClr>
              <a:buSzPts val="1800"/>
              <a:buFont typeface="Arial"/>
              <a:buChar char="▪"/>
            </a:pPr>
            <a:r>
              <a:rPr lang="en-US">
                <a:latin typeface="Arial"/>
                <a:ea typeface="Arial"/>
                <a:cs typeface="Arial"/>
                <a:sym typeface="Arial"/>
              </a:rPr>
              <a:t>Used Textblob, sci-learn, pandas, numpy, matplotlib etc……</a:t>
            </a:r>
          </a:p>
          <a:p>
            <a:pPr marL="285750" lvl="0" indent="-285750" rtl="0">
              <a:spcBef>
                <a:spcPts val="1000"/>
              </a:spcBef>
              <a:buClr>
                <a:schemeClr val="dk1"/>
              </a:buClr>
              <a:buSzPts val="1800"/>
              <a:buFont typeface="Arial"/>
              <a:buChar char="▪"/>
            </a:pPr>
            <a:r>
              <a:rPr lang="en-US">
                <a:latin typeface="Arial"/>
                <a:ea typeface="Arial"/>
                <a:cs typeface="Arial"/>
                <a:sym typeface="Arial"/>
              </a:rPr>
              <a:t>Explored and used TensorFlow</a:t>
            </a:r>
          </a:p>
          <a:p>
            <a:pPr lvl="0" rtl="0">
              <a:spcBef>
                <a:spcPts val="0"/>
              </a:spcBef>
              <a:buNone/>
            </a:pP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1681650" y="1469825"/>
            <a:ext cx="8680500" cy="4781400"/>
          </a:xfrm>
          <a:prstGeom prst="rect">
            <a:avLst/>
          </a:prstGeom>
          <a:noFill/>
          <a:ln>
            <a:noFill/>
          </a:ln>
        </p:spPr>
        <p:txBody>
          <a:bodyPr wrap="square" lIns="0" tIns="0" rIns="0" bIns="0" anchor="t" anchorCtr="0">
            <a:noAutofit/>
          </a:bodyPr>
          <a:lstStyle/>
          <a:p>
            <a:pPr marL="285750" marR="0" lvl="0" indent="-285750" algn="l" rtl="0">
              <a:spcBef>
                <a:spcPts val="1000"/>
              </a:spcBef>
              <a:spcAft>
                <a:spcPts val="1000"/>
              </a:spcAft>
              <a:buClr>
                <a:schemeClr val="dk1"/>
              </a:buClr>
              <a:buSzPts val="1800"/>
              <a:buFont typeface="Arial"/>
              <a:buChar char="▪"/>
            </a:pPr>
            <a:r>
              <a:rPr lang="en-US">
                <a:latin typeface="Arial"/>
                <a:ea typeface="Arial"/>
                <a:cs typeface="Arial"/>
                <a:sym typeface="Arial"/>
              </a:rPr>
              <a:t>U</a:t>
            </a:r>
            <a:r>
              <a:rPr lang="en-US" sz="1800" i="0" u="none" strike="noStrike" cap="none">
                <a:solidFill>
                  <a:schemeClr val="dk1"/>
                </a:solidFill>
                <a:latin typeface="Arial"/>
                <a:ea typeface="Arial"/>
                <a:cs typeface="Arial"/>
                <a:sym typeface="Arial"/>
              </a:rPr>
              <a:t>s</a:t>
            </a:r>
            <a:r>
              <a:rPr lang="en-US">
                <a:latin typeface="Arial"/>
                <a:ea typeface="Arial"/>
                <a:cs typeface="Arial"/>
                <a:sym typeface="Arial"/>
              </a:rPr>
              <a:t>ing</a:t>
            </a:r>
            <a:r>
              <a:rPr lang="en-US" sz="1800" i="0" u="none" strike="noStrike" cap="none">
                <a:solidFill>
                  <a:schemeClr val="dk1"/>
                </a:solidFill>
                <a:latin typeface="Arial"/>
                <a:ea typeface="Arial"/>
                <a:cs typeface="Arial"/>
                <a:sym typeface="Arial"/>
              </a:rPr>
              <a:t> more training data, to overcome low model complexity</a:t>
            </a:r>
          </a:p>
          <a:p>
            <a:pPr marR="0" lvl="0" algn="l" rtl="0">
              <a:spcBef>
                <a:spcPts val="1000"/>
              </a:spcBef>
              <a:spcAft>
                <a:spcPts val="1000"/>
              </a:spcAft>
              <a:buNone/>
            </a:pPr>
            <a:endParaRPr>
              <a:latin typeface="Arial"/>
              <a:ea typeface="Arial"/>
              <a:cs typeface="Arial"/>
              <a:sym typeface="Arial"/>
            </a:endParaRPr>
          </a:p>
          <a:p>
            <a:pPr marL="285750" marR="0" lvl="0" indent="-285750" algn="l" rtl="0">
              <a:spcBef>
                <a:spcPts val="1000"/>
              </a:spcBef>
              <a:spcAft>
                <a:spcPts val="1000"/>
              </a:spcAft>
              <a:buClr>
                <a:schemeClr val="dk1"/>
              </a:buClr>
              <a:buSzPts val="1800"/>
              <a:buFont typeface="Arial"/>
              <a:buChar char="▪"/>
            </a:pPr>
            <a:r>
              <a:rPr lang="en-US">
                <a:latin typeface="Arial"/>
                <a:ea typeface="Arial"/>
                <a:cs typeface="Arial"/>
                <a:sym typeface="Arial"/>
              </a:rPr>
              <a:t>U</a:t>
            </a:r>
            <a:r>
              <a:rPr lang="en-US" sz="1800" i="0" u="none" strike="noStrike" cap="none">
                <a:solidFill>
                  <a:schemeClr val="dk1"/>
                </a:solidFill>
                <a:latin typeface="Arial"/>
                <a:ea typeface="Arial"/>
                <a:cs typeface="Arial"/>
                <a:sym typeface="Arial"/>
              </a:rPr>
              <a:t>s</a:t>
            </a:r>
            <a:r>
              <a:rPr lang="en-US">
                <a:latin typeface="Arial"/>
                <a:ea typeface="Arial"/>
                <a:cs typeface="Arial"/>
                <a:sym typeface="Arial"/>
              </a:rPr>
              <a:t>ing</a:t>
            </a:r>
            <a:r>
              <a:rPr lang="en-US" sz="1800" i="0" u="none" strike="noStrike" cap="none">
                <a:solidFill>
                  <a:schemeClr val="dk1"/>
                </a:solidFill>
                <a:latin typeface="Arial"/>
                <a:ea typeface="Arial"/>
                <a:cs typeface="Arial"/>
                <a:sym typeface="Arial"/>
              </a:rPr>
              <a:t> a more complex (lower bias) model to start with, to get more out of the existing data</a:t>
            </a:r>
          </a:p>
          <a:p>
            <a:pPr marR="0" lvl="0" algn="l" rtl="0">
              <a:spcBef>
                <a:spcPts val="1000"/>
              </a:spcBef>
              <a:spcAft>
                <a:spcPts val="1000"/>
              </a:spcAft>
              <a:buNone/>
            </a:pPr>
            <a:endParaRPr>
              <a:latin typeface="Arial"/>
              <a:ea typeface="Arial"/>
              <a:cs typeface="Arial"/>
              <a:sym typeface="Arial"/>
            </a:endParaRPr>
          </a:p>
          <a:p>
            <a:pPr marL="285750" marR="0" lvl="0" indent="-285750" algn="l" rtl="0">
              <a:spcBef>
                <a:spcPts val="1000"/>
              </a:spcBef>
              <a:spcAft>
                <a:spcPts val="1000"/>
              </a:spcAft>
              <a:buClr>
                <a:schemeClr val="dk1"/>
              </a:buClr>
              <a:buSzPts val="1800"/>
              <a:buFont typeface="Arial"/>
              <a:buChar char="▪"/>
            </a:pPr>
            <a:r>
              <a:rPr lang="en-US">
                <a:latin typeface="Arial"/>
                <a:ea typeface="Arial"/>
                <a:cs typeface="Arial"/>
                <a:sym typeface="Arial"/>
              </a:rPr>
              <a:t>We used Python through out. Can try others like R and matlab.</a:t>
            </a:r>
          </a:p>
          <a:p>
            <a:pPr marR="0" lvl="0" algn="l" rtl="0">
              <a:spcBef>
                <a:spcPts val="1000"/>
              </a:spcBef>
              <a:spcAft>
                <a:spcPts val="1000"/>
              </a:spcAft>
              <a:buNone/>
            </a:pPr>
            <a:endParaRPr>
              <a:latin typeface="Arial"/>
              <a:ea typeface="Arial"/>
              <a:cs typeface="Arial"/>
              <a:sym typeface="Arial"/>
            </a:endParaRPr>
          </a:p>
          <a:p>
            <a:pPr marL="285750" marR="0" lvl="0" indent="-285750" algn="l" rtl="0">
              <a:spcBef>
                <a:spcPts val="1000"/>
              </a:spcBef>
              <a:spcAft>
                <a:spcPts val="1000"/>
              </a:spcAft>
              <a:buClr>
                <a:schemeClr val="dk1"/>
              </a:buClr>
              <a:buSzPts val="1800"/>
              <a:buFont typeface="Arial"/>
              <a:buChar char="▪"/>
            </a:pPr>
            <a:r>
              <a:rPr lang="en-US">
                <a:latin typeface="Arial"/>
                <a:ea typeface="Arial"/>
                <a:cs typeface="Arial"/>
                <a:sym typeface="Arial"/>
              </a:rPr>
              <a:t>Applying same models on different datasets to verify the results and evaluate the effects.</a:t>
            </a:r>
          </a:p>
          <a:p>
            <a:pPr marR="0" lvl="0" algn="l" rtl="0">
              <a:spcBef>
                <a:spcPts val="1000"/>
              </a:spcBef>
              <a:spcAft>
                <a:spcPts val="1000"/>
              </a:spcAft>
              <a:buNone/>
            </a:pPr>
            <a:endParaRPr>
              <a:latin typeface="Arial"/>
              <a:ea typeface="Arial"/>
              <a:cs typeface="Arial"/>
              <a:sym typeface="Arial"/>
            </a:endParaRPr>
          </a:p>
          <a:p>
            <a:pPr marL="285750" marR="0" lvl="0" indent="-285750" algn="l" rtl="0">
              <a:spcBef>
                <a:spcPts val="1000"/>
              </a:spcBef>
              <a:spcAft>
                <a:spcPts val="1000"/>
              </a:spcAft>
              <a:buClr>
                <a:schemeClr val="dk1"/>
              </a:buClr>
              <a:buSzPts val="1800"/>
              <a:buFont typeface="Arial"/>
              <a:buChar char="▪"/>
            </a:pPr>
            <a:r>
              <a:rPr lang="en-US">
                <a:latin typeface="Arial"/>
                <a:ea typeface="Arial"/>
                <a:cs typeface="Arial"/>
                <a:sym typeface="Arial"/>
              </a:rPr>
              <a:t>Using modelling tools like IBM’s SPSS Modeller</a:t>
            </a:r>
          </a:p>
          <a:p>
            <a:pPr marR="0" lvl="0" algn="l" rtl="0">
              <a:spcBef>
                <a:spcPts val="1000"/>
              </a:spcBef>
              <a:spcAft>
                <a:spcPts val="1000"/>
              </a:spcAft>
              <a:buNone/>
            </a:pPr>
            <a:endParaRPr>
              <a:latin typeface="Arial"/>
              <a:ea typeface="Arial"/>
              <a:cs typeface="Arial"/>
              <a:sym typeface="Arial"/>
            </a:endParaRPr>
          </a:p>
          <a:p>
            <a:pPr marL="285750" marR="0" lvl="0" indent="-285750" algn="l" rtl="0">
              <a:spcBef>
                <a:spcPts val="0"/>
              </a:spcBef>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282" name="Shape 282"/>
          <p:cNvSpPr txBox="1">
            <a:spLocks noGrp="1"/>
          </p:cNvSpPr>
          <p:nvPr>
            <p:ph type="title"/>
          </p:nvPr>
        </p:nvSpPr>
        <p:spPr>
          <a:xfrm>
            <a:off x="3086962" y="297573"/>
            <a:ext cx="6018000" cy="857700"/>
          </a:xfrm>
          <a:prstGeom prst="rect">
            <a:avLst/>
          </a:prstGeom>
          <a:noFill/>
          <a:ln>
            <a:noFill/>
          </a:ln>
        </p:spPr>
        <p:txBody>
          <a:bodyPr wrap="square" lIns="0" tIns="0" rIns="0" bIns="0" anchor="t" anchorCtr="0">
            <a:noAutofit/>
          </a:bodyPr>
          <a:lstStyle/>
          <a:p>
            <a:pPr marL="0" marR="0" lvl="0" indent="0" algn="l" rtl="0">
              <a:spcBef>
                <a:spcPts val="0"/>
              </a:spcBef>
              <a:buNone/>
            </a:pPr>
            <a:r>
              <a:rPr lang="en-US" sz="2800" b="0" i="0" u="none" strike="noStrike" cap="none">
                <a:solidFill>
                  <a:srgbClr val="516F5A"/>
                </a:solidFill>
                <a:latin typeface="Arial"/>
                <a:ea typeface="Arial"/>
                <a:cs typeface="Arial"/>
                <a:sym typeface="Arial"/>
              </a:rPr>
              <a:t>Other Path Could Have Been Taken</a:t>
            </a:r>
            <a:br>
              <a:rPr lang="en-US" sz="2800" b="0" i="0" u="none" strike="noStrike" cap="none">
                <a:solidFill>
                  <a:srgbClr val="516F5A"/>
                </a:solidFill>
                <a:latin typeface="Arial"/>
                <a:ea typeface="Arial"/>
                <a:cs typeface="Arial"/>
                <a:sym typeface="Arial"/>
              </a:rPr>
            </a:br>
            <a:endParaRPr lang="en-US" sz="2800" b="0" i="0" u="none" strike="noStrike" cap="none">
              <a:solidFill>
                <a:srgbClr val="516F5A"/>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086962" y="297573"/>
            <a:ext cx="6018076" cy="857799"/>
          </a:xfrm>
          <a:prstGeom prst="rect">
            <a:avLst/>
          </a:prstGeom>
          <a:noFill/>
          <a:ln>
            <a:noFill/>
          </a:ln>
        </p:spPr>
        <p:txBody>
          <a:bodyPr wrap="square" lIns="0" tIns="0" rIns="0" bIns="0" anchor="t" anchorCtr="0">
            <a:noAutofit/>
          </a:bodyPr>
          <a:lstStyle/>
          <a:p>
            <a:pPr marL="0" marR="0" lvl="0" indent="0" algn="l" rtl="0">
              <a:spcBef>
                <a:spcPts val="0"/>
              </a:spcBef>
              <a:buNone/>
            </a:pPr>
            <a:r>
              <a:rPr lang="en-US" sz="2800" b="0" i="0" u="none" strike="noStrike" cap="none">
                <a:solidFill>
                  <a:srgbClr val="516F5A"/>
                </a:solidFill>
                <a:latin typeface="Arial"/>
                <a:ea typeface="Arial"/>
                <a:cs typeface="Arial"/>
                <a:sym typeface="Arial"/>
              </a:rPr>
              <a:t>Potential Scope Expansion for Future </a:t>
            </a:r>
            <a:br>
              <a:rPr lang="en-US" sz="2800" b="0" i="0" u="none" strike="noStrike" cap="none">
                <a:solidFill>
                  <a:srgbClr val="516F5A"/>
                </a:solidFill>
                <a:latin typeface="Arial"/>
                <a:ea typeface="Arial"/>
                <a:cs typeface="Arial"/>
                <a:sym typeface="Arial"/>
              </a:rPr>
            </a:br>
            <a:endParaRPr lang="en-US" sz="2800" b="0" i="0" u="none" strike="noStrike" cap="none">
              <a:solidFill>
                <a:srgbClr val="516F5A"/>
              </a:solidFill>
              <a:latin typeface="Arial"/>
              <a:ea typeface="Arial"/>
              <a:cs typeface="Arial"/>
              <a:sym typeface="Arial"/>
            </a:endParaRPr>
          </a:p>
        </p:txBody>
      </p:sp>
      <p:sp>
        <p:nvSpPr>
          <p:cNvPr id="288" name="Shape 288"/>
          <p:cNvSpPr txBox="1">
            <a:spLocks noGrp="1"/>
          </p:cNvSpPr>
          <p:nvPr>
            <p:ph type="body" idx="1"/>
          </p:nvPr>
        </p:nvSpPr>
        <p:spPr>
          <a:xfrm>
            <a:off x="2985550" y="1374199"/>
            <a:ext cx="6220800" cy="4467300"/>
          </a:xfrm>
          <a:prstGeom prst="rect">
            <a:avLst/>
          </a:prstGeom>
          <a:noFill/>
          <a:ln>
            <a:noFill/>
          </a:ln>
        </p:spPr>
        <p:txBody>
          <a:bodyPr wrap="square" lIns="0" tIns="0" rIns="0" bIns="0" anchor="t" anchorCtr="0">
            <a:noAutofit/>
          </a:bodyPr>
          <a:lstStyle/>
          <a:p>
            <a:pPr marL="0" marR="0" lvl="0" indent="0" algn="l" rtl="0">
              <a:spcBef>
                <a:spcPts val="0"/>
              </a:spcBef>
              <a:buNone/>
            </a:pPr>
            <a:r>
              <a:rPr lang="en-US">
                <a:latin typeface="Arial"/>
                <a:ea typeface="Arial"/>
                <a:cs typeface="Arial"/>
                <a:sym typeface="Arial"/>
              </a:rPr>
              <a:t>Main scope to improve is in data preprocessing.</a:t>
            </a:r>
          </a:p>
          <a:p>
            <a:pPr marL="0" marR="0" lvl="0" indent="0" algn="l" rtl="0">
              <a:spcBef>
                <a:spcPts val="0"/>
              </a:spcBef>
              <a:buNone/>
            </a:pPr>
            <a:endParaRPr>
              <a:latin typeface="Arial"/>
              <a:ea typeface="Arial"/>
              <a:cs typeface="Arial"/>
              <a:sym typeface="Arial"/>
            </a:endParaRPr>
          </a:p>
          <a:p>
            <a:pPr marL="0" marR="0" lvl="0" indent="0" algn="l" rtl="0">
              <a:spcBef>
                <a:spcPts val="0"/>
              </a:spcBef>
              <a:buNone/>
            </a:pPr>
            <a:r>
              <a:rPr lang="en-US">
                <a:latin typeface="Arial"/>
                <a:ea typeface="Arial"/>
                <a:cs typeface="Arial"/>
                <a:sym typeface="Arial"/>
              </a:rPr>
              <a:t>The pre-processing can be improved in many ways.</a:t>
            </a:r>
          </a:p>
          <a:p>
            <a:pPr marL="0" marR="0" lvl="0" indent="0" algn="l" rtl="0">
              <a:spcBef>
                <a:spcPts val="0"/>
              </a:spcBef>
              <a:buNone/>
            </a:pPr>
            <a:endParaRPr>
              <a:latin typeface="Arial"/>
              <a:ea typeface="Arial"/>
              <a:cs typeface="Arial"/>
              <a:sym typeface="Arial"/>
            </a:endParaRPr>
          </a:p>
          <a:p>
            <a:pPr marL="0" marR="0" lvl="0" indent="0" algn="l" rtl="0">
              <a:spcBef>
                <a:spcPts val="0"/>
              </a:spcBef>
              <a:buNone/>
            </a:pPr>
            <a:r>
              <a:rPr lang="en-US">
                <a:latin typeface="Arial"/>
                <a:ea typeface="Arial"/>
                <a:cs typeface="Arial"/>
                <a:sym typeface="Arial"/>
              </a:rPr>
              <a:t>We used bag-of-words method and converted to lemmas. That greatly improved performance.</a:t>
            </a:r>
          </a:p>
          <a:p>
            <a:pPr marL="0" marR="0" lvl="0" indent="0" algn="l" rtl="0">
              <a:spcBef>
                <a:spcPts val="0"/>
              </a:spcBef>
              <a:buNone/>
            </a:pPr>
            <a:endParaRPr>
              <a:latin typeface="Arial"/>
              <a:ea typeface="Arial"/>
              <a:cs typeface="Arial"/>
              <a:sym typeface="Arial"/>
            </a:endParaRPr>
          </a:p>
          <a:p>
            <a:pPr marL="0" marR="0" lvl="0" indent="0" algn="l" rtl="0">
              <a:spcBef>
                <a:spcPts val="0"/>
              </a:spcBef>
              <a:buNone/>
            </a:pPr>
            <a:r>
              <a:rPr lang="en-US">
                <a:latin typeface="Arial"/>
                <a:ea typeface="Arial"/>
                <a:cs typeface="Arial"/>
                <a:sym typeface="Arial"/>
              </a:rPr>
              <a:t>Other things to try </a:t>
            </a:r>
            <a:r>
              <a:rPr lang="en-US" sz="1800" i="0" u="none" strike="noStrike" cap="none">
                <a:solidFill>
                  <a:schemeClr val="dk1"/>
                </a:solidFill>
                <a:latin typeface="Arial"/>
                <a:ea typeface="Arial"/>
                <a:cs typeface="Arial"/>
                <a:sym typeface="Arial"/>
              </a:rPr>
              <a:t>: </a:t>
            </a:r>
          </a:p>
          <a:p>
            <a:pPr marL="0" marR="0" lvl="0" indent="0" algn="l" rtl="0">
              <a:spcBef>
                <a:spcPts val="0"/>
              </a:spcBef>
              <a:buNone/>
            </a:pPr>
            <a:r>
              <a:rPr lang="en-US">
                <a:latin typeface="Arial"/>
                <a:ea typeface="Arial"/>
                <a:cs typeface="Arial"/>
                <a:sym typeface="Arial"/>
              </a:rPr>
              <a:t>Detecting </a:t>
            </a:r>
            <a:r>
              <a:rPr lang="en-US" sz="1800" i="0" u="none" strike="noStrike" cap="none">
                <a:solidFill>
                  <a:schemeClr val="dk1"/>
                </a:solidFill>
                <a:latin typeface="Arial"/>
                <a:ea typeface="Arial"/>
                <a:cs typeface="Arial"/>
                <a:sym typeface="Arial"/>
              </a:rPr>
              <a:t>HTML </a:t>
            </a:r>
            <a:r>
              <a:rPr lang="en-US">
                <a:latin typeface="Arial"/>
                <a:ea typeface="Arial"/>
                <a:cs typeface="Arial"/>
                <a:sym typeface="Arial"/>
              </a:rPr>
              <a:t>elements from text</a:t>
            </a:r>
            <a:r>
              <a:rPr lang="en-US" sz="1800" i="0" u="none" strike="noStrike" cap="none">
                <a:solidFill>
                  <a:schemeClr val="dk1"/>
                </a:solidFill>
                <a:latin typeface="Arial"/>
                <a:ea typeface="Arial"/>
                <a:cs typeface="Arial"/>
                <a:sym typeface="Arial"/>
              </a:rPr>
              <a:t> </a:t>
            </a:r>
          </a:p>
          <a:p>
            <a:pPr marL="0" marR="0" lvl="0" indent="0" algn="l" rtl="0">
              <a:spcBef>
                <a:spcPts val="0"/>
              </a:spcBef>
              <a:buNone/>
            </a:pPr>
            <a:r>
              <a:rPr lang="en-US">
                <a:latin typeface="Arial"/>
                <a:ea typeface="Arial"/>
                <a:cs typeface="Arial"/>
                <a:sym typeface="Arial"/>
              </a:rPr>
              <a:t>Generating </a:t>
            </a:r>
            <a:r>
              <a:rPr lang="en-US" sz="1800" i="0" u="none" strike="noStrike" cap="none">
                <a:solidFill>
                  <a:schemeClr val="dk1"/>
                </a:solidFill>
                <a:latin typeface="Arial"/>
                <a:ea typeface="Arial"/>
                <a:cs typeface="Arial"/>
                <a:sym typeface="Arial"/>
              </a:rPr>
              <a:t>more calculated features</a:t>
            </a:r>
          </a:p>
          <a:p>
            <a:pPr marL="0" marR="0" lvl="0" indent="0" algn="l" rtl="0">
              <a:spcBef>
                <a:spcPts val="0"/>
              </a:spcBef>
              <a:buNone/>
            </a:pPr>
            <a:r>
              <a:rPr lang="en-US">
                <a:latin typeface="Arial"/>
                <a:ea typeface="Arial"/>
                <a:cs typeface="Arial"/>
                <a:sym typeface="Arial"/>
              </a:rPr>
              <a:t>Detecting uppercase words</a:t>
            </a:r>
          </a:p>
          <a:p>
            <a:pPr marL="0" marR="0" lvl="0" indent="0" algn="l" rtl="0">
              <a:spcBef>
                <a:spcPts val="0"/>
              </a:spcBef>
              <a:buNone/>
            </a:pPr>
            <a:r>
              <a:rPr lang="en-US">
                <a:latin typeface="Arial"/>
                <a:ea typeface="Arial"/>
                <a:cs typeface="Arial"/>
                <a:sym typeface="Arial"/>
              </a:rPr>
              <a:t>Frequency of numbers in message</a:t>
            </a:r>
          </a:p>
          <a:p>
            <a:pPr marL="0" marR="0" lvl="0" indent="0" algn="l" rtl="0">
              <a:spcBef>
                <a:spcPts val="0"/>
              </a:spcBef>
              <a:buNone/>
            </a:pPr>
            <a:r>
              <a:rPr lang="en-US">
                <a:latin typeface="Arial"/>
                <a:ea typeface="Arial"/>
                <a:cs typeface="Arial"/>
                <a:sym typeface="Arial"/>
              </a:rPr>
              <a:t>Processing word phrases/combinations </a:t>
            </a:r>
          </a:p>
          <a:p>
            <a:pPr marL="0" marR="0" lvl="0" indent="0" algn="l" rtl="0">
              <a:spcBef>
                <a:spcPts val="0"/>
              </a:spcBef>
              <a:buNone/>
            </a:pPr>
            <a:r>
              <a:rPr lang="en-US">
                <a:latin typeface="Arial"/>
                <a:ea typeface="Arial"/>
                <a:cs typeface="Arial"/>
                <a:sym typeface="Arial"/>
              </a:rPr>
              <a:t>Text length</a:t>
            </a:r>
          </a:p>
          <a:p>
            <a:pPr marL="0" marR="0" lvl="0" indent="0" algn="l" rtl="0">
              <a:spcBef>
                <a:spcPts val="0"/>
              </a:spcBef>
              <a:buNone/>
            </a:pPr>
            <a:r>
              <a:rPr lang="en-US">
                <a:latin typeface="Arial"/>
                <a:ea typeface="Arial"/>
                <a:cs typeface="Arial"/>
                <a:sym typeface="Arial"/>
              </a:rPr>
              <a:t>Support for other languages than English such as Spanish.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2718472" y="3013478"/>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Demo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References</a:t>
            </a:r>
          </a:p>
        </p:txBody>
      </p:sp>
      <p:sp>
        <p:nvSpPr>
          <p:cNvPr id="299" name="Shape 299"/>
          <p:cNvSpPr txBox="1">
            <a:spLocks noGrp="1"/>
          </p:cNvSpPr>
          <p:nvPr>
            <p:ph type="body" idx="1"/>
          </p:nvPr>
        </p:nvSpPr>
        <p:spPr>
          <a:xfrm>
            <a:off x="1004552" y="1017431"/>
            <a:ext cx="10444765" cy="5317983"/>
          </a:xfrm>
          <a:prstGeom prst="rect">
            <a:avLst/>
          </a:prstGeom>
          <a:noFill/>
          <a:ln>
            <a:noFill/>
          </a:ln>
        </p:spPr>
        <p:txBody>
          <a:bodyPr wrap="square" lIns="0" tIns="0" rIns="0" bIns="0" anchor="t" anchorCtr="0">
            <a:noAutofit/>
          </a:bodyPr>
          <a:lstStyle/>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3"/>
              </a:rPr>
              <a:t>https://radimrehurek.com/data_science_python/</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4"/>
              </a:rPr>
              <a:t>http://www.grumbletext.co.uk/</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5"/>
              </a:rPr>
              <a:t>http://etheses.bham.ac.uk/253/1/Tagg09PhD.pdf</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6"/>
              </a:rPr>
              <a:t>http://www.comp.nus.edu.sg/~rpnlpir/downloads/corpora/smsCorpus/</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7"/>
              </a:rPr>
              <a:t>http://www.esp.uem.es/jmgomez/smsspamcorpus/</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8"/>
              </a:rPr>
              <a:t>http://www.dt.fee.unicamp.br/~tiago/smsspamcollection/</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9"/>
              </a:rPr>
              <a:t>https://en.wikipedia.org/wiki/Bag-of-words_model</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10"/>
              </a:rPr>
              <a:t>https://en.wikipedia.org/wiki/Part-of-speech_tagging</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11"/>
              </a:rPr>
              <a:t>https://textblob.readthedocs.io/en/dev/</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12"/>
              </a:rPr>
              <a:t>https://en.wikipedia.org/wiki/Lemmatisation</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13"/>
              </a:rPr>
              <a:t>http://www.ling.upenn.edu/courses/Fall_2007/ling001/penn_treebank_pos.html</a:t>
            </a:r>
          </a:p>
          <a:p>
            <a:pPr marL="342900" marR="0" lvl="0" indent="-342900" algn="l" rtl="0">
              <a:spcBef>
                <a:spcPts val="0"/>
              </a:spcBef>
              <a:buClr>
                <a:schemeClr val="dk1"/>
              </a:buClr>
              <a:buSzPts val="1800"/>
              <a:buFont typeface="Calibri"/>
              <a:buAutoNum type="arabicPeriod"/>
            </a:pPr>
            <a:r>
              <a:rPr lang="en-US" sz="1800" b="0" i="0" u="sng" strike="noStrike" cap="none">
                <a:solidFill>
                  <a:schemeClr val="hlink"/>
                </a:solidFill>
                <a:latin typeface="Calibri"/>
                <a:ea typeface="Calibri"/>
                <a:cs typeface="Calibri"/>
                <a:sym typeface="Calibri"/>
                <a:hlinkClick r:id="rId14"/>
              </a:rPr>
              <a:t>http://scikit-learn.org/stable/modules/generated/sklearn.metrics.precision_recall_fscore_support.html</a:t>
            </a:r>
          </a:p>
          <a:p>
            <a:pPr marL="342900" marR="0" lvl="0" indent="-342900" algn="l" rtl="0">
              <a:spcBef>
                <a:spcPts val="0"/>
              </a:spcBef>
              <a:buClr>
                <a:schemeClr val="dk1"/>
              </a:buClr>
              <a:buSzPts val="1800"/>
              <a:buFont typeface="Calibri"/>
              <a:buAutoNum type="arabicPeriod"/>
            </a:pPr>
            <a:r>
              <a:rPr lang="en-US" u="sng">
                <a:solidFill>
                  <a:schemeClr val="hlink"/>
                </a:solidFill>
                <a:hlinkClick r:id="rId15"/>
              </a:rPr>
              <a:t>https://www.cloudmark.com/en/s/resources/whitepapers/sms-spam-overview</a:t>
            </a:r>
          </a:p>
          <a:p>
            <a:pPr marL="342900" marR="0" lvl="0" indent="-342900" algn="l" rtl="0">
              <a:spcBef>
                <a:spcPts val="0"/>
              </a:spcBef>
              <a:buClr>
                <a:schemeClr val="dk1"/>
              </a:buClr>
              <a:buSzPts val="1800"/>
              <a:buFont typeface="Calibri"/>
              <a:buAutoNum type="arabicPeriod"/>
            </a:pPr>
            <a:r>
              <a:rPr lang="en-US"/>
              <a:t>Book - TensorFlow Machine Learning Cookbook - Nick McClure</a:t>
            </a:r>
          </a:p>
          <a:p>
            <a:pPr marR="0" lvl="0" algn="l" rtl="0">
              <a:spcBef>
                <a:spcPts val="0"/>
              </a:spcBef>
              <a:buNone/>
            </a:pPr>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1"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2718472" y="3013478"/>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3086962" y="297573"/>
            <a:ext cx="6018076" cy="430887"/>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800" b="0" i="0" u="none" strike="noStrike" cap="none">
                <a:solidFill>
                  <a:srgbClr val="516F5A"/>
                </a:solidFill>
                <a:latin typeface="Arial"/>
                <a:ea typeface="Arial"/>
                <a:cs typeface="Arial"/>
                <a:sym typeface="Arial"/>
              </a:rPr>
              <a:t>Technical Approach</a:t>
            </a:r>
          </a:p>
        </p:txBody>
      </p:sp>
      <p:sp>
        <p:nvSpPr>
          <p:cNvPr id="58" name="Shape 58"/>
          <p:cNvSpPr txBox="1"/>
          <p:nvPr/>
        </p:nvSpPr>
        <p:spPr>
          <a:xfrm>
            <a:off x="1105469" y="1160060"/>
            <a:ext cx="3343701" cy="2308324"/>
          </a:xfrm>
          <a:prstGeom prst="rect">
            <a:avLst/>
          </a:prstGeom>
          <a:noFill/>
          <a:ln w="952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Data</a:t>
            </a:r>
          </a:p>
          <a:p>
            <a:pPr marL="0" marR="0" lvl="0" indent="0" algn="ctr" rtl="0">
              <a:spcBef>
                <a:spcPts val="0"/>
              </a:spcBef>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Acquiring Dataset</a:t>
            </a:r>
          </a:p>
          <a:p>
            <a:pPr marL="285750" marR="0" lvl="0" indent="-285750" algn="l" rtl="0">
              <a:spcBef>
                <a:spcPts val="0"/>
              </a:spcBef>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Preprocessing data</a:t>
            </a:r>
          </a:p>
          <a:p>
            <a:pPr marL="285750" marR="0" lvl="0" indent="-285750" algn="l" rtl="0">
              <a:spcBef>
                <a:spcPts val="0"/>
              </a:spcBef>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Training + Testing data</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 name="Shape 59"/>
          <p:cNvSpPr txBox="1"/>
          <p:nvPr/>
        </p:nvSpPr>
        <p:spPr>
          <a:xfrm>
            <a:off x="7761027" y="1008209"/>
            <a:ext cx="3343701" cy="2308324"/>
          </a:xfrm>
          <a:prstGeom prst="rect">
            <a:avLst/>
          </a:prstGeom>
          <a:noFill/>
          <a:ln w="952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Model</a:t>
            </a:r>
          </a:p>
          <a:p>
            <a:pPr marL="0" marR="0" lvl="0" indent="0" algn="ctr" rtl="0">
              <a:spcBef>
                <a:spcPts val="0"/>
              </a:spcBef>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Deciding which algorithms</a:t>
            </a:r>
          </a:p>
          <a:p>
            <a:pPr marL="285750" marR="0" lvl="0" indent="-285750" algn="l" rtl="0">
              <a:spcBef>
                <a:spcPts val="0"/>
              </a:spcBef>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Applying algorithms</a:t>
            </a:r>
          </a:p>
          <a:p>
            <a:pPr marL="285750" marR="0" lvl="0" indent="-285750" algn="l" rtl="0">
              <a:spcBef>
                <a:spcPts val="0"/>
              </a:spcBef>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Get output for spam detection</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60"/>
          <p:cNvSpPr txBox="1"/>
          <p:nvPr/>
        </p:nvSpPr>
        <p:spPr>
          <a:xfrm>
            <a:off x="4417326" y="4025132"/>
            <a:ext cx="3343701" cy="2308324"/>
          </a:xfrm>
          <a:prstGeom prst="rect">
            <a:avLst/>
          </a:prstGeom>
          <a:noFill/>
          <a:ln w="9525" cap="flat" cmpd="sng">
            <a:solidFill>
              <a:schemeClr val="accent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Results</a:t>
            </a:r>
          </a:p>
          <a:p>
            <a:pPr marL="0" marR="0" lvl="0" indent="0" algn="ctr" rtl="0">
              <a:spcBef>
                <a:spcPts val="0"/>
              </a:spcBef>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Evaluate results of each model </a:t>
            </a:r>
          </a:p>
          <a:p>
            <a:pPr marL="285750" marR="0" lvl="0" indent="-285750" algn="l" rtl="0">
              <a:spcBef>
                <a:spcPts val="0"/>
              </a:spcBef>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Compare results</a:t>
            </a:r>
          </a:p>
          <a:p>
            <a:pPr marL="285750" marR="0" lvl="0" indent="-285750" algn="l" rtl="0">
              <a:spcBef>
                <a:spcPts val="0"/>
              </a:spcBef>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Which is the Best?</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61"/>
          <p:cNvSpPr/>
          <p:nvPr/>
        </p:nvSpPr>
        <p:spPr>
          <a:xfrm>
            <a:off x="4670474" y="1828800"/>
            <a:ext cx="2954215" cy="485422"/>
          </a:xfrm>
          <a:prstGeom prst="curvedDownArrow">
            <a:avLst>
              <a:gd name="adj1" fmla="val 25000"/>
              <a:gd name="adj2" fmla="val 50000"/>
              <a:gd name="adj3" fmla="val 25000"/>
            </a:avLst>
          </a:prstGeom>
          <a:solidFill>
            <a:srgbClr val="953734"/>
          </a:solidFill>
          <a:ln w="25400" cap="flat" cmpd="sng">
            <a:solidFill>
              <a:srgbClr val="95373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1">
              <a:solidFill>
                <a:srgbClr val="E5B8B7"/>
              </a:solidFill>
              <a:latin typeface="Calibri"/>
              <a:ea typeface="Calibri"/>
              <a:cs typeface="Calibri"/>
              <a:sym typeface="Calibri"/>
            </a:endParaRPr>
          </a:p>
        </p:txBody>
      </p:sp>
      <p:sp>
        <p:nvSpPr>
          <p:cNvPr id="62" name="Shape 62"/>
          <p:cNvSpPr/>
          <p:nvPr/>
        </p:nvSpPr>
        <p:spPr>
          <a:xfrm rot="7957803">
            <a:off x="7812746" y="4525108"/>
            <a:ext cx="2954215" cy="485422"/>
          </a:xfrm>
          <a:prstGeom prst="curvedDownArrow">
            <a:avLst>
              <a:gd name="adj1" fmla="val 25000"/>
              <a:gd name="adj2" fmla="val 50000"/>
              <a:gd name="adj3" fmla="val 25000"/>
            </a:avLst>
          </a:prstGeom>
          <a:solidFill>
            <a:srgbClr val="953734"/>
          </a:solidFill>
          <a:ln w="25400" cap="flat" cmpd="sng">
            <a:solidFill>
              <a:srgbClr val="95373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1">
              <a:solidFill>
                <a:srgbClr val="E5B8B7"/>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087012" y="117773"/>
            <a:ext cx="6018000" cy="644100"/>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800" b="0" i="0" u="none" strike="noStrike" cap="none">
                <a:solidFill>
                  <a:srgbClr val="516F5A"/>
                </a:solidFill>
                <a:latin typeface="Arial"/>
                <a:ea typeface="Arial"/>
                <a:cs typeface="Arial"/>
                <a:sym typeface="Arial"/>
              </a:rPr>
              <a:t>Algorithms/Models Adopted</a:t>
            </a:r>
            <a:br>
              <a:rPr lang="en-US" sz="2800" b="0" i="1" u="none" strike="noStrike" cap="none">
                <a:solidFill>
                  <a:srgbClr val="516F5A"/>
                </a:solidFill>
                <a:latin typeface="Arial"/>
                <a:ea typeface="Arial"/>
                <a:cs typeface="Arial"/>
                <a:sym typeface="Arial"/>
              </a:rPr>
            </a:br>
            <a:endParaRPr lang="en-US" sz="2800" b="0" i="1" u="none" strike="noStrike" cap="none">
              <a:solidFill>
                <a:srgbClr val="516F5A"/>
              </a:solidFill>
              <a:latin typeface="Arial"/>
              <a:ea typeface="Arial"/>
              <a:cs typeface="Arial"/>
              <a:sym typeface="Arial"/>
            </a:endParaRPr>
          </a:p>
        </p:txBody>
      </p:sp>
      <p:sp>
        <p:nvSpPr>
          <p:cNvPr id="68" name="Shape 68"/>
          <p:cNvSpPr txBox="1">
            <a:spLocks noGrp="1"/>
          </p:cNvSpPr>
          <p:nvPr>
            <p:ph type="body" idx="1"/>
          </p:nvPr>
        </p:nvSpPr>
        <p:spPr>
          <a:xfrm>
            <a:off x="265575" y="697650"/>
            <a:ext cx="6245700" cy="3647400"/>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1" i="0" u="none" strike="noStrike" cap="none">
                <a:solidFill>
                  <a:schemeClr val="dk1"/>
                </a:solidFill>
                <a:latin typeface="Calibri"/>
                <a:ea typeface="Calibri"/>
                <a:cs typeface="Calibri"/>
                <a:sym typeface="Calibri"/>
              </a:rPr>
              <a:t>Naive Bayes classifier</a:t>
            </a:r>
          </a:p>
          <a:p>
            <a:pPr marL="0" marR="0" lvl="0" indent="0" algn="ctr" rtl="0">
              <a:spcBef>
                <a:spcPts val="0"/>
              </a:spcBef>
              <a:buNone/>
            </a:pPr>
            <a:endParaRPr b="1"/>
          </a:p>
          <a:p>
            <a:pPr marL="0" marR="0" lvl="0" indent="0" algn="l" rtl="0">
              <a:spcBef>
                <a:spcPts val="0"/>
              </a:spcBef>
              <a:buNone/>
            </a:pPr>
            <a:r>
              <a:rPr lang="en-US"/>
              <a:t> Simple probabilistic classifier based on applying Bayes' theorem</a:t>
            </a:r>
          </a:p>
          <a:p>
            <a:pPr marL="0" marR="0" lvl="0" indent="0" algn="l" rtl="0">
              <a:spcBef>
                <a:spcPts val="0"/>
              </a:spcBef>
              <a:buNone/>
            </a:pPr>
            <a:endParaRPr/>
          </a:p>
          <a:p>
            <a:pPr marL="0" marR="0" lvl="0" indent="0" algn="l" rtl="0">
              <a:spcBef>
                <a:spcPts val="0"/>
              </a:spcBef>
              <a:buNone/>
            </a:pPr>
            <a:r>
              <a:rPr lang="en-US"/>
              <a:t> Strengths:</a:t>
            </a:r>
          </a:p>
          <a:p>
            <a:pPr marL="457200" marR="0" lvl="0" indent="-317500" algn="l" rtl="0">
              <a:spcBef>
                <a:spcPts val="0"/>
              </a:spcBef>
              <a:spcAft>
                <a:spcPts val="0"/>
              </a:spcAft>
              <a:buSzPts val="1400"/>
              <a:buChar char="●"/>
            </a:pPr>
            <a:r>
              <a:rPr lang="en-US"/>
              <a:t>Offers good performance despite simplicity</a:t>
            </a:r>
          </a:p>
          <a:p>
            <a:pPr marL="457200" marR="0" lvl="0" indent="-317500" algn="l" rtl="0">
              <a:spcBef>
                <a:spcPts val="0"/>
              </a:spcBef>
              <a:buSzPts val="1400"/>
              <a:buChar char="●"/>
            </a:pPr>
            <a:r>
              <a:rPr lang="en-US"/>
              <a:t>Scales well with large datasets</a:t>
            </a:r>
          </a:p>
          <a:p>
            <a:pPr marR="0" lvl="0" algn="l" rtl="0">
              <a:spcBef>
                <a:spcPts val="0"/>
              </a:spcBef>
              <a:buNone/>
            </a:pPr>
            <a:endParaRPr/>
          </a:p>
          <a:p>
            <a:pPr marR="0" lvl="0" algn="l" rtl="0">
              <a:spcBef>
                <a:spcPts val="0"/>
              </a:spcBef>
              <a:buNone/>
            </a:pPr>
            <a:r>
              <a:rPr lang="en-US"/>
              <a:t> Weaknesses:</a:t>
            </a:r>
          </a:p>
          <a:p>
            <a:pPr marL="457200" marR="0" lvl="0" indent="-317500" algn="l" rtl="0">
              <a:spcBef>
                <a:spcPts val="0"/>
              </a:spcBef>
              <a:spcAft>
                <a:spcPts val="0"/>
              </a:spcAft>
              <a:buSzPts val="1400"/>
              <a:buChar char="●"/>
            </a:pPr>
            <a:r>
              <a:rPr lang="en-US"/>
              <a:t>Dataset must be conditionally independent</a:t>
            </a:r>
          </a:p>
          <a:p>
            <a:pPr marL="457200" marR="0" lvl="0" indent="-317500" algn="l" rtl="0">
              <a:spcBef>
                <a:spcPts val="0"/>
              </a:spcBef>
              <a:buSzPts val="1400"/>
              <a:buChar char="●"/>
            </a:pPr>
            <a:r>
              <a:rPr lang="en-US"/>
              <a:t>Usually performance is beaten by more complex algorithms if they are properly tuned.</a:t>
            </a:r>
          </a:p>
          <a:p>
            <a:pPr marL="0" marR="0" lvl="0" indent="0" algn="l" rtl="0">
              <a:spcBef>
                <a:spcPts val="0"/>
              </a:spcBef>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buNone/>
            </a:pPr>
            <a:endParaRPr sz="1800" b="0" i="0" u="none" strike="noStrike" cap="none">
              <a:solidFill>
                <a:schemeClr val="dk1"/>
              </a:solidFill>
              <a:latin typeface="Calibri"/>
              <a:ea typeface="Calibri"/>
              <a:cs typeface="Calibri"/>
              <a:sym typeface="Calibri"/>
            </a:endParaRPr>
          </a:p>
        </p:txBody>
      </p:sp>
      <p:sp>
        <p:nvSpPr>
          <p:cNvPr id="69" name="Shape 69"/>
          <p:cNvSpPr txBox="1"/>
          <p:nvPr/>
        </p:nvSpPr>
        <p:spPr>
          <a:xfrm>
            <a:off x="6793875" y="697650"/>
            <a:ext cx="5175600" cy="36474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1" i="0">
                <a:solidFill>
                  <a:schemeClr val="dk1"/>
                </a:solidFill>
                <a:latin typeface="Calibri"/>
                <a:ea typeface="Calibri"/>
                <a:cs typeface="Calibri"/>
                <a:sym typeface="Calibri"/>
              </a:rPr>
              <a:t>Support Vector Machine (SVM)</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r>
              <a:rPr lang="en-US" sz="1800">
                <a:solidFill>
                  <a:schemeClr val="dk1"/>
                </a:solidFill>
                <a:latin typeface="Calibri"/>
                <a:ea typeface="Calibri"/>
                <a:cs typeface="Calibri"/>
                <a:sym typeface="Calibri"/>
              </a:rPr>
              <a:t> Non-probabilistic binary linear classifier</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r>
              <a:rPr lang="en-US" sz="1800">
                <a:solidFill>
                  <a:schemeClr val="dk1"/>
                </a:solidFill>
                <a:latin typeface="Calibri"/>
                <a:ea typeface="Calibri"/>
                <a:cs typeface="Calibri"/>
                <a:sym typeface="Calibri"/>
              </a:rPr>
              <a:t> Strengths: </a:t>
            </a: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It can model non-linear decision boundaries</a:t>
            </a: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Many kernels available to choose from</a:t>
            </a:r>
          </a:p>
          <a:p>
            <a:pPr marL="457200" marR="0" lvl="0" indent="-342900" algn="l" rtl="0">
              <a:spcBef>
                <a:spcPts val="0"/>
              </a:spcBef>
              <a:buClr>
                <a:schemeClr val="dk1"/>
              </a:buClr>
              <a:buSzPts val="1800"/>
              <a:buFont typeface="Calibri"/>
              <a:buChar char="●"/>
            </a:pPr>
            <a:r>
              <a:rPr lang="en-US" sz="1800">
                <a:solidFill>
                  <a:schemeClr val="dk1"/>
                </a:solidFill>
                <a:latin typeface="Calibri"/>
                <a:ea typeface="Calibri"/>
                <a:cs typeface="Calibri"/>
                <a:sym typeface="Calibri"/>
              </a:rPr>
              <a:t>Robust against overfitting</a:t>
            </a:r>
          </a:p>
          <a:p>
            <a:pPr marR="0" lvl="0" algn="l" rtl="0">
              <a:spcBef>
                <a:spcPts val="0"/>
              </a:spcBef>
              <a:buNone/>
            </a:pPr>
            <a:endParaRPr sz="1800">
              <a:solidFill>
                <a:schemeClr val="dk1"/>
              </a:solidFill>
              <a:latin typeface="Calibri"/>
              <a:ea typeface="Calibri"/>
              <a:cs typeface="Calibri"/>
              <a:sym typeface="Calibri"/>
            </a:endParaRPr>
          </a:p>
          <a:p>
            <a:pPr marR="0" lvl="0" algn="l" rtl="0">
              <a:spcBef>
                <a:spcPts val="0"/>
              </a:spcBef>
              <a:buNone/>
            </a:pPr>
            <a:r>
              <a:rPr lang="en-US" sz="1800">
                <a:solidFill>
                  <a:schemeClr val="dk1"/>
                </a:solidFill>
                <a:latin typeface="Calibri"/>
                <a:ea typeface="Calibri"/>
                <a:cs typeface="Calibri"/>
                <a:sym typeface="Calibri"/>
              </a:rPr>
              <a:t> Weaknesses:</a:t>
            </a: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Memory intensive</a:t>
            </a: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Doesn’t scale well for larger datasets</a:t>
            </a:r>
          </a:p>
          <a:p>
            <a:pPr marL="457200" marR="0" lvl="0" indent="-342900" algn="l" rtl="0">
              <a:spcBef>
                <a:spcPts val="0"/>
              </a:spcBef>
              <a:buClr>
                <a:schemeClr val="dk1"/>
              </a:buClr>
              <a:buSzPts val="1800"/>
              <a:buFont typeface="Calibri"/>
              <a:buChar char="●"/>
            </a:pPr>
            <a:r>
              <a:rPr lang="en-US" sz="1800">
                <a:solidFill>
                  <a:schemeClr val="dk1"/>
                </a:solidFill>
                <a:latin typeface="Calibri"/>
                <a:ea typeface="Calibri"/>
                <a:cs typeface="Calibri"/>
                <a:sym typeface="Calibri"/>
              </a:rPr>
              <a:t>Need to choose the right kernel</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endParaRPr sz="1800" b="0" i="0">
              <a:solidFill>
                <a:schemeClr val="dk1"/>
              </a:solidFill>
              <a:latin typeface="Calibri"/>
              <a:ea typeface="Calibri"/>
              <a:cs typeface="Calibri"/>
              <a:sym typeface="Calibri"/>
            </a:endParaRPr>
          </a:p>
        </p:txBody>
      </p:sp>
      <p:sp>
        <p:nvSpPr>
          <p:cNvPr id="70" name="Shape 70"/>
          <p:cNvSpPr txBox="1"/>
          <p:nvPr/>
        </p:nvSpPr>
        <p:spPr>
          <a:xfrm>
            <a:off x="265575" y="4520625"/>
            <a:ext cx="11703900" cy="2170200"/>
          </a:xfrm>
          <a:prstGeom prst="rect">
            <a:avLst/>
          </a:prstGeom>
          <a:gradFill>
            <a:gsLst>
              <a:gs pos="0">
                <a:srgbClr val="FFF6DB"/>
              </a:gs>
              <a:gs pos="100000">
                <a:srgbClr val="FAD25C"/>
              </a:gs>
            </a:gsLst>
            <a:path path="circle">
              <a:fillToRect l="50000" t="50000" r="50000" b="50000"/>
            </a:path>
            <a:tileRect/>
          </a:gradFill>
          <a:ln w="9525" cap="flat" cmpd="sng">
            <a:solidFill>
              <a:srgbClr val="45A9C4"/>
            </a:solidFill>
            <a:prstDash val="solid"/>
            <a:round/>
            <a:headEnd type="none" w="med" len="med"/>
            <a:tailEnd type="none" w="med" len="med"/>
          </a:ln>
          <a:effectLst>
            <a:outerShdw blurRad="40000" dist="20000" dir="5400000" rotWithShape="0">
              <a:srgbClr val="000000">
                <a:alpha val="37650"/>
              </a:srgbClr>
            </a:outerShdw>
          </a:effectLst>
        </p:spPr>
        <p:txBody>
          <a:bodyPr wrap="square" lIns="0" tIns="0" rIns="0" bIns="0" anchor="t" anchorCtr="0">
            <a:noAutofit/>
          </a:bodyPr>
          <a:lstStyle/>
          <a:p>
            <a:pPr marL="0" marR="0" lvl="0" indent="0" algn="ctr" rtl="0">
              <a:spcBef>
                <a:spcPts val="0"/>
              </a:spcBef>
              <a:buNone/>
            </a:pPr>
            <a:r>
              <a:rPr lang="en-US" sz="1800" b="1" dirty="0">
                <a:solidFill>
                  <a:schemeClr val="dk1"/>
                </a:solidFill>
                <a:latin typeface="Calibri"/>
                <a:ea typeface="Calibri"/>
                <a:cs typeface="Calibri"/>
                <a:sym typeface="Calibri"/>
              </a:rPr>
              <a:t>Decision Tree</a:t>
            </a:r>
          </a:p>
          <a:p>
            <a:pPr marL="0" marR="0" lvl="0" indent="0" algn="ctr" rtl="0">
              <a:spcBef>
                <a:spcPts val="0"/>
              </a:spcBef>
              <a:buNone/>
            </a:pPr>
            <a:endParaRPr sz="1800" b="1" dirty="0">
              <a:solidFill>
                <a:schemeClr val="dk1"/>
              </a:solidFill>
              <a:latin typeface="Calibri"/>
              <a:ea typeface="Calibri"/>
              <a:cs typeface="Calibri"/>
              <a:sym typeface="Calibri"/>
            </a:endParaRPr>
          </a:p>
          <a:p>
            <a:pPr marL="0" marR="0" lvl="0" indent="0" algn="l" rtl="0">
              <a:spcBef>
                <a:spcPts val="0"/>
              </a:spcBef>
              <a:buNone/>
            </a:pPr>
            <a:r>
              <a:rPr lang="en-US" sz="1800" dirty="0">
                <a:solidFill>
                  <a:schemeClr val="dk1"/>
                </a:solidFill>
                <a:latin typeface="Calibri"/>
                <a:ea typeface="Calibri"/>
                <a:cs typeface="Calibri"/>
                <a:sym typeface="Calibri"/>
              </a:rPr>
              <a:t> A predictive model which goes from observations about an item to conclusions about the item's target value.</a:t>
            </a:r>
          </a:p>
          <a:p>
            <a:pPr marL="0" marR="0" lvl="0" indent="0" algn="l" rtl="0">
              <a:spcBef>
                <a:spcPts val="0"/>
              </a:spcBef>
              <a:buNone/>
            </a:pPr>
            <a:endParaRPr sz="1800" dirty="0">
              <a:solidFill>
                <a:schemeClr val="dk1"/>
              </a:solidFill>
              <a:latin typeface="Calibri"/>
              <a:ea typeface="Calibri"/>
              <a:cs typeface="Calibri"/>
              <a:sym typeface="Calibri"/>
            </a:endParaRPr>
          </a:p>
          <a:p>
            <a:pPr marL="0" marR="0" lvl="0" indent="0" algn="l" rtl="0">
              <a:spcBef>
                <a:spcPts val="0"/>
              </a:spcBef>
              <a:buNone/>
            </a:pPr>
            <a:r>
              <a:rPr lang="en-US" sz="1800" dirty="0">
                <a:solidFill>
                  <a:schemeClr val="dk1"/>
                </a:solidFill>
                <a:latin typeface="Calibri"/>
                <a:ea typeface="Calibri"/>
                <a:cs typeface="Calibri"/>
                <a:sym typeface="Calibri"/>
              </a:rPr>
              <a:t> Strengths:					Weaknesses:</a:t>
            </a: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It can learn non-linear relationships		      Prone to overfitting: as tree complexity increases, more </a:t>
            </a:r>
          </a:p>
          <a:p>
            <a:pPr marL="457200" marR="0" lvl="0" indent="-342900" algn="l" rtl="0">
              <a:spcBef>
                <a:spcPts val="0"/>
              </a:spcBef>
              <a:buClr>
                <a:schemeClr val="dk1"/>
              </a:buClr>
              <a:buSzPts val="1800"/>
              <a:buFont typeface="Calibri"/>
              <a:buChar char="●"/>
            </a:pPr>
            <a:r>
              <a:rPr lang="en-US" sz="1800" dirty="0">
                <a:solidFill>
                  <a:schemeClr val="dk1"/>
                </a:solidFill>
                <a:latin typeface="Calibri"/>
                <a:ea typeface="Calibri"/>
                <a:cs typeface="Calibri"/>
                <a:sym typeface="Calibri"/>
              </a:rPr>
              <a:t>Deals well with outlying data 		</a:t>
            </a:r>
            <a:r>
              <a:rPr lang="en-US" sz="1800">
                <a:solidFill>
                  <a:schemeClr val="dk1"/>
                </a:solidFill>
                <a:latin typeface="Calibri"/>
                <a:ea typeface="Calibri"/>
                <a:cs typeface="Calibri"/>
                <a:sym typeface="Calibri"/>
              </a:rPr>
              <a:t>	      training </a:t>
            </a:r>
            <a:r>
              <a:rPr lang="en-US" sz="1800" dirty="0">
                <a:solidFill>
                  <a:schemeClr val="dk1"/>
                </a:solidFill>
                <a:latin typeface="Calibri"/>
                <a:ea typeface="Calibri"/>
                <a:cs typeface="Calibri"/>
                <a:sym typeface="Calibri"/>
              </a:rPr>
              <a:t>data is memorized.</a:t>
            </a:r>
          </a:p>
        </p:txBody>
      </p:sp>
      <p:sp>
        <p:nvSpPr>
          <p:cNvPr id="71" name="Shape 71"/>
          <p:cNvSpPr/>
          <p:nvPr/>
        </p:nvSpPr>
        <p:spPr>
          <a:xfrm rot="10800000" flipH="1">
            <a:off x="5843425" y="5997625"/>
            <a:ext cx="102900" cy="115500"/>
          </a:xfrm>
          <a:prstGeom prst="ellipse">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Shape 76"/>
          <p:cNvGrpSpPr/>
          <p:nvPr/>
        </p:nvGrpSpPr>
        <p:grpSpPr>
          <a:xfrm>
            <a:off x="1781665" y="1676067"/>
            <a:ext cx="8120062" cy="945802"/>
            <a:chOff x="3968" y="956401"/>
            <a:chExt cx="8120062" cy="945802"/>
          </a:xfrm>
        </p:grpSpPr>
        <p:sp>
          <p:nvSpPr>
            <p:cNvPr id="77" name="Shape 77"/>
            <p:cNvSpPr/>
            <p:nvPr/>
          </p:nvSpPr>
          <p:spPr>
            <a:xfrm>
              <a:off x="3968" y="956401"/>
              <a:ext cx="1230312" cy="945802"/>
            </a:xfrm>
            <a:prstGeom prst="roundRect">
              <a:avLst>
                <a:gd name="adj" fmla="val 10000"/>
              </a:avLst>
            </a:prstGeom>
            <a:solidFill>
              <a:schemeClr val="accent3"/>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8" name="Shape 78"/>
            <p:cNvSpPr txBox="1"/>
            <p:nvPr/>
          </p:nvSpPr>
          <p:spPr>
            <a:xfrm>
              <a:off x="31670" y="984103"/>
              <a:ext cx="1174908" cy="890398"/>
            </a:xfrm>
            <a:prstGeom prst="rect">
              <a:avLst/>
            </a:prstGeom>
            <a:noFill/>
            <a:ln>
              <a:noFill/>
            </a:ln>
          </p:spPr>
          <p:txBody>
            <a:bodyPr wrap="square" lIns="53325" tIns="53325" rIns="53325" bIns="53325" anchor="ctr" anchorCtr="0">
              <a:noAutofit/>
            </a:bodyPr>
            <a:lstStyle/>
            <a:p>
              <a:pPr marL="0" marR="0" lvl="0" indent="-88900" algn="ctr" rtl="0">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Loading Data</a:t>
              </a:r>
            </a:p>
          </p:txBody>
        </p:sp>
        <p:sp>
          <p:nvSpPr>
            <p:cNvPr id="79" name="Shape 79"/>
            <p:cNvSpPr/>
            <p:nvPr/>
          </p:nvSpPr>
          <p:spPr>
            <a:xfrm>
              <a:off x="1357312" y="1276744"/>
              <a:ext cx="260826" cy="305117"/>
            </a:xfrm>
            <a:prstGeom prst="rightArrow">
              <a:avLst>
                <a:gd name="adj1" fmla="val 60000"/>
                <a:gd name="adj2" fmla="val 50000"/>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80" name="Shape 80"/>
            <p:cNvSpPr txBox="1"/>
            <p:nvPr/>
          </p:nvSpPr>
          <p:spPr>
            <a:xfrm>
              <a:off x="1357312" y="1337767"/>
              <a:ext cx="182578" cy="183071"/>
            </a:xfrm>
            <a:prstGeom prst="rect">
              <a:avLst/>
            </a:prstGeom>
            <a:noFill/>
            <a:ln>
              <a:noFill/>
            </a:ln>
          </p:spPr>
          <p:txBody>
            <a:bodyPr wrap="square" lIns="0" tIns="0" rIns="0" bIns="0" anchor="ctr" anchorCtr="0">
              <a:noAutofit/>
            </a:bodyPr>
            <a:lstStyle/>
            <a:p>
              <a:pPr marL="0" marR="0" lvl="0" indent="-6985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81" name="Shape 81"/>
            <p:cNvSpPr/>
            <p:nvPr/>
          </p:nvSpPr>
          <p:spPr>
            <a:xfrm>
              <a:off x="1726406" y="956401"/>
              <a:ext cx="1230312" cy="945802"/>
            </a:xfrm>
            <a:prstGeom prst="roundRect">
              <a:avLst>
                <a:gd name="adj" fmla="val 10000"/>
              </a:avLst>
            </a:prstGeom>
            <a:solidFill>
              <a:srgbClr val="5AB463"/>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2" name="Shape 82"/>
            <p:cNvSpPr txBox="1"/>
            <p:nvPr/>
          </p:nvSpPr>
          <p:spPr>
            <a:xfrm>
              <a:off x="1754108" y="984103"/>
              <a:ext cx="1174908" cy="890398"/>
            </a:xfrm>
            <a:prstGeom prst="rect">
              <a:avLst/>
            </a:prstGeom>
            <a:noFill/>
            <a:ln>
              <a:noFill/>
            </a:ln>
          </p:spPr>
          <p:txBody>
            <a:bodyPr wrap="square" lIns="53325" tIns="53325" rIns="53325" bIns="53325" anchor="ctr" anchorCtr="0">
              <a:noAutofit/>
            </a:bodyPr>
            <a:lstStyle/>
            <a:p>
              <a:pPr marL="0" marR="0" lvl="0" indent="-88900" algn="ctr" rtl="0">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Data analyzing</a:t>
              </a:r>
            </a:p>
          </p:txBody>
        </p:sp>
        <p:sp>
          <p:nvSpPr>
            <p:cNvPr id="83" name="Shape 83"/>
            <p:cNvSpPr/>
            <p:nvPr/>
          </p:nvSpPr>
          <p:spPr>
            <a:xfrm>
              <a:off x="3079750" y="1276744"/>
              <a:ext cx="260826" cy="305117"/>
            </a:xfrm>
            <a:prstGeom prst="rightArrow">
              <a:avLst>
                <a:gd name="adj1" fmla="val 60000"/>
                <a:gd name="adj2" fmla="val 50000"/>
              </a:avLst>
            </a:prstGeom>
            <a:solidFill>
              <a:srgbClr val="5BB27B"/>
            </a:solidFill>
            <a:ln>
              <a:noFill/>
            </a:ln>
          </p:spPr>
          <p:txBody>
            <a:bodyPr wrap="square" lIns="91425" tIns="91425" rIns="91425" bIns="91425" anchor="ctr" anchorCtr="0">
              <a:noAutofit/>
            </a:bodyPr>
            <a:lstStyle/>
            <a:p>
              <a:pPr lvl="0">
                <a:spcBef>
                  <a:spcPts val="0"/>
                </a:spcBef>
                <a:buNone/>
              </a:pPr>
              <a:endParaRPr/>
            </a:p>
          </p:txBody>
        </p:sp>
        <p:sp>
          <p:nvSpPr>
            <p:cNvPr id="84" name="Shape 84"/>
            <p:cNvSpPr txBox="1"/>
            <p:nvPr/>
          </p:nvSpPr>
          <p:spPr>
            <a:xfrm>
              <a:off x="3079750" y="1337767"/>
              <a:ext cx="182578" cy="183071"/>
            </a:xfrm>
            <a:prstGeom prst="rect">
              <a:avLst/>
            </a:prstGeom>
            <a:noFill/>
            <a:ln>
              <a:noFill/>
            </a:ln>
          </p:spPr>
          <p:txBody>
            <a:bodyPr wrap="square" lIns="0" tIns="0" rIns="0" bIns="0" anchor="ctr" anchorCtr="0">
              <a:noAutofit/>
            </a:bodyPr>
            <a:lstStyle/>
            <a:p>
              <a:pPr marL="0" marR="0" lvl="0" indent="-6985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85" name="Shape 85"/>
            <p:cNvSpPr/>
            <p:nvPr/>
          </p:nvSpPr>
          <p:spPr>
            <a:xfrm>
              <a:off x="3448843" y="956401"/>
              <a:ext cx="1230312" cy="945802"/>
            </a:xfrm>
            <a:prstGeom prst="roundRect">
              <a:avLst>
                <a:gd name="adj" fmla="val 10000"/>
              </a:avLst>
            </a:prstGeom>
            <a:solidFill>
              <a:srgbClr val="5DAEA5"/>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6" name="Shape 86"/>
            <p:cNvSpPr txBox="1"/>
            <p:nvPr/>
          </p:nvSpPr>
          <p:spPr>
            <a:xfrm>
              <a:off x="3476545" y="984103"/>
              <a:ext cx="1174908" cy="890398"/>
            </a:xfrm>
            <a:prstGeom prst="rect">
              <a:avLst/>
            </a:prstGeom>
            <a:noFill/>
            <a:ln>
              <a:noFill/>
            </a:ln>
          </p:spPr>
          <p:txBody>
            <a:bodyPr wrap="square" lIns="53325" tIns="53325" rIns="53325" bIns="53325" anchor="ctr" anchorCtr="0">
              <a:noAutofit/>
            </a:bodyPr>
            <a:lstStyle/>
            <a:p>
              <a:pPr marL="0" marR="0" lvl="0" indent="-88900" algn="ctr" rtl="0">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Data preprocessing</a:t>
              </a:r>
            </a:p>
          </p:txBody>
        </p:sp>
        <p:sp>
          <p:nvSpPr>
            <p:cNvPr id="87" name="Shape 87"/>
            <p:cNvSpPr/>
            <p:nvPr/>
          </p:nvSpPr>
          <p:spPr>
            <a:xfrm>
              <a:off x="4802187" y="1276744"/>
              <a:ext cx="260826" cy="305117"/>
            </a:xfrm>
            <a:prstGeom prst="rightArrow">
              <a:avLst>
                <a:gd name="adj1" fmla="val 60000"/>
                <a:gd name="adj2" fmla="val 50000"/>
              </a:avLst>
            </a:prstGeom>
            <a:solidFill>
              <a:srgbClr val="5F8AA9"/>
            </a:solidFill>
            <a:ln>
              <a:noFill/>
            </a:ln>
          </p:spPr>
          <p:txBody>
            <a:bodyPr wrap="square" lIns="91425" tIns="91425" rIns="91425" bIns="91425" anchor="ctr" anchorCtr="0">
              <a:noAutofit/>
            </a:bodyPr>
            <a:lstStyle/>
            <a:p>
              <a:pPr lvl="0">
                <a:spcBef>
                  <a:spcPts val="0"/>
                </a:spcBef>
                <a:buNone/>
              </a:pPr>
              <a:endParaRPr/>
            </a:p>
          </p:txBody>
        </p:sp>
        <p:sp>
          <p:nvSpPr>
            <p:cNvPr id="88" name="Shape 88"/>
            <p:cNvSpPr txBox="1"/>
            <p:nvPr/>
          </p:nvSpPr>
          <p:spPr>
            <a:xfrm>
              <a:off x="4802187" y="1337767"/>
              <a:ext cx="182578" cy="183071"/>
            </a:xfrm>
            <a:prstGeom prst="rect">
              <a:avLst/>
            </a:prstGeom>
            <a:noFill/>
            <a:ln>
              <a:noFill/>
            </a:ln>
          </p:spPr>
          <p:txBody>
            <a:bodyPr wrap="square" lIns="0" tIns="0" rIns="0" bIns="0" anchor="ctr" anchorCtr="0">
              <a:noAutofit/>
            </a:bodyPr>
            <a:lstStyle/>
            <a:p>
              <a:pPr marL="0" marR="0" lvl="0" indent="-6985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89" name="Shape 89"/>
            <p:cNvSpPr/>
            <p:nvPr/>
          </p:nvSpPr>
          <p:spPr>
            <a:xfrm>
              <a:off x="5171281" y="956401"/>
              <a:ext cx="1230312" cy="945802"/>
            </a:xfrm>
            <a:prstGeom prst="roundRect">
              <a:avLst>
                <a:gd name="adj" fmla="val 10000"/>
              </a:avLst>
            </a:prstGeom>
            <a:solidFill>
              <a:srgbClr val="6078A8"/>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0" name="Shape 90"/>
            <p:cNvSpPr txBox="1"/>
            <p:nvPr/>
          </p:nvSpPr>
          <p:spPr>
            <a:xfrm>
              <a:off x="5198983" y="984103"/>
              <a:ext cx="1174908" cy="890398"/>
            </a:xfrm>
            <a:prstGeom prst="rect">
              <a:avLst/>
            </a:prstGeom>
            <a:noFill/>
            <a:ln>
              <a:noFill/>
            </a:ln>
          </p:spPr>
          <p:txBody>
            <a:bodyPr wrap="square" lIns="53325" tIns="53325" rIns="53325" bIns="53325" anchor="ctr" anchorCtr="0">
              <a:noAutofit/>
            </a:bodyPr>
            <a:lstStyle/>
            <a:p>
              <a:pPr marL="0" marR="0" lvl="0" indent="-88900" algn="ctr" rtl="0">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Split the data 80:20 = training and testing</a:t>
              </a:r>
            </a:p>
          </p:txBody>
        </p:sp>
        <p:sp>
          <p:nvSpPr>
            <p:cNvPr id="91" name="Shape 91"/>
            <p:cNvSpPr/>
            <p:nvPr/>
          </p:nvSpPr>
          <p:spPr>
            <a:xfrm>
              <a:off x="6524624" y="1276744"/>
              <a:ext cx="260826" cy="305117"/>
            </a:xfrm>
            <a:prstGeom prst="rightArrow">
              <a:avLst>
                <a:gd name="adj1" fmla="val 60000"/>
                <a:gd name="adj2" fmla="val 50000"/>
              </a:avLst>
            </a:prstGeom>
            <a:solidFill>
              <a:srgbClr val="7F63A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txBox="1"/>
            <p:nvPr/>
          </p:nvSpPr>
          <p:spPr>
            <a:xfrm>
              <a:off x="6524624" y="1337767"/>
              <a:ext cx="182578" cy="183071"/>
            </a:xfrm>
            <a:prstGeom prst="rect">
              <a:avLst/>
            </a:prstGeom>
            <a:noFill/>
            <a:ln>
              <a:noFill/>
            </a:ln>
          </p:spPr>
          <p:txBody>
            <a:bodyPr wrap="square" lIns="0" tIns="0" rIns="0" bIns="0" anchor="ctr" anchorCtr="0">
              <a:noAutofit/>
            </a:bodyPr>
            <a:lstStyle/>
            <a:p>
              <a:pPr marL="0" marR="0" lvl="0" indent="-69850" algn="ctr" rtl="0">
                <a:lnSpc>
                  <a:spcPct val="90000"/>
                </a:lnSpc>
                <a:spcBef>
                  <a:spcPts val="0"/>
                </a:spcBef>
                <a:spcAft>
                  <a:spcPts val="0"/>
                </a:spcAft>
                <a:buClr>
                  <a:schemeClr val="dk1"/>
                </a:buClr>
                <a:buSzPts val="1100"/>
                <a:buFont typeface="Calibri"/>
                <a:buNone/>
              </a:pPr>
              <a:endParaRPr sz="1100">
                <a:solidFill>
                  <a:schemeClr val="lt1"/>
                </a:solidFill>
                <a:latin typeface="Calibri"/>
                <a:ea typeface="Calibri"/>
                <a:cs typeface="Calibri"/>
                <a:sym typeface="Calibri"/>
              </a:endParaRPr>
            </a:p>
          </p:txBody>
        </p:sp>
        <p:sp>
          <p:nvSpPr>
            <p:cNvPr id="93" name="Shape 93"/>
            <p:cNvSpPr/>
            <p:nvPr/>
          </p:nvSpPr>
          <p:spPr>
            <a:xfrm>
              <a:off x="6893718" y="956401"/>
              <a:ext cx="1230312" cy="945802"/>
            </a:xfrm>
            <a:prstGeom prst="roundRect">
              <a:avLst>
                <a:gd name="adj" fmla="val 10000"/>
              </a:avLst>
            </a:prstGeom>
            <a:solidFill>
              <a:srgbClr val="7F63A1"/>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4" name="Shape 94"/>
            <p:cNvSpPr txBox="1"/>
            <p:nvPr/>
          </p:nvSpPr>
          <p:spPr>
            <a:xfrm>
              <a:off x="6921420" y="984103"/>
              <a:ext cx="1174908" cy="890398"/>
            </a:xfrm>
            <a:prstGeom prst="rect">
              <a:avLst/>
            </a:prstGeom>
            <a:noFill/>
            <a:ln>
              <a:noFill/>
            </a:ln>
          </p:spPr>
          <p:txBody>
            <a:bodyPr wrap="square" lIns="53325" tIns="53325" rIns="53325" bIns="53325" anchor="ctr" anchorCtr="0">
              <a:noAutofit/>
            </a:bodyPr>
            <a:lstStyle/>
            <a:p>
              <a:pPr marL="0" marR="0" lvl="0" indent="-88900" algn="ctr" rtl="0">
                <a:lnSpc>
                  <a:spcPct val="9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10 Fold Cross  validation – 10 subparts of training data</a:t>
              </a:r>
            </a:p>
          </p:txBody>
        </p:sp>
      </p:grpSp>
      <p:grpSp>
        <p:nvGrpSpPr>
          <p:cNvPr id="95" name="Shape 95"/>
          <p:cNvGrpSpPr/>
          <p:nvPr/>
        </p:nvGrpSpPr>
        <p:grpSpPr>
          <a:xfrm>
            <a:off x="1778342" y="3977775"/>
            <a:ext cx="8126708" cy="1074261"/>
            <a:chOff x="645" y="3258109"/>
            <a:chExt cx="8126708" cy="1074261"/>
          </a:xfrm>
        </p:grpSpPr>
        <p:sp>
          <p:nvSpPr>
            <p:cNvPr id="96" name="Shape 96"/>
            <p:cNvSpPr/>
            <p:nvPr/>
          </p:nvSpPr>
          <p:spPr>
            <a:xfrm>
              <a:off x="645" y="3268810"/>
              <a:ext cx="1801662" cy="1058379"/>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7" name="Shape 97"/>
            <p:cNvSpPr txBox="1"/>
            <p:nvPr/>
          </p:nvSpPr>
          <p:spPr>
            <a:xfrm>
              <a:off x="31644" y="3299809"/>
              <a:ext cx="1739664" cy="996381"/>
            </a:xfrm>
            <a:prstGeom prst="rect">
              <a:avLst/>
            </a:prstGeom>
            <a:noFill/>
            <a:ln>
              <a:noFill/>
            </a:ln>
          </p:spPr>
          <p:txBody>
            <a:bodyPr wrap="square" lIns="68575" tIns="68575" rIns="68575" bIns="68575" anchor="ctr" anchorCtr="0">
              <a:noAutofit/>
            </a:bodyPr>
            <a:lstStyle/>
            <a:p>
              <a:pPr marL="0" marR="0" lvl="0" indent="-11430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Convert Data to Vectors</a:t>
              </a:r>
            </a:p>
            <a:p>
              <a:pPr marL="0" marR="0" lvl="0" indent="-114300" algn="ctr" rtl="0">
                <a:lnSpc>
                  <a:spcPct val="90000"/>
                </a:lnSpc>
                <a:spcBef>
                  <a:spcPts val="63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9 subparts</a:t>
              </a:r>
            </a:p>
          </p:txBody>
        </p:sp>
        <p:sp>
          <p:nvSpPr>
            <p:cNvPr id="98" name="Shape 98"/>
            <p:cNvSpPr/>
            <p:nvPr/>
          </p:nvSpPr>
          <p:spPr>
            <a:xfrm rot="-73068">
              <a:off x="2066166" y="3440030"/>
              <a:ext cx="559640" cy="654526"/>
            </a:xfrm>
            <a:prstGeom prst="rightArrow">
              <a:avLst>
                <a:gd name="adj1" fmla="val 60000"/>
                <a:gd name="adj2" fmla="val 50000"/>
              </a:avLst>
            </a:prstGeom>
            <a:solidFill>
              <a:srgbClr val="B1C0D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txBox="1"/>
            <p:nvPr/>
          </p:nvSpPr>
          <p:spPr>
            <a:xfrm rot="-73068">
              <a:off x="2066185" y="3572719"/>
              <a:ext cx="391748" cy="392716"/>
            </a:xfrm>
            <a:prstGeom prst="rect">
              <a:avLst/>
            </a:prstGeom>
            <a:noFill/>
            <a:ln>
              <a:noFill/>
            </a:ln>
          </p:spPr>
          <p:txBody>
            <a:bodyPr wrap="square" lIns="0" tIns="0" rIns="0" bIns="0" anchor="ctr" anchorCtr="0">
              <a:noAutofit/>
            </a:bodyPr>
            <a:lstStyle/>
            <a:p>
              <a:pPr marL="0" marR="0" lvl="0" indent="-8890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100" name="Shape 100"/>
            <p:cNvSpPr/>
            <p:nvPr/>
          </p:nvSpPr>
          <p:spPr>
            <a:xfrm>
              <a:off x="2857995" y="3258109"/>
              <a:ext cx="2227342" cy="949249"/>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1" name="Shape 101"/>
            <p:cNvSpPr txBox="1"/>
            <p:nvPr/>
          </p:nvSpPr>
          <p:spPr>
            <a:xfrm>
              <a:off x="2885798" y="3285912"/>
              <a:ext cx="2171736" cy="893643"/>
            </a:xfrm>
            <a:prstGeom prst="rect">
              <a:avLst/>
            </a:prstGeom>
            <a:noFill/>
            <a:ln>
              <a:noFill/>
            </a:ln>
          </p:spPr>
          <p:txBody>
            <a:bodyPr wrap="square" lIns="68575" tIns="68575" rIns="68575" bIns="68575" anchor="ctr" anchorCtr="0">
              <a:noAutofit/>
            </a:bodyPr>
            <a:lstStyle/>
            <a:p>
              <a:pPr marL="0" marR="0" lvl="0" indent="-11430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Train model</a:t>
              </a:r>
            </a:p>
            <a:p>
              <a:pPr marL="0" marR="0" lvl="0" indent="-114300" algn="ctr" rtl="0">
                <a:lnSpc>
                  <a:spcPct val="90000"/>
                </a:lnSpc>
                <a:spcBef>
                  <a:spcPts val="63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9 subparts</a:t>
              </a:r>
            </a:p>
          </p:txBody>
        </p:sp>
        <p:sp>
          <p:nvSpPr>
            <p:cNvPr id="102" name="Shape 102"/>
            <p:cNvSpPr/>
            <p:nvPr/>
          </p:nvSpPr>
          <p:spPr>
            <a:xfrm rot="89288">
              <a:off x="5349165" y="3448527"/>
              <a:ext cx="559703" cy="654526"/>
            </a:xfrm>
            <a:prstGeom prst="rightArrow">
              <a:avLst>
                <a:gd name="adj1" fmla="val 60000"/>
                <a:gd name="adj2" fmla="val 50000"/>
              </a:avLst>
            </a:prstGeom>
            <a:solidFill>
              <a:srgbClr val="B1C0D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txBox="1"/>
            <p:nvPr/>
          </p:nvSpPr>
          <p:spPr>
            <a:xfrm rot="89288">
              <a:off x="5349193" y="3577252"/>
              <a:ext cx="391792" cy="392716"/>
            </a:xfrm>
            <a:prstGeom prst="rect">
              <a:avLst/>
            </a:prstGeom>
            <a:noFill/>
            <a:ln>
              <a:noFill/>
            </a:ln>
          </p:spPr>
          <p:txBody>
            <a:bodyPr wrap="square" lIns="0" tIns="0" rIns="0" bIns="0" anchor="ctr" anchorCtr="0">
              <a:noAutofit/>
            </a:bodyPr>
            <a:lstStyle/>
            <a:p>
              <a:pPr marL="0" marR="0" lvl="0" indent="-8890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104" name="Shape 104"/>
            <p:cNvSpPr/>
            <p:nvPr/>
          </p:nvSpPr>
          <p:spPr>
            <a:xfrm>
              <a:off x="6141025" y="3297415"/>
              <a:ext cx="1986328" cy="1034955"/>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5" name="Shape 105"/>
            <p:cNvSpPr txBox="1"/>
            <p:nvPr/>
          </p:nvSpPr>
          <p:spPr>
            <a:xfrm>
              <a:off x="6171338" y="3327728"/>
              <a:ext cx="1925702" cy="974329"/>
            </a:xfrm>
            <a:prstGeom prst="rect">
              <a:avLst/>
            </a:prstGeom>
            <a:noFill/>
            <a:ln>
              <a:noFill/>
            </a:ln>
          </p:spPr>
          <p:txBody>
            <a:bodyPr wrap="square" lIns="68575" tIns="68575" rIns="68575" bIns="68575" anchor="ctr" anchorCtr="0">
              <a:noAutofit/>
            </a:bodyPr>
            <a:lstStyle/>
            <a:p>
              <a:pPr marL="0" marR="0" lvl="0" indent="-11430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Score </a:t>
              </a:r>
              <a:r>
                <a:rPr lang="en-US" sz="1800" i="1">
                  <a:solidFill>
                    <a:schemeClr val="lt1"/>
                  </a:solidFill>
                  <a:latin typeface="Calibri"/>
                  <a:ea typeface="Calibri"/>
                  <a:cs typeface="Calibri"/>
                  <a:sym typeface="Calibri"/>
                </a:rPr>
                <a:t>Accuracy </a:t>
              </a:r>
              <a:r>
                <a:rPr lang="en-US" sz="1800">
                  <a:solidFill>
                    <a:schemeClr val="lt1"/>
                  </a:solidFill>
                  <a:latin typeface="Calibri"/>
                  <a:ea typeface="Calibri"/>
                  <a:cs typeface="Calibri"/>
                  <a:sym typeface="Calibri"/>
                </a:rPr>
                <a:t>on remaining subpart</a:t>
              </a:r>
            </a:p>
          </p:txBody>
        </p:sp>
      </p:grpSp>
      <p:sp>
        <p:nvSpPr>
          <p:cNvPr id="106" name="Shape 106"/>
          <p:cNvSpPr txBox="1">
            <a:spLocks noGrp="1"/>
          </p:cNvSpPr>
          <p:nvPr>
            <p:ph type="title"/>
          </p:nvPr>
        </p:nvSpPr>
        <p:spPr>
          <a:xfrm>
            <a:off x="2832659"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Technical </a:t>
            </a:r>
            <a:r>
              <a:rPr lang="en-US"/>
              <a:t>Flow</a:t>
            </a:r>
          </a:p>
        </p:txBody>
      </p:sp>
      <p:sp>
        <p:nvSpPr>
          <p:cNvPr id="107" name="Shape 107"/>
          <p:cNvSpPr/>
          <p:nvPr/>
        </p:nvSpPr>
        <p:spPr>
          <a:xfrm>
            <a:off x="1574497" y="3343702"/>
            <a:ext cx="8475260" cy="2197290"/>
          </a:xfrm>
          <a:prstGeom prst="roundRect">
            <a:avLst>
              <a:gd name="adj" fmla="val 16667"/>
            </a:avLst>
          </a:prstGeom>
          <a:noFill/>
          <a:ln w="25400" cap="flat" cmpd="sng">
            <a:solidFill>
              <a:srgbClr val="395E89"/>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US" sz="1800">
                <a:solidFill>
                  <a:schemeClr val="dk1"/>
                </a:solidFill>
                <a:latin typeface="Calibri"/>
                <a:ea typeface="Calibri"/>
                <a:cs typeface="Calibri"/>
                <a:sym typeface="Calibri"/>
              </a:rPr>
              <a:t>Repeat 10 times each time use different subpart for scoring Accuracy</a:t>
            </a:r>
          </a:p>
        </p:txBody>
      </p:sp>
      <p:sp>
        <p:nvSpPr>
          <p:cNvPr id="108" name="Shape 108"/>
          <p:cNvSpPr/>
          <p:nvPr/>
        </p:nvSpPr>
        <p:spPr>
          <a:xfrm>
            <a:off x="10049757" y="2074460"/>
            <a:ext cx="1719618" cy="2729552"/>
          </a:xfrm>
          <a:prstGeom prst="curvedLeftArrow">
            <a:avLst>
              <a:gd name="adj1" fmla="val 25000"/>
              <a:gd name="adj2" fmla="val 50000"/>
              <a:gd name="adj3" fmla="val 25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109" name="Shape 109"/>
          <p:cNvSpPr/>
          <p:nvPr/>
        </p:nvSpPr>
        <p:spPr>
          <a:xfrm>
            <a:off x="1633625" y="6001550"/>
            <a:ext cx="3866700" cy="713700"/>
          </a:xfrm>
          <a:prstGeom prst="roundRect">
            <a:avLst>
              <a:gd name="adj" fmla="val 16667"/>
            </a:avLst>
          </a:prstGeom>
          <a:solidFill>
            <a:schemeClr val="accent5"/>
          </a:solidFill>
          <a:ln w="25400" cap="flat" cmpd="sng">
            <a:solidFill>
              <a:srgbClr val="367D9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a:solidFill>
                  <a:schemeClr val="lt1"/>
                </a:solidFill>
                <a:latin typeface="Calibri"/>
                <a:ea typeface="Calibri"/>
                <a:cs typeface="Calibri"/>
                <a:sym typeface="Calibri"/>
              </a:rPr>
              <a:t>Testing on 20% test data</a:t>
            </a:r>
          </a:p>
        </p:txBody>
      </p:sp>
      <p:sp>
        <p:nvSpPr>
          <p:cNvPr id="110" name="Shape 110"/>
          <p:cNvSpPr/>
          <p:nvPr/>
        </p:nvSpPr>
        <p:spPr>
          <a:xfrm>
            <a:off x="519535" y="4739424"/>
            <a:ext cx="994948" cy="1828800"/>
          </a:xfrm>
          <a:prstGeom prst="curvedRightArrow">
            <a:avLst>
              <a:gd name="adj1" fmla="val 25000"/>
              <a:gd name="adj2" fmla="val 50000"/>
              <a:gd name="adj3" fmla="val 25000"/>
            </a:avLst>
          </a:prstGeom>
          <a:solidFill>
            <a:schemeClr val="accent5"/>
          </a:solidFill>
          <a:ln w="25400" cap="flat" cmpd="sng">
            <a:solidFill>
              <a:srgbClr val="367D9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
        <p:nvSpPr>
          <p:cNvPr id="111" name="Shape 111"/>
          <p:cNvSpPr/>
          <p:nvPr/>
        </p:nvSpPr>
        <p:spPr>
          <a:xfrm>
            <a:off x="6518025" y="6001550"/>
            <a:ext cx="3531600" cy="713700"/>
          </a:xfrm>
          <a:prstGeom prst="roundRect">
            <a:avLst>
              <a:gd name="adj" fmla="val 16667"/>
            </a:avLst>
          </a:prstGeom>
          <a:solidFill>
            <a:srgbClr val="F6B26B"/>
          </a:solidFill>
          <a:ln w="25400" cap="flat" cmpd="sng">
            <a:solidFill>
              <a:srgbClr val="E69138"/>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a:solidFill>
                  <a:schemeClr val="lt1"/>
                </a:solidFill>
                <a:latin typeface="Calibri"/>
                <a:ea typeface="Calibri"/>
                <a:cs typeface="Calibri"/>
                <a:sym typeface="Calibri"/>
              </a:rPr>
              <a:t>Production</a:t>
            </a:r>
          </a:p>
        </p:txBody>
      </p:sp>
      <p:sp>
        <p:nvSpPr>
          <p:cNvPr id="112" name="Shape 112"/>
          <p:cNvSpPr/>
          <p:nvPr/>
        </p:nvSpPr>
        <p:spPr>
          <a:xfrm>
            <a:off x="5568800" y="6241250"/>
            <a:ext cx="886200" cy="250800"/>
          </a:xfrm>
          <a:prstGeom prst="rightArrow">
            <a:avLst>
              <a:gd name="adj1" fmla="val 50000"/>
              <a:gd name="adj2" fmla="val 50000"/>
            </a:avLst>
          </a:prstGeom>
          <a:solidFill>
            <a:srgbClr val="FFD966"/>
          </a:solidFill>
          <a:ln w="25400" cap="flat" cmpd="sng">
            <a:solidFill>
              <a:srgbClr val="E69138"/>
            </a:solidFill>
            <a:prstDash val="solid"/>
            <a:round/>
            <a:headEnd type="none" w="med" len="med"/>
            <a:tailEnd type="none" w="med" len="med"/>
          </a:ln>
        </p:spPr>
        <p:txBody>
          <a:bodyPr wrap="square" lIns="91425" tIns="91425" rIns="91425" bIns="91425" anchor="t"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086962" y="297573"/>
            <a:ext cx="6018076" cy="507645"/>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Data Source and Description</a:t>
            </a:r>
            <a:br>
              <a:rPr lang="en-US" sz="2774" b="0" i="1" u="none" strike="noStrike" cap="none">
                <a:solidFill>
                  <a:srgbClr val="516F5A"/>
                </a:solidFill>
                <a:latin typeface="Arial"/>
                <a:ea typeface="Arial"/>
                <a:cs typeface="Arial"/>
                <a:sym typeface="Arial"/>
              </a:rPr>
            </a:br>
            <a:endParaRPr lang="en-US" sz="2774" b="0" i="1" u="none" strike="noStrike" cap="none">
              <a:solidFill>
                <a:srgbClr val="516F5A"/>
              </a:solidFill>
              <a:latin typeface="Arial"/>
              <a:ea typeface="Arial"/>
              <a:cs typeface="Arial"/>
              <a:sym typeface="Arial"/>
            </a:endParaRPr>
          </a:p>
        </p:txBody>
      </p:sp>
      <p:sp>
        <p:nvSpPr>
          <p:cNvPr id="118" name="Shape 118"/>
          <p:cNvSpPr txBox="1">
            <a:spLocks noGrp="1"/>
          </p:cNvSpPr>
          <p:nvPr>
            <p:ph type="body" idx="1"/>
          </p:nvPr>
        </p:nvSpPr>
        <p:spPr>
          <a:xfrm>
            <a:off x="955342" y="1064525"/>
            <a:ext cx="3848669" cy="2492990"/>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Corpus  - Collection of texts</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5,574 English SMS messages</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Tagged as ham (valid) or spam</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One text file with SMS texts and labels</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Only one feature</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Each line consists of 1 sms text and corresponding label.</a:t>
            </a:r>
          </a:p>
          <a:p>
            <a:pPr marL="285750" marR="0" lvl="0" indent="-285750" algn="l" rtl="0">
              <a:spcBef>
                <a:spcPts val="0"/>
              </a:spcBef>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Shape 119"/>
          <p:cNvSpPr txBox="1"/>
          <p:nvPr/>
        </p:nvSpPr>
        <p:spPr>
          <a:xfrm>
            <a:off x="6825862" y="3763117"/>
            <a:ext cx="4558352" cy="2215991"/>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0" i="0">
                <a:solidFill>
                  <a:schemeClr val="dk1"/>
                </a:solidFill>
                <a:latin typeface="Calibri"/>
                <a:ea typeface="Calibri"/>
                <a:cs typeface="Calibri"/>
                <a:sym typeface="Calibri"/>
              </a:rPr>
              <a:t>Data Collected by,</a:t>
            </a:r>
          </a:p>
          <a:p>
            <a:pPr marL="0" marR="0" lvl="0" indent="0" algn="l" rtl="0">
              <a:spcBef>
                <a:spcPts val="0"/>
              </a:spcBef>
              <a:buNone/>
            </a:pPr>
            <a:endParaRPr sz="1800" b="0" i="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University of Economics in Prague</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Grumbletext Web site – 425 SMS</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Caroline Tag's PhD Theses – 450 SMS</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NUS SMS Corpus (NSC) – 3,375 SMS</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SMS Spam Corpus v.0.1 Big – 1,324 SMS</a:t>
            </a:r>
          </a:p>
          <a:p>
            <a:pPr marL="285750" marR="0" lvl="0" indent="-285750" algn="l" rtl="0">
              <a:spcBef>
                <a:spcPts val="0"/>
              </a:spcBef>
              <a:buClr>
                <a:schemeClr val="dk1"/>
              </a:buClr>
              <a:buSzPts val="1800"/>
              <a:buFont typeface="Arial"/>
              <a:buNone/>
            </a:pPr>
            <a:endParaRPr sz="1800" b="0" i="0">
              <a:solidFill>
                <a:schemeClr val="dk1"/>
              </a:solidFill>
              <a:latin typeface="Calibri"/>
              <a:ea typeface="Calibri"/>
              <a:cs typeface="Calibri"/>
              <a:sym typeface="Calibri"/>
            </a:endParaRPr>
          </a:p>
        </p:txBody>
      </p:sp>
      <p:pic>
        <p:nvPicPr>
          <p:cNvPr id="120" name="Shape 120"/>
          <p:cNvPicPr preferRelativeResize="0"/>
          <p:nvPr/>
        </p:nvPicPr>
        <p:blipFill rotWithShape="1">
          <a:blip r:embed="rId3">
            <a:alphaModFix/>
          </a:blip>
          <a:srcRect/>
          <a:stretch/>
        </p:blipFill>
        <p:spPr>
          <a:xfrm>
            <a:off x="559559" y="3763117"/>
            <a:ext cx="4723642" cy="2760513"/>
          </a:xfrm>
          <a:prstGeom prst="rect">
            <a:avLst/>
          </a:prstGeom>
          <a:noFill/>
          <a:ln>
            <a:noFill/>
          </a:ln>
        </p:spPr>
      </p:pic>
      <p:sp>
        <p:nvSpPr>
          <p:cNvPr id="121" name="Shape 121"/>
          <p:cNvSpPr txBox="1"/>
          <p:nvPr/>
        </p:nvSpPr>
        <p:spPr>
          <a:xfrm>
            <a:off x="5773004" y="1175980"/>
            <a:ext cx="5952698" cy="193899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l" rtl="0">
              <a:spcBef>
                <a:spcPts val="0"/>
              </a:spcBef>
              <a:buNone/>
            </a:pPr>
            <a:r>
              <a:rPr lang="en-US" sz="1800" b="0" i="0">
                <a:solidFill>
                  <a:schemeClr val="dk1"/>
                </a:solidFill>
                <a:latin typeface="Calibri"/>
                <a:ea typeface="Calibri"/>
                <a:cs typeface="Calibri"/>
                <a:sym typeface="Calibri"/>
              </a:rPr>
              <a:t>ham   What you doing?how are you?</a:t>
            </a:r>
          </a:p>
          <a:p>
            <a:pPr marL="0" marR="0" lvl="0" indent="0" algn="l" rtl="0">
              <a:spcBef>
                <a:spcPts val="0"/>
              </a:spcBef>
              <a:buNone/>
            </a:pPr>
            <a:r>
              <a:rPr lang="en-US" sz="1800" b="0" i="0">
                <a:solidFill>
                  <a:schemeClr val="dk1"/>
                </a:solidFill>
                <a:latin typeface="Calibri"/>
                <a:ea typeface="Calibri"/>
                <a:cs typeface="Calibri"/>
                <a:sym typeface="Calibri"/>
              </a:rPr>
              <a:t>ham   dun say so early hor... U c already then ..</a:t>
            </a:r>
          </a:p>
          <a:p>
            <a:pPr marL="0" marR="0" lvl="0" indent="0" algn="l" rtl="0">
              <a:spcBef>
                <a:spcPts val="0"/>
              </a:spcBef>
              <a:buNone/>
            </a:pPr>
            <a:r>
              <a:rPr lang="en-US" sz="1800" b="0" i="0">
                <a:solidFill>
                  <a:schemeClr val="dk1"/>
                </a:solidFill>
                <a:latin typeface="Calibri"/>
                <a:ea typeface="Calibri"/>
                <a:cs typeface="Calibri"/>
                <a:sym typeface="Calibri"/>
              </a:rPr>
              <a:t>spam   FreeMsg: Txt: CALL to No: 86888 &amp; claim your reward</a:t>
            </a:r>
          </a:p>
          <a:p>
            <a:pPr marL="0" marR="0" lvl="0" indent="0" algn="l" rtl="0">
              <a:spcBef>
                <a:spcPts val="0"/>
              </a:spcBef>
              <a:buNone/>
            </a:pPr>
            <a:r>
              <a:rPr lang="en-US" sz="1800" b="0" i="0">
                <a:solidFill>
                  <a:schemeClr val="dk1"/>
                </a:solidFill>
                <a:latin typeface="Calibri"/>
                <a:ea typeface="Calibri"/>
                <a:cs typeface="Calibri"/>
                <a:sym typeface="Calibri"/>
              </a:rPr>
              <a:t>ham   Siva is in hostel aha:-.</a:t>
            </a:r>
          </a:p>
          <a:p>
            <a:pPr marL="0" marR="0" lvl="0" indent="0" algn="l" rtl="0">
              <a:spcBef>
                <a:spcPts val="0"/>
              </a:spcBef>
              <a:buNone/>
            </a:pPr>
            <a:r>
              <a:rPr lang="en-US" sz="1800" b="0" i="0">
                <a:solidFill>
                  <a:schemeClr val="dk1"/>
                </a:solidFill>
                <a:latin typeface="Calibri"/>
                <a:ea typeface="Calibri"/>
                <a:cs typeface="Calibri"/>
                <a:sym typeface="Calibri"/>
              </a:rPr>
              <a:t>spam   Sunshine Quiz! Win a super Sony DVD recorder Name..</a:t>
            </a:r>
          </a:p>
          <a:p>
            <a:pPr marL="0" marR="0" lvl="0" indent="0" algn="l" rtl="0">
              <a:spcBef>
                <a:spcPts val="0"/>
              </a:spcBef>
              <a:buNone/>
            </a:pPr>
            <a:r>
              <a:rPr lang="en-US" sz="1800" b="0" i="0">
                <a:solidFill>
                  <a:schemeClr val="dk1"/>
                </a:solidFill>
                <a:latin typeface="Calibri"/>
                <a:ea typeface="Calibri"/>
                <a:cs typeface="Calibri"/>
                <a:sym typeface="Calibri"/>
              </a:rPr>
              <a:t>spam   URGENT! Your Mobile No was awarded a L2,000 Bonus</a:t>
            </a:r>
          </a:p>
          <a:p>
            <a:pPr marL="0" marR="0" lvl="0" indent="0" algn="l" rtl="0">
              <a:spcBef>
                <a:spcPts val="0"/>
              </a:spcBef>
              <a:buNone/>
            </a:pPr>
            <a:r>
              <a:rPr lang="en-US" sz="1800" b="0" i="0">
                <a:solidFill>
                  <a:schemeClr val="dk1"/>
                </a:solidFill>
                <a:latin typeface="Calibri"/>
                <a:ea typeface="Calibri"/>
                <a:cs typeface="Calibri"/>
                <a:sym typeface="Calibri"/>
              </a:rPr>
              <a:t>ham   MY NO. IN LUTON 0125698789 RING ME IF UR AROUND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Data Analysis</a:t>
            </a:r>
          </a:p>
        </p:txBody>
      </p:sp>
      <p:graphicFrame>
        <p:nvGraphicFramePr>
          <p:cNvPr id="127" name="Shape 127"/>
          <p:cNvGraphicFramePr/>
          <p:nvPr/>
        </p:nvGraphicFramePr>
        <p:xfrm>
          <a:off x="459474" y="967735"/>
          <a:ext cx="3000000" cy="3000000"/>
        </p:xfrm>
        <a:graphic>
          <a:graphicData uri="http://schemas.openxmlformats.org/drawingml/2006/table">
            <a:tbl>
              <a:tblPr firstRow="1" bandRow="1">
                <a:noFill/>
                <a:tableStyleId>{7A3E59D3-4700-4DFD-BAC3-ACA04DB4C0EC}</a:tableStyleId>
              </a:tblPr>
              <a:tblGrid>
                <a:gridCol w="1270750">
                  <a:extLst>
                    <a:ext uri="{9D8B030D-6E8A-4147-A177-3AD203B41FA5}">
                      <a16:colId xmlns:a16="http://schemas.microsoft.com/office/drawing/2014/main" val="20000"/>
                    </a:ext>
                  </a:extLst>
                </a:gridCol>
                <a:gridCol w="1965275">
                  <a:extLst>
                    <a:ext uri="{9D8B030D-6E8A-4147-A177-3AD203B41FA5}">
                      <a16:colId xmlns:a16="http://schemas.microsoft.com/office/drawing/2014/main" val="20001"/>
                    </a:ext>
                  </a:extLst>
                </a:gridCol>
                <a:gridCol w="2647675">
                  <a:extLst>
                    <a:ext uri="{9D8B030D-6E8A-4147-A177-3AD203B41FA5}">
                      <a16:colId xmlns:a16="http://schemas.microsoft.com/office/drawing/2014/main" val="20002"/>
                    </a:ext>
                  </a:extLst>
                </a:gridCol>
              </a:tblGrid>
              <a:tr h="370850">
                <a:tc>
                  <a:txBody>
                    <a:bodyPr/>
                    <a:lstStyle/>
                    <a:p>
                      <a:pPr marL="0" marR="0" lvl="0" indent="0" algn="ctr" rtl="0">
                        <a:spcBef>
                          <a:spcPts val="0"/>
                        </a:spcBef>
                        <a:buNone/>
                      </a:pPr>
                      <a:r>
                        <a:rPr lang="en-US" sz="1800" u="none" strike="noStrike" cap="none"/>
                        <a:t>Parameter</a:t>
                      </a:r>
                    </a:p>
                  </a:txBody>
                  <a:tcPr marL="91450" marR="91450" marT="45725" marB="45725"/>
                </a:tc>
                <a:tc>
                  <a:txBody>
                    <a:bodyPr/>
                    <a:lstStyle/>
                    <a:p>
                      <a:pPr marL="0" marR="0" lvl="0" indent="0" algn="ctr" rtl="0">
                        <a:spcBef>
                          <a:spcPts val="0"/>
                        </a:spcBef>
                        <a:buNone/>
                      </a:pPr>
                      <a:r>
                        <a:rPr lang="en-US" sz="1800" u="none" strike="noStrike" cap="none"/>
                        <a:t>Valid SMS</a:t>
                      </a:r>
                    </a:p>
                  </a:txBody>
                  <a:tcPr marL="91450" marR="91450" marT="45725" marB="45725"/>
                </a:tc>
                <a:tc>
                  <a:txBody>
                    <a:bodyPr/>
                    <a:lstStyle/>
                    <a:p>
                      <a:pPr marL="0" marR="0" lvl="0" indent="0" algn="ctr" rtl="0">
                        <a:spcBef>
                          <a:spcPts val="0"/>
                        </a:spcBef>
                        <a:buNone/>
                      </a:pPr>
                      <a:r>
                        <a:rPr lang="en-US" sz="1800" u="none" strike="noStrike" cap="none"/>
                        <a:t>Spam SMS</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None/>
                      </a:pPr>
                      <a:r>
                        <a:rPr lang="en-US" sz="1800" u="none" strike="noStrike" cap="none"/>
                        <a:t>Count</a:t>
                      </a:r>
                    </a:p>
                  </a:txBody>
                  <a:tcPr marL="91450" marR="91450" marT="45725" marB="45725"/>
                </a:tc>
                <a:tc>
                  <a:txBody>
                    <a:bodyPr/>
                    <a:lstStyle/>
                    <a:p>
                      <a:pPr marL="0" marR="0" lvl="0" indent="0" algn="l" rtl="0">
                        <a:spcBef>
                          <a:spcPts val="0"/>
                        </a:spcBef>
                        <a:buNone/>
                      </a:pPr>
                      <a:r>
                        <a:rPr lang="en-US" sz="1800"/>
                        <a:t>4827</a:t>
                      </a:r>
                    </a:p>
                  </a:txBody>
                  <a:tcPr marL="91450" marR="91450" marT="45725" marB="45725"/>
                </a:tc>
                <a:tc>
                  <a:txBody>
                    <a:bodyPr/>
                    <a:lstStyle/>
                    <a:p>
                      <a:pPr marL="0" marR="0" lvl="0" indent="0" algn="l" rtl="0">
                        <a:spcBef>
                          <a:spcPts val="0"/>
                        </a:spcBef>
                        <a:buNone/>
                      </a:pPr>
                      <a:r>
                        <a:rPr lang="en-US" sz="1800"/>
                        <a:t>747</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None/>
                      </a:pPr>
                      <a:r>
                        <a:rPr lang="en-US" sz="1800"/>
                        <a:t>Unique</a:t>
                      </a:r>
                    </a:p>
                  </a:txBody>
                  <a:tcPr marL="91450" marR="91450" marT="45725" marB="45725"/>
                </a:tc>
                <a:tc>
                  <a:txBody>
                    <a:bodyPr/>
                    <a:lstStyle/>
                    <a:p>
                      <a:pPr marL="0" marR="0" lvl="0" indent="0" algn="l" rtl="0">
                        <a:spcBef>
                          <a:spcPts val="0"/>
                        </a:spcBef>
                        <a:buNone/>
                      </a:pPr>
                      <a:r>
                        <a:rPr lang="en-US" sz="1800"/>
                        <a:t>4518</a:t>
                      </a:r>
                    </a:p>
                  </a:txBody>
                  <a:tcPr marL="91450" marR="91450" marT="45725" marB="45725"/>
                </a:tc>
                <a:tc>
                  <a:txBody>
                    <a:bodyPr/>
                    <a:lstStyle/>
                    <a:p>
                      <a:pPr marL="0" marR="0" lvl="0" indent="0" algn="l" rtl="0">
                        <a:spcBef>
                          <a:spcPts val="0"/>
                        </a:spcBef>
                        <a:buNone/>
                      </a:pPr>
                      <a:r>
                        <a:rPr lang="en-US" sz="1800"/>
                        <a:t>653</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None/>
                      </a:pPr>
                      <a:r>
                        <a:rPr lang="en-US" sz="1800"/>
                        <a:t>Top </a:t>
                      </a:r>
                    </a:p>
                  </a:txBody>
                  <a:tcPr marL="91450" marR="91450" marT="45725" marB="45725"/>
                </a:tc>
                <a:tc>
                  <a:txBody>
                    <a:bodyPr/>
                    <a:lstStyle/>
                    <a:p>
                      <a:pPr marL="0" marR="0" lvl="0" indent="0" algn="l" rtl="0">
                        <a:spcBef>
                          <a:spcPts val="0"/>
                        </a:spcBef>
                        <a:buNone/>
                      </a:pPr>
                      <a:r>
                        <a:rPr lang="en-US" sz="1800"/>
                        <a:t>Sorry, I'll call later</a:t>
                      </a:r>
                    </a:p>
                  </a:txBody>
                  <a:tcPr marL="38100" marR="38100" marT="38100" marB="38100" anchor="ctr"/>
                </a:tc>
                <a:tc>
                  <a:txBody>
                    <a:bodyPr/>
                    <a:lstStyle/>
                    <a:p>
                      <a:pPr marL="0" marR="0" lvl="0" indent="0" algn="l" rtl="0">
                        <a:spcBef>
                          <a:spcPts val="0"/>
                        </a:spcBef>
                        <a:buNone/>
                      </a:pPr>
                      <a:r>
                        <a:rPr lang="en-US" sz="1800"/>
                        <a:t>Please call our customer service representative</a:t>
                      </a:r>
                    </a:p>
                  </a:txBody>
                  <a:tcPr marL="38100" marR="38100" marT="38100" marB="38100" anchor="ctr"/>
                </a:tc>
                <a:extLst>
                  <a:ext uri="{0D108BD9-81ED-4DB2-BD59-A6C34878D82A}">
                    <a16:rowId xmlns:a16="http://schemas.microsoft.com/office/drawing/2014/main" val="10003"/>
                  </a:ext>
                </a:extLst>
              </a:tr>
              <a:tr h="370850">
                <a:tc>
                  <a:txBody>
                    <a:bodyPr/>
                    <a:lstStyle/>
                    <a:p>
                      <a:pPr marL="0" marR="0" lvl="0" indent="0" algn="l" rtl="0">
                        <a:spcBef>
                          <a:spcPts val="0"/>
                        </a:spcBef>
                        <a:buNone/>
                      </a:pPr>
                      <a:r>
                        <a:rPr lang="en-US" sz="1800"/>
                        <a:t>Frequency</a:t>
                      </a:r>
                    </a:p>
                  </a:txBody>
                  <a:tcPr marL="91450" marR="91450" marT="45725" marB="45725"/>
                </a:tc>
                <a:tc>
                  <a:txBody>
                    <a:bodyPr/>
                    <a:lstStyle/>
                    <a:p>
                      <a:pPr marL="0" marR="0" lvl="0" indent="0" algn="l" rtl="0">
                        <a:spcBef>
                          <a:spcPts val="0"/>
                        </a:spcBef>
                        <a:buNone/>
                      </a:pPr>
                      <a:r>
                        <a:rPr lang="en-US" sz="1800"/>
                        <a:t>30</a:t>
                      </a:r>
                    </a:p>
                  </a:txBody>
                  <a:tcPr marL="91450" marR="91450" marT="45725" marB="45725"/>
                </a:tc>
                <a:tc>
                  <a:txBody>
                    <a:bodyPr/>
                    <a:lstStyle/>
                    <a:p>
                      <a:pPr marL="0" marR="0" lvl="0" indent="0" algn="l" rtl="0">
                        <a:spcBef>
                          <a:spcPts val="0"/>
                        </a:spcBef>
                        <a:buNone/>
                      </a:pPr>
                      <a:r>
                        <a:rPr lang="en-US" sz="1800"/>
                        <a:t>4</a:t>
                      </a:r>
                    </a:p>
                  </a:txBody>
                  <a:tcPr marL="91450" marR="91450" marT="45725" marB="45725"/>
                </a:tc>
                <a:extLst>
                  <a:ext uri="{0D108BD9-81ED-4DB2-BD59-A6C34878D82A}">
                    <a16:rowId xmlns:a16="http://schemas.microsoft.com/office/drawing/2014/main" val="10004"/>
                  </a:ext>
                </a:extLst>
              </a:tr>
            </a:tbl>
          </a:graphicData>
        </a:graphic>
      </p:graphicFrame>
      <p:sp>
        <p:nvSpPr>
          <p:cNvPr id="128" name="Shape 128"/>
          <p:cNvSpPr txBox="1"/>
          <p:nvPr/>
        </p:nvSpPr>
        <p:spPr>
          <a:xfrm>
            <a:off x="7779223" y="4450420"/>
            <a:ext cx="2947917" cy="2308324"/>
          </a:xfrm>
          <a:prstGeom prst="rect">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Message Length analysis –</a:t>
            </a:r>
          </a:p>
          <a:p>
            <a:pPr marL="0" marR="0" lvl="0" indent="0" algn="l" rtl="0">
              <a:spcBef>
                <a:spcPts val="0"/>
              </a:spcBef>
              <a:buNone/>
            </a:pPr>
            <a:r>
              <a:rPr lang="en-US" sz="1800">
                <a:solidFill>
                  <a:schemeClr val="dk1"/>
                </a:solidFill>
                <a:latin typeface="Calibri"/>
                <a:ea typeface="Calibri"/>
                <a:cs typeface="Calibri"/>
                <a:sym typeface="Calibri"/>
              </a:rPr>
              <a:t>mean       80.478292</a:t>
            </a:r>
          </a:p>
          <a:p>
            <a:pPr marL="0" marR="0" lvl="0" indent="0" algn="l" rtl="0">
              <a:spcBef>
                <a:spcPts val="0"/>
              </a:spcBef>
              <a:buNone/>
            </a:pPr>
            <a:r>
              <a:rPr lang="en-US" sz="1800">
                <a:solidFill>
                  <a:schemeClr val="dk1"/>
                </a:solidFill>
                <a:latin typeface="Calibri"/>
                <a:ea typeface="Calibri"/>
                <a:cs typeface="Calibri"/>
                <a:sym typeface="Calibri"/>
              </a:rPr>
              <a:t>std        59.848302</a:t>
            </a:r>
          </a:p>
          <a:p>
            <a:pPr marL="0" marR="0" lvl="0" indent="0" algn="l" rtl="0">
              <a:spcBef>
                <a:spcPts val="0"/>
              </a:spcBef>
              <a:buNone/>
            </a:pPr>
            <a:r>
              <a:rPr lang="en-US" sz="1800">
                <a:solidFill>
                  <a:schemeClr val="dk1"/>
                </a:solidFill>
                <a:latin typeface="Calibri"/>
                <a:ea typeface="Calibri"/>
                <a:cs typeface="Calibri"/>
                <a:sym typeface="Calibri"/>
              </a:rPr>
              <a:t>min         2.000000</a:t>
            </a:r>
          </a:p>
          <a:p>
            <a:pPr marL="0" marR="0" lvl="0" indent="0" algn="l" rtl="0">
              <a:spcBef>
                <a:spcPts val="0"/>
              </a:spcBef>
              <a:buNone/>
            </a:pPr>
            <a:r>
              <a:rPr lang="en-US" sz="1800">
                <a:solidFill>
                  <a:schemeClr val="dk1"/>
                </a:solidFill>
                <a:latin typeface="Calibri"/>
                <a:ea typeface="Calibri"/>
                <a:cs typeface="Calibri"/>
                <a:sym typeface="Calibri"/>
              </a:rPr>
              <a:t>25%        36.000000</a:t>
            </a:r>
          </a:p>
          <a:p>
            <a:pPr marL="0" marR="0" lvl="0" indent="0" algn="l" rtl="0">
              <a:spcBef>
                <a:spcPts val="0"/>
              </a:spcBef>
              <a:buNone/>
            </a:pPr>
            <a:r>
              <a:rPr lang="en-US" sz="1800">
                <a:solidFill>
                  <a:schemeClr val="dk1"/>
                </a:solidFill>
                <a:latin typeface="Calibri"/>
                <a:ea typeface="Calibri"/>
                <a:cs typeface="Calibri"/>
                <a:sym typeface="Calibri"/>
              </a:rPr>
              <a:t>50%        62.000000</a:t>
            </a:r>
          </a:p>
          <a:p>
            <a:pPr marL="0" marR="0" lvl="0" indent="0" algn="l" rtl="0">
              <a:spcBef>
                <a:spcPts val="0"/>
              </a:spcBef>
              <a:buNone/>
            </a:pPr>
            <a:r>
              <a:rPr lang="en-US" sz="1800">
                <a:solidFill>
                  <a:schemeClr val="dk1"/>
                </a:solidFill>
                <a:latin typeface="Calibri"/>
                <a:ea typeface="Calibri"/>
                <a:cs typeface="Calibri"/>
                <a:sym typeface="Calibri"/>
              </a:rPr>
              <a:t>75%       122.000000</a:t>
            </a:r>
          </a:p>
          <a:p>
            <a:pPr marL="0" marR="0" lvl="0" indent="0" algn="l" rtl="0">
              <a:spcBef>
                <a:spcPts val="0"/>
              </a:spcBef>
              <a:buNone/>
            </a:pPr>
            <a:r>
              <a:rPr lang="en-US" sz="1800">
                <a:solidFill>
                  <a:schemeClr val="dk1"/>
                </a:solidFill>
                <a:latin typeface="Calibri"/>
                <a:ea typeface="Calibri"/>
                <a:cs typeface="Calibri"/>
                <a:sym typeface="Calibri"/>
              </a:rPr>
              <a:t>max       910.000000</a:t>
            </a:r>
          </a:p>
        </p:txBody>
      </p:sp>
      <p:pic>
        <p:nvPicPr>
          <p:cNvPr id="129" name="Shape 129"/>
          <p:cNvPicPr preferRelativeResize="0"/>
          <p:nvPr/>
        </p:nvPicPr>
        <p:blipFill rotWithShape="1">
          <a:blip r:embed="rId3">
            <a:alphaModFix/>
          </a:blip>
          <a:srcRect l="27426" t="24579" r="28917" b="18989"/>
          <a:stretch/>
        </p:blipFill>
        <p:spPr>
          <a:xfrm>
            <a:off x="6728346" y="996287"/>
            <a:ext cx="4595462" cy="3366802"/>
          </a:xfrm>
          <a:prstGeom prst="rect">
            <a:avLst/>
          </a:prstGeom>
          <a:noFill/>
          <a:ln>
            <a:noFill/>
          </a:ln>
        </p:spPr>
      </p:pic>
      <p:pic>
        <p:nvPicPr>
          <p:cNvPr id="130" name="Shape 130"/>
          <p:cNvPicPr preferRelativeResize="0"/>
          <p:nvPr/>
        </p:nvPicPr>
        <p:blipFill rotWithShape="1">
          <a:blip r:embed="rId4">
            <a:alphaModFix/>
          </a:blip>
          <a:srcRect l="27201" t="20031" r="26679" b="19188"/>
          <a:stretch/>
        </p:blipFill>
        <p:spPr>
          <a:xfrm>
            <a:off x="661158" y="3319184"/>
            <a:ext cx="5627186" cy="3509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Data Preprocessing</a:t>
            </a:r>
          </a:p>
        </p:txBody>
      </p:sp>
      <p:sp>
        <p:nvSpPr>
          <p:cNvPr id="136" name="Shape 136"/>
          <p:cNvSpPr txBox="1">
            <a:spLocks noGrp="1"/>
          </p:cNvSpPr>
          <p:nvPr>
            <p:ph type="body" idx="1"/>
          </p:nvPr>
        </p:nvSpPr>
        <p:spPr>
          <a:xfrm>
            <a:off x="7492621" y="1217862"/>
            <a:ext cx="4508308" cy="3046988"/>
          </a:xfrm>
          <a:prstGeom prst="rect">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0" i="0" u="none" strike="noStrike" cap="none">
                <a:solidFill>
                  <a:schemeClr val="dk1"/>
                </a:solidFill>
                <a:latin typeface="Calibri"/>
                <a:ea typeface="Calibri"/>
                <a:cs typeface="Calibri"/>
                <a:sym typeface="Calibri"/>
              </a:rPr>
              <a:t>Bag-of-Words model </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Simplifying representation used in natural language processing</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Used in </a:t>
            </a:r>
            <a:r>
              <a:rPr lang="en-US" sz="1800" b="1" i="1" u="none" strike="noStrike" cap="none">
                <a:solidFill>
                  <a:schemeClr val="dk1"/>
                </a:solidFill>
                <a:latin typeface="Calibri"/>
                <a:ea typeface="Calibri"/>
                <a:cs typeface="Calibri"/>
                <a:sym typeface="Calibri"/>
              </a:rPr>
              <a:t>document classification</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Text is represented as the multiset or bag of the words it contains</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Grammar and order of words in message is disregarded</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Multiplicity is taken into consideration</a:t>
            </a:r>
          </a:p>
          <a:p>
            <a:pPr marL="285750" marR="0" lvl="0" indent="-285750" algn="l" rtl="0">
              <a:spcBef>
                <a:spcPts val="0"/>
              </a:spcBef>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Frequency of occurrence of a word is used as a calculated feature for training out model</a:t>
            </a:r>
          </a:p>
        </p:txBody>
      </p:sp>
      <p:sp>
        <p:nvSpPr>
          <p:cNvPr id="137" name="Shape 137"/>
          <p:cNvSpPr txBox="1"/>
          <p:nvPr/>
        </p:nvSpPr>
        <p:spPr>
          <a:xfrm>
            <a:off x="286604" y="4837807"/>
            <a:ext cx="5909480" cy="1661993"/>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0" i="0">
                <a:solidFill>
                  <a:schemeClr val="dk1"/>
                </a:solidFill>
                <a:latin typeface="Calibri"/>
                <a:ea typeface="Calibri"/>
                <a:cs typeface="Calibri"/>
                <a:sym typeface="Calibri"/>
              </a:rPr>
              <a:t>Part-of-Speech tags</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POS tagging/  grammatical tagging / word-category disambiguation</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Marking a word from corpus as a particular part of speech</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Based on definition of word and context</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Relationship with other words</a:t>
            </a:r>
          </a:p>
        </p:txBody>
      </p:sp>
      <p:sp>
        <p:nvSpPr>
          <p:cNvPr id="138" name="Shape 138"/>
          <p:cNvSpPr txBox="1"/>
          <p:nvPr/>
        </p:nvSpPr>
        <p:spPr>
          <a:xfrm>
            <a:off x="6660106" y="4837808"/>
            <a:ext cx="5340823" cy="1661993"/>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0" marR="0" lvl="0" indent="0" algn="ctr" rtl="0">
              <a:spcBef>
                <a:spcPts val="0"/>
              </a:spcBef>
              <a:buNone/>
            </a:pPr>
            <a:r>
              <a:rPr lang="en-US" sz="1800" b="0" i="0">
                <a:solidFill>
                  <a:schemeClr val="dk1"/>
                </a:solidFill>
                <a:latin typeface="Calibri"/>
                <a:ea typeface="Calibri"/>
                <a:cs typeface="Calibri"/>
                <a:sym typeface="Calibri"/>
              </a:rPr>
              <a:t>Lemmatization</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Grouping together the inflected forms of a word </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They are analyzed as a single item</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Word’s lemma = dictionary form</a:t>
            </a:r>
          </a:p>
          <a:p>
            <a:pPr marL="285750" marR="0" lvl="0" indent="-285750" algn="l" rtl="0">
              <a:spcBef>
                <a:spcPts val="0"/>
              </a:spcBef>
              <a:buClr>
                <a:schemeClr val="dk1"/>
              </a:buClr>
              <a:buSzPts val="1800"/>
              <a:buFont typeface="Arial"/>
              <a:buChar char="•"/>
            </a:pPr>
            <a:r>
              <a:rPr lang="en-US" sz="1800" b="0" i="0">
                <a:solidFill>
                  <a:schemeClr val="dk1"/>
                </a:solidFill>
                <a:latin typeface="Calibri"/>
                <a:ea typeface="Calibri"/>
                <a:cs typeface="Calibri"/>
                <a:sym typeface="Calibri"/>
              </a:rPr>
              <a:t>algorithmic process of determining the lemma of a word based on its intended meaning.</a:t>
            </a:r>
          </a:p>
        </p:txBody>
      </p:sp>
      <p:grpSp>
        <p:nvGrpSpPr>
          <p:cNvPr id="139" name="Shape 139"/>
          <p:cNvGrpSpPr/>
          <p:nvPr/>
        </p:nvGrpSpPr>
        <p:grpSpPr>
          <a:xfrm>
            <a:off x="2501125" y="739978"/>
            <a:ext cx="4099289" cy="3504560"/>
            <a:chOff x="469125" y="20311"/>
            <a:chExt cx="4099289" cy="3504560"/>
          </a:xfrm>
        </p:grpSpPr>
        <p:sp>
          <p:nvSpPr>
            <p:cNvPr id="140" name="Shape 140"/>
            <p:cNvSpPr/>
            <p:nvPr/>
          </p:nvSpPr>
          <p:spPr>
            <a:xfrm rot="5400000">
              <a:off x="711828" y="1035793"/>
              <a:ext cx="916070" cy="1042913"/>
            </a:xfrm>
            <a:prstGeom prst="bentUpArrow">
              <a:avLst>
                <a:gd name="adj1" fmla="val 32840"/>
                <a:gd name="adj2" fmla="val 25000"/>
                <a:gd name="adj3" fmla="val 35780"/>
              </a:avLst>
            </a:prstGeom>
            <a:solidFill>
              <a:srgbClr val="E1C1C0"/>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469125" y="20311"/>
              <a:ext cx="1542122" cy="1079435"/>
            </a:xfrm>
            <a:prstGeom prst="roundRect">
              <a:avLst>
                <a:gd name="adj" fmla="val 16670"/>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lvl="0">
                <a:spcBef>
                  <a:spcPts val="0"/>
                </a:spcBef>
                <a:buNone/>
              </a:pPr>
              <a:endParaRPr/>
            </a:p>
          </p:txBody>
        </p:sp>
        <p:sp>
          <p:nvSpPr>
            <p:cNvPr id="142" name="Shape 142"/>
            <p:cNvSpPr txBox="1"/>
            <p:nvPr/>
          </p:nvSpPr>
          <p:spPr>
            <a:xfrm>
              <a:off x="521828" y="73014"/>
              <a:ext cx="1436716" cy="974029"/>
            </a:xfrm>
            <a:prstGeom prst="rect">
              <a:avLst/>
            </a:prstGeom>
            <a:noFill/>
            <a:ln>
              <a:noFill/>
            </a:ln>
          </p:spPr>
          <p:txBody>
            <a:bodyPr wrap="square" lIns="72375" tIns="72375" rIns="72375" bIns="72375" anchor="ctr" anchorCtr="0">
              <a:noAutofit/>
            </a:bodyPr>
            <a:lstStyle/>
            <a:p>
              <a:pPr marL="0" marR="0" lvl="0" indent="-120650" algn="ctr"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Split text into words</a:t>
              </a:r>
            </a:p>
          </p:txBody>
        </p:sp>
        <p:sp>
          <p:nvSpPr>
            <p:cNvPr id="143" name="Shape 143"/>
            <p:cNvSpPr/>
            <p:nvPr/>
          </p:nvSpPr>
          <p:spPr>
            <a:xfrm>
              <a:off x="2011247" y="123260"/>
              <a:ext cx="1121593" cy="872447"/>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rot="5400000">
              <a:off x="1990411" y="2248356"/>
              <a:ext cx="916070" cy="1042913"/>
            </a:xfrm>
            <a:prstGeom prst="bentUpArrow">
              <a:avLst>
                <a:gd name="adj1" fmla="val 32840"/>
                <a:gd name="adj2" fmla="val 25000"/>
                <a:gd name="adj3" fmla="val 35780"/>
              </a:avLst>
            </a:prstGeom>
            <a:solidFill>
              <a:srgbClr val="BFBFBF"/>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747708" y="1232874"/>
              <a:ext cx="1542122" cy="1079435"/>
            </a:xfrm>
            <a:prstGeom prst="roundRect">
              <a:avLst>
                <a:gd name="adj" fmla="val 1667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lvl="0">
                <a:spcBef>
                  <a:spcPts val="0"/>
                </a:spcBef>
                <a:buNone/>
              </a:pPr>
              <a:endParaRPr/>
            </a:p>
          </p:txBody>
        </p:sp>
        <p:sp>
          <p:nvSpPr>
            <p:cNvPr id="146" name="Shape 146"/>
            <p:cNvSpPr txBox="1"/>
            <p:nvPr/>
          </p:nvSpPr>
          <p:spPr>
            <a:xfrm>
              <a:off x="1800411" y="1285577"/>
              <a:ext cx="1436716" cy="974029"/>
            </a:xfrm>
            <a:prstGeom prst="rect">
              <a:avLst/>
            </a:prstGeom>
            <a:noFill/>
            <a:ln>
              <a:noFill/>
            </a:ln>
          </p:spPr>
          <p:txBody>
            <a:bodyPr wrap="square" lIns="72375" tIns="72375" rIns="72375" bIns="72375" anchor="ctr" anchorCtr="0">
              <a:noAutofit/>
            </a:bodyPr>
            <a:lstStyle/>
            <a:p>
              <a:pPr marL="0" marR="0" lvl="0" indent="-120650" algn="ctr"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POS  tagging – Textblob</a:t>
              </a:r>
            </a:p>
          </p:txBody>
        </p:sp>
        <p:sp>
          <p:nvSpPr>
            <p:cNvPr id="147" name="Shape 147"/>
            <p:cNvSpPr/>
            <p:nvPr/>
          </p:nvSpPr>
          <p:spPr>
            <a:xfrm>
              <a:off x="3289831" y="1335822"/>
              <a:ext cx="1121593" cy="872447"/>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3026292" y="2445436"/>
              <a:ext cx="1542122" cy="1079435"/>
            </a:xfrm>
            <a:prstGeom prst="roundRect">
              <a:avLst>
                <a:gd name="adj" fmla="val 16670"/>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lvl="0">
                <a:spcBef>
                  <a:spcPts val="0"/>
                </a:spcBef>
                <a:buNone/>
              </a:pPr>
              <a:endParaRPr/>
            </a:p>
          </p:txBody>
        </p:sp>
        <p:sp>
          <p:nvSpPr>
            <p:cNvPr id="149" name="Shape 149"/>
            <p:cNvSpPr txBox="1"/>
            <p:nvPr/>
          </p:nvSpPr>
          <p:spPr>
            <a:xfrm>
              <a:off x="3078995" y="2498139"/>
              <a:ext cx="1436716" cy="974029"/>
            </a:xfrm>
            <a:prstGeom prst="rect">
              <a:avLst/>
            </a:prstGeom>
            <a:noFill/>
            <a:ln>
              <a:noFill/>
            </a:ln>
          </p:spPr>
          <p:txBody>
            <a:bodyPr wrap="square" lIns="72375" tIns="72375" rIns="72375" bIns="72375" anchor="ctr" anchorCtr="0">
              <a:noAutofit/>
            </a:bodyPr>
            <a:lstStyle/>
            <a:p>
              <a:pPr marL="0" marR="0" lvl="0" indent="-120650" algn="ctr" rtl="0">
                <a:lnSpc>
                  <a:spcPct val="9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Normalize words into lemmas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086962" y="297573"/>
            <a:ext cx="6018076" cy="426912"/>
          </a:xfrm>
          <a:prstGeom prst="rect">
            <a:avLst/>
          </a:prstGeom>
          <a:noFill/>
          <a:ln>
            <a:noFill/>
          </a:ln>
        </p:spPr>
        <p:txBody>
          <a:bodyPr wrap="square" lIns="0" tIns="0" rIns="0" bIns="0" anchor="t" anchorCtr="0">
            <a:noAutofit/>
          </a:bodyPr>
          <a:lstStyle/>
          <a:p>
            <a:pPr marL="0" marR="0" lvl="0" indent="0" algn="ctr" rtl="0">
              <a:spcBef>
                <a:spcPts val="0"/>
              </a:spcBef>
              <a:buNone/>
            </a:pPr>
            <a:r>
              <a:rPr lang="en-US" sz="2774" b="0" i="0" u="none" strike="noStrike" cap="none">
                <a:solidFill>
                  <a:srgbClr val="516F5A"/>
                </a:solidFill>
                <a:latin typeface="Arial"/>
                <a:ea typeface="Arial"/>
                <a:cs typeface="Arial"/>
                <a:sym typeface="Arial"/>
              </a:rPr>
              <a:t>Data Vectorization</a:t>
            </a:r>
          </a:p>
        </p:txBody>
      </p:sp>
      <p:sp>
        <p:nvSpPr>
          <p:cNvPr id="155" name="Shape 155"/>
          <p:cNvSpPr txBox="1"/>
          <p:nvPr/>
        </p:nvSpPr>
        <p:spPr>
          <a:xfrm>
            <a:off x="8832379" y="901906"/>
            <a:ext cx="3086666" cy="3600986"/>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med" len="med"/>
            <a:tailEnd type="none" w="med" len="med"/>
          </a:ln>
          <a:effectLst>
            <a:outerShdw blurRad="40000" dist="20000" dir="5400000" rotWithShape="0">
              <a:srgbClr val="000000">
                <a:alpha val="37647"/>
              </a:srgbClr>
            </a:outerShdw>
          </a:effectLst>
        </p:spPr>
        <p:txBody>
          <a:bodyPr wrap="square" lIns="0" tIns="0" rIns="0" bIns="0" anchor="t" anchorCtr="0">
            <a:noAutofit/>
          </a:bodyPr>
          <a:lstStyle/>
          <a:p>
            <a:pPr marL="342900" marR="0" lvl="0" indent="-342900" algn="l" rtl="0">
              <a:spcBef>
                <a:spcPts val="0"/>
              </a:spcBef>
              <a:buClr>
                <a:schemeClr val="dk1"/>
              </a:buClr>
              <a:buSzPts val="1800"/>
              <a:buFont typeface="Noto Sans Symbols"/>
              <a:buChar char="▪"/>
            </a:pPr>
            <a:r>
              <a:rPr lang="en-US" sz="1800" b="0" i="0">
                <a:solidFill>
                  <a:schemeClr val="dk1"/>
                </a:solidFill>
                <a:latin typeface="Calibri"/>
                <a:ea typeface="Calibri"/>
                <a:cs typeface="Calibri"/>
                <a:sym typeface="Calibri"/>
              </a:rPr>
              <a:t>Convert each message, represented as a list of lemmas into a vector</a:t>
            </a:r>
          </a:p>
          <a:p>
            <a:pPr marL="0" marR="0" lvl="0" indent="0" algn="l" rtl="0">
              <a:spcBef>
                <a:spcPts val="0"/>
              </a:spcBef>
              <a:buNone/>
            </a:pPr>
            <a:endParaRPr sz="1800" b="0" i="0">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Noto Sans Symbols"/>
              <a:buChar char="▪"/>
            </a:pPr>
            <a:r>
              <a:rPr lang="en-US" sz="1800" b="0" i="0">
                <a:solidFill>
                  <a:schemeClr val="dk1"/>
                </a:solidFill>
                <a:latin typeface="Calibri"/>
                <a:ea typeface="Calibri"/>
                <a:cs typeface="Calibri"/>
                <a:sym typeface="Calibri"/>
              </a:rPr>
              <a:t>Each vector has as many dimensions as there are unique words in the SMS corpus = 8874</a:t>
            </a:r>
          </a:p>
          <a:p>
            <a:pPr marL="342900" marR="0" lvl="0" indent="-342900" algn="l" rtl="0">
              <a:spcBef>
                <a:spcPts val="0"/>
              </a:spcBef>
              <a:buClr>
                <a:schemeClr val="dk1"/>
              </a:buClr>
              <a:buSzPts val="1800"/>
              <a:buFont typeface="Noto Sans Symbols"/>
              <a:buNone/>
            </a:pPr>
            <a:endParaRPr sz="1800" b="0" i="0">
              <a:solidFill>
                <a:schemeClr val="dk1"/>
              </a:solidFill>
              <a:latin typeface="Calibri"/>
              <a:ea typeface="Calibri"/>
              <a:cs typeface="Calibri"/>
              <a:sym typeface="Calibri"/>
            </a:endParaRPr>
          </a:p>
          <a:p>
            <a:pPr marL="342900" marR="0" lvl="0" indent="-342900" algn="l" rtl="0">
              <a:spcBef>
                <a:spcPts val="0"/>
              </a:spcBef>
              <a:buClr>
                <a:schemeClr val="dk1"/>
              </a:buClr>
              <a:buSzPts val="1800"/>
              <a:buFont typeface="Noto Sans Symbols"/>
              <a:buChar char="▪"/>
            </a:pPr>
            <a:r>
              <a:rPr lang="en-US" sz="1800" b="0" i="0">
                <a:solidFill>
                  <a:schemeClr val="dk1"/>
                </a:solidFill>
                <a:latin typeface="Calibri"/>
                <a:ea typeface="Calibri"/>
                <a:cs typeface="Calibri"/>
                <a:sym typeface="Calibri"/>
              </a:rPr>
              <a:t>The bag-of-words counts for the entire SMS corpus are a large, sparse matrix.</a:t>
            </a:r>
          </a:p>
          <a:p>
            <a:pPr marL="342900" marR="0" lvl="0" indent="-342900" algn="l" rtl="0">
              <a:spcBef>
                <a:spcPts val="0"/>
              </a:spcBef>
              <a:buClr>
                <a:schemeClr val="dk1"/>
              </a:buClr>
              <a:buSzPts val="1800"/>
              <a:buFont typeface="Calibri"/>
              <a:buNone/>
            </a:pPr>
            <a:endParaRPr sz="1800" b="0" i="0">
              <a:solidFill>
                <a:schemeClr val="dk1"/>
              </a:solidFill>
              <a:latin typeface="Calibri"/>
              <a:ea typeface="Calibri"/>
              <a:cs typeface="Calibri"/>
              <a:sym typeface="Calibri"/>
            </a:endParaRPr>
          </a:p>
        </p:txBody>
      </p:sp>
      <p:grpSp>
        <p:nvGrpSpPr>
          <p:cNvPr id="156" name="Shape 156"/>
          <p:cNvGrpSpPr/>
          <p:nvPr/>
        </p:nvGrpSpPr>
        <p:grpSpPr>
          <a:xfrm>
            <a:off x="391778" y="959668"/>
            <a:ext cx="8125404" cy="4004194"/>
            <a:chOff x="1297" y="57762"/>
            <a:chExt cx="8125404" cy="4004194"/>
          </a:xfrm>
        </p:grpSpPr>
        <p:sp>
          <p:nvSpPr>
            <p:cNvPr id="157" name="Shape 157"/>
            <p:cNvSpPr/>
            <p:nvPr/>
          </p:nvSpPr>
          <p:spPr>
            <a:xfrm>
              <a:off x="1297" y="1180154"/>
              <a:ext cx="2220213" cy="1831211"/>
            </a:xfrm>
            <a:prstGeom prst="roundRect">
              <a:avLst>
                <a:gd name="adj" fmla="val 10000"/>
              </a:avLst>
            </a:prstGeom>
            <a:solidFill>
              <a:schemeClr val="lt1">
                <a:alpha val="89803"/>
              </a:schemeClr>
            </a:solidFill>
            <a:ln w="25400" cap="flat" cmpd="sng">
              <a:solidFill>
                <a:schemeClr val="accent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8" name="Shape 158"/>
            <p:cNvSpPr txBox="1"/>
            <p:nvPr/>
          </p:nvSpPr>
          <p:spPr>
            <a:xfrm>
              <a:off x="43438" y="1222295"/>
              <a:ext cx="2135931" cy="1354527"/>
            </a:xfrm>
            <a:prstGeom prst="rect">
              <a:avLst/>
            </a:prstGeom>
            <a:noFill/>
            <a:ln>
              <a:noFill/>
            </a:ln>
          </p:spPr>
          <p:txBody>
            <a:bodyPr wrap="square" lIns="40000" tIns="40000" rIns="40000" bIns="40000" anchor="t" anchorCtr="0">
              <a:noAutofit/>
            </a:bodyPr>
            <a:lstStyle/>
            <a:p>
              <a:pPr marL="228600" marR="0" lvl="1" indent="-361950" algn="l" rtl="0">
                <a:lnSpc>
                  <a:spcPct val="90000"/>
                </a:lnSpc>
                <a:spcBef>
                  <a:spcPts val="0"/>
                </a:spcBef>
                <a:spcAft>
                  <a:spcPts val="0"/>
                </a:spcAft>
                <a:buClr>
                  <a:schemeClr val="dk1"/>
                </a:buClr>
                <a:buSzPts val="2100"/>
                <a:buFont typeface="Calibri"/>
                <a:buNone/>
              </a:pPr>
              <a:r>
                <a:rPr lang="en-US" sz="2100" b="0" i="0" u="none" strike="noStrike" cap="none">
                  <a:solidFill>
                    <a:schemeClr val="dk1"/>
                  </a:solidFill>
                  <a:latin typeface="Calibri"/>
                  <a:ea typeface="Calibri"/>
                  <a:cs typeface="Calibri"/>
                  <a:sym typeface="Calibri"/>
                </a:rPr>
                <a:t>how many times does a word occur in each message</a:t>
              </a:r>
            </a:p>
          </p:txBody>
        </p:sp>
        <p:sp>
          <p:nvSpPr>
            <p:cNvPr id="159" name="Shape 159"/>
            <p:cNvSpPr/>
            <p:nvPr/>
          </p:nvSpPr>
          <p:spPr>
            <a:xfrm>
              <a:off x="1250643" y="1622195"/>
              <a:ext cx="2439761" cy="2439761"/>
            </a:xfrm>
            <a:custGeom>
              <a:avLst/>
              <a:gdLst/>
              <a:ahLst/>
              <a:cxnLst/>
              <a:rect l="0" t="0" r="0" b="0"/>
              <a:pathLst>
                <a:path w="120000" h="120000" extrusionOk="0">
                  <a:moveTo>
                    <a:pt x="9996" y="88396"/>
                  </a:moveTo>
                  <a:lnTo>
                    <a:pt x="13250" y="86548"/>
                  </a:lnTo>
                  <a:lnTo>
                    <a:pt x="13250" y="86548"/>
                  </a:lnTo>
                  <a:cubicBezTo>
                    <a:pt x="22257" y="102408"/>
                    <a:pt x="38690" y="112619"/>
                    <a:pt x="56898" y="113672"/>
                  </a:cubicBezTo>
                  <a:cubicBezTo>
                    <a:pt x="75106" y="114724"/>
                    <a:pt x="92606" y="106473"/>
                    <a:pt x="103379" y="91757"/>
                  </a:cubicBezTo>
                  <a:lnTo>
                    <a:pt x="101220" y="90530"/>
                  </a:lnTo>
                  <a:lnTo>
                    <a:pt x="108376" y="87472"/>
                  </a:lnTo>
                  <a:lnTo>
                    <a:pt x="108814" y="94843"/>
                  </a:lnTo>
                  <a:lnTo>
                    <a:pt x="106654" y="93617"/>
                  </a:lnTo>
                  <a:cubicBezTo>
                    <a:pt x="95205" y="109507"/>
                    <a:pt x="76455" y="118477"/>
                    <a:pt x="56898" y="117420"/>
                  </a:cubicBezTo>
                  <a:cubicBezTo>
                    <a:pt x="37342" y="116364"/>
                    <a:pt x="19667" y="105427"/>
                    <a:pt x="9996" y="88396"/>
                  </a:cubicBezTo>
                  <a:close/>
                </a:path>
              </a:pathLst>
            </a:cu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494678" y="2618963"/>
              <a:ext cx="1973522" cy="784805"/>
            </a:xfrm>
            <a:prstGeom prst="roundRect">
              <a:avLst>
                <a:gd name="adj" fmla="val 10000"/>
              </a:avLst>
            </a:prstGeom>
            <a:solidFill>
              <a:schemeClr val="accent3"/>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1" name="Shape 161"/>
            <p:cNvSpPr txBox="1"/>
            <p:nvPr/>
          </p:nvSpPr>
          <p:spPr>
            <a:xfrm>
              <a:off x="517664" y="2641949"/>
              <a:ext cx="1927550" cy="738833"/>
            </a:xfrm>
            <a:prstGeom prst="rect">
              <a:avLst/>
            </a:prstGeom>
            <a:noFill/>
            <a:ln>
              <a:noFill/>
            </a:ln>
          </p:spPr>
          <p:txBody>
            <a:bodyPr wrap="square" lIns="30475" tIns="20300" rIns="30475" bIns="20300" anchor="ctr" anchorCtr="0">
              <a:noAutofit/>
            </a:bodyPr>
            <a:lstStyle/>
            <a:p>
              <a:pPr marL="0" marR="0" lvl="0" indent="-10160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counting term frequency </a:t>
              </a:r>
            </a:p>
          </p:txBody>
        </p:sp>
        <p:sp>
          <p:nvSpPr>
            <p:cNvPr id="162" name="Shape 162"/>
            <p:cNvSpPr/>
            <p:nvPr/>
          </p:nvSpPr>
          <p:spPr>
            <a:xfrm>
              <a:off x="2830548" y="1180154"/>
              <a:ext cx="2220213" cy="1831211"/>
            </a:xfrm>
            <a:prstGeom prst="roundRect">
              <a:avLst>
                <a:gd name="adj" fmla="val 10000"/>
              </a:avLst>
            </a:prstGeom>
            <a:solidFill>
              <a:schemeClr val="lt1">
                <a:alpha val="89803"/>
              </a:schemeClr>
            </a:solidFill>
            <a:ln w="25400" cap="flat" cmpd="sng">
              <a:solidFill>
                <a:srgbClr val="5DAEA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3" name="Shape 163"/>
            <p:cNvSpPr txBox="1"/>
            <p:nvPr/>
          </p:nvSpPr>
          <p:spPr>
            <a:xfrm>
              <a:off x="2872689" y="1614698"/>
              <a:ext cx="2135931" cy="1354527"/>
            </a:xfrm>
            <a:prstGeom prst="rect">
              <a:avLst/>
            </a:prstGeom>
            <a:noFill/>
            <a:ln>
              <a:noFill/>
            </a:ln>
          </p:spPr>
          <p:txBody>
            <a:bodyPr wrap="square" lIns="40000" tIns="40000" rIns="40000" bIns="40000" anchor="t" anchorCtr="0">
              <a:noAutofit/>
            </a:bodyPr>
            <a:lstStyle/>
            <a:p>
              <a:pPr marL="228600" marR="0" lvl="1" indent="-228600" algn="l" rtl="0">
                <a:lnSpc>
                  <a:spcPct val="9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Frequent tokens get lower weight</a:t>
              </a: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TF-IDF</a:t>
              </a:r>
            </a:p>
          </p:txBody>
        </p:sp>
        <p:sp>
          <p:nvSpPr>
            <p:cNvPr id="164" name="Shape 164"/>
            <p:cNvSpPr/>
            <p:nvPr/>
          </p:nvSpPr>
          <p:spPr>
            <a:xfrm>
              <a:off x="4061392" y="57762"/>
              <a:ext cx="2723455" cy="2723455"/>
            </a:xfrm>
            <a:custGeom>
              <a:avLst/>
              <a:gdLst/>
              <a:ahLst/>
              <a:cxnLst/>
              <a:rect l="0" t="0" r="0" b="0"/>
              <a:pathLst>
                <a:path w="120000" h="120000" extrusionOk="0">
                  <a:moveTo>
                    <a:pt x="9770" y="31474"/>
                  </a:moveTo>
                  <a:lnTo>
                    <a:pt x="9770" y="31474"/>
                  </a:lnTo>
                  <a:cubicBezTo>
                    <a:pt x="19544" y="14263"/>
                    <a:pt x="37450" y="3255"/>
                    <a:pt x="57220" y="2302"/>
                  </a:cubicBezTo>
                  <a:cubicBezTo>
                    <a:pt x="76990" y="1349"/>
                    <a:pt x="95871" y="10586"/>
                    <a:pt x="107254" y="26777"/>
                  </a:cubicBezTo>
                  <a:lnTo>
                    <a:pt x="109191" y="25677"/>
                  </a:lnTo>
                  <a:lnTo>
                    <a:pt x="108772" y="32302"/>
                  </a:lnTo>
                  <a:lnTo>
                    <a:pt x="102388" y="29541"/>
                  </a:lnTo>
                  <a:lnTo>
                    <a:pt x="104324" y="28441"/>
                  </a:lnTo>
                  <a:cubicBezTo>
                    <a:pt x="93544" y="13300"/>
                    <a:pt x="75781" y="4709"/>
                    <a:pt x="57219" y="5659"/>
                  </a:cubicBezTo>
                  <a:cubicBezTo>
                    <a:pt x="38657" y="6609"/>
                    <a:pt x="21863" y="16968"/>
                    <a:pt x="12685" y="33130"/>
                  </a:cubicBezTo>
                  <a:close/>
                </a:path>
              </a:pathLst>
            </a:custGeom>
            <a:solidFill>
              <a:srgbClr val="7F63A1"/>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3323928" y="787752"/>
              <a:ext cx="1973522" cy="784805"/>
            </a:xfrm>
            <a:prstGeom prst="roundRect">
              <a:avLst>
                <a:gd name="adj" fmla="val 10000"/>
              </a:avLst>
            </a:prstGeom>
            <a:solidFill>
              <a:srgbClr val="5DAEA5"/>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6" name="Shape 166"/>
            <p:cNvSpPr txBox="1"/>
            <p:nvPr/>
          </p:nvSpPr>
          <p:spPr>
            <a:xfrm>
              <a:off x="3346914" y="810738"/>
              <a:ext cx="1927550" cy="738833"/>
            </a:xfrm>
            <a:prstGeom prst="rect">
              <a:avLst/>
            </a:prstGeom>
            <a:noFill/>
            <a:ln>
              <a:noFill/>
            </a:ln>
          </p:spPr>
          <p:txBody>
            <a:bodyPr wrap="square" lIns="30475" tIns="20300" rIns="30475" bIns="20300" anchor="ctr" anchorCtr="0">
              <a:noAutofit/>
            </a:bodyPr>
            <a:lstStyle/>
            <a:p>
              <a:pPr marL="0" marR="0" lvl="0" indent="-10160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weighting the counts</a:t>
              </a:r>
            </a:p>
          </p:txBody>
        </p:sp>
        <p:sp>
          <p:nvSpPr>
            <p:cNvPr id="167" name="Shape 167"/>
            <p:cNvSpPr/>
            <p:nvPr/>
          </p:nvSpPr>
          <p:spPr>
            <a:xfrm>
              <a:off x="5659798" y="1180154"/>
              <a:ext cx="2220213" cy="1831211"/>
            </a:xfrm>
            <a:prstGeom prst="roundRect">
              <a:avLst>
                <a:gd name="adj" fmla="val 10000"/>
              </a:avLst>
            </a:prstGeom>
            <a:solidFill>
              <a:schemeClr val="lt1">
                <a:alpha val="89803"/>
              </a:schemeClr>
            </a:solidFill>
            <a:ln w="25400" cap="flat" cmpd="sng">
              <a:solidFill>
                <a:srgbClr val="7F63A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8" name="Shape 168"/>
            <p:cNvSpPr txBox="1"/>
            <p:nvPr/>
          </p:nvSpPr>
          <p:spPr>
            <a:xfrm>
              <a:off x="5701939" y="1222295"/>
              <a:ext cx="2135931" cy="1354527"/>
            </a:xfrm>
            <a:prstGeom prst="rect">
              <a:avLst/>
            </a:prstGeom>
            <a:noFill/>
            <a:ln>
              <a:noFill/>
            </a:ln>
          </p:spPr>
          <p:txBody>
            <a:bodyPr wrap="square" lIns="40000" tIns="40000" rIns="40000" bIns="40000" anchor="t" anchorCtr="0">
              <a:noAutofit/>
            </a:bodyPr>
            <a:lstStyle/>
            <a:p>
              <a:pPr marL="228600" marR="0" lvl="1" indent="-228600" algn="l" rtl="0">
                <a:lnSpc>
                  <a:spcPct val="9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To abstract from the original text length</a:t>
              </a: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TF-IDF</a:t>
              </a:r>
            </a:p>
          </p:txBody>
        </p:sp>
        <p:sp>
          <p:nvSpPr>
            <p:cNvPr id="169" name="Shape 169"/>
            <p:cNvSpPr/>
            <p:nvPr/>
          </p:nvSpPr>
          <p:spPr>
            <a:xfrm>
              <a:off x="6153179" y="2618963"/>
              <a:ext cx="1973522" cy="784805"/>
            </a:xfrm>
            <a:prstGeom prst="roundRect">
              <a:avLst>
                <a:gd name="adj" fmla="val 10000"/>
              </a:avLst>
            </a:prstGeom>
            <a:solidFill>
              <a:srgbClr val="7F63A1"/>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0" name="Shape 170"/>
            <p:cNvSpPr txBox="1"/>
            <p:nvPr/>
          </p:nvSpPr>
          <p:spPr>
            <a:xfrm>
              <a:off x="6176165" y="2641949"/>
              <a:ext cx="1927550" cy="738833"/>
            </a:xfrm>
            <a:prstGeom prst="rect">
              <a:avLst/>
            </a:prstGeom>
            <a:noFill/>
            <a:ln>
              <a:noFill/>
            </a:ln>
          </p:spPr>
          <p:txBody>
            <a:bodyPr wrap="square" lIns="30475" tIns="20300" rIns="30475" bIns="20300" anchor="ctr" anchorCtr="0">
              <a:noAutofit/>
            </a:bodyPr>
            <a:lstStyle/>
            <a:p>
              <a:pPr marL="0" marR="0" lvl="0" indent="-101600" algn="ctr" rtl="0">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normalizing the vectors to unit length</a:t>
              </a:r>
            </a:p>
          </p:txBody>
        </p:sp>
      </p:grpSp>
      <p:sp>
        <p:nvSpPr>
          <p:cNvPr id="171" name="Shape 171"/>
          <p:cNvSpPr txBox="1"/>
          <p:nvPr/>
        </p:nvSpPr>
        <p:spPr>
          <a:xfrm>
            <a:off x="3696237" y="4848728"/>
            <a:ext cx="7083380" cy="1754326"/>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45700" rIns="91425" bIns="45700" anchor="t" anchorCtr="0">
            <a:noAutofit/>
          </a:bodyPr>
          <a:lstStyle/>
          <a:p>
            <a:pPr marL="0" marR="0" lvl="0" indent="0" algn="ctr" rtl="0">
              <a:spcBef>
                <a:spcPts val="0"/>
              </a:spcBef>
              <a:buNone/>
            </a:pPr>
            <a:r>
              <a:rPr lang="en-US" sz="1800" b="1">
                <a:solidFill>
                  <a:schemeClr val="dk1"/>
                </a:solidFill>
                <a:latin typeface="Calibri"/>
                <a:ea typeface="Calibri"/>
                <a:cs typeface="Calibri"/>
                <a:sym typeface="Calibri"/>
              </a:rPr>
              <a:t>Term frequency–inverse document frequency</a:t>
            </a: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Importance of a word</a:t>
            </a: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Value increases proportionally to the no. of times word appears in SMS</a:t>
            </a: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Value decreases by the frequency of word in entire corpus</a:t>
            </a: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scikit-learn library’s `TfidfTransformer`</a:t>
            </a:r>
          </a:p>
          <a:p>
            <a:pPr marL="285750" marR="0" lvl="0" indent="-285750" algn="l" rtl="0">
              <a:spcBef>
                <a:spcPts val="0"/>
              </a:spcBef>
              <a:buClr>
                <a:schemeClr val="dk1"/>
              </a:buClr>
              <a:buSzPts val="1800"/>
              <a:buFont typeface="Noto Sans Symbols"/>
              <a:buChar char="▪"/>
            </a:pPr>
            <a:r>
              <a:rPr lang="en-US" sz="1800">
                <a:solidFill>
                  <a:schemeClr val="dk1"/>
                </a:solidFill>
                <a:latin typeface="Calibri"/>
                <a:ea typeface="Calibri"/>
                <a:cs typeface="Calibri"/>
                <a:sym typeface="Calibri"/>
              </a:rPr>
              <a:t>Time consuming</a:t>
            </a:r>
          </a:p>
        </p:txBody>
      </p:sp>
    </p:spTree>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2074</Words>
  <Application>Microsoft Office PowerPoint</Application>
  <PresentationFormat>Widescreen</PresentationFormat>
  <Paragraphs>470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Noto Sans Symbols</vt:lpstr>
      <vt:lpstr>3_Office Theme</vt:lpstr>
      <vt:lpstr>CMPE 257 Machine Learning Semester Project Presentation  SMS Spam Detection</vt:lpstr>
      <vt:lpstr>Project Goal</vt:lpstr>
      <vt:lpstr>Technical Approach</vt:lpstr>
      <vt:lpstr>Algorithms/Models Adopted </vt:lpstr>
      <vt:lpstr>Technical Flow</vt:lpstr>
      <vt:lpstr>Data Source and Description </vt:lpstr>
      <vt:lpstr>Data Analysis</vt:lpstr>
      <vt:lpstr>Data Preprocessing</vt:lpstr>
      <vt:lpstr>Data Vectorization</vt:lpstr>
      <vt:lpstr>Results</vt:lpstr>
      <vt:lpstr>Effect of lemmas and IDF weighting</vt:lpstr>
      <vt:lpstr>SVM Parameter Combinations</vt:lpstr>
      <vt:lpstr>Learning Curves</vt:lpstr>
      <vt:lpstr>Confusion Matrix</vt:lpstr>
      <vt:lpstr>PowerPoint Presentation</vt:lpstr>
      <vt:lpstr>Classification Reports</vt:lpstr>
      <vt:lpstr>Recurrent neural network using Tensor Flow</vt:lpstr>
      <vt:lpstr>Tools Utilized </vt:lpstr>
      <vt:lpstr>Conclusion</vt:lpstr>
      <vt:lpstr>Lessons Learned </vt:lpstr>
      <vt:lpstr>Other Path Could Have Been Taken </vt:lpstr>
      <vt:lpstr>Potential Scope Expansion for Future  </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257 Machine Learning Semester Project Presentation  SMS Spam Detection</dc:title>
  <cp:lastModifiedBy>harshada bhide</cp:lastModifiedBy>
  <cp:revision>3</cp:revision>
  <dcterms:modified xsi:type="dcterms:W3CDTF">2017-12-26T04:48:03Z</dcterms:modified>
</cp:coreProperties>
</file>