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1" r:id="rId8"/>
    <p:sldId id="262" r:id="rId9"/>
    <p:sldId id="263" r:id="rId10"/>
    <p:sldId id="264" r:id="rId11"/>
    <p:sldId id="269" r:id="rId12"/>
    <p:sldId id="265" r:id="rId13"/>
    <p:sldId id="266" r:id="rId14"/>
    <p:sldId id="267"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F4514C3B-E9B7-4001-9CD1-6625A6F45287}" type="datetimeFigureOut">
              <a:rPr lang="en-US" smtClean="0"/>
              <a:t>27-Jan-21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3FCF318-6C7D-457E-99AB-D8756353E675}"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514C3B-E9B7-4001-9CD1-6625A6F45287}" type="datetimeFigureOut">
              <a:rPr lang="en-US" smtClean="0"/>
              <a:t>27-Jan-21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F318-6C7D-457E-99AB-D8756353E67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514C3B-E9B7-4001-9CD1-6625A6F45287}" type="datetimeFigureOut">
              <a:rPr lang="en-US" smtClean="0"/>
              <a:t>27-Jan-21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F318-6C7D-457E-99AB-D8756353E67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514C3B-E9B7-4001-9CD1-6625A6F45287}" type="datetimeFigureOut">
              <a:rPr lang="en-US" smtClean="0"/>
              <a:t>27-Jan-21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CF318-6C7D-457E-99AB-D8756353E67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4514C3B-E9B7-4001-9CD1-6625A6F45287}" type="datetimeFigureOut">
              <a:rPr lang="en-US" smtClean="0"/>
              <a:t>27-Jan-21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43FCF318-6C7D-457E-99AB-D8756353E67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514C3B-E9B7-4001-9CD1-6625A6F45287}" type="datetimeFigureOut">
              <a:rPr lang="en-US" smtClean="0"/>
              <a:t>27-Jan-21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CF318-6C7D-457E-99AB-D8756353E67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4514C3B-E9B7-4001-9CD1-6625A6F45287}" type="datetimeFigureOut">
              <a:rPr lang="en-US" smtClean="0"/>
              <a:t>27-Jan-21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CF318-6C7D-457E-99AB-D8756353E67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4514C3B-E9B7-4001-9CD1-6625A6F45287}" type="datetimeFigureOut">
              <a:rPr lang="en-US" smtClean="0"/>
              <a:t>27-Jan-21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CF318-6C7D-457E-99AB-D8756353E67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514C3B-E9B7-4001-9CD1-6625A6F45287}" type="datetimeFigureOut">
              <a:rPr lang="en-US" smtClean="0"/>
              <a:t>27-Jan-21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CF318-6C7D-457E-99AB-D8756353E67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4514C3B-E9B7-4001-9CD1-6625A6F45287}" type="datetimeFigureOut">
              <a:rPr lang="en-US" smtClean="0"/>
              <a:t>27-Jan-21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CF318-6C7D-457E-99AB-D8756353E67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4514C3B-E9B7-4001-9CD1-6625A6F45287}" type="datetimeFigureOut">
              <a:rPr lang="en-US" smtClean="0"/>
              <a:t>27-Jan-21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CF318-6C7D-457E-99AB-D8756353E67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F4514C3B-E9B7-4001-9CD1-6625A6F45287}" type="datetimeFigureOut">
              <a:rPr lang="en-US" smtClean="0"/>
              <a:t>27-Jan-21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3FCF318-6C7D-457E-99AB-D8756353E67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8229600" cy="990600"/>
          </a:xfrm>
        </p:spPr>
        <p:txBody>
          <a:bodyPr/>
          <a:lstStyle/>
          <a:p>
            <a:r>
              <a:rPr lang="en-US" dirty="0" smtClean="0"/>
              <a:t>Educational scenario</a:t>
            </a:r>
            <a:endParaRPr lang="en-US" dirty="0"/>
          </a:p>
        </p:txBody>
      </p:sp>
      <p:sp>
        <p:nvSpPr>
          <p:cNvPr id="3" name="Subtitle 2"/>
          <p:cNvSpPr>
            <a:spLocks noGrp="1"/>
          </p:cNvSpPr>
          <p:nvPr>
            <p:ph type="subTitle" idx="1"/>
          </p:nvPr>
        </p:nvSpPr>
        <p:spPr>
          <a:xfrm>
            <a:off x="457200" y="1371600"/>
            <a:ext cx="8153400" cy="5257800"/>
          </a:xfrm>
        </p:spPr>
        <p:txBody>
          <a:bodyPr/>
          <a:lstStyle/>
          <a:p>
            <a:r>
              <a:rPr lang="en-US" dirty="0"/>
              <a:t>Every year thousands of applications are being submitted by international students for admission in colleges of the USA. It becomes an iterative task for the Education Department to know the total number of applications received and then compare that data with the total number of applications successfully accepted and visas processed. Hence to make the entire process easy, the education department in the US analyze the factors that influence the admission of a student into colleges. The objective of this exercise is to </a:t>
            </a:r>
            <a:r>
              <a:rPr lang="en-US" dirty="0" smtClean="0"/>
              <a:t>analyze </a:t>
            </a:r>
            <a:r>
              <a:rPr lang="en-US" dirty="0"/>
              <a:t>the same.</a:t>
            </a:r>
            <a:endParaRPr lang="en-US" dirty="0"/>
          </a:p>
        </p:txBody>
      </p:sp>
    </p:spTree>
    <p:extLst>
      <p:ext uri="{BB962C8B-B14F-4D97-AF65-F5344CB8AC3E}">
        <p14:creationId xmlns:p14="http://schemas.microsoft.com/office/powerpoint/2010/main" val="959149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Confusion Matrix</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7924799" cy="434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709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Categorization of grad attribute</a:t>
            </a:r>
            <a:endParaRPr lang="en-US" dirty="0"/>
          </a:p>
        </p:txBody>
      </p:sp>
      <p:sp>
        <p:nvSpPr>
          <p:cNvPr id="3" name="Content Placeholder 2"/>
          <p:cNvSpPr>
            <a:spLocks noGrp="1"/>
          </p:cNvSpPr>
          <p:nvPr>
            <p:ph idx="1"/>
          </p:nvPr>
        </p:nvSpPr>
        <p:spPr/>
        <p:txBody>
          <a:bodyPr/>
          <a:lstStyle/>
          <a:p>
            <a:r>
              <a:rPr lang="en-US" dirty="0"/>
              <a:t> </a:t>
            </a:r>
            <a:r>
              <a:rPr lang="en-US" dirty="0" err="1"/>
              <a:t>CA$gre_class</a:t>
            </a:r>
            <a:r>
              <a:rPr lang="en-US" dirty="0"/>
              <a:t>   n</a:t>
            </a:r>
          </a:p>
          <a:p>
            <a:r>
              <a:rPr lang="en-US" dirty="0"/>
              <a:t>1          Low  20</a:t>
            </a:r>
          </a:p>
          <a:p>
            <a:r>
              <a:rPr lang="en-US" dirty="0"/>
              <a:t>2       Medium 126</a:t>
            </a:r>
          </a:p>
          <a:p>
            <a:r>
              <a:rPr lang="en-US" dirty="0"/>
              <a:t>3         High 197</a:t>
            </a:r>
          </a:p>
          <a:p>
            <a:r>
              <a:rPr lang="en-US" dirty="0"/>
              <a:t>4         &lt;NA&gt;  57</a:t>
            </a:r>
          </a:p>
          <a:p>
            <a:r>
              <a:rPr lang="en-US" dirty="0"/>
              <a:t>&gt; </a:t>
            </a:r>
          </a:p>
        </p:txBody>
      </p:sp>
    </p:spTree>
    <p:extLst>
      <p:ext uri="{BB962C8B-B14F-4D97-AF65-F5344CB8AC3E}">
        <p14:creationId xmlns:p14="http://schemas.microsoft.com/office/powerpoint/2010/main" val="1526951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PredictedProb</a:t>
            </a:r>
            <a:r>
              <a:rPr lang="en-US" dirty="0" smtClean="0"/>
              <a:t> VS </a:t>
            </a:r>
            <a:r>
              <a:rPr lang="en-US" dirty="0" err="1" smtClean="0"/>
              <a:t>Gre</a:t>
            </a:r>
            <a:r>
              <a:rPr lang="en-US" dirty="0" smtClean="0"/>
              <a:t> graph</a:t>
            </a:r>
            <a:endParaRPr lang="en-US"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8001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914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Decision Tree</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66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153399"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897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Conclusions</a:t>
            </a:r>
            <a:endParaRPr lang="en-US" dirty="0"/>
          </a:p>
        </p:txBody>
      </p:sp>
      <p:sp>
        <p:nvSpPr>
          <p:cNvPr id="3" name="Content Placeholder 2"/>
          <p:cNvSpPr>
            <a:spLocks noGrp="1"/>
          </p:cNvSpPr>
          <p:nvPr>
            <p:ph idx="1"/>
          </p:nvPr>
        </p:nvSpPr>
        <p:spPr/>
        <p:txBody>
          <a:bodyPr/>
          <a:lstStyle/>
          <a:p>
            <a:r>
              <a:rPr lang="en-US" dirty="0" smtClean="0"/>
              <a:t>As We can see from execution of all models like linear , logistic ,decision tree and random forest</a:t>
            </a:r>
          </a:p>
          <a:p>
            <a:pPr marL="137160" indent="0">
              <a:buNone/>
            </a:pPr>
            <a:r>
              <a:rPr lang="en-US" dirty="0" smtClean="0"/>
              <a:t>     Random forest gives better results.</a:t>
            </a:r>
          </a:p>
          <a:p>
            <a:r>
              <a:rPr lang="en-US" dirty="0" smtClean="0"/>
              <a:t>Also Rank and Grad are most influencing variables that affects on admission of students.</a:t>
            </a:r>
            <a:endParaRPr lang="en-US" dirty="0"/>
          </a:p>
        </p:txBody>
      </p:sp>
    </p:spTree>
    <p:extLst>
      <p:ext uri="{BB962C8B-B14F-4D97-AF65-F5344CB8AC3E}">
        <p14:creationId xmlns:p14="http://schemas.microsoft.com/office/powerpoint/2010/main" val="286234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55000" lnSpcReduction="20000"/>
          </a:bodyPr>
          <a:lstStyle/>
          <a:p>
            <a:r>
              <a:rPr lang="en-US" sz="2900" b="1" dirty="0">
                <a:solidFill>
                  <a:srgbClr val="FF0000"/>
                </a:solidFill>
              </a:rPr>
              <a:t>Analysis Tasks: </a:t>
            </a:r>
            <a:endParaRPr lang="en-US" sz="2900" b="1" dirty="0" smtClean="0">
              <a:solidFill>
                <a:srgbClr val="FF0000"/>
              </a:solidFill>
            </a:endParaRPr>
          </a:p>
          <a:p>
            <a:r>
              <a:rPr lang="en-US" dirty="0" smtClean="0"/>
              <a:t>Analyze </a:t>
            </a:r>
            <a:r>
              <a:rPr lang="en-US" dirty="0"/>
              <a:t>the historical data and determine the key drivers for admission.</a:t>
            </a:r>
          </a:p>
          <a:p>
            <a:r>
              <a:rPr lang="en-US" sz="2900" b="1" dirty="0">
                <a:solidFill>
                  <a:srgbClr val="FF0000"/>
                </a:solidFill>
              </a:rPr>
              <a:t>Predictive: </a:t>
            </a:r>
            <a:endParaRPr lang="en-US" sz="2900" dirty="0">
              <a:solidFill>
                <a:srgbClr val="FF0000"/>
              </a:solidFill>
            </a:endParaRPr>
          </a:p>
          <a:p>
            <a:r>
              <a:rPr lang="en-US" dirty="0"/>
              <a:t>Find the missing values. (if any, perform missing value treatment)</a:t>
            </a:r>
          </a:p>
          <a:p>
            <a:r>
              <a:rPr lang="en-US" dirty="0"/>
              <a:t>Find outliers (if any, then perform outlier treatment)</a:t>
            </a:r>
          </a:p>
          <a:p>
            <a:r>
              <a:rPr lang="en-US" dirty="0"/>
              <a:t>Find the structure of the data set and if required, transform the numeric data type to factor and vice-versa.</a:t>
            </a:r>
          </a:p>
          <a:p>
            <a:r>
              <a:rPr lang="en-US" dirty="0"/>
              <a:t>Find whether the data is normally distributed or not. Use the plot to determine the same. </a:t>
            </a:r>
          </a:p>
          <a:p>
            <a:r>
              <a:rPr lang="en-US" dirty="0"/>
              <a:t>Normalize the data if not normally distributed.</a:t>
            </a:r>
          </a:p>
          <a:p>
            <a:r>
              <a:rPr lang="en-US" dirty="0"/>
              <a:t>Use variable reduction techniques to identify significant variables.</a:t>
            </a:r>
          </a:p>
          <a:p>
            <a:r>
              <a:rPr lang="en-US" dirty="0"/>
              <a:t>Run logistic model to determine the factors that influence the admission process of a student (Drop insignificant variables) </a:t>
            </a:r>
          </a:p>
          <a:p>
            <a:r>
              <a:rPr lang="en-US" dirty="0"/>
              <a:t>Calculate the accuracy of the model and run validation techniques.</a:t>
            </a:r>
          </a:p>
          <a:p>
            <a:r>
              <a:rPr lang="en-US" dirty="0"/>
              <a:t>Try other </a:t>
            </a:r>
            <a:r>
              <a:rPr lang="en-US" dirty="0" smtClean="0"/>
              <a:t>modeling </a:t>
            </a:r>
            <a:r>
              <a:rPr lang="en-US" dirty="0"/>
              <a:t>techniques like decision tree and SVM and select a champion model </a:t>
            </a:r>
          </a:p>
          <a:p>
            <a:r>
              <a:rPr lang="en-US" dirty="0"/>
              <a:t>Determine the accuracy rates for each kind of model </a:t>
            </a:r>
          </a:p>
          <a:p>
            <a:r>
              <a:rPr lang="en-US" dirty="0"/>
              <a:t>Select the most accurate model </a:t>
            </a:r>
          </a:p>
          <a:p>
            <a:r>
              <a:rPr lang="en-US" dirty="0"/>
              <a:t>Identify other Machine learning or statistical </a:t>
            </a:r>
            <a:r>
              <a:rPr lang="en-US" dirty="0" smtClean="0"/>
              <a:t>techniques</a:t>
            </a:r>
            <a:r>
              <a:rPr lang="en-US" dirty="0"/>
              <a:t> </a:t>
            </a:r>
          </a:p>
        </p:txBody>
      </p:sp>
    </p:spTree>
    <p:extLst>
      <p:ext uri="{BB962C8B-B14F-4D97-AF65-F5344CB8AC3E}">
        <p14:creationId xmlns:p14="http://schemas.microsoft.com/office/powerpoint/2010/main" val="330476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Descriptive</a:t>
            </a:r>
            <a:endParaRPr lang="en-US" sz="4400" dirty="0"/>
          </a:p>
        </p:txBody>
      </p:sp>
      <p:graphicFrame>
        <p:nvGraphicFramePr>
          <p:cNvPr id="4" name="Content Placeholder 3"/>
          <p:cNvGraphicFramePr>
            <a:graphicFrameLocks noGrp="1"/>
          </p:cNvGraphicFramePr>
          <p:nvPr>
            <p:ph idx="1"/>
          </p:nvPr>
        </p:nvGraphicFramePr>
        <p:xfrm>
          <a:off x="676275" y="3101022"/>
          <a:ext cx="7791450" cy="1706880"/>
        </p:xfrm>
        <a:graphic>
          <a:graphicData uri="http://schemas.openxmlformats.org/drawingml/2006/table">
            <a:tbl>
              <a:tblPr/>
              <a:tblGrid>
                <a:gridCol w="3895725"/>
                <a:gridCol w="3895725"/>
              </a:tblGrid>
              <a:tr h="0">
                <a:tc>
                  <a:txBody>
                    <a:bodyPr/>
                    <a:lstStyle/>
                    <a:p>
                      <a:pPr fontAlgn="t"/>
                      <a:r>
                        <a:rPr lang="en-US" b="1">
                          <a:effectLst/>
                        </a:rPr>
                        <a:t>GRE</a:t>
                      </a:r>
                      <a:endParaRPr lang="en-US">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b="1">
                          <a:effectLst/>
                        </a:rPr>
                        <a:t>Categorized</a:t>
                      </a:r>
                      <a:endParaRPr lang="en-US">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0-440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Low</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440-580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Medium</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0">
                <a:tc>
                  <a:txBody>
                    <a:bodyPr/>
                    <a:lstStyle/>
                    <a:p>
                      <a:pPr fontAlgn="t"/>
                      <a:r>
                        <a:rPr lang="en-US">
                          <a:effectLst/>
                        </a:rPr>
                        <a:t>580+</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tcPr>
                </a:tc>
                <a:tc>
                  <a:txBody>
                    <a:bodyPr/>
                    <a:lstStyle/>
                    <a:p>
                      <a:pPr fontAlgn="t"/>
                      <a:r>
                        <a:rPr lang="en-US" dirty="0">
                          <a:effectLst/>
                        </a:rPr>
                        <a:t>High</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tcPr>
                </a:tc>
              </a:tr>
            </a:tbl>
          </a:graphicData>
        </a:graphic>
      </p:graphicFrame>
      <p:sp>
        <p:nvSpPr>
          <p:cNvPr id="6" name="Rectangle 5"/>
          <p:cNvSpPr/>
          <p:nvPr/>
        </p:nvSpPr>
        <p:spPr>
          <a:xfrm>
            <a:off x="457200" y="1752600"/>
            <a:ext cx="8153400" cy="1354217"/>
          </a:xfrm>
          <a:prstGeom prst="rect">
            <a:avLst/>
          </a:prstGeom>
        </p:spPr>
        <p:txBody>
          <a:bodyPr wrap="square">
            <a:spAutoFit/>
          </a:bodyPr>
          <a:lstStyle/>
          <a:p>
            <a:pPr lvl="0" fontAlgn="base">
              <a:spcBef>
                <a:spcPct val="0"/>
              </a:spcBef>
              <a:spcAft>
                <a:spcPct val="0"/>
              </a:spcAft>
            </a:pPr>
            <a:r>
              <a:rPr lang="en-US" sz="1600" dirty="0">
                <a:latin typeface="Gotham Rounded SSm A"/>
                <a:cs typeface="Arial" pitchFamily="34" charset="0"/>
              </a:rPr>
              <a:t/>
            </a:r>
            <a:br>
              <a:rPr lang="en-US" sz="1600" dirty="0">
                <a:latin typeface="Gotham Rounded SSm A"/>
                <a:cs typeface="Arial" pitchFamily="34" charset="0"/>
              </a:rPr>
            </a:br>
            <a:r>
              <a:rPr lang="en-US" sz="1600" dirty="0">
                <a:latin typeface="Gotham Rounded SSm A"/>
                <a:cs typeface="Arial" pitchFamily="34" charset="0"/>
              </a:rPr>
              <a:t>Categorize the average of grade point into High, Medium, and Low (with admission probability percentages) and plot it on a point chart.  </a:t>
            </a:r>
            <a:br>
              <a:rPr lang="en-US" sz="1600" dirty="0">
                <a:latin typeface="Gotham Rounded SSm A"/>
                <a:cs typeface="Arial" pitchFamily="34" charset="0"/>
              </a:rPr>
            </a:br>
            <a:r>
              <a:rPr lang="en-US" sz="1600" dirty="0">
                <a:latin typeface="Gotham Rounded SSm A"/>
                <a:cs typeface="Arial" pitchFamily="34" charset="0"/>
              </a:rPr>
              <a:t>Cross grid for admission variables with GRE Categorization is shown below:</a:t>
            </a:r>
            <a:endParaRPr lang="en-US" sz="1600" dirty="0">
              <a:latin typeface="Arial" pitchFamily="34" charset="0"/>
              <a:cs typeface="Arial" pitchFamily="34" charset="0"/>
            </a:endParaRPr>
          </a:p>
          <a:p>
            <a:pPr lvl="0" eaLnBrk="0" fontAlgn="base" hangingPunct="0">
              <a:spcBef>
                <a:spcPct val="0"/>
              </a:spcBef>
              <a:spcAft>
                <a:spcPct val="0"/>
              </a:spcAft>
            </a:pPr>
            <a:endParaRPr lang="en-US" dirty="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1506435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smtClean="0"/>
              <a:t>DataSet</a:t>
            </a:r>
            <a:endParaRPr lang="en-US" dirty="0"/>
          </a:p>
        </p:txBody>
      </p:sp>
      <p:pic>
        <p:nvPicPr>
          <p:cNvPr id="2049"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14400"/>
            <a:ext cx="9144000" cy="594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11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sz="2400" dirty="0" smtClean="0"/>
              <a:t>Load dataset.</a:t>
            </a:r>
          </a:p>
          <a:p>
            <a:pPr>
              <a:buFont typeface="Arial" pitchFamily="34" charset="0"/>
              <a:buChar char="•"/>
            </a:pPr>
            <a:r>
              <a:rPr lang="en-US" sz="2400" dirty="0" smtClean="0"/>
              <a:t>Checking missing values.</a:t>
            </a:r>
          </a:p>
          <a:p>
            <a:pPr>
              <a:buFont typeface="Arial" pitchFamily="34" charset="0"/>
              <a:buChar char="•"/>
            </a:pPr>
            <a:r>
              <a:rPr lang="en-US" sz="2400" dirty="0" smtClean="0"/>
              <a:t>Find structure of dataset.</a:t>
            </a:r>
          </a:p>
          <a:p>
            <a:pPr>
              <a:buFont typeface="Arial" pitchFamily="34" charset="0"/>
              <a:buChar char="•"/>
            </a:pPr>
            <a:r>
              <a:rPr lang="en-US" sz="2400" dirty="0" smtClean="0"/>
              <a:t>Factoring.</a:t>
            </a:r>
          </a:p>
          <a:p>
            <a:pPr>
              <a:buFont typeface="Arial" pitchFamily="34" charset="0"/>
              <a:buChar char="•"/>
            </a:pPr>
            <a:r>
              <a:rPr lang="en-US" sz="2400" dirty="0" smtClean="0"/>
              <a:t>Outliers detection using plots.</a:t>
            </a:r>
          </a:p>
          <a:p>
            <a:pPr>
              <a:buFont typeface="Arial" pitchFamily="34" charset="0"/>
              <a:buChar char="•"/>
            </a:pPr>
            <a:r>
              <a:rPr lang="en-US" sz="2400" dirty="0" smtClean="0"/>
              <a:t>Normality Distribution test.</a:t>
            </a:r>
          </a:p>
          <a:p>
            <a:pPr>
              <a:buFont typeface="Arial" pitchFamily="34" charset="0"/>
              <a:buChar char="•"/>
            </a:pPr>
            <a:r>
              <a:rPr lang="en-US" sz="2400" dirty="0" smtClean="0"/>
              <a:t>Reducing variables.</a:t>
            </a:r>
          </a:p>
          <a:p>
            <a:pPr>
              <a:buFont typeface="Arial" pitchFamily="34" charset="0"/>
              <a:buChar char="•"/>
            </a:pPr>
            <a:endParaRPr lang="en-US" sz="1400" dirty="0"/>
          </a:p>
        </p:txBody>
      </p:sp>
    </p:spTree>
    <p:extLst>
      <p:ext uri="{BB962C8B-B14F-4D97-AF65-F5344CB8AC3E}">
        <p14:creationId xmlns:p14="http://schemas.microsoft.com/office/powerpoint/2010/main" val="1122788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Outliers Plot</a:t>
            </a:r>
            <a:endParaRPr lang="en-US"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391399"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5027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normAutofit/>
          </a:bodyPr>
          <a:lstStyle/>
          <a:p>
            <a:pPr>
              <a:buFont typeface="Arial" pitchFamily="34" charset="0"/>
              <a:buChar char="•"/>
            </a:pPr>
            <a:r>
              <a:rPr lang="en-US" sz="2400" dirty="0" smtClean="0"/>
              <a:t>Select best subset .</a:t>
            </a:r>
          </a:p>
          <a:p>
            <a:pPr>
              <a:buFont typeface="Arial" pitchFamily="34" charset="0"/>
              <a:buChar char="•"/>
            </a:pPr>
            <a:r>
              <a:rPr lang="en-US" sz="2400" dirty="0" smtClean="0"/>
              <a:t>Variables selection based on its significance.</a:t>
            </a:r>
          </a:p>
          <a:p>
            <a:pPr>
              <a:buFont typeface="Arial" pitchFamily="34" charset="0"/>
              <a:buChar char="•"/>
            </a:pPr>
            <a:r>
              <a:rPr lang="en-US" sz="2400" dirty="0" smtClean="0"/>
              <a:t>Stepwise forward regression is used to subset variables.</a:t>
            </a:r>
          </a:p>
          <a:p>
            <a:pPr>
              <a:buFont typeface="Arial" pitchFamily="34" charset="0"/>
              <a:buChar char="•"/>
            </a:pPr>
            <a:r>
              <a:rPr lang="en-US" sz="2400" dirty="0" smtClean="0"/>
              <a:t>Based on that we get significant variables which affects on admission of students,</a:t>
            </a:r>
          </a:p>
          <a:p>
            <a:pPr>
              <a:buFont typeface="Arial" pitchFamily="34" charset="0"/>
              <a:buChar char="•"/>
            </a:pPr>
            <a:r>
              <a:rPr lang="en-US" sz="2400" dirty="0" smtClean="0"/>
              <a:t>Rank and grad are most affecting variables.</a:t>
            </a:r>
            <a:endParaRPr lang="en-US" sz="2400" dirty="0"/>
          </a:p>
        </p:txBody>
      </p:sp>
    </p:spTree>
    <p:extLst>
      <p:ext uri="{BB962C8B-B14F-4D97-AF65-F5344CB8AC3E}">
        <p14:creationId xmlns:p14="http://schemas.microsoft.com/office/powerpoint/2010/main" val="3335157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Plots of model</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63305"/>
            <a:ext cx="9067800" cy="5694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9597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Logistic Regression</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8077199" cy="502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65605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42</TotalTime>
  <Words>261</Words>
  <Application>Microsoft Office PowerPoint</Application>
  <PresentationFormat>On-screen Show (4:3)</PresentationFormat>
  <Paragraphs>61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Apex</vt:lpstr>
      <vt:lpstr>Educational scenario</vt:lpstr>
      <vt:lpstr>Objectives</vt:lpstr>
      <vt:lpstr>Descriptive</vt:lpstr>
      <vt:lpstr>DataSet</vt:lpstr>
      <vt:lpstr>Data Exploration</vt:lpstr>
      <vt:lpstr>Outliers Plot</vt:lpstr>
      <vt:lpstr>Linear Regression</vt:lpstr>
      <vt:lpstr>Plots of model</vt:lpstr>
      <vt:lpstr>Logistic Regression</vt:lpstr>
      <vt:lpstr>Confusion Matrix</vt:lpstr>
      <vt:lpstr>Categorization of grad attribute</vt:lpstr>
      <vt:lpstr>PredictedProb VS Gre graph</vt:lpstr>
      <vt:lpstr>Decision Tree</vt:lpstr>
      <vt:lpstr>Random Forest</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Educational scenario</dc:title>
  <dc:creator>Harshada</dc:creator>
  <cp:lastModifiedBy>Harshada</cp:lastModifiedBy>
  <cp:revision>5</cp:revision>
  <dcterms:created xsi:type="dcterms:W3CDTF">2021-01-27T12:58:55Z</dcterms:created>
  <dcterms:modified xsi:type="dcterms:W3CDTF">2021-01-27T13:41:08Z</dcterms:modified>
</cp:coreProperties>
</file>