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embeddedFontLst>
    <p:embeddedFont>
      <p:font typeface="Comic Sans MS" pitchFamily="66" charset="0"/>
      <p:regular r:id="rId36"/>
      <p:bold r:id="rId37"/>
      <p:italic r:id="rId38"/>
      <p:boldItalic r:id="rId39"/>
    </p:embeddedFont>
    <p:embeddedFont>
      <p:font typeface="Georgia" pitchFamily="18" charset="0"/>
      <p:regular r:id="rId40"/>
      <p:bold r:id="rId41"/>
      <p:italic r:id="rId42"/>
      <p:boldItalic r:id="rId43"/>
    </p:embeddedFont>
    <p:embeddedFont>
      <p:font typeface="Calibri" pitchFamily="34" charset="0"/>
      <p:regular r:id="rId44"/>
      <p:bold r:id="rId45"/>
      <p:italic r:id="rId46"/>
      <p:boldItalic r:id="rId47"/>
    </p:embeddedFont>
    <p:embeddedFont>
      <p:font typeface="Open Sans" charset="0"/>
      <p:regular r:id="rId48"/>
      <p:bold r:id="rId49"/>
      <p:italic r:id="rId50"/>
      <p:boldItalic r:id="rId51"/>
    </p:embeddedFont>
    <p:embeddedFont>
      <p:font typeface="Roboto Medium" charset="0"/>
      <p:regular r:id="rId52"/>
      <p:bold r:id="rId53"/>
      <p:italic r:id="rId54"/>
      <p:boldItalic r:id="rId55"/>
    </p:embeddedFont>
    <p:embeddedFont>
      <p:font typeface="Roboto" charset="0"/>
      <p:regular r:id="rId56"/>
      <p:bold r:id="rId57"/>
      <p:italic r:id="rId58"/>
      <p:boldItalic r:id="rId59"/>
    </p:embeddedFont>
    <p:embeddedFont>
      <p:font typeface="Roboto Thin" charset="0"/>
      <p:regular r:id="rId60"/>
      <p:bold r:id="rId61"/>
      <p:italic r:id="rId62"/>
      <p:boldItalic r:id="rId63"/>
    </p:embeddedFont>
    <p:embeddedFont>
      <p:font typeface="Nunito" charset="0"/>
      <p:regular r:id="rId64"/>
      <p:bold r:id="rId65"/>
      <p:italic r:id="rId66"/>
      <p:boldItalic r:id="rId6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font" Target="fonts/font20.fntdata"/><Relationship Id="rId63" Type="http://schemas.openxmlformats.org/officeDocument/2006/relationships/font" Target="fonts/font28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font" Target="fonts/font18.fntdata"/><Relationship Id="rId58" Type="http://schemas.openxmlformats.org/officeDocument/2006/relationships/font" Target="fonts/font23.fntdata"/><Relationship Id="rId66" Type="http://schemas.openxmlformats.org/officeDocument/2006/relationships/font" Target="fonts/font3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57" Type="http://schemas.openxmlformats.org/officeDocument/2006/relationships/font" Target="fonts/font22.fntdata"/><Relationship Id="rId61" Type="http://schemas.openxmlformats.org/officeDocument/2006/relationships/font" Target="fonts/font2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font" Target="fonts/font17.fntdata"/><Relationship Id="rId60" Type="http://schemas.openxmlformats.org/officeDocument/2006/relationships/font" Target="fonts/font25.fntdata"/><Relationship Id="rId65" Type="http://schemas.openxmlformats.org/officeDocument/2006/relationships/font" Target="fonts/font3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56" Type="http://schemas.openxmlformats.org/officeDocument/2006/relationships/font" Target="fonts/font21.fntdata"/><Relationship Id="rId64" Type="http://schemas.openxmlformats.org/officeDocument/2006/relationships/font" Target="fonts/font29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59" Type="http://schemas.openxmlformats.org/officeDocument/2006/relationships/font" Target="fonts/font24.fntdata"/><Relationship Id="rId67" Type="http://schemas.openxmlformats.org/officeDocument/2006/relationships/font" Target="fonts/font32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54" Type="http://schemas.openxmlformats.org/officeDocument/2006/relationships/font" Target="fonts/font19.fntdata"/><Relationship Id="rId62" Type="http://schemas.openxmlformats.org/officeDocument/2006/relationships/font" Target="fonts/font27.fntdata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9b14907a6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9b14907a6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b9b14930ff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b9b14930ff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b9b14930ff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b9b14930ff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b9b14930ff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b9b14930ff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b9b14930ff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b9b14930ff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b9b14930ff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b9b14930ff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b9b14930ff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b9b14930ff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b9b14930ff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b9b14930ff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b9b14907a6_0_1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b9b14907a6_0_1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b9b14930ff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b9b14930ff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b9b14930ff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b9b14930ff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9b14907a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9b14907a6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b9b14930ff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b9b14930ff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b9b14930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b9b14930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b9b14930ff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b9b14930ff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b9b14930ff_0_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b9b14930ff_0_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b9b14930ff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b9b14930ff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b9b14930ff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b9b14930ff_0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b9b14930ff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b9b14930ff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b9b14930f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b9b14930f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b9b14930f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b9b14930f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b9b14907a6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b9b14907a6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b9b14907a6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b9b14907a6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b9b14907a6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b9b14907a6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b9b14907a6_0_1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b9b14907a6_0_1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b9b14907a6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b9b14907a6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b9b14907a6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b9b14907a6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b9b14907a6_0_1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b9b14907a6_0_1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b9b14907a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b9b14907a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b9b14907a6_0_10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b9b14907a6_0_10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b9b14930f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b9b14930f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b9b14930f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b9b14930ff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b9b14930f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b9b14930f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geeksforgeeks.org/java/" TargetMode="External"/><Relationship Id="rId4" Type="http://schemas.openxmlformats.org/officeDocument/2006/relationships/hyperlink" Target="https://www.javatpoint.com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600" y="168450"/>
            <a:ext cx="8074626" cy="79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3"/>
          <p:cNvSpPr txBox="1"/>
          <p:nvPr/>
        </p:nvSpPr>
        <p:spPr>
          <a:xfrm>
            <a:off x="426750" y="842275"/>
            <a:ext cx="8377800" cy="4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/>
              <a:t>                                                                                     </a:t>
            </a:r>
            <a:r>
              <a:rPr lang="en" sz="400" b="1" dirty="0"/>
              <a:t> </a:t>
            </a:r>
            <a:r>
              <a:rPr lang="en" sz="1500" b="1" dirty="0"/>
              <a:t>INSTITUTE FOR ADVANCED COMPUTING AND </a:t>
            </a:r>
            <a:endParaRPr sz="1500" b="1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/>
              <a:t>                                        SOFTWARE DEVELOPMENT AKURDI,PUNE</a:t>
            </a:r>
            <a:endParaRPr sz="1500" b="1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                                            </a:t>
            </a:r>
            <a:r>
              <a:rPr lang="en" sz="1700" dirty="0"/>
              <a:t>     </a:t>
            </a:r>
            <a:r>
              <a:rPr lang="en" sz="1300" dirty="0"/>
              <a:t>Presentation</a:t>
            </a:r>
            <a:r>
              <a:rPr lang="en" sz="1000" dirty="0"/>
              <a:t> </a:t>
            </a:r>
            <a:r>
              <a:rPr lang="en" sz="1100" dirty="0"/>
              <a:t>On</a:t>
            </a:r>
            <a:endParaRPr sz="11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                                 </a:t>
            </a:r>
            <a:r>
              <a:rPr lang="en" sz="1900" dirty="0">
                <a:solidFill>
                  <a:srgbClr val="0000FF"/>
                </a:solidFill>
              </a:rPr>
              <a:t> </a:t>
            </a:r>
            <a:r>
              <a:rPr lang="en" sz="1900" dirty="0">
                <a:solidFill>
                  <a:srgbClr val="134F5C"/>
                </a:solidFill>
              </a:rPr>
              <a:t> </a:t>
            </a:r>
            <a:r>
              <a:rPr lang="en" sz="1800" b="1" dirty="0">
                <a:solidFill>
                  <a:srgbClr val="134F5C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“Online Bus Ticket Booking”</a:t>
            </a:r>
            <a:endParaRPr sz="1800" b="1">
              <a:solidFill>
                <a:srgbClr val="134F5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/>
              <a:t>                                                         </a:t>
            </a:r>
            <a:r>
              <a:rPr lang="en" b="1" dirty="0"/>
              <a:t>PG-DAC Feb 2020</a:t>
            </a:r>
            <a:endParaRPr b="1">
              <a:solidFill>
                <a:srgbClr val="134F5C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/>
              <a:t>   </a:t>
            </a:r>
            <a:r>
              <a:rPr lang="en" sz="1300" b="1" i="1" dirty="0"/>
              <a:t>                                                         Created By:</a:t>
            </a:r>
            <a:r>
              <a:rPr lang="en" sz="1200" b="1" u="sng" dirty="0"/>
              <a:t> Group No:41</a:t>
            </a:r>
            <a:endParaRPr sz="1200" b="1" u="sng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 dirty="0"/>
              <a:t>                                                   </a:t>
            </a:r>
            <a:r>
              <a:rPr lang="en" sz="1200" b="1" i="1" dirty="0">
                <a:solidFill>
                  <a:srgbClr val="0000FF"/>
                </a:solidFill>
              </a:rPr>
              <a:t>     </a:t>
            </a:r>
            <a:r>
              <a:rPr lang="en" sz="1200" b="1" i="1" dirty="0">
                <a:solidFill>
                  <a:srgbClr val="134F5C"/>
                </a:solidFill>
              </a:rPr>
              <a:t> </a:t>
            </a:r>
            <a:r>
              <a:rPr lang="en" b="1" i="1" dirty="0" smtClean="0">
                <a:solidFill>
                  <a:srgbClr val="134F5C"/>
                </a:solidFill>
                <a:latin typeface="Georgia"/>
                <a:ea typeface="Georgia"/>
                <a:cs typeface="Georgia"/>
                <a:sym typeface="Georgia"/>
              </a:rPr>
              <a:t>Ms.Anjali </a:t>
            </a:r>
            <a:r>
              <a:rPr lang="en" b="1" i="1" dirty="0">
                <a:solidFill>
                  <a:srgbClr val="134F5C"/>
                </a:solidFill>
                <a:latin typeface="Georgia"/>
                <a:ea typeface="Georgia"/>
                <a:cs typeface="Georgia"/>
                <a:sym typeface="Georgia"/>
              </a:rPr>
              <a:t>Roopchandani  </a:t>
            </a:r>
            <a:r>
              <a:rPr lang="en" b="1" i="1" dirty="0">
                <a:solidFill>
                  <a:srgbClr val="134F5C"/>
                </a:solidFill>
              </a:rPr>
              <a:t> 1118</a:t>
            </a:r>
            <a:endParaRPr b="1" i="1">
              <a:solidFill>
                <a:srgbClr val="134F5C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134F5C"/>
                </a:solidFill>
                <a:latin typeface="Georgia"/>
                <a:ea typeface="Georgia"/>
                <a:cs typeface="Georgia"/>
                <a:sym typeface="Georgia"/>
              </a:rPr>
              <a:t>                                                     </a:t>
            </a:r>
            <a:r>
              <a:rPr lang="en" b="1" i="1" smtClean="0">
                <a:solidFill>
                  <a:srgbClr val="134F5C"/>
                </a:solidFill>
                <a:latin typeface="Georgia"/>
                <a:ea typeface="Georgia"/>
                <a:cs typeface="Georgia"/>
                <a:sym typeface="Georgia"/>
              </a:rPr>
              <a:t>Ms.Harshada </a:t>
            </a:r>
            <a:r>
              <a:rPr lang="en" b="1" i="1" dirty="0">
                <a:solidFill>
                  <a:srgbClr val="134F5C"/>
                </a:solidFill>
                <a:latin typeface="Georgia"/>
                <a:ea typeface="Georgia"/>
                <a:cs typeface="Georgia"/>
                <a:sym typeface="Georgia"/>
              </a:rPr>
              <a:t>Pimpalkar    </a:t>
            </a:r>
            <a:r>
              <a:rPr lang="en" b="1" i="1" dirty="0">
                <a:solidFill>
                  <a:srgbClr val="134F5C"/>
                </a:solidFill>
              </a:rPr>
              <a:t>1138</a:t>
            </a:r>
            <a:endParaRPr>
              <a:solidFill>
                <a:srgbClr val="0000FF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 Mr.Prashant Karhale                                                                                                                         Mr. </a:t>
            </a:r>
            <a:r>
              <a:rPr lang="en" sz="1200" b="1" dirty="0">
                <a:solidFill>
                  <a:srgbClr val="222222"/>
                </a:solidFill>
                <a:highlight>
                  <a:srgbClr val="FFFFFF"/>
                </a:highlight>
              </a:rPr>
              <a:t>Kashinath Patil</a:t>
            </a:r>
            <a:endParaRPr sz="1300" b="1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Center Coordinato</a:t>
            </a:r>
            <a:r>
              <a:rPr lang="en" sz="1300" b="1" dirty="0"/>
              <a:t>r                                                                                                                   Project Guide</a:t>
            </a:r>
            <a:r>
              <a:rPr lang="en" sz="1200" b="1" dirty="0"/>
              <a:t>                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0" name="Google Shape;2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25" y="460450"/>
            <a:ext cx="8265523" cy="453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00" y="470925"/>
            <a:ext cx="8205201" cy="407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300" y="323275"/>
            <a:ext cx="8456448" cy="4496949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4"/>
          <p:cNvSpPr/>
          <p:nvPr/>
        </p:nvSpPr>
        <p:spPr>
          <a:xfrm>
            <a:off x="6625900" y="1561025"/>
            <a:ext cx="1886700" cy="876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was not logged in, so it will ask User to Login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738" y="413125"/>
            <a:ext cx="8180525" cy="431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13" name="Google Shape;3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450" y="336175"/>
            <a:ext cx="8411525" cy="447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20" name="Google Shape;3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300" y="356325"/>
            <a:ext cx="8636124" cy="44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750" y="325675"/>
            <a:ext cx="8658600" cy="440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819150" y="383500"/>
            <a:ext cx="75057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</a:t>
            </a:r>
            <a:r>
              <a:rPr lang="en" sz="2600" b="1" i="1">
                <a:solidFill>
                  <a:srgbClr val="85200C"/>
                </a:solidFill>
                <a:latin typeface="Comic Sans MS"/>
                <a:ea typeface="Comic Sans MS"/>
                <a:cs typeface="Comic Sans MS"/>
                <a:sym typeface="Comic Sans MS"/>
              </a:rPr>
              <a:t>Activity Diagram for Customer</a:t>
            </a:r>
            <a:endParaRPr sz="2600" b="1" i="1">
              <a:solidFill>
                <a:srgbClr val="85200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31" name="Google Shape;3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725" y="1048900"/>
            <a:ext cx="7207677" cy="381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latin typeface="Comic Sans MS"/>
                <a:ea typeface="Comic Sans MS"/>
                <a:cs typeface="Comic Sans MS"/>
                <a:sym typeface="Comic Sans MS"/>
              </a:rPr>
              <a:t>     </a:t>
            </a:r>
            <a:r>
              <a:rPr lang="en" b="1" i="1">
                <a:solidFill>
                  <a:srgbClr val="66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Features provided to Customer</a:t>
            </a:r>
            <a:endParaRPr b="1" i="1">
              <a:solidFill>
                <a:srgbClr val="66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7" name="Google Shape;337;p3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2200"/>
              <a:buAutoNum type="arabicPeriod"/>
            </a:pPr>
            <a:r>
              <a:rPr lang="en" sz="2200" b="1" i="1">
                <a:solidFill>
                  <a:srgbClr val="20124D"/>
                </a:solidFill>
              </a:rPr>
              <a:t>The Customer can Update his profile.</a:t>
            </a:r>
            <a:endParaRPr sz="2200" b="1" i="1">
              <a:solidFill>
                <a:srgbClr val="20124D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2200"/>
              <a:buAutoNum type="arabicPeriod"/>
            </a:pPr>
            <a:r>
              <a:rPr lang="en" sz="2200" b="1" i="1">
                <a:solidFill>
                  <a:srgbClr val="20124D"/>
                </a:solidFill>
              </a:rPr>
              <a:t>Can see his Booking.</a:t>
            </a:r>
            <a:endParaRPr sz="2200" b="1" i="1">
              <a:solidFill>
                <a:srgbClr val="20124D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2200"/>
              <a:buAutoNum type="arabicPeriod"/>
            </a:pPr>
            <a:r>
              <a:rPr lang="en" sz="2200" b="1" i="1">
                <a:solidFill>
                  <a:srgbClr val="20124D"/>
                </a:solidFill>
              </a:rPr>
              <a:t>Can change password.</a:t>
            </a:r>
            <a:endParaRPr sz="2200" b="1" i="1">
              <a:solidFill>
                <a:srgbClr val="20124D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2200"/>
              <a:buAutoNum type="arabicPeriod"/>
            </a:pPr>
            <a:r>
              <a:rPr lang="en" sz="2200" b="1" i="1">
                <a:solidFill>
                  <a:srgbClr val="20124D"/>
                </a:solidFill>
              </a:rPr>
              <a:t>Can Book tickets.</a:t>
            </a:r>
            <a:endParaRPr sz="2200" b="1" i="1">
              <a:solidFill>
                <a:srgbClr val="20124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437975"/>
            <a:ext cx="8499802" cy="408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271250" y="1155275"/>
            <a:ext cx="723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14"/>
          <p:cNvSpPr txBox="1"/>
          <p:nvPr/>
        </p:nvSpPr>
        <p:spPr>
          <a:xfrm>
            <a:off x="341550" y="101075"/>
            <a:ext cx="8619300" cy="14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Open Sans"/>
                <a:ea typeface="Open Sans"/>
                <a:cs typeface="Open Sans"/>
                <a:sym typeface="Open Sans"/>
              </a:rPr>
              <a:t>                                   </a:t>
            </a:r>
            <a:r>
              <a:rPr lang="en" sz="3100" b="1" i="1"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" sz="3300" b="1" i="1" u="sng">
                <a:solidFill>
                  <a:srgbClr val="4C113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Contents</a:t>
            </a:r>
            <a:endParaRPr sz="3300" b="1" i="1" u="sng">
              <a:solidFill>
                <a:srgbClr val="4C113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7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1800" b="1">
              <a:solidFill>
                <a:srgbClr val="99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1800" b="1">
              <a:solidFill>
                <a:srgbClr val="99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36" name="Google Shape;136;p14"/>
          <p:cNvGrpSpPr/>
          <p:nvPr/>
        </p:nvGrpSpPr>
        <p:grpSpPr>
          <a:xfrm>
            <a:off x="634300" y="2292697"/>
            <a:ext cx="5957975" cy="531917"/>
            <a:chOff x="1593000" y="2322568"/>
            <a:chExt cx="5957975" cy="643500"/>
          </a:xfrm>
        </p:grpSpPr>
        <p:sp>
          <p:nvSpPr>
            <p:cNvPr id="137" name="Google Shape;137;p1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Aim and Objective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4" name="Google Shape;144;p14"/>
          <p:cNvGrpSpPr/>
          <p:nvPr/>
        </p:nvGrpSpPr>
        <p:grpSpPr>
          <a:xfrm>
            <a:off x="1321675" y="1658134"/>
            <a:ext cx="5957975" cy="531917"/>
            <a:chOff x="1593000" y="2322568"/>
            <a:chExt cx="5957975" cy="643500"/>
          </a:xfrm>
        </p:grpSpPr>
        <p:sp>
          <p:nvSpPr>
            <p:cNvPr id="145" name="Google Shape;145;p1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Scope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" name="Google Shape;152;p14"/>
          <p:cNvGrpSpPr/>
          <p:nvPr/>
        </p:nvGrpSpPr>
        <p:grpSpPr>
          <a:xfrm>
            <a:off x="634301" y="899109"/>
            <a:ext cx="5911503" cy="531917"/>
            <a:chOff x="1593000" y="2322568"/>
            <a:chExt cx="5957975" cy="643500"/>
          </a:xfrm>
        </p:grpSpPr>
        <p:sp>
          <p:nvSpPr>
            <p:cNvPr id="153" name="Google Shape;153;p1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Introduction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0" name="Google Shape;160;p14"/>
          <p:cNvGrpSpPr/>
          <p:nvPr/>
        </p:nvGrpSpPr>
        <p:grpSpPr>
          <a:xfrm>
            <a:off x="1321675" y="2958399"/>
            <a:ext cx="5957975" cy="531917"/>
            <a:chOff x="1593000" y="2322568"/>
            <a:chExt cx="5957975" cy="643500"/>
          </a:xfrm>
        </p:grpSpPr>
        <p:sp>
          <p:nvSpPr>
            <p:cNvPr id="161" name="Google Shape;161;p1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Activity Diagram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8" name="Google Shape;168;p14"/>
          <p:cNvGrpSpPr/>
          <p:nvPr/>
        </p:nvGrpSpPr>
        <p:grpSpPr>
          <a:xfrm>
            <a:off x="5000098" y="1580296"/>
            <a:ext cx="3960862" cy="531917"/>
            <a:chOff x="1593000" y="2322568"/>
            <a:chExt cx="5957975" cy="643500"/>
          </a:xfrm>
        </p:grpSpPr>
        <p:sp>
          <p:nvSpPr>
            <p:cNvPr id="169" name="Google Shape;169;p1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   ER Diagram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593005" y="2322572"/>
              <a:ext cx="10098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08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6" name="Google Shape;176;p14"/>
          <p:cNvGrpSpPr/>
          <p:nvPr/>
        </p:nvGrpSpPr>
        <p:grpSpPr>
          <a:xfrm>
            <a:off x="611063" y="3624049"/>
            <a:ext cx="5957975" cy="531917"/>
            <a:chOff x="1593000" y="2322568"/>
            <a:chExt cx="5957975" cy="643500"/>
          </a:xfrm>
        </p:grpSpPr>
        <p:sp>
          <p:nvSpPr>
            <p:cNvPr id="177" name="Google Shape;177;p1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Features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05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4" name="Google Shape;184;p14"/>
          <p:cNvGrpSpPr/>
          <p:nvPr/>
        </p:nvGrpSpPr>
        <p:grpSpPr>
          <a:xfrm>
            <a:off x="4199244" y="2300459"/>
            <a:ext cx="4761614" cy="531917"/>
            <a:chOff x="1593000" y="2322568"/>
            <a:chExt cx="5957975" cy="643500"/>
          </a:xfrm>
        </p:grpSpPr>
        <p:sp>
          <p:nvSpPr>
            <p:cNvPr id="185" name="Google Shape;185;p1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Benefits of System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09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2" name="Google Shape;192;p14"/>
          <p:cNvGrpSpPr/>
          <p:nvPr/>
        </p:nvGrpSpPr>
        <p:grpSpPr>
          <a:xfrm>
            <a:off x="5000078" y="2962246"/>
            <a:ext cx="3960862" cy="531917"/>
            <a:chOff x="1593000" y="2322568"/>
            <a:chExt cx="5957975" cy="643500"/>
          </a:xfrm>
        </p:grpSpPr>
        <p:sp>
          <p:nvSpPr>
            <p:cNvPr id="193" name="Google Shape;193;p1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Conclusion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9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4387853" y="2323737"/>
              <a:ext cx="25536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0" name="Google Shape;200;p14"/>
          <p:cNvGrpSpPr/>
          <p:nvPr/>
        </p:nvGrpSpPr>
        <p:grpSpPr>
          <a:xfrm>
            <a:off x="4199247" y="3633775"/>
            <a:ext cx="4828939" cy="531926"/>
            <a:chOff x="1593000" y="2322557"/>
            <a:chExt cx="5957975" cy="643511"/>
          </a:xfrm>
        </p:grpSpPr>
        <p:sp>
          <p:nvSpPr>
            <p:cNvPr id="201" name="Google Shape;201;p1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Future Scope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1676162" y="2322557"/>
              <a:ext cx="7494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10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8" name="Google Shape;208;p14"/>
          <p:cNvGrpSpPr/>
          <p:nvPr/>
        </p:nvGrpSpPr>
        <p:grpSpPr>
          <a:xfrm>
            <a:off x="3307146" y="4305271"/>
            <a:ext cx="4958227" cy="531917"/>
            <a:chOff x="1593000" y="2322568"/>
            <a:chExt cx="5957975" cy="643500"/>
          </a:xfrm>
        </p:grpSpPr>
        <p:sp>
          <p:nvSpPr>
            <p:cNvPr id="209" name="Google Shape;209;p1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Scope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6" name="Google Shape;216;p14"/>
          <p:cNvGrpSpPr/>
          <p:nvPr/>
        </p:nvGrpSpPr>
        <p:grpSpPr>
          <a:xfrm>
            <a:off x="1321675" y="4305299"/>
            <a:ext cx="5957975" cy="531917"/>
            <a:chOff x="1593000" y="2322568"/>
            <a:chExt cx="5957975" cy="643500"/>
          </a:xfrm>
        </p:grpSpPr>
        <p:sp>
          <p:nvSpPr>
            <p:cNvPr id="217" name="Google Shape;217;p1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ScreenShots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06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4" name="Google Shape;224;p14"/>
          <p:cNvGrpSpPr/>
          <p:nvPr/>
        </p:nvGrpSpPr>
        <p:grpSpPr>
          <a:xfrm>
            <a:off x="5000096" y="4305271"/>
            <a:ext cx="4028187" cy="531917"/>
            <a:chOff x="1593000" y="2322568"/>
            <a:chExt cx="5957975" cy="643500"/>
          </a:xfrm>
        </p:grpSpPr>
        <p:sp>
          <p:nvSpPr>
            <p:cNvPr id="225" name="Google Shape;225;p1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  Reference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1593008" y="2322572"/>
              <a:ext cx="9429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11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2" name="Google Shape;232;p14"/>
          <p:cNvGrpSpPr/>
          <p:nvPr/>
        </p:nvGrpSpPr>
        <p:grpSpPr>
          <a:xfrm>
            <a:off x="4199246" y="899096"/>
            <a:ext cx="4761614" cy="531917"/>
            <a:chOff x="1593000" y="2322568"/>
            <a:chExt cx="5957975" cy="643500"/>
          </a:xfrm>
        </p:grpSpPr>
        <p:sp>
          <p:nvSpPr>
            <p:cNvPr id="233" name="Google Shape;233;p1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Use Case Diagrams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07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25" y="325675"/>
            <a:ext cx="8512600" cy="437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3"/>
          <p:cNvSpPr txBox="1"/>
          <p:nvPr/>
        </p:nvSpPr>
        <p:spPr>
          <a:xfrm>
            <a:off x="3079325" y="304550"/>
            <a:ext cx="23463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3"/>
          <p:cNvSpPr txBox="1"/>
          <p:nvPr/>
        </p:nvSpPr>
        <p:spPr>
          <a:xfrm>
            <a:off x="2470675" y="375200"/>
            <a:ext cx="4894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i="1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Activity Diagram of Admin</a:t>
            </a:r>
            <a:endParaRPr sz="2600" b="1" i="1">
              <a:solidFill>
                <a:srgbClr val="99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54" name="Google Shape;3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200" y="846050"/>
            <a:ext cx="7412024" cy="4145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5B0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Features Provided to Admin</a:t>
            </a:r>
            <a:endParaRPr b="1" i="1">
              <a:solidFill>
                <a:srgbClr val="5B0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4"/>
          <p:cNvSpPr txBox="1">
            <a:spLocks noGrp="1"/>
          </p:cNvSpPr>
          <p:nvPr>
            <p:ph type="body" idx="1"/>
          </p:nvPr>
        </p:nvSpPr>
        <p:spPr>
          <a:xfrm>
            <a:off x="819150" y="1511475"/>
            <a:ext cx="7505700" cy="29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Arial"/>
              <a:buAutoNum type="arabicPeriod"/>
            </a:pPr>
            <a:r>
              <a:rPr lang="en" sz="1600" b="1" i="1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Add the route.</a:t>
            </a:r>
            <a:endParaRPr sz="1600" b="1" i="1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Arial"/>
              <a:buAutoNum type="arabicPeriod"/>
            </a:pPr>
            <a:r>
              <a:rPr lang="en" sz="1600" b="1" i="1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Delete the route.</a:t>
            </a:r>
            <a:endParaRPr sz="1600" b="1" i="1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Arial"/>
              <a:buAutoNum type="arabicPeriod"/>
            </a:pPr>
            <a:r>
              <a:rPr lang="en" sz="1600" b="1" i="1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Remove the bus from the route.</a:t>
            </a:r>
            <a:endParaRPr sz="1600" b="1" i="1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Arial"/>
              <a:buAutoNum type="arabicPeriod"/>
            </a:pPr>
            <a:r>
              <a:rPr lang="en" sz="1600" b="1" i="1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Update the bus details.</a:t>
            </a:r>
            <a:endParaRPr sz="1600" b="1" i="1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Arial"/>
              <a:buAutoNum type="arabicPeriod"/>
            </a:pPr>
            <a:r>
              <a:rPr lang="en" sz="1600" b="1" i="1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Update the route details.</a:t>
            </a:r>
            <a:endParaRPr sz="1600" b="1" i="1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Arial"/>
              <a:buAutoNum type="arabicPeriod"/>
            </a:pPr>
            <a:r>
              <a:rPr lang="en" sz="1600" b="1" i="1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Add the bus to specified route.</a:t>
            </a:r>
            <a:endParaRPr sz="1600" b="1" i="1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Arial"/>
              <a:buAutoNum type="arabicPeriod"/>
            </a:pPr>
            <a:r>
              <a:rPr lang="en" sz="1600" b="1" i="1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View the Total tickets booked,seats booked, etc.</a:t>
            </a:r>
            <a:endParaRPr sz="1600" b="1" i="1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67" name="Google Shape;36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0044"/>
            <a:ext cx="9144000" cy="4443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74" name="Google Shape;37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450" y="357200"/>
            <a:ext cx="8568749" cy="44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81" name="Google Shape;38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600" y="331000"/>
            <a:ext cx="8919398" cy="448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8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88" name="Google Shape;38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400" y="342950"/>
            <a:ext cx="8478927" cy="445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9"/>
          <p:cNvSpPr txBox="1">
            <a:spLocks noGrp="1"/>
          </p:cNvSpPr>
          <p:nvPr>
            <p:ph type="title"/>
          </p:nvPr>
        </p:nvSpPr>
        <p:spPr>
          <a:xfrm>
            <a:off x="819150" y="327100"/>
            <a:ext cx="7505700" cy="5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            </a:t>
            </a:r>
            <a:r>
              <a:rPr lang="en" b="1" i="1">
                <a:latin typeface="Comic Sans MS"/>
                <a:ea typeface="Comic Sans MS"/>
                <a:cs typeface="Comic Sans MS"/>
                <a:sym typeface="Comic Sans MS"/>
              </a:rPr>
              <a:t>Use Case Diagram</a:t>
            </a:r>
            <a:endParaRPr b="1" i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94" name="Google Shape;39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475" y="1043500"/>
            <a:ext cx="6666249" cy="394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0"/>
          <p:cNvSpPr txBox="1">
            <a:spLocks noGrp="1"/>
          </p:cNvSpPr>
          <p:nvPr>
            <p:ph type="title"/>
          </p:nvPr>
        </p:nvSpPr>
        <p:spPr>
          <a:xfrm>
            <a:off x="819150" y="270700"/>
            <a:ext cx="7505700" cy="5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</a:t>
            </a:r>
            <a:r>
              <a:rPr lang="en" b="1" i="1">
                <a:latin typeface="Comic Sans MS"/>
                <a:ea typeface="Comic Sans MS"/>
                <a:cs typeface="Comic Sans MS"/>
                <a:sym typeface="Comic Sans MS"/>
              </a:rPr>
              <a:t> ER Diagram</a:t>
            </a:r>
            <a:endParaRPr b="1" i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00" name="Google Shape;40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075" y="868600"/>
            <a:ext cx="8290502" cy="393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1"/>
          <p:cNvSpPr txBox="1">
            <a:spLocks noGrp="1"/>
          </p:cNvSpPr>
          <p:nvPr>
            <p:ph type="title"/>
          </p:nvPr>
        </p:nvSpPr>
        <p:spPr>
          <a:xfrm>
            <a:off x="541450" y="451175"/>
            <a:ext cx="7693200" cy="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1">
                <a:solidFill>
                  <a:srgbClr val="66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Benefits of Online Ticket booking System</a:t>
            </a:r>
            <a:endParaRPr sz="4200" b="1" i="1">
              <a:solidFill>
                <a:srgbClr val="66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06" name="Google Shape;406;p41"/>
          <p:cNvSpPr txBox="1">
            <a:spLocks noGrp="1"/>
          </p:cNvSpPr>
          <p:nvPr>
            <p:ph type="body" idx="1"/>
          </p:nvPr>
        </p:nvSpPr>
        <p:spPr>
          <a:xfrm>
            <a:off x="819150" y="1206925"/>
            <a:ext cx="7505700" cy="3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600"/>
              <a:buFont typeface="Arial"/>
              <a:buAutoNum type="arabicPeriod"/>
            </a:pPr>
            <a:r>
              <a:rPr lang="en" sz="1600" b="1" i="1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This system will help to maximize the number of Reservations.</a:t>
            </a:r>
            <a:endParaRPr sz="1600" b="1" i="1">
              <a:solidFill>
                <a:srgbClr val="0C343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600"/>
              <a:buFont typeface="Arial"/>
              <a:buAutoNum type="arabicPeriod"/>
            </a:pPr>
            <a:r>
              <a:rPr lang="en" sz="1600" b="1" i="1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Easy to Manage the calender.</a:t>
            </a:r>
            <a:endParaRPr sz="1600" b="1" i="1">
              <a:solidFill>
                <a:srgbClr val="0C343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600"/>
              <a:buFont typeface="Arial"/>
              <a:buAutoNum type="arabicPeriod"/>
            </a:pPr>
            <a:r>
              <a:rPr lang="en" sz="1600" b="1" i="1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Easy to Manage all the records.</a:t>
            </a:r>
            <a:endParaRPr sz="1600" b="1" i="1">
              <a:solidFill>
                <a:srgbClr val="0C343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600"/>
              <a:buFont typeface="Arial"/>
              <a:buAutoNum type="arabicPeriod"/>
            </a:pPr>
            <a:r>
              <a:rPr lang="en" sz="1600" b="1" i="1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This System is fully functional and flexible.</a:t>
            </a:r>
            <a:endParaRPr sz="1600" b="1" i="1">
              <a:solidFill>
                <a:srgbClr val="0C343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600"/>
              <a:buFont typeface="Arial"/>
              <a:buAutoNum type="arabicPeriod"/>
            </a:pPr>
            <a:r>
              <a:rPr lang="en" sz="1600" b="1" i="1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Easy to use.</a:t>
            </a:r>
            <a:endParaRPr sz="1600" b="1" i="1">
              <a:solidFill>
                <a:srgbClr val="0C343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600"/>
              <a:buFont typeface="Arial"/>
              <a:buAutoNum type="arabicPeriod"/>
            </a:pPr>
            <a:r>
              <a:rPr lang="en" sz="1600" b="1" i="1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Saves lot of time,money and Labour.</a:t>
            </a:r>
            <a:endParaRPr sz="1600" b="1" i="1">
              <a:solidFill>
                <a:srgbClr val="0C343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600"/>
              <a:buFont typeface="Arial"/>
              <a:buAutoNum type="arabicPeriod"/>
            </a:pPr>
            <a:r>
              <a:rPr lang="en" sz="1600" b="1" i="1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This Application acts as an office that is open 24/7.</a:t>
            </a:r>
            <a:endParaRPr sz="1600" b="1" i="1">
              <a:solidFill>
                <a:srgbClr val="0C343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>
              <a:solidFill>
                <a:srgbClr val="0C343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"/>
          <p:cNvSpPr txBox="1"/>
          <p:nvPr/>
        </p:nvSpPr>
        <p:spPr>
          <a:xfrm>
            <a:off x="622850" y="472150"/>
            <a:ext cx="7976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b="1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2800" b="1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INTRODUCTION</a:t>
            </a:r>
            <a:endParaRPr sz="2800"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538500" y="1346150"/>
            <a:ext cx="8067000" cy="28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➤  </a:t>
            </a:r>
            <a:r>
              <a:rPr lang="en" sz="2000" b="1" i="1">
                <a:solidFill>
                  <a:srgbClr val="274E13"/>
                </a:solidFill>
                <a:latin typeface="Calibri"/>
                <a:ea typeface="Calibri"/>
                <a:cs typeface="Calibri"/>
                <a:sym typeface="Calibri"/>
              </a:rPr>
              <a:t>The Online Bus Ticket Booking website is developed for the    Travellers to reserve seats online and to save them from hassles.</a:t>
            </a:r>
            <a:endParaRPr sz="2000" b="1" i="1">
              <a:solidFill>
                <a:srgbClr val="274E1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1">
                <a:solidFill>
                  <a:srgbClr val="274E13"/>
                </a:solidFill>
                <a:latin typeface="Calibri"/>
                <a:ea typeface="Calibri"/>
                <a:cs typeface="Calibri"/>
                <a:sym typeface="Calibri"/>
              </a:rPr>
              <a:t>➤ </a:t>
            </a:r>
            <a:r>
              <a:rPr lang="en" sz="2000" b="1" i="1">
                <a:solidFill>
                  <a:srgbClr val="274E13"/>
                </a:solidFill>
                <a:latin typeface="Calibri"/>
                <a:ea typeface="Calibri"/>
                <a:cs typeface="Calibri"/>
                <a:sym typeface="Calibri"/>
              </a:rPr>
              <a:t> It will allow the users to enjoy the booking of bus tickets from the current position via internet.</a:t>
            </a:r>
            <a:endParaRPr sz="2000" b="1" i="1">
              <a:solidFill>
                <a:srgbClr val="274E1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1">
                <a:solidFill>
                  <a:srgbClr val="274E13"/>
                </a:solidFill>
                <a:latin typeface="Calibri"/>
                <a:ea typeface="Calibri"/>
                <a:cs typeface="Calibri"/>
                <a:sym typeface="Calibri"/>
              </a:rPr>
              <a:t>➤  </a:t>
            </a:r>
            <a:r>
              <a:rPr lang="en" sz="2000" b="1" i="1">
                <a:solidFill>
                  <a:srgbClr val="274E13"/>
                </a:solidFill>
                <a:latin typeface="Calibri"/>
                <a:ea typeface="Calibri"/>
                <a:cs typeface="Calibri"/>
                <a:sym typeface="Calibri"/>
              </a:rPr>
              <a:t>The Travel Agency can also use this application for managing there ticket booking service.</a:t>
            </a:r>
            <a:endParaRPr sz="2000" b="1" i="1">
              <a:solidFill>
                <a:srgbClr val="274E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2"/>
          <p:cNvSpPr txBox="1"/>
          <p:nvPr/>
        </p:nvSpPr>
        <p:spPr>
          <a:xfrm>
            <a:off x="703225" y="699325"/>
            <a:ext cx="7936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42"/>
          <p:cNvSpPr txBox="1"/>
          <p:nvPr/>
        </p:nvSpPr>
        <p:spPr>
          <a:xfrm>
            <a:off x="536225" y="1477625"/>
            <a:ext cx="7936200" cy="3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</a:t>
            </a:r>
            <a:r>
              <a:rPr lang="en" sz="1800"/>
              <a:t> In </a:t>
            </a:r>
            <a:r>
              <a:rPr lang="en" sz="1800" b="1" u="sng"/>
              <a:t>Online Bus Ticket Booking</a:t>
            </a:r>
            <a:r>
              <a:rPr lang="en" sz="1800"/>
              <a:t> system ,we have developed a secure, user-friendly Website where user or visitors, can view  and search the buses for specific route and can check seats available in the buses.</a:t>
            </a:r>
            <a:endParaRPr sz="1800"/>
          </a:p>
          <a:p>
            <a:pPr marL="0" lvl="0" indent="0" algn="just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/>
              <a:t>        To access this system you only need a web browser, internet connection.     Here we have maintained records of passenger details, seat availability, price per seat, bill generation and other things, we have developed computerized reservation system successfully.</a:t>
            </a:r>
            <a:endParaRPr sz="1800"/>
          </a:p>
          <a:p>
            <a:pPr marL="0" lvl="0" indent="0" algn="just" rtl="0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1300"/>
              <a:t>      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3"/>
          <p:cNvSpPr txBox="1">
            <a:spLocks noGrp="1"/>
          </p:cNvSpPr>
          <p:nvPr>
            <p:ph type="title"/>
          </p:nvPr>
        </p:nvSpPr>
        <p:spPr>
          <a:xfrm>
            <a:off x="819150" y="179675"/>
            <a:ext cx="7289100" cy="5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</a:t>
            </a:r>
            <a:r>
              <a:rPr lang="en" b="1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 Future Scope </a:t>
            </a:r>
            <a:endParaRPr b="1">
              <a:solidFill>
                <a:srgbClr val="B45F0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18" name="Google Shape;418;p43"/>
          <p:cNvSpPr txBox="1">
            <a:spLocks noGrp="1"/>
          </p:cNvSpPr>
          <p:nvPr>
            <p:ph type="body" idx="1"/>
          </p:nvPr>
        </p:nvSpPr>
        <p:spPr>
          <a:xfrm>
            <a:off x="920650" y="718750"/>
            <a:ext cx="7505700" cy="42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➤</a:t>
            </a:r>
            <a:r>
              <a:rPr lang="en" sz="1581" b="1" i="1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This project can be enhanced further by adding the Agent Module to perform the agent related functionalities,The generated ticket can be sent on the email id of the customer.</a:t>
            </a:r>
            <a:endParaRPr sz="1581" b="1" i="1">
              <a:solidFill>
                <a:srgbClr val="66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SzPts val="935"/>
              <a:buNone/>
            </a:pPr>
            <a:r>
              <a:rPr lang="en" sz="1881" b="1" i="1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➤</a:t>
            </a:r>
            <a:r>
              <a:rPr lang="en" sz="1581" b="1" i="1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The website is flexible enough to be modified and implemented as per future requirements.</a:t>
            </a:r>
            <a:endParaRPr sz="1581" b="1" i="1">
              <a:solidFill>
                <a:srgbClr val="66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SzPts val="935"/>
              <a:buNone/>
            </a:pPr>
            <a:r>
              <a:rPr lang="en" sz="1881" b="1" i="1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➤</a:t>
            </a:r>
            <a:r>
              <a:rPr lang="en" sz="1581" b="1" i="1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We have tried our best to present this website.Messages and Email alerts for various things can be sent to the Users so that they cannot miss anything.</a:t>
            </a:r>
            <a:endParaRPr sz="1581" b="1" i="1">
              <a:solidFill>
                <a:srgbClr val="66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SzPts val="935"/>
              <a:buNone/>
            </a:pPr>
            <a:r>
              <a:rPr lang="en" sz="1881" b="1" i="1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➤</a:t>
            </a:r>
            <a:r>
              <a:rPr lang="en" sz="1581" b="1" i="1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The offers information for various festival seasons can be send to the User.The payment related things can be upgraded .</a:t>
            </a:r>
            <a:endParaRPr sz="1581" b="1" i="1">
              <a:solidFill>
                <a:srgbClr val="66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500"/>
              </a:spcBef>
              <a:spcAft>
                <a:spcPts val="1200"/>
              </a:spcAft>
              <a:buSzPts val="935"/>
              <a:buNone/>
            </a:pPr>
            <a:endParaRPr sz="1205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4"/>
          <p:cNvSpPr txBox="1"/>
          <p:nvPr/>
        </p:nvSpPr>
        <p:spPr>
          <a:xfrm>
            <a:off x="2876300" y="654225"/>
            <a:ext cx="36546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              </a:t>
            </a:r>
            <a:r>
              <a:rPr lang="en" sz="2100" b="1" i="1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REFERENCES</a:t>
            </a:r>
            <a:endParaRPr sz="2100" b="1" i="1">
              <a:solidFill>
                <a:srgbClr val="B45F0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44"/>
          <p:cNvSpPr txBox="1"/>
          <p:nvPr/>
        </p:nvSpPr>
        <p:spPr>
          <a:xfrm>
            <a:off x="834700" y="1545300"/>
            <a:ext cx="7455900" cy="25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AutoNum type="arabicPeriod"/>
            </a:pPr>
            <a:r>
              <a:rPr lang="en" sz="1900" b="1" i="1">
                <a:solidFill>
                  <a:srgbClr val="0000FF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https://stackoverflow.com</a:t>
            </a:r>
            <a:endParaRPr sz="1900" b="1" i="1">
              <a:solidFill>
                <a:srgbClr val="0000FF"/>
              </a:solidFill>
            </a:endParaRPr>
          </a:p>
          <a:p>
            <a:pPr marL="457200" lvl="0" indent="-3492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AutoNum type="arabicPeriod"/>
            </a:pPr>
            <a:r>
              <a:rPr lang="en" sz="1900" b="1" i="1">
                <a:solidFill>
                  <a:srgbClr val="0000F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https://www.javatpoint.com</a:t>
            </a:r>
            <a:endParaRPr sz="1900" b="1" i="1">
              <a:solidFill>
                <a:srgbClr val="0000FF"/>
              </a:solidFill>
            </a:endParaRPr>
          </a:p>
          <a:p>
            <a:pPr marL="457200" lvl="0" indent="-3492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AutoNum type="arabicPeriod"/>
            </a:pPr>
            <a:r>
              <a:rPr lang="en" sz="1900" b="1" i="1">
                <a:solidFill>
                  <a:srgbClr val="0000FF"/>
                </a:solidFill>
              </a:rPr>
              <a:t>https:docs//oracle.com</a:t>
            </a:r>
            <a:endParaRPr sz="1450" b="1" i="1">
              <a:solidFill>
                <a:srgbClr val="0000FF"/>
              </a:solidFill>
              <a:highlight>
                <a:srgbClr val="FFFFFF"/>
              </a:highlight>
              <a:uFill>
                <a:noFill/>
              </a:uFill>
              <a:hlinkClick r:id="rId5">
                <a:extLst>
                  <a:ext uri="{A12FA001-AC4F-418D-AE19-62706E023703}">
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</a:ext>
                </a:extLst>
              </a:hlinkClick>
            </a:endParaRPr>
          </a:p>
          <a:p>
            <a:pPr marL="457200" lvl="0" indent="-3492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AutoNum type="arabicPeriod"/>
            </a:pPr>
            <a:r>
              <a:rPr lang="en" sz="1900" b="1" i="1">
                <a:solidFill>
                  <a:srgbClr val="0000FF"/>
                </a:solidFill>
              </a:rPr>
              <a:t>Geeksforgeeks</a:t>
            </a:r>
            <a:endParaRPr sz="1900" b="1" i="1">
              <a:solidFill>
                <a:srgbClr val="0000FF"/>
              </a:solidFill>
            </a:endParaRPr>
          </a:p>
          <a:p>
            <a:pPr marL="457200" lvl="0" indent="-3492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AutoNum type="arabicPeriod"/>
            </a:pPr>
            <a:r>
              <a:rPr lang="en" sz="1900" b="1" i="1">
                <a:solidFill>
                  <a:srgbClr val="0000FF"/>
                </a:solidFill>
              </a:rPr>
              <a:t>https://angular.io/api</a:t>
            </a:r>
            <a:endParaRPr sz="1900" b="1" i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5"/>
          <p:cNvSpPr txBox="1"/>
          <p:nvPr/>
        </p:nvSpPr>
        <p:spPr>
          <a:xfrm>
            <a:off x="1875475" y="1628400"/>
            <a:ext cx="63003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 b="1" i="1">
                <a:solidFill>
                  <a:srgbClr val="134F5C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Thank you</a:t>
            </a:r>
            <a:endParaRPr sz="7600" b="1" i="1">
              <a:solidFill>
                <a:srgbClr val="134F5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6"/>
          <p:cNvSpPr txBox="1">
            <a:spLocks noGrp="1"/>
          </p:cNvSpPr>
          <p:nvPr>
            <p:ph type="title"/>
          </p:nvPr>
        </p:nvSpPr>
        <p:spPr>
          <a:xfrm>
            <a:off x="819150" y="471675"/>
            <a:ext cx="7505700" cy="9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</a:t>
            </a:r>
            <a:r>
              <a:rPr lang="en" sz="2800"/>
              <a:t> </a:t>
            </a:r>
            <a:r>
              <a:rPr lang="en" sz="2800" b="1">
                <a:latin typeface="Comic Sans MS"/>
                <a:ea typeface="Comic Sans MS"/>
                <a:cs typeface="Comic Sans MS"/>
                <a:sym typeface="Comic Sans MS"/>
              </a:rPr>
              <a:t>SCOPE</a:t>
            </a:r>
            <a:endParaRPr sz="2800"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1" name="Google Shape;251;p16"/>
          <p:cNvSpPr txBox="1">
            <a:spLocks noGrp="1"/>
          </p:cNvSpPr>
          <p:nvPr>
            <p:ph type="body" idx="1"/>
          </p:nvPr>
        </p:nvSpPr>
        <p:spPr>
          <a:xfrm>
            <a:off x="819150" y="1235350"/>
            <a:ext cx="7505700" cy="32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➤</a:t>
            </a:r>
            <a:r>
              <a:rPr lang="en" sz="2000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This application can be used by any Travel Agent,Travel Agency to issue the tickets to the customers.</a:t>
            </a:r>
            <a:endParaRPr sz="2000">
              <a:solidFill>
                <a:srgbClr val="66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➤It also helps the customer to enquire the availability of seats in a particular bus for the specific date from desired location.</a:t>
            </a:r>
            <a:endParaRPr sz="2000">
              <a:solidFill>
                <a:srgbClr val="66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➤It will also provide the facility to check the timings and schedule of the buses along with the ticket price.</a:t>
            </a:r>
            <a:endParaRPr sz="2000">
              <a:solidFill>
                <a:srgbClr val="66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7"/>
          <p:cNvSpPr txBox="1"/>
          <p:nvPr/>
        </p:nvSpPr>
        <p:spPr>
          <a:xfrm>
            <a:off x="411875" y="421925"/>
            <a:ext cx="8468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                                                     </a:t>
            </a:r>
            <a:r>
              <a:rPr lang="en" sz="2800" b="1">
                <a:latin typeface="Comic Sans MS"/>
                <a:ea typeface="Comic Sans MS"/>
                <a:cs typeface="Comic Sans MS"/>
                <a:sym typeface="Comic Sans MS"/>
              </a:rPr>
              <a:t>AIM AND OBJECTIVE</a:t>
            </a:r>
            <a:endParaRPr sz="2800"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7" name="Google Shape;257;p17"/>
          <p:cNvSpPr txBox="1"/>
          <p:nvPr/>
        </p:nvSpPr>
        <p:spPr>
          <a:xfrm>
            <a:off x="663025" y="1356200"/>
            <a:ext cx="79263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i="1">
                <a:solidFill>
                  <a:srgbClr val="20124D"/>
                </a:solidFill>
              </a:rPr>
              <a:t>➤</a:t>
            </a:r>
            <a:r>
              <a:rPr lang="en" sz="2000" i="1">
                <a:solidFill>
                  <a:srgbClr val="1C4587"/>
                </a:solidFill>
                <a:highlight>
                  <a:srgbClr val="FFFFFF"/>
                </a:highlight>
              </a:rPr>
              <a:t>This </a:t>
            </a:r>
            <a:r>
              <a:rPr lang="en" sz="2000" i="1">
                <a:solidFill>
                  <a:srgbClr val="1C4587"/>
                </a:solidFill>
              </a:rPr>
              <a:t>system project is made as user friendly as possible .</a:t>
            </a:r>
            <a:endParaRPr sz="2000" i="1">
              <a:solidFill>
                <a:srgbClr val="1C4587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i="1">
                <a:solidFill>
                  <a:srgbClr val="20124D"/>
                </a:solidFill>
              </a:rPr>
              <a:t>➤</a:t>
            </a:r>
            <a:r>
              <a:rPr lang="en" sz="2000" i="1">
                <a:solidFill>
                  <a:srgbClr val="20124D"/>
                </a:solidFill>
                <a:highlight>
                  <a:srgbClr val="FFFFFF"/>
                </a:highlight>
              </a:rPr>
              <a:t>Up To Date information is provided that is not possible manually.</a:t>
            </a:r>
            <a:endParaRPr sz="2000" i="1">
              <a:solidFill>
                <a:srgbClr val="20124D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i="1">
                <a:solidFill>
                  <a:srgbClr val="20124D"/>
                </a:solidFill>
              </a:rPr>
              <a:t>➤</a:t>
            </a:r>
            <a:r>
              <a:rPr lang="en" sz="2000" i="1">
                <a:solidFill>
                  <a:srgbClr val="1155CC"/>
                </a:solidFill>
                <a:highlight>
                  <a:srgbClr val="FFFFFF"/>
                </a:highlight>
              </a:rPr>
              <a:t>The objective of my project is to make the Ticket Booking system of an Agency,simple,reliable,user friendly, and corrective. Moreover less time consuming as compared to manual work. </a:t>
            </a:r>
            <a:endParaRPr sz="2000" i="1">
              <a:solidFill>
                <a:srgbClr val="1155CC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i="1"/>
              <a:t>➤</a:t>
            </a:r>
            <a:r>
              <a:rPr lang="en" sz="2000" i="1">
                <a:highlight>
                  <a:srgbClr val="FFFFFF"/>
                </a:highlight>
              </a:rPr>
              <a:t>To Increase The Ticket Booking efficiency.</a:t>
            </a:r>
            <a:endParaRPr sz="2000" i="1"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"/>
          <p:cNvSpPr txBox="1">
            <a:spLocks noGrp="1"/>
          </p:cNvSpPr>
          <p:nvPr>
            <p:ph type="title"/>
          </p:nvPr>
        </p:nvSpPr>
        <p:spPr>
          <a:xfrm>
            <a:off x="819150" y="417350"/>
            <a:ext cx="75057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                       </a:t>
            </a:r>
            <a:r>
              <a:rPr lang="en" sz="2600" b="1">
                <a:solidFill>
                  <a:srgbClr val="990000"/>
                </a:solidFill>
              </a:rPr>
              <a:t>Activity Diagram for User</a:t>
            </a:r>
            <a:endParaRPr sz="2600" b="1">
              <a:solidFill>
                <a:srgbClr val="99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3" name="Google Shape;2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450" y="1064738"/>
            <a:ext cx="7681399" cy="37228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4" name="Google Shape;264;p18"/>
          <p:cNvCxnSpPr/>
          <p:nvPr/>
        </p:nvCxnSpPr>
        <p:spPr>
          <a:xfrm>
            <a:off x="1235350" y="977050"/>
            <a:ext cx="6109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" name="Google Shape;265;p18"/>
          <p:cNvCxnSpPr/>
          <p:nvPr/>
        </p:nvCxnSpPr>
        <p:spPr>
          <a:xfrm>
            <a:off x="1572250" y="752425"/>
            <a:ext cx="11100" cy="375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" name="Google Shape;266;p18"/>
          <p:cNvCxnSpPr/>
          <p:nvPr/>
        </p:nvCxnSpPr>
        <p:spPr>
          <a:xfrm>
            <a:off x="1695775" y="774900"/>
            <a:ext cx="11400" cy="361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18"/>
          <p:cNvCxnSpPr/>
          <p:nvPr/>
        </p:nvCxnSpPr>
        <p:spPr>
          <a:xfrm>
            <a:off x="1269025" y="1111800"/>
            <a:ext cx="6109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"/>
          <p:cNvSpPr txBox="1">
            <a:spLocks noGrp="1"/>
          </p:cNvSpPr>
          <p:nvPr>
            <p:ph type="title"/>
          </p:nvPr>
        </p:nvSpPr>
        <p:spPr>
          <a:xfrm>
            <a:off x="819150" y="572750"/>
            <a:ext cx="7505700" cy="9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Features Provided to User</a:t>
            </a:r>
            <a:endParaRPr b="1" i="1">
              <a:solidFill>
                <a:srgbClr val="B45F0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3" name="Google Shape;273;p19"/>
          <p:cNvSpPr txBox="1">
            <a:spLocks noGrp="1"/>
          </p:cNvSpPr>
          <p:nvPr>
            <p:ph type="body" idx="1"/>
          </p:nvPr>
        </p:nvSpPr>
        <p:spPr>
          <a:xfrm>
            <a:off x="0" y="1381325"/>
            <a:ext cx="8741700" cy="34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9144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36587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ct val="100000"/>
              <a:buFont typeface="Arial"/>
              <a:buAutoNum type="alphaLcPeriod"/>
            </a:pPr>
            <a:r>
              <a:rPr lang="en" sz="5232" b="1" i="1">
                <a:solidFill>
                  <a:srgbClr val="85200C"/>
                </a:solidFill>
                <a:latin typeface="Arial"/>
                <a:ea typeface="Arial"/>
                <a:cs typeface="Arial"/>
                <a:sym typeface="Arial"/>
              </a:rPr>
              <a:t>The User can enter the sources and destination to view the buses on the specific route.</a:t>
            </a:r>
            <a:endParaRPr sz="5232" b="1" i="1">
              <a:solidFill>
                <a:srgbClr val="85200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36587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ct val="100000"/>
              <a:buFont typeface="Arial"/>
              <a:buAutoNum type="alphaLcPeriod"/>
            </a:pPr>
            <a:r>
              <a:rPr lang="en" sz="5232" b="1" i="1">
                <a:solidFill>
                  <a:srgbClr val="85200C"/>
                </a:solidFill>
                <a:latin typeface="Arial"/>
                <a:ea typeface="Arial"/>
                <a:cs typeface="Arial"/>
                <a:sym typeface="Arial"/>
              </a:rPr>
              <a:t>The User can register himself and then re-login to book the tickets.</a:t>
            </a:r>
            <a:endParaRPr sz="5232" b="1" i="1">
              <a:solidFill>
                <a:srgbClr val="85200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36587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ct val="100000"/>
              <a:buFont typeface="Arial"/>
              <a:buAutoNum type="alphaLcPeriod"/>
            </a:pPr>
            <a:r>
              <a:rPr lang="en" sz="5232" b="1" i="1">
                <a:solidFill>
                  <a:srgbClr val="85200C"/>
                </a:solidFill>
                <a:latin typeface="Arial"/>
                <a:ea typeface="Arial"/>
                <a:cs typeface="Arial"/>
                <a:sym typeface="Arial"/>
              </a:rPr>
              <a:t>Can check the seats available.</a:t>
            </a:r>
            <a:endParaRPr sz="5232" b="1" i="1">
              <a:solidFill>
                <a:srgbClr val="85200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36587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ct val="100000"/>
              <a:buFont typeface="Arial"/>
              <a:buAutoNum type="alphaLcPeriod"/>
            </a:pPr>
            <a:r>
              <a:rPr lang="en" sz="5232" b="1" i="1">
                <a:solidFill>
                  <a:srgbClr val="85200C"/>
                </a:solidFill>
                <a:latin typeface="Arial"/>
                <a:ea typeface="Arial"/>
                <a:cs typeface="Arial"/>
                <a:sym typeface="Arial"/>
              </a:rPr>
              <a:t>Can see all the bus information</a:t>
            </a:r>
            <a:endParaRPr sz="5232" b="1" i="1">
              <a:solidFill>
                <a:srgbClr val="85200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36587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ct val="100000"/>
              <a:buFont typeface="Arial"/>
              <a:buAutoNum type="alphaLcPeriod"/>
            </a:pPr>
            <a:r>
              <a:rPr lang="en" sz="5232" b="1" i="1">
                <a:solidFill>
                  <a:srgbClr val="85200C"/>
                </a:solidFill>
                <a:latin typeface="Arial"/>
                <a:ea typeface="Arial"/>
                <a:cs typeface="Arial"/>
                <a:sym typeface="Arial"/>
              </a:rPr>
              <a:t>Can book  no. of tickets after registration.</a:t>
            </a:r>
            <a:endParaRPr sz="5232" b="1" i="1">
              <a:solidFill>
                <a:srgbClr val="85200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36587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ct val="100000"/>
              <a:buFont typeface="Arial"/>
              <a:buAutoNum type="alphaLcPeriod"/>
            </a:pPr>
            <a:r>
              <a:rPr lang="en" sz="5232" b="1" i="1">
                <a:solidFill>
                  <a:srgbClr val="85200C"/>
                </a:solidFill>
                <a:latin typeface="Arial"/>
                <a:ea typeface="Arial"/>
                <a:cs typeface="Arial"/>
                <a:sym typeface="Arial"/>
              </a:rPr>
              <a:t>Can check number of Seats already booked.</a:t>
            </a:r>
            <a:endParaRPr sz="5232" b="1" i="1">
              <a:solidFill>
                <a:srgbClr val="85200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36587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ct val="100000"/>
              <a:buFont typeface="Arial"/>
              <a:buAutoNum type="alphaLcPeriod"/>
            </a:pPr>
            <a:r>
              <a:rPr lang="en" sz="5232" b="1" i="1">
                <a:solidFill>
                  <a:srgbClr val="85200C"/>
                </a:solidFill>
                <a:latin typeface="Arial"/>
                <a:ea typeface="Arial"/>
                <a:cs typeface="Arial"/>
                <a:sym typeface="Arial"/>
              </a:rPr>
              <a:t>Can view the bus information like arrival time,destination time etc.</a:t>
            </a:r>
            <a:endParaRPr sz="5232" b="1" i="1">
              <a:solidFill>
                <a:srgbClr val="85200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732" b="1" i="1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0"/>
          <p:cNvSpPr txBox="1">
            <a:spLocks noGrp="1"/>
          </p:cNvSpPr>
          <p:nvPr>
            <p:ph type="title"/>
          </p:nvPr>
        </p:nvSpPr>
        <p:spPr>
          <a:xfrm>
            <a:off x="819150" y="1774400"/>
            <a:ext cx="7505700" cy="10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ScreenShots for User Performed Operation</a:t>
            </a:r>
            <a:endParaRPr b="1" i="1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79" name="Google Shape;279;p20"/>
          <p:cNvCxnSpPr>
            <a:stCxn id="278" idx="2"/>
          </p:cNvCxnSpPr>
          <p:nvPr/>
        </p:nvCxnSpPr>
        <p:spPr>
          <a:xfrm>
            <a:off x="4572000" y="2841200"/>
            <a:ext cx="322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900" y="422650"/>
            <a:ext cx="8422100" cy="414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729</Words>
  <PresentationFormat>On-screen Show (16:9)</PresentationFormat>
  <Paragraphs>107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Comic Sans MS</vt:lpstr>
      <vt:lpstr>Georgia</vt:lpstr>
      <vt:lpstr>Calibri</vt:lpstr>
      <vt:lpstr>Open Sans</vt:lpstr>
      <vt:lpstr>Roboto Medium</vt:lpstr>
      <vt:lpstr>Roboto</vt:lpstr>
      <vt:lpstr>Roboto Thin</vt:lpstr>
      <vt:lpstr>Nunito</vt:lpstr>
      <vt:lpstr>Shift</vt:lpstr>
      <vt:lpstr>Slide 1</vt:lpstr>
      <vt:lpstr>Slide 2</vt:lpstr>
      <vt:lpstr>Slide 3</vt:lpstr>
      <vt:lpstr>                              SCOPE</vt:lpstr>
      <vt:lpstr>Slide 5</vt:lpstr>
      <vt:lpstr>                       Activity Diagram for User </vt:lpstr>
      <vt:lpstr>Features Provided to User</vt:lpstr>
      <vt:lpstr>ScreenShots for User Performed Operation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           Activity Diagram for Customer</vt:lpstr>
      <vt:lpstr>     Features provided to Customer</vt:lpstr>
      <vt:lpstr>Slide 19</vt:lpstr>
      <vt:lpstr>Slide 20</vt:lpstr>
      <vt:lpstr>Slide 21</vt:lpstr>
      <vt:lpstr>Features Provided to Admin </vt:lpstr>
      <vt:lpstr>Slide 23</vt:lpstr>
      <vt:lpstr>Slide 24</vt:lpstr>
      <vt:lpstr>Slide 25</vt:lpstr>
      <vt:lpstr>Slide 26</vt:lpstr>
      <vt:lpstr>              Use Case Diagram</vt:lpstr>
      <vt:lpstr>                               ER Diagram</vt:lpstr>
      <vt:lpstr>Benefits of Online Ticket booking System</vt:lpstr>
      <vt:lpstr>Slide 30</vt:lpstr>
      <vt:lpstr>                            Future Scope </vt:lpstr>
      <vt:lpstr>Slide 32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Anjali</cp:lastModifiedBy>
  <cp:revision>2</cp:revision>
  <dcterms:modified xsi:type="dcterms:W3CDTF">2021-02-02T05:29:49Z</dcterms:modified>
</cp:coreProperties>
</file>