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68" r:id="rId2"/>
    <p:sldId id="259" r:id="rId3"/>
    <p:sldId id="270" r:id="rId4"/>
    <p:sldId id="279" r:id="rId5"/>
    <p:sldId id="284" r:id="rId6"/>
    <p:sldId id="282" r:id="rId7"/>
    <p:sldId id="278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50" d="100"/>
          <a:sy n="50" d="100"/>
        </p:scale>
        <p:origin x="-1944" y="-10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E7827-09AF-43A9-B339-775332C99850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B00F8-A3C5-4870-A6F9-B6F885D5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3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862E1F-71C8-4DC5-9FA6-FD4A17069FD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AD94C75-3BB2-43E1-B554-4FA8AAE985D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0AD4CCD-7717-C44B-BFE9-35D429E60676}"/>
              </a:ext>
            </a:extLst>
          </p:cNvPr>
          <p:cNvSpPr txBox="1"/>
          <p:nvPr/>
        </p:nvSpPr>
        <p:spPr>
          <a:xfrm>
            <a:off x="2337246" y="2277416"/>
            <a:ext cx="7254239" cy="3181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                                                                 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/>
              <a:cs typeface="Mang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.                                                            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/>
              <a:cs typeface="Mangal"/>
            </a:endParaRPr>
          </a:p>
        </p:txBody>
      </p:sp>
      <p:pic>
        <p:nvPicPr>
          <p:cNvPr id="10" name="Picture 9" descr="Image result for Diems logo">
            <a:extLst>
              <a:ext uri="{FF2B5EF4-FFF2-40B4-BE49-F238E27FC236}">
                <a16:creationId xmlns="" xmlns:a16="http://schemas.microsoft.com/office/drawing/2014/main" id="{059EA7AC-74A5-4146-B108-3159247DF8A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240" y="-175341"/>
            <a:ext cx="3307080" cy="173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099246" y="1560552"/>
            <a:ext cx="6096000" cy="47525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MSPM’S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DEOGIRI INSTITUTE OF ENGINEERING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AND MANAGEMENT STUDIES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en-US" dirty="0"/>
              <a:t>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Computer Science and Engineering.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COMPUTATION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Presentation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64518" indent="-155859">
              <a:spcBef>
                <a:spcPts val="61"/>
              </a:spcBef>
              <a:buFont typeface="Arial"/>
              <a:buChar char="•"/>
              <a:tabLst>
                <a:tab pos="164085" algn="l"/>
                <a:tab pos="164518" algn="l"/>
              </a:tabLst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Binary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Complement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function using 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turing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machine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Vandana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Jogdand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(36023)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Harshada Gangne(36024)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ID- https://github.com/Harshadagangne/toc.git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prof. S.M.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Chavan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prof. Department of CSE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Deogiri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Engineering And Management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955" y="0"/>
            <a:ext cx="1218333" cy="12416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750" b="1" dirty="0">
                <a:solidFill>
                  <a:srgbClr val="006FC0"/>
                </a:solidFill>
                <a:latin typeface="Times New Roman"/>
                <a:cs typeface="Times New Roman"/>
              </a:rPr>
              <a:t>[SE </a:t>
            </a:r>
            <a:r>
              <a:rPr sz="750" b="1" spc="-3" dirty="0">
                <a:solidFill>
                  <a:srgbClr val="006FC0"/>
                </a:solidFill>
                <a:latin typeface="Times New Roman"/>
                <a:cs typeface="Times New Roman"/>
              </a:rPr>
              <a:t>CSE-2] AUGUST </a:t>
            </a:r>
            <a:r>
              <a:rPr sz="750" b="1" dirty="0">
                <a:solidFill>
                  <a:srgbClr val="006FC0"/>
                </a:solidFill>
                <a:latin typeface="Times New Roman"/>
                <a:cs typeface="Times New Roman"/>
              </a:rPr>
              <a:t>2,</a:t>
            </a:r>
            <a:r>
              <a:rPr sz="750" b="1" spc="-3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006FC0"/>
                </a:solidFill>
                <a:latin typeface="Times New Roman"/>
                <a:cs typeface="Times New Roman"/>
              </a:rPr>
              <a:t>2018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2763500" y="4419877"/>
            <a:ext cx="1870364" cy="769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59">
              <a:lnSpc>
                <a:spcPts val="583"/>
              </a:lnSpc>
            </a:pPr>
            <a:r>
              <a:rPr spc="-14" dirty="0"/>
              <a:t>PAGE</a:t>
            </a:r>
            <a:r>
              <a:rPr spc="-41" dirty="0"/>
              <a:t> </a:t>
            </a:r>
            <a:r>
              <a:rPr spc="14"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7158" y="659351"/>
            <a:ext cx="6430761" cy="6290038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8659">
              <a:spcBef>
                <a:spcPts val="61"/>
              </a:spcBef>
              <a:tabLst>
                <a:tab pos="164085" algn="l"/>
                <a:tab pos="164518" algn="l"/>
              </a:tabLst>
            </a:pPr>
            <a:r>
              <a:rPr lang="en-US" sz="4000" spc="14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TOPIC:-</a:t>
            </a:r>
          </a:p>
          <a:p>
            <a:pPr marL="8659">
              <a:spcBef>
                <a:spcPts val="61"/>
              </a:spcBef>
              <a:tabLst>
                <a:tab pos="164085" algn="l"/>
                <a:tab pos="164518" algn="l"/>
              </a:tabLst>
            </a:pPr>
            <a:r>
              <a:rPr lang="en-US" sz="4000" spc="14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1)Introduction to Turing machine.</a:t>
            </a:r>
            <a:endParaRPr lang="en-US" sz="4000" spc="14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659">
              <a:spcBef>
                <a:spcPts val="61"/>
              </a:spcBef>
              <a:tabLst>
                <a:tab pos="164085" algn="l"/>
                <a:tab pos="164518" algn="l"/>
              </a:tabLst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2)Formulation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turing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machine.</a:t>
            </a:r>
            <a:endParaRPr lang="en-US" sz="4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659">
              <a:spcBef>
                <a:spcPts val="61"/>
              </a:spcBef>
              <a:tabLst>
                <a:tab pos="164085" algn="l"/>
                <a:tab pos="164518" algn="l"/>
              </a:tabLst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Complement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pPr marL="8659">
              <a:spcBef>
                <a:spcPts val="61"/>
              </a:spcBef>
              <a:tabLst>
                <a:tab pos="164085" algn="l"/>
                <a:tab pos="164518" algn="l"/>
              </a:tabLst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4)Application.</a:t>
            </a:r>
          </a:p>
          <a:p>
            <a:pPr marL="8659">
              <a:spcBef>
                <a:spcPts val="61"/>
              </a:spcBef>
              <a:tabLst>
                <a:tab pos="164085" algn="l"/>
                <a:tab pos="164518" algn="l"/>
              </a:tabLst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5)conclusion.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64518" indent="-155859">
              <a:spcBef>
                <a:spcPts val="61"/>
              </a:spcBef>
              <a:buFont typeface="Arial"/>
              <a:buChar char="•"/>
              <a:tabLst>
                <a:tab pos="164085" algn="l"/>
                <a:tab pos="164518" algn="l"/>
              </a:tabLst>
            </a:pPr>
            <a:endParaRPr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4"/>
              </a:spcBef>
              <a:buClr>
                <a:srgbClr val="000066"/>
              </a:buClr>
              <a:buFont typeface="Arial"/>
              <a:buChar char="•"/>
            </a:pPr>
            <a:endParaRPr sz="1568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4518" indent="-155859">
              <a:buFont typeface="Arial"/>
              <a:buChar char="•"/>
              <a:tabLst>
                <a:tab pos="164085" algn="l"/>
                <a:tab pos="164518" algn="l"/>
              </a:tabLst>
            </a:pPr>
            <a:endParaRPr sz="955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9464" y="3343968"/>
            <a:ext cx="2532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699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TOPIC OF MINI APPLICATION :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17084" y="2919943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2213" y="3089707"/>
            <a:ext cx="496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complement function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Turing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Turing machine is not a machine. It is a mathematical model, which was formulated by the English mathematician Alan Turing in 1936. It's a very simple model of a </a:t>
            </a:r>
            <a:r>
              <a:rPr lang="en-US" dirty="0" smtClean="0"/>
              <a:t>computer,</a:t>
            </a:r>
            <a:r>
              <a:rPr lang="en-US" dirty="0"/>
              <a:t>  yet it has the complete computing capability of a general purpose computer</a:t>
            </a:r>
            <a:r>
              <a:rPr lang="en-US" dirty="0" smtClean="0"/>
              <a:t>.</a:t>
            </a:r>
          </a:p>
          <a:p>
            <a:r>
              <a:rPr lang="en-US" dirty="0"/>
              <a:t>A Turing machine consists only of a few components: A tape on which data can be sequentially stored. The tape consists of fields, which are sequentially arranged. Each field can contain a character of a finite alphabet. This tape has no limits, it goes on infinitely in both directions. In a real machine, the tape would have to be large enough to contain all the data for the algorithm.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Formulation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turing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machine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076" y="1779687"/>
            <a:ext cx="93220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en-US" dirty="0"/>
              <a:t> </a:t>
            </a:r>
            <a:r>
              <a:rPr lang="en-US" sz="2400" dirty="0"/>
              <a:t>deterministic Turing machine can be defined as a 7-tuple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M = (Q, Σ, Γ, δ, b, q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with Q </a:t>
            </a:r>
            <a:r>
              <a:rPr lang="en-US" sz="2400" dirty="0"/>
              <a:t>is a finite, non-empty set of states</a:t>
            </a:r>
          </a:p>
          <a:p>
            <a:r>
              <a:rPr lang="en-US" sz="2400" dirty="0"/>
              <a:t>Γ is a finite, non-empty set of the tape alphabet</a:t>
            </a:r>
          </a:p>
          <a:p>
            <a:r>
              <a:rPr lang="en-US" sz="2400" dirty="0"/>
              <a:t>Σ is the set of input symbols with Σ ⊂ Γ</a:t>
            </a:r>
          </a:p>
          <a:p>
            <a:r>
              <a:rPr lang="en-US" sz="2400" dirty="0"/>
              <a:t>δ is a partially defined function, the transition function:</a:t>
            </a:r>
            <a:br>
              <a:rPr lang="en-US" sz="2400" dirty="0"/>
            </a:br>
            <a:r>
              <a:rPr lang="en-US" sz="2400" dirty="0"/>
              <a:t>δ : (Q \ {</a:t>
            </a:r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}) x Γ → Q x Γ x {L,N,R}</a:t>
            </a:r>
          </a:p>
          <a:p>
            <a:r>
              <a:rPr lang="en-US" sz="2400" dirty="0"/>
              <a:t>b ∈ &amp;Gamma \ Σ is the blank symbol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 ∈ Q is the initial state</a:t>
            </a: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 ∈ Q is the set of accepting or final states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59398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Binary Complement function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8537651"/>
              </p:ext>
            </p:extLst>
          </p:nvPr>
        </p:nvGraphicFramePr>
        <p:xfrm>
          <a:off x="5194577" y="1398933"/>
          <a:ext cx="6635192" cy="5282090"/>
        </p:xfrm>
        <a:graphic>
          <a:graphicData uri="http://schemas.openxmlformats.org/drawingml/2006/table">
            <a:tbl>
              <a:tblPr/>
              <a:tblGrid>
                <a:gridCol w="3317596"/>
                <a:gridCol w="3317596"/>
              </a:tblGrid>
              <a:tr h="26102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Function Definition</a:t>
                      </a:r>
                    </a:p>
                  </a:txBody>
                  <a:tcPr marL="11542" marR="11542" marT="11542" marB="115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Description</a:t>
                      </a:r>
                    </a:p>
                  </a:txBody>
                  <a:tcPr marL="11542" marR="11542" marT="11542" marB="115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4937">
                <a:tc>
                  <a:txBody>
                    <a:bodyPr/>
                    <a:lstStyle/>
                    <a:p>
                      <a:pPr algn="l"/>
                      <a:r>
                        <a:rPr lang="el-GR" sz="2000" dirty="0"/>
                        <a:t>δ(</a:t>
                      </a:r>
                      <a:r>
                        <a:rPr lang="en-US" sz="2000" dirty="0"/>
                        <a:t>init,0) = (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, 1, R)</a:t>
                      </a:r>
                    </a:p>
                  </a:txBody>
                  <a:tcPr marL="11542" marR="11542" marT="11542" marB="115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If the machine is in state "init" and a 0 is read by the head, a 1 will be written, the state will change to "init" (so actually, it will not change) and the head will be moved one field to the right.</a:t>
                      </a:r>
                    </a:p>
                  </a:txBody>
                  <a:tcPr marL="11542" marR="11542" marT="11542" marB="115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4937">
                <a:tc>
                  <a:txBody>
                    <a:bodyPr/>
                    <a:lstStyle/>
                    <a:p>
                      <a:pPr algn="l"/>
                      <a:r>
                        <a:rPr lang="el-GR" sz="2000" dirty="0"/>
                        <a:t>δ(</a:t>
                      </a:r>
                      <a:r>
                        <a:rPr lang="en-US" sz="2000" dirty="0"/>
                        <a:t>init,1) = (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, 0, R)</a:t>
                      </a:r>
                    </a:p>
                  </a:txBody>
                  <a:tcPr marL="11542" marR="11542" marT="11542" marB="115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If the machine is in state "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" and a 1 is read by the head, a 0 will be written, the state will change to "</a:t>
                      </a:r>
                      <a:r>
                        <a:rPr lang="en-US" sz="2000" dirty="0" err="1"/>
                        <a:t>init</a:t>
                      </a:r>
                      <a:r>
                        <a:rPr lang="en-US" sz="2000" dirty="0"/>
                        <a:t>" (so actually, it will not change) and the head will be moved one field to the right.</a:t>
                      </a:r>
                    </a:p>
                  </a:txBody>
                  <a:tcPr marL="11542" marR="11542" marT="11542" marB="115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332">
                <a:tc>
                  <a:txBody>
                    <a:bodyPr/>
                    <a:lstStyle/>
                    <a:p>
                      <a:pPr algn="l"/>
                      <a:r>
                        <a:rPr lang="el-GR" sz="2000" dirty="0"/>
                        <a:t>δ(</a:t>
                      </a:r>
                      <a:r>
                        <a:rPr lang="en-US" sz="2000" dirty="0" err="1"/>
                        <a:t>init,b</a:t>
                      </a:r>
                      <a:r>
                        <a:rPr lang="en-US" sz="2000" dirty="0"/>
                        <a:t>) = (final, b, N)</a:t>
                      </a:r>
                    </a:p>
                  </a:txBody>
                  <a:tcPr marL="11542" marR="11542" marT="11542" marB="115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If a blank ("b"), defining the end of the input string, is read, the TM reaches the final state "final" and halts.</a:t>
                      </a:r>
                    </a:p>
                  </a:txBody>
                  <a:tcPr marL="11542" marR="11542" marT="11542" marB="115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91065" y="1264878"/>
            <a:ext cx="7025929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Let's define a Turing machine, which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complements a binary input on the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 tape, i.e. an input “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555555"/>
                </a:solidFill>
                <a:latin typeface="Verdana" pitchFamily="34" charset="0"/>
                <a:cs typeface="Arial" pitchFamily="34" charset="0"/>
              </a:rPr>
              <a:t>1100111</a:t>
            </a:r>
            <a:r>
              <a:rPr lang="en-US" dirty="0">
                <a:solidFill>
                  <a:srgbClr val="555555"/>
                </a:solidFill>
                <a:latin typeface="Verdana" pitchFamily="34" charset="0"/>
                <a:cs typeface="Arial" pitchFamily="34" charset="0"/>
              </a:rPr>
              <a:t>" e.g. will be turned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into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 "0011000".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Σ = {0, 1}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Q = {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, final}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q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 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q</a:t>
            </a:r>
            <a:r>
              <a:rPr kumimoji="0" lang="en-US" b="0" i="0" u="none" strike="noStrike" cap="none" normalizeH="0" baseline="-3000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 = final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9240" y="1836896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1)Computer </a:t>
            </a:r>
            <a:r>
              <a:rPr lang="en-US" sz="3200" dirty="0"/>
              <a:t>language uses a binary number system with zero representing an 'off' position and one representing an 'on' position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/>
              <a:t> </a:t>
            </a:r>
            <a:r>
              <a:rPr lang="en-US" sz="3200" dirty="0" smtClean="0"/>
              <a:t>2)Advantages</a:t>
            </a:r>
            <a:r>
              <a:rPr lang="en-US" sz="3200" dirty="0"/>
              <a:t> include ease of use in coding, fewer computations and less computational errors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3) </a:t>
            </a:r>
            <a:r>
              <a:rPr lang="en-US" sz="3200" dirty="0"/>
              <a:t>The binary number system can also be used in Boolean algebra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21280" y="62484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                 Application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1040" y="731520"/>
            <a:ext cx="5364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conclusion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011680" y="2438400"/>
            <a:ext cx="7863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Hence we have a write a program for binary conversion in python using concept of </a:t>
            </a:r>
            <a:r>
              <a:rPr lang="en-US" sz="4400" dirty="0" err="1" smtClean="0"/>
              <a:t>turing</a:t>
            </a:r>
            <a:r>
              <a:rPr lang="en-US" sz="4400" dirty="0" smtClean="0"/>
              <a:t> machine</a:t>
            </a:r>
          </a:p>
          <a:p>
            <a:r>
              <a:rPr lang="en-US" sz="4400" dirty="0" smtClean="0"/>
              <a:t>Ex-  input :-1001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  output:-0110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36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2327</TotalTime>
  <Words>336</Words>
  <Application>Microsoft Office PowerPoint</Application>
  <PresentationFormat>Custom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PowerPoint Presentation</vt:lpstr>
      <vt:lpstr>PowerPoint Presentation</vt:lpstr>
      <vt:lpstr> TOPIC OF MINI APPLICATION : </vt:lpstr>
      <vt:lpstr>Turing machine</vt:lpstr>
      <vt:lpstr>            Formulation of turing machine </vt:lpstr>
      <vt:lpstr>Binary Complement function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satyan p joshi</dc:creator>
  <cp:lastModifiedBy>asus</cp:lastModifiedBy>
  <cp:revision>78</cp:revision>
  <dcterms:created xsi:type="dcterms:W3CDTF">2018-10-24T21:05:07Z</dcterms:created>
  <dcterms:modified xsi:type="dcterms:W3CDTF">2019-10-15T08:31:04Z</dcterms:modified>
</cp:coreProperties>
</file>