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71" r:id="rId4"/>
    <p:sldId id="269" r:id="rId5"/>
    <p:sldId id="285" r:id="rId6"/>
    <p:sldId id="284" r:id="rId7"/>
    <p:sldId id="283" r:id="rId8"/>
    <p:sldId id="266" r:id="rId9"/>
    <p:sldId id="267" r:id="rId10"/>
    <p:sldId id="268" r:id="rId11"/>
    <p:sldId id="261" r:id="rId12"/>
    <p:sldId id="281" r:id="rId13"/>
    <p:sldId id="274" r:id="rId14"/>
    <p:sldId id="275" r:id="rId15"/>
    <p:sldId id="291" r:id="rId16"/>
    <p:sldId id="290" r:id="rId17"/>
    <p:sldId id="292" r:id="rId18"/>
    <p:sldId id="276" r:id="rId19"/>
    <p:sldId id="277" r:id="rId20"/>
    <p:sldId id="280" r:id="rId21"/>
    <p:sldId id="278" r:id="rId22"/>
    <p:sldId id="282" r:id="rId23"/>
    <p:sldId id="286" r:id="rId24"/>
    <p:sldId id="287" r:id="rId25"/>
    <p:sldId id="288" r:id="rId26"/>
    <p:sldId id="289"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12D931-BB77-4211-951F-EF666B12CC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FFC6997-EE31-48F3-8BE7-BB135021474D}">
      <dgm:prSet phldrT="[Text]"/>
      <dgm:spPr/>
      <dgm:t>
        <a:bodyPr/>
        <a:lstStyle/>
        <a:p>
          <a:r>
            <a:rPr lang="en-IN" b="1" dirty="0"/>
            <a:t>GROUP MEMBERS:</a:t>
          </a:r>
        </a:p>
      </dgm:t>
    </dgm:pt>
    <dgm:pt modelId="{BB4DA1B8-2BF0-4C94-AC01-5089690AF561}" type="parTrans" cxnId="{F279AC73-E3E6-42EA-BDA9-D55F4299A4B5}">
      <dgm:prSet/>
      <dgm:spPr/>
      <dgm:t>
        <a:bodyPr/>
        <a:lstStyle/>
        <a:p>
          <a:endParaRPr lang="en-IN"/>
        </a:p>
      </dgm:t>
    </dgm:pt>
    <dgm:pt modelId="{2964A62A-669A-44F5-AE1C-C82AAA87D2D9}" type="sibTrans" cxnId="{F279AC73-E3E6-42EA-BDA9-D55F4299A4B5}">
      <dgm:prSet/>
      <dgm:spPr/>
      <dgm:t>
        <a:bodyPr/>
        <a:lstStyle/>
        <a:p>
          <a:endParaRPr lang="en-IN"/>
        </a:p>
      </dgm:t>
    </dgm:pt>
    <dgm:pt modelId="{EF77A2AE-758B-4854-A44C-F759C3320556}">
      <dgm:prSet phldrT="[Text]">
        <dgm:style>
          <a:lnRef idx="1">
            <a:schemeClr val="accent1"/>
          </a:lnRef>
          <a:fillRef idx="2">
            <a:schemeClr val="accent1"/>
          </a:fillRef>
          <a:effectRef idx="1">
            <a:schemeClr val="accent1"/>
          </a:effectRef>
          <a:fontRef idx="minor">
            <a:schemeClr val="dk1"/>
          </a:fontRef>
        </dgm:style>
      </dgm:prSet>
      <dgm:spPr>
        <a:solidFill>
          <a:schemeClr val="bg1"/>
        </a:solidFill>
        <a:ln>
          <a:solidFill>
            <a:schemeClr val="bg1"/>
          </a:solidFill>
        </a:ln>
      </dgm:spPr>
      <dgm:t>
        <a:bodyPr/>
        <a:lstStyle/>
        <a:p>
          <a:pPr algn="l"/>
          <a:r>
            <a:rPr lang="en-IN" dirty="0"/>
            <a:t>ABDUL NAFIH KT</a:t>
          </a:r>
        </a:p>
      </dgm:t>
    </dgm:pt>
    <dgm:pt modelId="{41C4184E-37F2-4AEB-A1D2-0E89EA5BE4CA}" type="parTrans" cxnId="{EC4D8715-E1AC-4272-8B1C-7A04165C5EF2}">
      <dgm:prSet/>
      <dgm:spPr/>
      <dgm:t>
        <a:bodyPr/>
        <a:lstStyle/>
        <a:p>
          <a:endParaRPr lang="en-IN"/>
        </a:p>
      </dgm:t>
    </dgm:pt>
    <dgm:pt modelId="{B2B09DBA-5FD8-465E-87B6-6EB82BB41009}" type="sibTrans" cxnId="{EC4D8715-E1AC-4272-8B1C-7A04165C5EF2}">
      <dgm:prSet/>
      <dgm:spPr/>
      <dgm:t>
        <a:bodyPr/>
        <a:lstStyle/>
        <a:p>
          <a:endParaRPr lang="en-IN"/>
        </a:p>
      </dgm:t>
    </dgm:pt>
    <dgm:pt modelId="{BAA6D964-5C9E-49EE-8057-050DEE920175}">
      <dgm:prSet phldrT="[Text]">
        <dgm:style>
          <a:lnRef idx="1">
            <a:schemeClr val="accent1"/>
          </a:lnRef>
          <a:fillRef idx="2">
            <a:schemeClr val="accent1"/>
          </a:fillRef>
          <a:effectRef idx="1">
            <a:schemeClr val="accent1"/>
          </a:effectRef>
          <a:fontRef idx="minor">
            <a:schemeClr val="dk1"/>
          </a:fontRef>
        </dgm:style>
      </dgm:prSet>
      <dgm:spPr>
        <a:solidFill>
          <a:schemeClr val="bg1"/>
        </a:solidFill>
        <a:ln>
          <a:solidFill>
            <a:schemeClr val="bg1"/>
          </a:solidFill>
        </a:ln>
      </dgm:spPr>
      <dgm:t>
        <a:bodyPr/>
        <a:lstStyle/>
        <a:p>
          <a:pPr algn="l"/>
          <a:r>
            <a:rPr lang="en-IN" dirty="0"/>
            <a:t>AJIT INGOLE</a:t>
          </a:r>
        </a:p>
      </dgm:t>
    </dgm:pt>
    <dgm:pt modelId="{1F7B57CE-14C3-4F30-9BD1-270F53505DFB}" type="parTrans" cxnId="{BD347A11-3E37-4AC7-B950-F2D60B8E6AF8}">
      <dgm:prSet/>
      <dgm:spPr/>
      <dgm:t>
        <a:bodyPr/>
        <a:lstStyle/>
        <a:p>
          <a:endParaRPr lang="en-IN"/>
        </a:p>
      </dgm:t>
    </dgm:pt>
    <dgm:pt modelId="{0896287B-C7AD-4264-AA3D-4BEA344AEC86}" type="sibTrans" cxnId="{BD347A11-3E37-4AC7-B950-F2D60B8E6AF8}">
      <dgm:prSet/>
      <dgm:spPr/>
      <dgm:t>
        <a:bodyPr/>
        <a:lstStyle/>
        <a:p>
          <a:endParaRPr lang="en-IN"/>
        </a:p>
      </dgm:t>
    </dgm:pt>
    <dgm:pt modelId="{28C3B887-650A-4F41-BF91-DDB1AA538E77}">
      <dgm:prSet phldrT="[Text]">
        <dgm:style>
          <a:lnRef idx="1">
            <a:schemeClr val="accent1"/>
          </a:lnRef>
          <a:fillRef idx="2">
            <a:schemeClr val="accent1"/>
          </a:fillRef>
          <a:effectRef idx="1">
            <a:schemeClr val="accent1"/>
          </a:effectRef>
          <a:fontRef idx="minor">
            <a:schemeClr val="dk1"/>
          </a:fontRef>
        </dgm:style>
      </dgm:prSet>
      <dgm:spPr>
        <a:solidFill>
          <a:schemeClr val="bg1"/>
        </a:solidFill>
        <a:ln>
          <a:solidFill>
            <a:schemeClr val="bg1"/>
          </a:solidFill>
        </a:ln>
      </dgm:spPr>
      <dgm:t>
        <a:bodyPr/>
        <a:lstStyle/>
        <a:p>
          <a:pPr algn="l"/>
          <a:r>
            <a:rPr lang="en-IN" dirty="0"/>
            <a:t>PRIYANKA ITALWAR</a:t>
          </a:r>
        </a:p>
      </dgm:t>
    </dgm:pt>
    <dgm:pt modelId="{CE267FA0-5CDB-43FA-BEDD-8751F20D2AD2}" type="parTrans" cxnId="{EDC74D54-FF02-403C-86B9-005E713321B4}">
      <dgm:prSet/>
      <dgm:spPr/>
      <dgm:t>
        <a:bodyPr/>
        <a:lstStyle/>
        <a:p>
          <a:endParaRPr lang="en-IN"/>
        </a:p>
      </dgm:t>
    </dgm:pt>
    <dgm:pt modelId="{DBE4C943-721E-4DAD-A9A2-D2317E094BFC}" type="sibTrans" cxnId="{EDC74D54-FF02-403C-86B9-005E713321B4}">
      <dgm:prSet/>
      <dgm:spPr/>
      <dgm:t>
        <a:bodyPr/>
        <a:lstStyle/>
        <a:p>
          <a:endParaRPr lang="en-IN"/>
        </a:p>
      </dgm:t>
    </dgm:pt>
    <dgm:pt modelId="{5B023D53-EF27-4524-A347-7EF6FABA328B}">
      <dgm:prSet>
        <dgm:style>
          <a:lnRef idx="1">
            <a:schemeClr val="accent1"/>
          </a:lnRef>
          <a:fillRef idx="2">
            <a:schemeClr val="accent1"/>
          </a:fillRef>
          <a:effectRef idx="1">
            <a:schemeClr val="accent1"/>
          </a:effectRef>
          <a:fontRef idx="minor">
            <a:schemeClr val="dk1"/>
          </a:fontRef>
        </dgm:style>
      </dgm:prSet>
      <dgm:spPr>
        <a:solidFill>
          <a:schemeClr val="bg1"/>
        </a:solidFill>
        <a:ln>
          <a:solidFill>
            <a:schemeClr val="bg1"/>
          </a:solidFill>
        </a:ln>
      </dgm:spPr>
      <dgm:t>
        <a:bodyPr/>
        <a:lstStyle/>
        <a:p>
          <a:pPr algn="l"/>
          <a:r>
            <a:rPr lang="en-IN" dirty="0"/>
            <a:t>ANIKET NILA</a:t>
          </a:r>
        </a:p>
      </dgm:t>
    </dgm:pt>
    <dgm:pt modelId="{67769124-951A-4C01-9D93-9FBE6A35078B}" type="parTrans" cxnId="{EAD24DDE-7647-4A60-BF02-BCE555687DD3}">
      <dgm:prSet/>
      <dgm:spPr/>
      <dgm:t>
        <a:bodyPr/>
        <a:lstStyle/>
        <a:p>
          <a:endParaRPr lang="en-IN"/>
        </a:p>
      </dgm:t>
    </dgm:pt>
    <dgm:pt modelId="{A5759875-7087-44C5-A682-7AAD1DA742E8}" type="sibTrans" cxnId="{EAD24DDE-7647-4A60-BF02-BCE555687DD3}">
      <dgm:prSet/>
      <dgm:spPr/>
      <dgm:t>
        <a:bodyPr/>
        <a:lstStyle/>
        <a:p>
          <a:endParaRPr lang="en-IN"/>
        </a:p>
      </dgm:t>
    </dgm:pt>
    <dgm:pt modelId="{BF73F059-F3E6-4C1E-9EEF-210CDCC2CFB9}">
      <dgm:prSet>
        <dgm:style>
          <a:lnRef idx="1">
            <a:schemeClr val="accent1"/>
          </a:lnRef>
          <a:fillRef idx="2">
            <a:schemeClr val="accent1"/>
          </a:fillRef>
          <a:effectRef idx="1">
            <a:schemeClr val="accent1"/>
          </a:effectRef>
          <a:fontRef idx="minor">
            <a:schemeClr val="dk1"/>
          </a:fontRef>
        </dgm:style>
      </dgm:prSet>
      <dgm:spPr>
        <a:solidFill>
          <a:schemeClr val="bg1"/>
        </a:solidFill>
        <a:ln>
          <a:solidFill>
            <a:schemeClr val="bg1"/>
          </a:solidFill>
        </a:ln>
      </dgm:spPr>
      <dgm:t>
        <a:bodyPr/>
        <a:lstStyle/>
        <a:p>
          <a:pPr algn="l"/>
          <a:r>
            <a:rPr lang="en-IN" dirty="0"/>
            <a:t>TANUJA M S</a:t>
          </a:r>
        </a:p>
      </dgm:t>
    </dgm:pt>
    <dgm:pt modelId="{ED7E4D3B-CB15-4CF0-94FD-D8E3D722ACD6}" type="parTrans" cxnId="{D212081B-A9CF-4E05-8C6C-7528A6595294}">
      <dgm:prSet/>
      <dgm:spPr/>
      <dgm:t>
        <a:bodyPr/>
        <a:lstStyle/>
        <a:p>
          <a:endParaRPr lang="en-IN"/>
        </a:p>
      </dgm:t>
    </dgm:pt>
    <dgm:pt modelId="{C187F159-E83D-4204-B928-956C0C098FAC}" type="sibTrans" cxnId="{D212081B-A9CF-4E05-8C6C-7528A6595294}">
      <dgm:prSet/>
      <dgm:spPr/>
      <dgm:t>
        <a:bodyPr/>
        <a:lstStyle/>
        <a:p>
          <a:endParaRPr lang="en-IN"/>
        </a:p>
      </dgm:t>
    </dgm:pt>
    <dgm:pt modelId="{7DBD7132-7417-4BB4-B901-6BBFE4A3771A}">
      <dgm:prSet>
        <dgm:style>
          <a:lnRef idx="1">
            <a:schemeClr val="accent1"/>
          </a:lnRef>
          <a:fillRef idx="2">
            <a:schemeClr val="accent1"/>
          </a:fillRef>
          <a:effectRef idx="1">
            <a:schemeClr val="accent1"/>
          </a:effectRef>
          <a:fontRef idx="minor">
            <a:schemeClr val="dk1"/>
          </a:fontRef>
        </dgm:style>
      </dgm:prSet>
      <dgm:spPr>
        <a:solidFill>
          <a:schemeClr val="bg1"/>
        </a:solidFill>
        <a:ln>
          <a:solidFill>
            <a:schemeClr val="bg1"/>
          </a:solidFill>
        </a:ln>
      </dgm:spPr>
      <dgm:t>
        <a:bodyPr/>
        <a:lstStyle/>
        <a:p>
          <a:pPr algn="l"/>
          <a:r>
            <a:rPr lang="en-IN" dirty="0"/>
            <a:t>HARSHADA MORE</a:t>
          </a:r>
        </a:p>
      </dgm:t>
    </dgm:pt>
    <dgm:pt modelId="{D2BD6F45-EFC6-4211-9709-2AAFD3C156AC}" type="parTrans" cxnId="{E8CD15B7-2B53-4409-AC3D-5A1F8C23C027}">
      <dgm:prSet/>
      <dgm:spPr/>
      <dgm:t>
        <a:bodyPr/>
        <a:lstStyle/>
        <a:p>
          <a:endParaRPr lang="en-IN"/>
        </a:p>
      </dgm:t>
    </dgm:pt>
    <dgm:pt modelId="{0072A790-5E67-44AC-882B-D3A59D8D6309}" type="sibTrans" cxnId="{E8CD15B7-2B53-4409-AC3D-5A1F8C23C027}">
      <dgm:prSet/>
      <dgm:spPr/>
      <dgm:t>
        <a:bodyPr/>
        <a:lstStyle/>
        <a:p>
          <a:endParaRPr lang="en-IN"/>
        </a:p>
      </dgm:t>
    </dgm:pt>
    <dgm:pt modelId="{F2379367-AAA9-47E2-836D-30B8B9831321}">
      <dgm:prSet>
        <dgm:style>
          <a:lnRef idx="1">
            <a:schemeClr val="accent1"/>
          </a:lnRef>
          <a:fillRef idx="2">
            <a:schemeClr val="accent1"/>
          </a:fillRef>
          <a:effectRef idx="1">
            <a:schemeClr val="accent1"/>
          </a:effectRef>
          <a:fontRef idx="minor">
            <a:schemeClr val="dk1"/>
          </a:fontRef>
        </dgm:style>
      </dgm:prSet>
      <dgm:spPr>
        <a:solidFill>
          <a:schemeClr val="bg1"/>
        </a:solidFill>
        <a:ln>
          <a:solidFill>
            <a:schemeClr val="bg1"/>
          </a:solidFill>
        </a:ln>
      </dgm:spPr>
      <dgm:t>
        <a:bodyPr/>
        <a:lstStyle/>
        <a:p>
          <a:pPr algn="l"/>
          <a:r>
            <a:rPr lang="en-IN" dirty="0"/>
            <a:t>ASMITA HAMBARDE</a:t>
          </a:r>
        </a:p>
      </dgm:t>
    </dgm:pt>
    <dgm:pt modelId="{65E0A5F7-AD4A-478A-862B-7670ABC63D4B}" type="parTrans" cxnId="{DCA91C51-05D8-4C78-8F9E-D2E6A59043B0}">
      <dgm:prSet/>
      <dgm:spPr/>
      <dgm:t>
        <a:bodyPr/>
        <a:lstStyle/>
        <a:p>
          <a:endParaRPr lang="en-IN"/>
        </a:p>
      </dgm:t>
    </dgm:pt>
    <dgm:pt modelId="{4564BEE1-EE3D-4F18-9DB0-464141D1B6E0}" type="sibTrans" cxnId="{DCA91C51-05D8-4C78-8F9E-D2E6A59043B0}">
      <dgm:prSet/>
      <dgm:spPr/>
      <dgm:t>
        <a:bodyPr/>
        <a:lstStyle/>
        <a:p>
          <a:endParaRPr lang="en-IN"/>
        </a:p>
      </dgm:t>
    </dgm:pt>
    <dgm:pt modelId="{D7097551-56F2-45CB-9E00-98C2F9FEF0CB}" type="pres">
      <dgm:prSet presAssocID="{9B12D931-BB77-4211-951F-EF666B12CC28}" presName="linear" presStyleCnt="0">
        <dgm:presLayoutVars>
          <dgm:dir/>
          <dgm:animLvl val="lvl"/>
          <dgm:resizeHandles val="exact"/>
        </dgm:presLayoutVars>
      </dgm:prSet>
      <dgm:spPr/>
    </dgm:pt>
    <dgm:pt modelId="{282C9738-A218-474B-A95B-78B485AB1DE8}" type="pres">
      <dgm:prSet presAssocID="{0FFC6997-EE31-48F3-8BE7-BB135021474D}" presName="parentLin" presStyleCnt="0"/>
      <dgm:spPr/>
    </dgm:pt>
    <dgm:pt modelId="{C4B376AA-753E-447E-9227-49C935CDE135}" type="pres">
      <dgm:prSet presAssocID="{0FFC6997-EE31-48F3-8BE7-BB135021474D}" presName="parentLeftMargin" presStyleLbl="node1" presStyleIdx="0" presStyleCnt="1"/>
      <dgm:spPr/>
    </dgm:pt>
    <dgm:pt modelId="{DCBC6AB9-E0E3-4FFA-8943-9EC1732FADF5}" type="pres">
      <dgm:prSet presAssocID="{0FFC6997-EE31-48F3-8BE7-BB135021474D}" presName="parentText" presStyleLbl="node1" presStyleIdx="0" presStyleCnt="1">
        <dgm:presLayoutVars>
          <dgm:chMax val="0"/>
          <dgm:bulletEnabled val="1"/>
        </dgm:presLayoutVars>
      </dgm:prSet>
      <dgm:spPr/>
    </dgm:pt>
    <dgm:pt modelId="{2F325EF3-7ACD-4C61-8EBD-71A1A3152DBD}" type="pres">
      <dgm:prSet presAssocID="{0FFC6997-EE31-48F3-8BE7-BB135021474D}" presName="negativeSpace" presStyleCnt="0"/>
      <dgm:spPr/>
    </dgm:pt>
    <dgm:pt modelId="{5273468E-4AC6-41F5-8CE5-7216E599D43A}" type="pres">
      <dgm:prSet presAssocID="{0FFC6997-EE31-48F3-8BE7-BB135021474D}" presName="childText" presStyleLbl="conFgAcc1" presStyleIdx="0" presStyleCnt="1" custScaleX="95877" custScaleY="112514" custLinFactNeighborX="3534" custLinFactNeighborY="10736">
        <dgm:presLayoutVars>
          <dgm:bulletEnabled val="1"/>
        </dgm:presLayoutVars>
      </dgm:prSet>
      <dgm:spPr/>
    </dgm:pt>
  </dgm:ptLst>
  <dgm:cxnLst>
    <dgm:cxn modelId="{BD347A11-3E37-4AC7-B950-F2D60B8E6AF8}" srcId="{0FFC6997-EE31-48F3-8BE7-BB135021474D}" destId="{BAA6D964-5C9E-49EE-8057-050DEE920175}" srcOrd="1" destOrd="0" parTransId="{1F7B57CE-14C3-4F30-9BD1-270F53505DFB}" sibTransId="{0896287B-C7AD-4264-AA3D-4BEA344AEC86}"/>
    <dgm:cxn modelId="{2852D214-F212-43FD-B2E1-96CE179731D4}" type="presOf" srcId="{F2379367-AAA9-47E2-836D-30B8B9831321}" destId="{5273468E-4AC6-41F5-8CE5-7216E599D43A}" srcOrd="0" destOrd="6" presId="urn:microsoft.com/office/officeart/2005/8/layout/list1"/>
    <dgm:cxn modelId="{EC4D8715-E1AC-4272-8B1C-7A04165C5EF2}" srcId="{0FFC6997-EE31-48F3-8BE7-BB135021474D}" destId="{EF77A2AE-758B-4854-A44C-F759C3320556}" srcOrd="0" destOrd="0" parTransId="{41C4184E-37F2-4AEB-A1D2-0E89EA5BE4CA}" sibTransId="{B2B09DBA-5FD8-465E-87B6-6EB82BB41009}"/>
    <dgm:cxn modelId="{D212081B-A9CF-4E05-8C6C-7528A6595294}" srcId="{0FFC6997-EE31-48F3-8BE7-BB135021474D}" destId="{BF73F059-F3E6-4C1E-9EEF-210CDCC2CFB9}" srcOrd="4" destOrd="0" parTransId="{ED7E4D3B-CB15-4CF0-94FD-D8E3D722ACD6}" sibTransId="{C187F159-E83D-4204-B928-956C0C098FAC}"/>
    <dgm:cxn modelId="{2CBA4A2F-AE81-47D6-835E-9F702273146A}" type="presOf" srcId="{28C3B887-650A-4F41-BF91-DDB1AA538E77}" destId="{5273468E-4AC6-41F5-8CE5-7216E599D43A}" srcOrd="0" destOrd="2" presId="urn:microsoft.com/office/officeart/2005/8/layout/list1"/>
    <dgm:cxn modelId="{879F5431-7C1C-4834-A7D9-851A4A0CEDE3}" type="presOf" srcId="{0FFC6997-EE31-48F3-8BE7-BB135021474D}" destId="{C4B376AA-753E-447E-9227-49C935CDE135}" srcOrd="0" destOrd="0" presId="urn:microsoft.com/office/officeart/2005/8/layout/list1"/>
    <dgm:cxn modelId="{53CFD335-12CF-4435-9583-52AAA391FE1B}" type="presOf" srcId="{9B12D931-BB77-4211-951F-EF666B12CC28}" destId="{D7097551-56F2-45CB-9E00-98C2F9FEF0CB}" srcOrd="0" destOrd="0" presId="urn:microsoft.com/office/officeart/2005/8/layout/list1"/>
    <dgm:cxn modelId="{91B9A25D-91EE-4F3A-8794-FC4B1A685C9B}" type="presOf" srcId="{BF73F059-F3E6-4C1E-9EEF-210CDCC2CFB9}" destId="{5273468E-4AC6-41F5-8CE5-7216E599D43A}" srcOrd="0" destOrd="4" presId="urn:microsoft.com/office/officeart/2005/8/layout/list1"/>
    <dgm:cxn modelId="{15089144-0475-4963-B055-575682FD818B}" type="presOf" srcId="{EF77A2AE-758B-4854-A44C-F759C3320556}" destId="{5273468E-4AC6-41F5-8CE5-7216E599D43A}" srcOrd="0" destOrd="0" presId="urn:microsoft.com/office/officeart/2005/8/layout/list1"/>
    <dgm:cxn modelId="{6A28B450-795B-44F5-A843-829FE05300DC}" type="presOf" srcId="{7DBD7132-7417-4BB4-B901-6BBFE4A3771A}" destId="{5273468E-4AC6-41F5-8CE5-7216E599D43A}" srcOrd="0" destOrd="5" presId="urn:microsoft.com/office/officeart/2005/8/layout/list1"/>
    <dgm:cxn modelId="{DCA91C51-05D8-4C78-8F9E-D2E6A59043B0}" srcId="{0FFC6997-EE31-48F3-8BE7-BB135021474D}" destId="{F2379367-AAA9-47E2-836D-30B8B9831321}" srcOrd="6" destOrd="0" parTransId="{65E0A5F7-AD4A-478A-862B-7670ABC63D4B}" sibTransId="{4564BEE1-EE3D-4F18-9DB0-464141D1B6E0}"/>
    <dgm:cxn modelId="{F279AC73-E3E6-42EA-BDA9-D55F4299A4B5}" srcId="{9B12D931-BB77-4211-951F-EF666B12CC28}" destId="{0FFC6997-EE31-48F3-8BE7-BB135021474D}" srcOrd="0" destOrd="0" parTransId="{BB4DA1B8-2BF0-4C94-AC01-5089690AF561}" sibTransId="{2964A62A-669A-44F5-AE1C-C82AAA87D2D9}"/>
    <dgm:cxn modelId="{EDC74D54-FF02-403C-86B9-005E713321B4}" srcId="{0FFC6997-EE31-48F3-8BE7-BB135021474D}" destId="{28C3B887-650A-4F41-BF91-DDB1AA538E77}" srcOrd="2" destOrd="0" parTransId="{CE267FA0-5CDB-43FA-BEDD-8751F20D2AD2}" sibTransId="{DBE4C943-721E-4DAD-A9A2-D2317E094BFC}"/>
    <dgm:cxn modelId="{AE795B8A-5765-4702-BD75-DB0F8ACE25FD}" type="presOf" srcId="{BAA6D964-5C9E-49EE-8057-050DEE920175}" destId="{5273468E-4AC6-41F5-8CE5-7216E599D43A}" srcOrd="0" destOrd="1" presId="urn:microsoft.com/office/officeart/2005/8/layout/list1"/>
    <dgm:cxn modelId="{E8CD15B7-2B53-4409-AC3D-5A1F8C23C027}" srcId="{0FFC6997-EE31-48F3-8BE7-BB135021474D}" destId="{7DBD7132-7417-4BB4-B901-6BBFE4A3771A}" srcOrd="5" destOrd="0" parTransId="{D2BD6F45-EFC6-4211-9709-2AAFD3C156AC}" sibTransId="{0072A790-5E67-44AC-882B-D3A59D8D6309}"/>
    <dgm:cxn modelId="{01BE10BD-E810-4C5D-9494-D5A4842371ED}" type="presOf" srcId="{5B023D53-EF27-4524-A347-7EF6FABA328B}" destId="{5273468E-4AC6-41F5-8CE5-7216E599D43A}" srcOrd="0" destOrd="3" presId="urn:microsoft.com/office/officeart/2005/8/layout/list1"/>
    <dgm:cxn modelId="{D117F4DC-9500-4390-BB2A-75FF528369CD}" type="presOf" srcId="{0FFC6997-EE31-48F3-8BE7-BB135021474D}" destId="{DCBC6AB9-E0E3-4FFA-8943-9EC1732FADF5}" srcOrd="1" destOrd="0" presId="urn:microsoft.com/office/officeart/2005/8/layout/list1"/>
    <dgm:cxn modelId="{EAD24DDE-7647-4A60-BF02-BCE555687DD3}" srcId="{0FFC6997-EE31-48F3-8BE7-BB135021474D}" destId="{5B023D53-EF27-4524-A347-7EF6FABA328B}" srcOrd="3" destOrd="0" parTransId="{67769124-951A-4C01-9D93-9FBE6A35078B}" sibTransId="{A5759875-7087-44C5-A682-7AAD1DA742E8}"/>
    <dgm:cxn modelId="{AB7CC4ED-59A4-4528-BB15-77815637D82C}" type="presParOf" srcId="{D7097551-56F2-45CB-9E00-98C2F9FEF0CB}" destId="{282C9738-A218-474B-A95B-78B485AB1DE8}" srcOrd="0" destOrd="0" presId="urn:microsoft.com/office/officeart/2005/8/layout/list1"/>
    <dgm:cxn modelId="{14C45F4D-5EA1-4808-9073-B7B0DFDA214F}" type="presParOf" srcId="{282C9738-A218-474B-A95B-78B485AB1DE8}" destId="{C4B376AA-753E-447E-9227-49C935CDE135}" srcOrd="0" destOrd="0" presId="urn:microsoft.com/office/officeart/2005/8/layout/list1"/>
    <dgm:cxn modelId="{548A209A-6F89-419E-80A6-E3082B8121A8}" type="presParOf" srcId="{282C9738-A218-474B-A95B-78B485AB1DE8}" destId="{DCBC6AB9-E0E3-4FFA-8943-9EC1732FADF5}" srcOrd="1" destOrd="0" presId="urn:microsoft.com/office/officeart/2005/8/layout/list1"/>
    <dgm:cxn modelId="{B59357B0-618C-4258-8467-A72E244F7A01}" type="presParOf" srcId="{D7097551-56F2-45CB-9E00-98C2F9FEF0CB}" destId="{2F325EF3-7ACD-4C61-8EBD-71A1A3152DBD}" srcOrd="1" destOrd="0" presId="urn:microsoft.com/office/officeart/2005/8/layout/list1"/>
    <dgm:cxn modelId="{168852F3-4915-4FD0-B5E4-17F2078EE24F}" type="presParOf" srcId="{D7097551-56F2-45CB-9E00-98C2F9FEF0CB}" destId="{5273468E-4AC6-41F5-8CE5-7216E599D43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4CBB9D-0D20-4506-B1D8-04F05F45CCD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IN"/>
        </a:p>
      </dgm:t>
    </dgm:pt>
    <dgm:pt modelId="{AF2292CE-E3DF-4AE4-AB89-24A189479418}">
      <dgm:prSet phldrT="[Text]"/>
      <dgm:spPr/>
      <dgm:t>
        <a:bodyPr/>
        <a:lstStyle/>
        <a:p>
          <a:r>
            <a:rPr lang="en-IN" b="1" dirty="0"/>
            <a:t>Importing dataset</a:t>
          </a:r>
        </a:p>
      </dgm:t>
    </dgm:pt>
    <dgm:pt modelId="{6992FFAF-CA66-43AF-82F0-5F9EAF3179D5}" type="parTrans" cxnId="{4C56BA5B-076F-4B7D-8631-1DFC61BC199C}">
      <dgm:prSet/>
      <dgm:spPr/>
      <dgm:t>
        <a:bodyPr/>
        <a:lstStyle/>
        <a:p>
          <a:endParaRPr lang="en-IN"/>
        </a:p>
      </dgm:t>
    </dgm:pt>
    <dgm:pt modelId="{B9364C34-3289-4143-9FFD-F8BAEB3436F2}" type="sibTrans" cxnId="{4C56BA5B-076F-4B7D-8631-1DFC61BC199C}">
      <dgm:prSet/>
      <dgm:spPr/>
      <dgm:t>
        <a:bodyPr/>
        <a:lstStyle/>
        <a:p>
          <a:endParaRPr lang="en-IN"/>
        </a:p>
      </dgm:t>
    </dgm:pt>
    <dgm:pt modelId="{DF8D45D8-475C-461F-8A86-A3CDF71AC353}">
      <dgm:prSet phldrT="[Text]"/>
      <dgm:spPr/>
      <dgm:t>
        <a:bodyPr/>
        <a:lstStyle/>
        <a:p>
          <a:r>
            <a:rPr lang="en-IN" b="1" dirty="0"/>
            <a:t>EDA</a:t>
          </a:r>
        </a:p>
      </dgm:t>
    </dgm:pt>
    <dgm:pt modelId="{4207D641-0745-48F8-BA5D-A28C2A5899B2}" type="parTrans" cxnId="{75249C8F-15E2-4A50-9223-521405172802}">
      <dgm:prSet/>
      <dgm:spPr/>
      <dgm:t>
        <a:bodyPr/>
        <a:lstStyle/>
        <a:p>
          <a:endParaRPr lang="en-IN"/>
        </a:p>
      </dgm:t>
    </dgm:pt>
    <dgm:pt modelId="{0D444794-08D8-42C8-B2F5-2113D1E4F8CE}" type="sibTrans" cxnId="{75249C8F-15E2-4A50-9223-521405172802}">
      <dgm:prSet/>
      <dgm:spPr/>
      <dgm:t>
        <a:bodyPr/>
        <a:lstStyle/>
        <a:p>
          <a:endParaRPr lang="en-IN"/>
        </a:p>
      </dgm:t>
    </dgm:pt>
    <dgm:pt modelId="{A96790F1-111F-4BB7-9AD1-3AA6E0DC23FF}">
      <dgm:prSet phldrT="[Text]"/>
      <dgm:spPr/>
      <dgm:t>
        <a:bodyPr/>
        <a:lstStyle/>
        <a:p>
          <a:r>
            <a:rPr lang="en-IN" b="1" dirty="0"/>
            <a:t>Pre-processing</a:t>
          </a:r>
        </a:p>
      </dgm:t>
    </dgm:pt>
    <dgm:pt modelId="{34F9BF0B-8121-409C-A0E8-ACED4C0172E7}" type="parTrans" cxnId="{3BDB9DD3-C9DF-4728-990C-56A19A47D435}">
      <dgm:prSet/>
      <dgm:spPr/>
      <dgm:t>
        <a:bodyPr/>
        <a:lstStyle/>
        <a:p>
          <a:endParaRPr lang="en-IN"/>
        </a:p>
      </dgm:t>
    </dgm:pt>
    <dgm:pt modelId="{384ADAD4-296C-4350-8B14-9E9D19B38B5A}" type="sibTrans" cxnId="{3BDB9DD3-C9DF-4728-990C-56A19A47D435}">
      <dgm:prSet/>
      <dgm:spPr/>
      <dgm:t>
        <a:bodyPr/>
        <a:lstStyle/>
        <a:p>
          <a:endParaRPr lang="en-IN"/>
        </a:p>
      </dgm:t>
    </dgm:pt>
    <dgm:pt modelId="{70F81CE4-3EA4-4A48-B78F-A0F650E4BA69}">
      <dgm:prSet/>
      <dgm:spPr/>
      <dgm:t>
        <a:bodyPr/>
        <a:lstStyle/>
        <a:p>
          <a:r>
            <a:rPr lang="en-IN" b="1" dirty="0"/>
            <a:t>Model building</a:t>
          </a:r>
        </a:p>
      </dgm:t>
    </dgm:pt>
    <dgm:pt modelId="{5D6D5F0A-4FC2-49C5-AF48-EBDD864A86AD}" type="parTrans" cxnId="{EAF2E031-1117-4B15-B515-A70DCA21878B}">
      <dgm:prSet/>
      <dgm:spPr/>
      <dgm:t>
        <a:bodyPr/>
        <a:lstStyle/>
        <a:p>
          <a:endParaRPr lang="en-IN"/>
        </a:p>
      </dgm:t>
    </dgm:pt>
    <dgm:pt modelId="{B29423E4-8301-49F2-B55C-4281BD5AA1E6}" type="sibTrans" cxnId="{EAF2E031-1117-4B15-B515-A70DCA21878B}">
      <dgm:prSet/>
      <dgm:spPr/>
      <dgm:t>
        <a:bodyPr/>
        <a:lstStyle/>
        <a:p>
          <a:endParaRPr lang="en-IN"/>
        </a:p>
      </dgm:t>
    </dgm:pt>
    <dgm:pt modelId="{951887E1-D44F-4583-A5CC-B79D4D08582D}">
      <dgm:prSet/>
      <dgm:spPr/>
      <dgm:t>
        <a:bodyPr/>
        <a:lstStyle/>
        <a:p>
          <a:r>
            <a:rPr lang="en-IN" b="1" dirty="0"/>
            <a:t>Deployment</a:t>
          </a:r>
        </a:p>
      </dgm:t>
    </dgm:pt>
    <dgm:pt modelId="{D4DFDDF2-03EC-4531-98E6-DB72604CAA87}" type="parTrans" cxnId="{68F92261-9640-471D-99C0-9769C632F331}">
      <dgm:prSet/>
      <dgm:spPr/>
      <dgm:t>
        <a:bodyPr/>
        <a:lstStyle/>
        <a:p>
          <a:endParaRPr lang="en-IN"/>
        </a:p>
      </dgm:t>
    </dgm:pt>
    <dgm:pt modelId="{0E0505BB-4227-4DB7-8DDC-994B343A6C04}" type="sibTrans" cxnId="{68F92261-9640-471D-99C0-9769C632F331}">
      <dgm:prSet/>
      <dgm:spPr/>
      <dgm:t>
        <a:bodyPr/>
        <a:lstStyle/>
        <a:p>
          <a:endParaRPr lang="en-IN"/>
        </a:p>
      </dgm:t>
    </dgm:pt>
    <dgm:pt modelId="{06030FD0-679B-408E-BF96-6D25C007C671}">
      <dgm:prSet/>
      <dgm:spPr/>
      <dgm:t>
        <a:bodyPr/>
        <a:lstStyle/>
        <a:p>
          <a:r>
            <a:rPr lang="en-IN" b="1" dirty="0"/>
            <a:t>Finalizing the best model</a:t>
          </a:r>
        </a:p>
      </dgm:t>
    </dgm:pt>
    <dgm:pt modelId="{52EE33FE-6C4D-40FF-AEC9-EB50C656AA3B}" type="parTrans" cxnId="{CBDC573C-A38B-4B50-930A-1220E3462904}">
      <dgm:prSet/>
      <dgm:spPr/>
      <dgm:t>
        <a:bodyPr/>
        <a:lstStyle/>
        <a:p>
          <a:endParaRPr lang="en-IN"/>
        </a:p>
      </dgm:t>
    </dgm:pt>
    <dgm:pt modelId="{1CF6C866-2D9E-4256-A28D-0A359FFED0F6}" type="sibTrans" cxnId="{CBDC573C-A38B-4B50-930A-1220E3462904}">
      <dgm:prSet/>
      <dgm:spPr/>
      <dgm:t>
        <a:bodyPr/>
        <a:lstStyle/>
        <a:p>
          <a:endParaRPr lang="en-IN"/>
        </a:p>
      </dgm:t>
    </dgm:pt>
    <dgm:pt modelId="{77A623B4-23DC-496C-A5C1-5651D630A2A3}" type="pres">
      <dgm:prSet presAssocID="{874CBB9D-0D20-4506-B1D8-04F05F45CCD6}" presName="Name0" presStyleCnt="0">
        <dgm:presLayoutVars>
          <dgm:chMax val="7"/>
          <dgm:chPref val="7"/>
          <dgm:dir/>
        </dgm:presLayoutVars>
      </dgm:prSet>
      <dgm:spPr/>
    </dgm:pt>
    <dgm:pt modelId="{D70CF7C3-CDC4-4A43-8DC2-5EDDD543317F}" type="pres">
      <dgm:prSet presAssocID="{874CBB9D-0D20-4506-B1D8-04F05F45CCD6}" presName="Name1" presStyleCnt="0"/>
      <dgm:spPr/>
    </dgm:pt>
    <dgm:pt modelId="{FBE12AFB-3B32-48E2-97B6-095286F766FF}" type="pres">
      <dgm:prSet presAssocID="{874CBB9D-0D20-4506-B1D8-04F05F45CCD6}" presName="cycle" presStyleCnt="0"/>
      <dgm:spPr/>
    </dgm:pt>
    <dgm:pt modelId="{488D39DF-839A-4A69-A783-FEBDDA5C521D}" type="pres">
      <dgm:prSet presAssocID="{874CBB9D-0D20-4506-B1D8-04F05F45CCD6}" presName="srcNode" presStyleLbl="node1" presStyleIdx="0" presStyleCnt="6"/>
      <dgm:spPr/>
    </dgm:pt>
    <dgm:pt modelId="{63AC7FE4-7B26-4B9B-B125-FB9B317AF0B6}" type="pres">
      <dgm:prSet presAssocID="{874CBB9D-0D20-4506-B1D8-04F05F45CCD6}" presName="conn" presStyleLbl="parChTrans1D2" presStyleIdx="0" presStyleCnt="1"/>
      <dgm:spPr/>
    </dgm:pt>
    <dgm:pt modelId="{C4C4DC1F-3E9E-4870-A5DE-041FA63D0D90}" type="pres">
      <dgm:prSet presAssocID="{874CBB9D-0D20-4506-B1D8-04F05F45CCD6}" presName="extraNode" presStyleLbl="node1" presStyleIdx="0" presStyleCnt="6"/>
      <dgm:spPr/>
    </dgm:pt>
    <dgm:pt modelId="{82A25455-9A46-425D-8875-35196566DED5}" type="pres">
      <dgm:prSet presAssocID="{874CBB9D-0D20-4506-B1D8-04F05F45CCD6}" presName="dstNode" presStyleLbl="node1" presStyleIdx="0" presStyleCnt="6"/>
      <dgm:spPr/>
    </dgm:pt>
    <dgm:pt modelId="{9F801194-0FB8-42D6-A190-AA153BA6C5A3}" type="pres">
      <dgm:prSet presAssocID="{AF2292CE-E3DF-4AE4-AB89-24A189479418}" presName="text_1" presStyleLbl="node1" presStyleIdx="0" presStyleCnt="6">
        <dgm:presLayoutVars>
          <dgm:bulletEnabled val="1"/>
        </dgm:presLayoutVars>
      </dgm:prSet>
      <dgm:spPr/>
    </dgm:pt>
    <dgm:pt modelId="{74382BB6-6202-465E-87D0-D79CDD3FCAF4}" type="pres">
      <dgm:prSet presAssocID="{AF2292CE-E3DF-4AE4-AB89-24A189479418}" presName="accent_1" presStyleCnt="0"/>
      <dgm:spPr/>
    </dgm:pt>
    <dgm:pt modelId="{2624BE56-48E2-4518-8971-C1710C1CB38C}" type="pres">
      <dgm:prSet presAssocID="{AF2292CE-E3DF-4AE4-AB89-24A189479418}" presName="accentRepeatNode" presStyleLbl="solidFgAcc1" presStyleIdx="0" presStyleCnt="6"/>
      <dgm:spPr/>
    </dgm:pt>
    <dgm:pt modelId="{FF359582-EEDF-4518-B987-8957FDC5E682}" type="pres">
      <dgm:prSet presAssocID="{DF8D45D8-475C-461F-8A86-A3CDF71AC353}" presName="text_2" presStyleLbl="node1" presStyleIdx="1" presStyleCnt="6">
        <dgm:presLayoutVars>
          <dgm:bulletEnabled val="1"/>
        </dgm:presLayoutVars>
      </dgm:prSet>
      <dgm:spPr/>
    </dgm:pt>
    <dgm:pt modelId="{9DF957E0-8909-4813-95FA-4F1BD26D1D28}" type="pres">
      <dgm:prSet presAssocID="{DF8D45D8-475C-461F-8A86-A3CDF71AC353}" presName="accent_2" presStyleCnt="0"/>
      <dgm:spPr/>
    </dgm:pt>
    <dgm:pt modelId="{4B87F91F-DAF5-4903-8499-488431047ABE}" type="pres">
      <dgm:prSet presAssocID="{DF8D45D8-475C-461F-8A86-A3CDF71AC353}" presName="accentRepeatNode" presStyleLbl="solidFgAcc1" presStyleIdx="1" presStyleCnt="6"/>
      <dgm:spPr/>
    </dgm:pt>
    <dgm:pt modelId="{0A76BFB7-B45A-49EF-B844-7FA7335D8EA3}" type="pres">
      <dgm:prSet presAssocID="{A96790F1-111F-4BB7-9AD1-3AA6E0DC23FF}" presName="text_3" presStyleLbl="node1" presStyleIdx="2" presStyleCnt="6">
        <dgm:presLayoutVars>
          <dgm:bulletEnabled val="1"/>
        </dgm:presLayoutVars>
      </dgm:prSet>
      <dgm:spPr/>
    </dgm:pt>
    <dgm:pt modelId="{EECD0E58-B791-4597-95AF-0CA66B2B2495}" type="pres">
      <dgm:prSet presAssocID="{A96790F1-111F-4BB7-9AD1-3AA6E0DC23FF}" presName="accent_3" presStyleCnt="0"/>
      <dgm:spPr/>
    </dgm:pt>
    <dgm:pt modelId="{12EDF00C-8F94-4190-A7FC-1753BF145C3F}" type="pres">
      <dgm:prSet presAssocID="{A96790F1-111F-4BB7-9AD1-3AA6E0DC23FF}" presName="accentRepeatNode" presStyleLbl="solidFgAcc1" presStyleIdx="2" presStyleCnt="6"/>
      <dgm:spPr/>
    </dgm:pt>
    <dgm:pt modelId="{ED5A09AF-A9DF-4632-B184-C8F59128F3C9}" type="pres">
      <dgm:prSet presAssocID="{70F81CE4-3EA4-4A48-B78F-A0F650E4BA69}" presName="text_4" presStyleLbl="node1" presStyleIdx="3" presStyleCnt="6">
        <dgm:presLayoutVars>
          <dgm:bulletEnabled val="1"/>
        </dgm:presLayoutVars>
      </dgm:prSet>
      <dgm:spPr/>
    </dgm:pt>
    <dgm:pt modelId="{6CF6B27B-9EAD-410E-BBE3-AA78A22EF35E}" type="pres">
      <dgm:prSet presAssocID="{70F81CE4-3EA4-4A48-B78F-A0F650E4BA69}" presName="accent_4" presStyleCnt="0"/>
      <dgm:spPr/>
    </dgm:pt>
    <dgm:pt modelId="{2AC14C9F-E9A0-4F95-B18E-4C23D1E38E73}" type="pres">
      <dgm:prSet presAssocID="{70F81CE4-3EA4-4A48-B78F-A0F650E4BA69}" presName="accentRepeatNode" presStyleLbl="solidFgAcc1" presStyleIdx="3" presStyleCnt="6"/>
      <dgm:spPr/>
    </dgm:pt>
    <dgm:pt modelId="{30DCADEF-9C42-4AC5-B739-F67D43A0CF7E}" type="pres">
      <dgm:prSet presAssocID="{06030FD0-679B-408E-BF96-6D25C007C671}" presName="text_5" presStyleLbl="node1" presStyleIdx="4" presStyleCnt="6">
        <dgm:presLayoutVars>
          <dgm:bulletEnabled val="1"/>
        </dgm:presLayoutVars>
      </dgm:prSet>
      <dgm:spPr/>
    </dgm:pt>
    <dgm:pt modelId="{A0913626-4038-4CD9-9287-211859E400DD}" type="pres">
      <dgm:prSet presAssocID="{06030FD0-679B-408E-BF96-6D25C007C671}" presName="accent_5" presStyleCnt="0"/>
      <dgm:spPr/>
    </dgm:pt>
    <dgm:pt modelId="{4507CA93-8B4E-4826-830F-5C5EE1622726}" type="pres">
      <dgm:prSet presAssocID="{06030FD0-679B-408E-BF96-6D25C007C671}" presName="accentRepeatNode" presStyleLbl="solidFgAcc1" presStyleIdx="4" presStyleCnt="6"/>
      <dgm:spPr/>
    </dgm:pt>
    <dgm:pt modelId="{5E077CF1-4231-4B49-AA7A-2375F9117465}" type="pres">
      <dgm:prSet presAssocID="{951887E1-D44F-4583-A5CC-B79D4D08582D}" presName="text_6" presStyleLbl="node1" presStyleIdx="5" presStyleCnt="6">
        <dgm:presLayoutVars>
          <dgm:bulletEnabled val="1"/>
        </dgm:presLayoutVars>
      </dgm:prSet>
      <dgm:spPr/>
    </dgm:pt>
    <dgm:pt modelId="{3E3003BB-C6FE-4312-BC44-4FF24FE233FD}" type="pres">
      <dgm:prSet presAssocID="{951887E1-D44F-4583-A5CC-B79D4D08582D}" presName="accent_6" presStyleCnt="0"/>
      <dgm:spPr/>
    </dgm:pt>
    <dgm:pt modelId="{80659F7E-1F32-40C5-8D73-28294ADF48FA}" type="pres">
      <dgm:prSet presAssocID="{951887E1-D44F-4583-A5CC-B79D4D08582D}" presName="accentRepeatNode" presStyleLbl="solidFgAcc1" presStyleIdx="5" presStyleCnt="6"/>
      <dgm:spPr/>
    </dgm:pt>
  </dgm:ptLst>
  <dgm:cxnLst>
    <dgm:cxn modelId="{CE597505-58D5-42A6-838E-F193F3105B54}" type="presOf" srcId="{874CBB9D-0D20-4506-B1D8-04F05F45CCD6}" destId="{77A623B4-23DC-496C-A5C1-5651D630A2A3}" srcOrd="0" destOrd="0" presId="urn:microsoft.com/office/officeart/2008/layout/VerticalCurvedList"/>
    <dgm:cxn modelId="{EAF2E031-1117-4B15-B515-A70DCA21878B}" srcId="{874CBB9D-0D20-4506-B1D8-04F05F45CCD6}" destId="{70F81CE4-3EA4-4A48-B78F-A0F650E4BA69}" srcOrd="3" destOrd="0" parTransId="{5D6D5F0A-4FC2-49C5-AF48-EBDD864A86AD}" sibTransId="{B29423E4-8301-49F2-B55C-4281BD5AA1E6}"/>
    <dgm:cxn modelId="{CBDC573C-A38B-4B50-930A-1220E3462904}" srcId="{874CBB9D-0D20-4506-B1D8-04F05F45CCD6}" destId="{06030FD0-679B-408E-BF96-6D25C007C671}" srcOrd="4" destOrd="0" parTransId="{52EE33FE-6C4D-40FF-AEC9-EB50C656AA3B}" sibTransId="{1CF6C866-2D9E-4256-A28D-0A359FFED0F6}"/>
    <dgm:cxn modelId="{4C56BA5B-076F-4B7D-8631-1DFC61BC199C}" srcId="{874CBB9D-0D20-4506-B1D8-04F05F45CCD6}" destId="{AF2292CE-E3DF-4AE4-AB89-24A189479418}" srcOrd="0" destOrd="0" parTransId="{6992FFAF-CA66-43AF-82F0-5F9EAF3179D5}" sibTransId="{B9364C34-3289-4143-9FFD-F8BAEB3436F2}"/>
    <dgm:cxn modelId="{132B175F-32DE-4602-9CF3-DB82BBB5C695}" type="presOf" srcId="{AF2292CE-E3DF-4AE4-AB89-24A189479418}" destId="{9F801194-0FB8-42D6-A190-AA153BA6C5A3}" srcOrd="0" destOrd="0" presId="urn:microsoft.com/office/officeart/2008/layout/VerticalCurvedList"/>
    <dgm:cxn modelId="{68F92261-9640-471D-99C0-9769C632F331}" srcId="{874CBB9D-0D20-4506-B1D8-04F05F45CCD6}" destId="{951887E1-D44F-4583-A5CC-B79D4D08582D}" srcOrd="5" destOrd="0" parTransId="{D4DFDDF2-03EC-4531-98E6-DB72604CAA87}" sibTransId="{0E0505BB-4227-4DB7-8DDC-994B343A6C04}"/>
    <dgm:cxn modelId="{12623D68-D602-47EE-968A-6DF2DD0CDD82}" type="presOf" srcId="{DF8D45D8-475C-461F-8A86-A3CDF71AC353}" destId="{FF359582-EEDF-4518-B987-8957FDC5E682}" srcOrd="0" destOrd="0" presId="urn:microsoft.com/office/officeart/2008/layout/VerticalCurvedList"/>
    <dgm:cxn modelId="{0E5EAD49-D79D-44E5-83C6-5F1B31980603}" type="presOf" srcId="{06030FD0-679B-408E-BF96-6D25C007C671}" destId="{30DCADEF-9C42-4AC5-B739-F67D43A0CF7E}" srcOrd="0" destOrd="0" presId="urn:microsoft.com/office/officeart/2008/layout/VerticalCurvedList"/>
    <dgm:cxn modelId="{6D58696A-C331-4AD1-81E4-D53FA8525377}" type="presOf" srcId="{A96790F1-111F-4BB7-9AD1-3AA6E0DC23FF}" destId="{0A76BFB7-B45A-49EF-B844-7FA7335D8EA3}" srcOrd="0" destOrd="0" presId="urn:microsoft.com/office/officeart/2008/layout/VerticalCurvedList"/>
    <dgm:cxn modelId="{8FF29189-799A-4943-83BD-F4F16DA205F3}" type="presOf" srcId="{B9364C34-3289-4143-9FFD-F8BAEB3436F2}" destId="{63AC7FE4-7B26-4B9B-B125-FB9B317AF0B6}" srcOrd="0" destOrd="0" presId="urn:microsoft.com/office/officeart/2008/layout/VerticalCurvedList"/>
    <dgm:cxn modelId="{75249C8F-15E2-4A50-9223-521405172802}" srcId="{874CBB9D-0D20-4506-B1D8-04F05F45CCD6}" destId="{DF8D45D8-475C-461F-8A86-A3CDF71AC353}" srcOrd="1" destOrd="0" parTransId="{4207D641-0745-48F8-BA5D-A28C2A5899B2}" sibTransId="{0D444794-08D8-42C8-B2F5-2113D1E4F8CE}"/>
    <dgm:cxn modelId="{3BDB9DD3-C9DF-4728-990C-56A19A47D435}" srcId="{874CBB9D-0D20-4506-B1D8-04F05F45CCD6}" destId="{A96790F1-111F-4BB7-9AD1-3AA6E0DC23FF}" srcOrd="2" destOrd="0" parTransId="{34F9BF0B-8121-409C-A0E8-ACED4C0172E7}" sibTransId="{384ADAD4-296C-4350-8B14-9E9D19B38B5A}"/>
    <dgm:cxn modelId="{D8FA1CFD-E6A5-4943-91C7-03829C9F11F5}" type="presOf" srcId="{951887E1-D44F-4583-A5CC-B79D4D08582D}" destId="{5E077CF1-4231-4B49-AA7A-2375F9117465}" srcOrd="0" destOrd="0" presId="urn:microsoft.com/office/officeart/2008/layout/VerticalCurvedList"/>
    <dgm:cxn modelId="{298A2CFE-9B79-4BBD-B67F-27F12628FD6E}" type="presOf" srcId="{70F81CE4-3EA4-4A48-B78F-A0F650E4BA69}" destId="{ED5A09AF-A9DF-4632-B184-C8F59128F3C9}" srcOrd="0" destOrd="0" presId="urn:microsoft.com/office/officeart/2008/layout/VerticalCurvedList"/>
    <dgm:cxn modelId="{E4099BA2-4905-48CF-981A-05459B7D0FEC}" type="presParOf" srcId="{77A623B4-23DC-496C-A5C1-5651D630A2A3}" destId="{D70CF7C3-CDC4-4A43-8DC2-5EDDD543317F}" srcOrd="0" destOrd="0" presId="urn:microsoft.com/office/officeart/2008/layout/VerticalCurvedList"/>
    <dgm:cxn modelId="{FAC7CAC5-2111-42E0-AB0B-71F8D1F13450}" type="presParOf" srcId="{D70CF7C3-CDC4-4A43-8DC2-5EDDD543317F}" destId="{FBE12AFB-3B32-48E2-97B6-095286F766FF}" srcOrd="0" destOrd="0" presId="urn:microsoft.com/office/officeart/2008/layout/VerticalCurvedList"/>
    <dgm:cxn modelId="{DC4B7A12-17FF-4DC6-BB6B-CB843F9A1704}" type="presParOf" srcId="{FBE12AFB-3B32-48E2-97B6-095286F766FF}" destId="{488D39DF-839A-4A69-A783-FEBDDA5C521D}" srcOrd="0" destOrd="0" presId="urn:microsoft.com/office/officeart/2008/layout/VerticalCurvedList"/>
    <dgm:cxn modelId="{3FF9D4F8-D4FD-404E-AEE1-BF9894F116F3}" type="presParOf" srcId="{FBE12AFB-3B32-48E2-97B6-095286F766FF}" destId="{63AC7FE4-7B26-4B9B-B125-FB9B317AF0B6}" srcOrd="1" destOrd="0" presId="urn:microsoft.com/office/officeart/2008/layout/VerticalCurvedList"/>
    <dgm:cxn modelId="{55856C14-9D82-4145-B2BE-95B78905F067}" type="presParOf" srcId="{FBE12AFB-3B32-48E2-97B6-095286F766FF}" destId="{C4C4DC1F-3E9E-4870-A5DE-041FA63D0D90}" srcOrd="2" destOrd="0" presId="urn:microsoft.com/office/officeart/2008/layout/VerticalCurvedList"/>
    <dgm:cxn modelId="{B0128839-9593-462D-96A2-47CDAA3171B3}" type="presParOf" srcId="{FBE12AFB-3B32-48E2-97B6-095286F766FF}" destId="{82A25455-9A46-425D-8875-35196566DED5}" srcOrd="3" destOrd="0" presId="urn:microsoft.com/office/officeart/2008/layout/VerticalCurvedList"/>
    <dgm:cxn modelId="{3550B95D-A196-444B-831E-D4C7C198294F}" type="presParOf" srcId="{D70CF7C3-CDC4-4A43-8DC2-5EDDD543317F}" destId="{9F801194-0FB8-42D6-A190-AA153BA6C5A3}" srcOrd="1" destOrd="0" presId="urn:microsoft.com/office/officeart/2008/layout/VerticalCurvedList"/>
    <dgm:cxn modelId="{A17600B3-DDEB-461F-A849-3E195AE10BF5}" type="presParOf" srcId="{D70CF7C3-CDC4-4A43-8DC2-5EDDD543317F}" destId="{74382BB6-6202-465E-87D0-D79CDD3FCAF4}" srcOrd="2" destOrd="0" presId="urn:microsoft.com/office/officeart/2008/layout/VerticalCurvedList"/>
    <dgm:cxn modelId="{A414838A-38BC-4AD8-91B5-1B67EBEB01DB}" type="presParOf" srcId="{74382BB6-6202-465E-87D0-D79CDD3FCAF4}" destId="{2624BE56-48E2-4518-8971-C1710C1CB38C}" srcOrd="0" destOrd="0" presId="urn:microsoft.com/office/officeart/2008/layout/VerticalCurvedList"/>
    <dgm:cxn modelId="{506823C0-34C9-4120-BFC2-429DAD8B5EAB}" type="presParOf" srcId="{D70CF7C3-CDC4-4A43-8DC2-5EDDD543317F}" destId="{FF359582-EEDF-4518-B987-8957FDC5E682}" srcOrd="3" destOrd="0" presId="urn:microsoft.com/office/officeart/2008/layout/VerticalCurvedList"/>
    <dgm:cxn modelId="{20D2098C-C847-4688-ABC8-CA7E7D1E8FD8}" type="presParOf" srcId="{D70CF7C3-CDC4-4A43-8DC2-5EDDD543317F}" destId="{9DF957E0-8909-4813-95FA-4F1BD26D1D28}" srcOrd="4" destOrd="0" presId="urn:microsoft.com/office/officeart/2008/layout/VerticalCurvedList"/>
    <dgm:cxn modelId="{10819663-FCEA-4B42-9734-D0E518D3CB5A}" type="presParOf" srcId="{9DF957E0-8909-4813-95FA-4F1BD26D1D28}" destId="{4B87F91F-DAF5-4903-8499-488431047ABE}" srcOrd="0" destOrd="0" presId="urn:microsoft.com/office/officeart/2008/layout/VerticalCurvedList"/>
    <dgm:cxn modelId="{DD0C82F2-BB7B-44D5-9CF0-64588516BAE7}" type="presParOf" srcId="{D70CF7C3-CDC4-4A43-8DC2-5EDDD543317F}" destId="{0A76BFB7-B45A-49EF-B844-7FA7335D8EA3}" srcOrd="5" destOrd="0" presId="urn:microsoft.com/office/officeart/2008/layout/VerticalCurvedList"/>
    <dgm:cxn modelId="{E7A70DC8-EE0E-422E-9140-73DF24C5FFFF}" type="presParOf" srcId="{D70CF7C3-CDC4-4A43-8DC2-5EDDD543317F}" destId="{EECD0E58-B791-4597-95AF-0CA66B2B2495}" srcOrd="6" destOrd="0" presId="urn:microsoft.com/office/officeart/2008/layout/VerticalCurvedList"/>
    <dgm:cxn modelId="{420CF7CA-47D6-4CF0-A66A-F8F8B3C38288}" type="presParOf" srcId="{EECD0E58-B791-4597-95AF-0CA66B2B2495}" destId="{12EDF00C-8F94-4190-A7FC-1753BF145C3F}" srcOrd="0" destOrd="0" presId="urn:microsoft.com/office/officeart/2008/layout/VerticalCurvedList"/>
    <dgm:cxn modelId="{287B4078-ED75-4DFD-BBDD-D1EC75DD7AAC}" type="presParOf" srcId="{D70CF7C3-CDC4-4A43-8DC2-5EDDD543317F}" destId="{ED5A09AF-A9DF-4632-B184-C8F59128F3C9}" srcOrd="7" destOrd="0" presId="urn:microsoft.com/office/officeart/2008/layout/VerticalCurvedList"/>
    <dgm:cxn modelId="{651987EC-3ED2-4658-99D7-C8EA510EE835}" type="presParOf" srcId="{D70CF7C3-CDC4-4A43-8DC2-5EDDD543317F}" destId="{6CF6B27B-9EAD-410E-BBE3-AA78A22EF35E}" srcOrd="8" destOrd="0" presId="urn:microsoft.com/office/officeart/2008/layout/VerticalCurvedList"/>
    <dgm:cxn modelId="{38CAD87A-E7E5-4C34-AD73-C6E5F4C9CE3F}" type="presParOf" srcId="{6CF6B27B-9EAD-410E-BBE3-AA78A22EF35E}" destId="{2AC14C9F-E9A0-4F95-B18E-4C23D1E38E73}" srcOrd="0" destOrd="0" presId="urn:microsoft.com/office/officeart/2008/layout/VerticalCurvedList"/>
    <dgm:cxn modelId="{3CD5F976-C06F-4D37-8CB1-E012DC8A7C6A}" type="presParOf" srcId="{D70CF7C3-CDC4-4A43-8DC2-5EDDD543317F}" destId="{30DCADEF-9C42-4AC5-B739-F67D43A0CF7E}" srcOrd="9" destOrd="0" presId="urn:microsoft.com/office/officeart/2008/layout/VerticalCurvedList"/>
    <dgm:cxn modelId="{BC146D36-4EE0-4CD4-9C5F-0FAC5A85CF34}" type="presParOf" srcId="{D70CF7C3-CDC4-4A43-8DC2-5EDDD543317F}" destId="{A0913626-4038-4CD9-9287-211859E400DD}" srcOrd="10" destOrd="0" presId="urn:microsoft.com/office/officeart/2008/layout/VerticalCurvedList"/>
    <dgm:cxn modelId="{4F6E7560-7904-4642-8DD8-BDCD7FB46D5E}" type="presParOf" srcId="{A0913626-4038-4CD9-9287-211859E400DD}" destId="{4507CA93-8B4E-4826-830F-5C5EE1622726}" srcOrd="0" destOrd="0" presId="urn:microsoft.com/office/officeart/2008/layout/VerticalCurvedList"/>
    <dgm:cxn modelId="{110AE893-E7C5-4EBC-BC87-28D43CB2DE95}" type="presParOf" srcId="{D70CF7C3-CDC4-4A43-8DC2-5EDDD543317F}" destId="{5E077CF1-4231-4B49-AA7A-2375F9117465}" srcOrd="11" destOrd="0" presId="urn:microsoft.com/office/officeart/2008/layout/VerticalCurvedList"/>
    <dgm:cxn modelId="{8E0C93D2-24C4-41BD-ACB6-0F13C6840A3C}" type="presParOf" srcId="{D70CF7C3-CDC4-4A43-8DC2-5EDDD543317F}" destId="{3E3003BB-C6FE-4312-BC44-4FF24FE233FD}" srcOrd="12" destOrd="0" presId="urn:microsoft.com/office/officeart/2008/layout/VerticalCurvedList"/>
    <dgm:cxn modelId="{56ECE0A3-FA4F-439B-AF79-041D39E57C38}" type="presParOf" srcId="{3E3003BB-C6FE-4312-BC44-4FF24FE233FD}" destId="{80659F7E-1F32-40C5-8D73-28294ADF48F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3468E-4AC6-41F5-8CE5-7216E599D43A}">
      <dsp:nvSpPr>
        <dsp:cNvPr id="0" name=""/>
        <dsp:cNvSpPr/>
      </dsp:nvSpPr>
      <dsp:spPr>
        <a:xfrm>
          <a:off x="324128" y="526466"/>
          <a:ext cx="8793558" cy="5181607"/>
        </a:xfrm>
        <a:prstGeom prst="rect">
          <a:avLst/>
        </a:prstGeom>
        <a:solidFill>
          <a:schemeClr val="bg1"/>
        </a:solidFill>
        <a:ln w="12700" cap="rnd" cmpd="sng" algn="ctr">
          <a:solidFill>
            <a:schemeClr val="bg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11826" tIns="708152" rIns="711826" bIns="241808" numCol="1" spcCol="1270" anchor="t" anchorCtr="0">
          <a:noAutofit/>
        </a:bodyPr>
        <a:lstStyle/>
        <a:p>
          <a:pPr marL="285750" lvl="1" indent="-285750" algn="l" defTabSz="1511300">
            <a:lnSpc>
              <a:spcPct val="90000"/>
            </a:lnSpc>
            <a:spcBef>
              <a:spcPct val="0"/>
            </a:spcBef>
            <a:spcAft>
              <a:spcPct val="15000"/>
            </a:spcAft>
            <a:buChar char="•"/>
          </a:pPr>
          <a:r>
            <a:rPr lang="en-IN" sz="3400" kern="1200" dirty="0"/>
            <a:t>ABDUL NAFIH KT</a:t>
          </a:r>
        </a:p>
        <a:p>
          <a:pPr marL="285750" lvl="1" indent="-285750" algn="l" defTabSz="1511300">
            <a:lnSpc>
              <a:spcPct val="90000"/>
            </a:lnSpc>
            <a:spcBef>
              <a:spcPct val="0"/>
            </a:spcBef>
            <a:spcAft>
              <a:spcPct val="15000"/>
            </a:spcAft>
            <a:buChar char="•"/>
          </a:pPr>
          <a:r>
            <a:rPr lang="en-IN" sz="3400" kern="1200" dirty="0"/>
            <a:t>AJIT INGOLE</a:t>
          </a:r>
        </a:p>
        <a:p>
          <a:pPr marL="285750" lvl="1" indent="-285750" algn="l" defTabSz="1511300">
            <a:lnSpc>
              <a:spcPct val="90000"/>
            </a:lnSpc>
            <a:spcBef>
              <a:spcPct val="0"/>
            </a:spcBef>
            <a:spcAft>
              <a:spcPct val="15000"/>
            </a:spcAft>
            <a:buChar char="•"/>
          </a:pPr>
          <a:r>
            <a:rPr lang="en-IN" sz="3400" kern="1200" dirty="0"/>
            <a:t>PRIYANKA ITALWAR</a:t>
          </a:r>
        </a:p>
        <a:p>
          <a:pPr marL="285750" lvl="1" indent="-285750" algn="l" defTabSz="1511300">
            <a:lnSpc>
              <a:spcPct val="90000"/>
            </a:lnSpc>
            <a:spcBef>
              <a:spcPct val="0"/>
            </a:spcBef>
            <a:spcAft>
              <a:spcPct val="15000"/>
            </a:spcAft>
            <a:buChar char="•"/>
          </a:pPr>
          <a:r>
            <a:rPr lang="en-IN" sz="3400" kern="1200" dirty="0"/>
            <a:t>ANIKET NILA</a:t>
          </a:r>
        </a:p>
        <a:p>
          <a:pPr marL="285750" lvl="1" indent="-285750" algn="l" defTabSz="1511300">
            <a:lnSpc>
              <a:spcPct val="90000"/>
            </a:lnSpc>
            <a:spcBef>
              <a:spcPct val="0"/>
            </a:spcBef>
            <a:spcAft>
              <a:spcPct val="15000"/>
            </a:spcAft>
            <a:buChar char="•"/>
          </a:pPr>
          <a:r>
            <a:rPr lang="en-IN" sz="3400" kern="1200" dirty="0"/>
            <a:t>TANUJA M S</a:t>
          </a:r>
        </a:p>
        <a:p>
          <a:pPr marL="285750" lvl="1" indent="-285750" algn="l" defTabSz="1511300">
            <a:lnSpc>
              <a:spcPct val="90000"/>
            </a:lnSpc>
            <a:spcBef>
              <a:spcPct val="0"/>
            </a:spcBef>
            <a:spcAft>
              <a:spcPct val="15000"/>
            </a:spcAft>
            <a:buChar char="•"/>
          </a:pPr>
          <a:r>
            <a:rPr lang="en-IN" sz="3400" kern="1200" dirty="0"/>
            <a:t>HARSHADA MORE</a:t>
          </a:r>
        </a:p>
        <a:p>
          <a:pPr marL="285750" lvl="1" indent="-285750" algn="l" defTabSz="1511300">
            <a:lnSpc>
              <a:spcPct val="90000"/>
            </a:lnSpc>
            <a:spcBef>
              <a:spcPct val="0"/>
            </a:spcBef>
            <a:spcAft>
              <a:spcPct val="15000"/>
            </a:spcAft>
            <a:buChar char="•"/>
          </a:pPr>
          <a:r>
            <a:rPr lang="en-IN" sz="3400" kern="1200" dirty="0"/>
            <a:t>ASMITA HAMBARDE</a:t>
          </a:r>
        </a:p>
      </dsp:txBody>
      <dsp:txXfrm>
        <a:off x="324128" y="526466"/>
        <a:ext cx="8793558" cy="5181607"/>
      </dsp:txXfrm>
    </dsp:sp>
    <dsp:sp modelId="{DCBC6AB9-E0E3-4FFA-8943-9EC1732FADF5}">
      <dsp:nvSpPr>
        <dsp:cNvPr id="0" name=""/>
        <dsp:cNvSpPr/>
      </dsp:nvSpPr>
      <dsp:spPr>
        <a:xfrm>
          <a:off x="458585" y="12313"/>
          <a:ext cx="6420195" cy="1003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668" tIns="0" rIns="242668" bIns="0" numCol="1" spcCol="1270" anchor="ctr" anchorCtr="0">
          <a:noAutofit/>
        </a:bodyPr>
        <a:lstStyle/>
        <a:p>
          <a:pPr marL="0" lvl="0" indent="0" algn="l" defTabSz="1511300">
            <a:lnSpc>
              <a:spcPct val="90000"/>
            </a:lnSpc>
            <a:spcBef>
              <a:spcPct val="0"/>
            </a:spcBef>
            <a:spcAft>
              <a:spcPct val="35000"/>
            </a:spcAft>
            <a:buNone/>
          </a:pPr>
          <a:r>
            <a:rPr lang="en-IN" sz="3400" b="1" kern="1200" dirty="0"/>
            <a:t>GROUP MEMBERS:</a:t>
          </a:r>
        </a:p>
      </dsp:txBody>
      <dsp:txXfrm>
        <a:off x="507581" y="61309"/>
        <a:ext cx="6322203" cy="905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C7FE4-7B26-4B9B-B125-FB9B317AF0B6}">
      <dsp:nvSpPr>
        <dsp:cNvPr id="0" name=""/>
        <dsp:cNvSpPr/>
      </dsp:nvSpPr>
      <dsp:spPr>
        <a:xfrm>
          <a:off x="-5169077" y="-791784"/>
          <a:ext cx="6155568" cy="6155568"/>
        </a:xfrm>
        <a:prstGeom prst="blockArc">
          <a:avLst>
            <a:gd name="adj1" fmla="val 18900000"/>
            <a:gd name="adj2" fmla="val 2700000"/>
            <a:gd name="adj3" fmla="val 351"/>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801194-0FB8-42D6-A190-AA153BA6C5A3}">
      <dsp:nvSpPr>
        <dsp:cNvPr id="0" name=""/>
        <dsp:cNvSpPr/>
      </dsp:nvSpPr>
      <dsp:spPr>
        <a:xfrm>
          <a:off x="367929" y="240761"/>
          <a:ext cx="8522647" cy="48134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064" tIns="66040" rIns="66040" bIns="66040" numCol="1" spcCol="1270" anchor="ctr" anchorCtr="0">
          <a:noAutofit/>
        </a:bodyPr>
        <a:lstStyle/>
        <a:p>
          <a:pPr marL="0" lvl="0" indent="0" algn="l" defTabSz="1155700">
            <a:lnSpc>
              <a:spcPct val="90000"/>
            </a:lnSpc>
            <a:spcBef>
              <a:spcPct val="0"/>
            </a:spcBef>
            <a:spcAft>
              <a:spcPct val="35000"/>
            </a:spcAft>
            <a:buNone/>
          </a:pPr>
          <a:r>
            <a:rPr lang="en-IN" sz="2600" b="1" kern="1200" dirty="0"/>
            <a:t>Importing dataset</a:t>
          </a:r>
        </a:p>
      </dsp:txBody>
      <dsp:txXfrm>
        <a:off x="367929" y="240761"/>
        <a:ext cx="8522647" cy="481340"/>
      </dsp:txXfrm>
    </dsp:sp>
    <dsp:sp modelId="{2624BE56-48E2-4518-8971-C1710C1CB38C}">
      <dsp:nvSpPr>
        <dsp:cNvPr id="0" name=""/>
        <dsp:cNvSpPr/>
      </dsp:nvSpPr>
      <dsp:spPr>
        <a:xfrm>
          <a:off x="67092" y="180594"/>
          <a:ext cx="601675" cy="601675"/>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59582-EEDF-4518-B987-8957FDC5E682}">
      <dsp:nvSpPr>
        <dsp:cNvPr id="0" name=""/>
        <dsp:cNvSpPr/>
      </dsp:nvSpPr>
      <dsp:spPr>
        <a:xfrm>
          <a:off x="763864" y="962680"/>
          <a:ext cx="8126712" cy="481340"/>
        </a:xfrm>
        <a:prstGeom prst="rect">
          <a:avLst/>
        </a:prstGeom>
        <a:solidFill>
          <a:schemeClr val="accent2">
            <a:hueOff val="-542490"/>
            <a:satOff val="-331"/>
            <a:lumOff val="1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064" tIns="66040" rIns="66040" bIns="66040" numCol="1" spcCol="1270" anchor="ctr" anchorCtr="0">
          <a:noAutofit/>
        </a:bodyPr>
        <a:lstStyle/>
        <a:p>
          <a:pPr marL="0" lvl="0" indent="0" algn="l" defTabSz="1155700">
            <a:lnSpc>
              <a:spcPct val="90000"/>
            </a:lnSpc>
            <a:spcBef>
              <a:spcPct val="0"/>
            </a:spcBef>
            <a:spcAft>
              <a:spcPct val="35000"/>
            </a:spcAft>
            <a:buNone/>
          </a:pPr>
          <a:r>
            <a:rPr lang="en-IN" sz="2600" b="1" kern="1200" dirty="0"/>
            <a:t>EDA</a:t>
          </a:r>
        </a:p>
      </dsp:txBody>
      <dsp:txXfrm>
        <a:off x="763864" y="962680"/>
        <a:ext cx="8126712" cy="481340"/>
      </dsp:txXfrm>
    </dsp:sp>
    <dsp:sp modelId="{4B87F91F-DAF5-4903-8499-488431047ABE}">
      <dsp:nvSpPr>
        <dsp:cNvPr id="0" name=""/>
        <dsp:cNvSpPr/>
      </dsp:nvSpPr>
      <dsp:spPr>
        <a:xfrm>
          <a:off x="463027" y="902512"/>
          <a:ext cx="601675" cy="601675"/>
        </a:xfrm>
        <a:prstGeom prst="ellipse">
          <a:avLst/>
        </a:prstGeom>
        <a:solidFill>
          <a:schemeClr val="lt1">
            <a:hueOff val="0"/>
            <a:satOff val="0"/>
            <a:lumOff val="0"/>
            <a:alphaOff val="0"/>
          </a:schemeClr>
        </a:solidFill>
        <a:ln w="19050" cap="rnd" cmpd="sng" algn="ctr">
          <a:solidFill>
            <a:schemeClr val="accent2">
              <a:hueOff val="-542490"/>
              <a:satOff val="-331"/>
              <a:lumOff val="1294"/>
              <a:alphaOff val="0"/>
            </a:schemeClr>
          </a:solidFill>
          <a:prstDash val="solid"/>
        </a:ln>
        <a:effectLst/>
      </dsp:spPr>
      <dsp:style>
        <a:lnRef idx="2">
          <a:scrgbClr r="0" g="0" b="0"/>
        </a:lnRef>
        <a:fillRef idx="1">
          <a:scrgbClr r="0" g="0" b="0"/>
        </a:fillRef>
        <a:effectRef idx="0">
          <a:scrgbClr r="0" g="0" b="0"/>
        </a:effectRef>
        <a:fontRef idx="minor"/>
      </dsp:style>
    </dsp:sp>
    <dsp:sp modelId="{0A76BFB7-B45A-49EF-B844-7FA7335D8EA3}">
      <dsp:nvSpPr>
        <dsp:cNvPr id="0" name=""/>
        <dsp:cNvSpPr/>
      </dsp:nvSpPr>
      <dsp:spPr>
        <a:xfrm>
          <a:off x="944916" y="1684599"/>
          <a:ext cx="7945661" cy="481340"/>
        </a:xfrm>
        <a:prstGeom prst="rect">
          <a:avLst/>
        </a:prstGeom>
        <a:solidFill>
          <a:schemeClr val="accent2">
            <a:hueOff val="-1084980"/>
            <a:satOff val="-662"/>
            <a:lumOff val="2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064" tIns="66040" rIns="66040" bIns="66040" numCol="1" spcCol="1270" anchor="ctr" anchorCtr="0">
          <a:noAutofit/>
        </a:bodyPr>
        <a:lstStyle/>
        <a:p>
          <a:pPr marL="0" lvl="0" indent="0" algn="l" defTabSz="1155700">
            <a:lnSpc>
              <a:spcPct val="90000"/>
            </a:lnSpc>
            <a:spcBef>
              <a:spcPct val="0"/>
            </a:spcBef>
            <a:spcAft>
              <a:spcPct val="35000"/>
            </a:spcAft>
            <a:buNone/>
          </a:pPr>
          <a:r>
            <a:rPr lang="en-IN" sz="2600" b="1" kern="1200" dirty="0"/>
            <a:t>Pre-processing</a:t>
          </a:r>
        </a:p>
      </dsp:txBody>
      <dsp:txXfrm>
        <a:off x="944916" y="1684599"/>
        <a:ext cx="7945661" cy="481340"/>
      </dsp:txXfrm>
    </dsp:sp>
    <dsp:sp modelId="{12EDF00C-8F94-4190-A7FC-1753BF145C3F}">
      <dsp:nvSpPr>
        <dsp:cNvPr id="0" name=""/>
        <dsp:cNvSpPr/>
      </dsp:nvSpPr>
      <dsp:spPr>
        <a:xfrm>
          <a:off x="644078" y="1624431"/>
          <a:ext cx="601675" cy="601675"/>
        </a:xfrm>
        <a:prstGeom prst="ellipse">
          <a:avLst/>
        </a:prstGeom>
        <a:solidFill>
          <a:schemeClr val="lt1">
            <a:hueOff val="0"/>
            <a:satOff val="0"/>
            <a:lumOff val="0"/>
            <a:alphaOff val="0"/>
          </a:schemeClr>
        </a:solidFill>
        <a:ln w="19050" cap="rnd" cmpd="sng" algn="ctr">
          <a:solidFill>
            <a:schemeClr val="accent2">
              <a:hueOff val="-1084980"/>
              <a:satOff val="-662"/>
              <a:lumOff val="2588"/>
              <a:alphaOff val="0"/>
            </a:schemeClr>
          </a:solidFill>
          <a:prstDash val="solid"/>
        </a:ln>
        <a:effectLst/>
      </dsp:spPr>
      <dsp:style>
        <a:lnRef idx="2">
          <a:scrgbClr r="0" g="0" b="0"/>
        </a:lnRef>
        <a:fillRef idx="1">
          <a:scrgbClr r="0" g="0" b="0"/>
        </a:fillRef>
        <a:effectRef idx="0">
          <a:scrgbClr r="0" g="0" b="0"/>
        </a:effectRef>
        <a:fontRef idx="minor"/>
      </dsp:style>
    </dsp:sp>
    <dsp:sp modelId="{ED5A09AF-A9DF-4632-B184-C8F59128F3C9}">
      <dsp:nvSpPr>
        <dsp:cNvPr id="0" name=""/>
        <dsp:cNvSpPr/>
      </dsp:nvSpPr>
      <dsp:spPr>
        <a:xfrm>
          <a:off x="944916" y="2406060"/>
          <a:ext cx="7945661" cy="481340"/>
        </a:xfrm>
        <a:prstGeom prst="rect">
          <a:avLst/>
        </a:prstGeom>
        <a:solidFill>
          <a:schemeClr val="accent2">
            <a:hueOff val="-1627470"/>
            <a:satOff val="-994"/>
            <a:lumOff val="38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064" tIns="66040" rIns="66040" bIns="66040" numCol="1" spcCol="1270" anchor="ctr" anchorCtr="0">
          <a:noAutofit/>
        </a:bodyPr>
        <a:lstStyle/>
        <a:p>
          <a:pPr marL="0" lvl="0" indent="0" algn="l" defTabSz="1155700">
            <a:lnSpc>
              <a:spcPct val="90000"/>
            </a:lnSpc>
            <a:spcBef>
              <a:spcPct val="0"/>
            </a:spcBef>
            <a:spcAft>
              <a:spcPct val="35000"/>
            </a:spcAft>
            <a:buNone/>
          </a:pPr>
          <a:r>
            <a:rPr lang="en-IN" sz="2600" b="1" kern="1200" dirty="0"/>
            <a:t>Model building</a:t>
          </a:r>
        </a:p>
      </dsp:txBody>
      <dsp:txXfrm>
        <a:off x="944916" y="2406060"/>
        <a:ext cx="7945661" cy="481340"/>
      </dsp:txXfrm>
    </dsp:sp>
    <dsp:sp modelId="{2AC14C9F-E9A0-4F95-B18E-4C23D1E38E73}">
      <dsp:nvSpPr>
        <dsp:cNvPr id="0" name=""/>
        <dsp:cNvSpPr/>
      </dsp:nvSpPr>
      <dsp:spPr>
        <a:xfrm>
          <a:off x="644078" y="2345893"/>
          <a:ext cx="601675" cy="601675"/>
        </a:xfrm>
        <a:prstGeom prst="ellipse">
          <a:avLst/>
        </a:prstGeom>
        <a:solidFill>
          <a:schemeClr val="lt1">
            <a:hueOff val="0"/>
            <a:satOff val="0"/>
            <a:lumOff val="0"/>
            <a:alphaOff val="0"/>
          </a:schemeClr>
        </a:solidFill>
        <a:ln w="19050" cap="rnd" cmpd="sng" algn="ctr">
          <a:solidFill>
            <a:schemeClr val="accent2">
              <a:hueOff val="-1627470"/>
              <a:satOff val="-994"/>
              <a:lumOff val="3883"/>
              <a:alphaOff val="0"/>
            </a:schemeClr>
          </a:solidFill>
          <a:prstDash val="solid"/>
        </a:ln>
        <a:effectLst/>
      </dsp:spPr>
      <dsp:style>
        <a:lnRef idx="2">
          <a:scrgbClr r="0" g="0" b="0"/>
        </a:lnRef>
        <a:fillRef idx="1">
          <a:scrgbClr r="0" g="0" b="0"/>
        </a:fillRef>
        <a:effectRef idx="0">
          <a:scrgbClr r="0" g="0" b="0"/>
        </a:effectRef>
        <a:fontRef idx="minor"/>
      </dsp:style>
    </dsp:sp>
    <dsp:sp modelId="{30DCADEF-9C42-4AC5-B739-F67D43A0CF7E}">
      <dsp:nvSpPr>
        <dsp:cNvPr id="0" name=""/>
        <dsp:cNvSpPr/>
      </dsp:nvSpPr>
      <dsp:spPr>
        <a:xfrm>
          <a:off x="763864" y="3127979"/>
          <a:ext cx="8126712" cy="481340"/>
        </a:xfrm>
        <a:prstGeom prst="rect">
          <a:avLst/>
        </a:prstGeom>
        <a:solidFill>
          <a:schemeClr val="accent2">
            <a:hueOff val="-2169960"/>
            <a:satOff val="-1325"/>
            <a:lumOff val="5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064" tIns="66040" rIns="66040" bIns="66040" numCol="1" spcCol="1270" anchor="ctr" anchorCtr="0">
          <a:noAutofit/>
        </a:bodyPr>
        <a:lstStyle/>
        <a:p>
          <a:pPr marL="0" lvl="0" indent="0" algn="l" defTabSz="1155700">
            <a:lnSpc>
              <a:spcPct val="90000"/>
            </a:lnSpc>
            <a:spcBef>
              <a:spcPct val="0"/>
            </a:spcBef>
            <a:spcAft>
              <a:spcPct val="35000"/>
            </a:spcAft>
            <a:buNone/>
          </a:pPr>
          <a:r>
            <a:rPr lang="en-IN" sz="2600" b="1" kern="1200" dirty="0"/>
            <a:t>Finalizing the best model</a:t>
          </a:r>
        </a:p>
      </dsp:txBody>
      <dsp:txXfrm>
        <a:off x="763864" y="3127979"/>
        <a:ext cx="8126712" cy="481340"/>
      </dsp:txXfrm>
    </dsp:sp>
    <dsp:sp modelId="{4507CA93-8B4E-4826-830F-5C5EE1622726}">
      <dsp:nvSpPr>
        <dsp:cNvPr id="0" name=""/>
        <dsp:cNvSpPr/>
      </dsp:nvSpPr>
      <dsp:spPr>
        <a:xfrm>
          <a:off x="463027" y="3067812"/>
          <a:ext cx="601675" cy="601675"/>
        </a:xfrm>
        <a:prstGeom prst="ellipse">
          <a:avLst/>
        </a:prstGeom>
        <a:solidFill>
          <a:schemeClr val="lt1">
            <a:hueOff val="0"/>
            <a:satOff val="0"/>
            <a:lumOff val="0"/>
            <a:alphaOff val="0"/>
          </a:schemeClr>
        </a:solidFill>
        <a:ln w="19050" cap="rnd" cmpd="sng" algn="ctr">
          <a:solidFill>
            <a:schemeClr val="accent2">
              <a:hueOff val="-2169960"/>
              <a:satOff val="-1325"/>
              <a:lumOff val="5177"/>
              <a:alphaOff val="0"/>
            </a:schemeClr>
          </a:solidFill>
          <a:prstDash val="solid"/>
        </a:ln>
        <a:effectLst/>
      </dsp:spPr>
      <dsp:style>
        <a:lnRef idx="2">
          <a:scrgbClr r="0" g="0" b="0"/>
        </a:lnRef>
        <a:fillRef idx="1">
          <a:scrgbClr r="0" g="0" b="0"/>
        </a:fillRef>
        <a:effectRef idx="0">
          <a:scrgbClr r="0" g="0" b="0"/>
        </a:effectRef>
        <a:fontRef idx="minor"/>
      </dsp:style>
    </dsp:sp>
    <dsp:sp modelId="{5E077CF1-4231-4B49-AA7A-2375F9117465}">
      <dsp:nvSpPr>
        <dsp:cNvPr id="0" name=""/>
        <dsp:cNvSpPr/>
      </dsp:nvSpPr>
      <dsp:spPr>
        <a:xfrm>
          <a:off x="367929" y="3849898"/>
          <a:ext cx="8522647" cy="481340"/>
        </a:xfrm>
        <a:prstGeom prst="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064" tIns="66040" rIns="66040" bIns="66040" numCol="1" spcCol="1270" anchor="ctr" anchorCtr="0">
          <a:noAutofit/>
        </a:bodyPr>
        <a:lstStyle/>
        <a:p>
          <a:pPr marL="0" lvl="0" indent="0" algn="l" defTabSz="1155700">
            <a:lnSpc>
              <a:spcPct val="90000"/>
            </a:lnSpc>
            <a:spcBef>
              <a:spcPct val="0"/>
            </a:spcBef>
            <a:spcAft>
              <a:spcPct val="35000"/>
            </a:spcAft>
            <a:buNone/>
          </a:pPr>
          <a:r>
            <a:rPr lang="en-IN" sz="2600" b="1" kern="1200" dirty="0"/>
            <a:t>Deployment</a:t>
          </a:r>
        </a:p>
      </dsp:txBody>
      <dsp:txXfrm>
        <a:off x="367929" y="3849898"/>
        <a:ext cx="8522647" cy="481340"/>
      </dsp:txXfrm>
    </dsp:sp>
    <dsp:sp modelId="{80659F7E-1F32-40C5-8D73-28294ADF48FA}">
      <dsp:nvSpPr>
        <dsp:cNvPr id="0" name=""/>
        <dsp:cNvSpPr/>
      </dsp:nvSpPr>
      <dsp:spPr>
        <a:xfrm>
          <a:off x="67092" y="3789730"/>
          <a:ext cx="601675" cy="601675"/>
        </a:xfrm>
        <a:prstGeom prst="ellipse">
          <a:avLst/>
        </a:prstGeom>
        <a:solidFill>
          <a:schemeClr val="lt1">
            <a:hueOff val="0"/>
            <a:satOff val="0"/>
            <a:lumOff val="0"/>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251609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66602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8087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2081006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7348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373899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1794259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258659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185871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E4C42-CF3C-4262-BC21-3A41B14B63CE}"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330682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2E4C42-CF3C-4262-BC21-3A41B14B63CE}"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251620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E4C42-CF3C-4262-BC21-3A41B14B63CE}" type="datetimeFigureOut">
              <a:rPr lang="en-IN" smtClean="0"/>
              <a:t>26-07-2022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311667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2E4C42-CF3C-4262-BC21-3A41B14B63CE}" type="datetimeFigureOut">
              <a:rPr lang="en-IN" smtClean="0"/>
              <a:t>26-07-2022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262857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E4C42-CF3C-4262-BC21-3A41B14B63CE}" type="datetimeFigureOut">
              <a:rPr lang="en-IN" smtClean="0"/>
              <a:t>26-07-2022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71154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E4C42-CF3C-4262-BC21-3A41B14B63CE}"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64737-5346-4B46-A22C-D113637C1C5C}" type="slidenum">
              <a:rPr lang="en-IN" smtClean="0"/>
              <a:t>‹#›</a:t>
            </a:fld>
            <a:endParaRPr lang="en-IN"/>
          </a:p>
        </p:txBody>
      </p:sp>
    </p:spTree>
    <p:extLst>
      <p:ext uri="{BB962C8B-B14F-4D97-AF65-F5344CB8AC3E}">
        <p14:creationId xmlns:p14="http://schemas.microsoft.com/office/powerpoint/2010/main" val="426201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64737-5346-4B46-A22C-D113637C1C5C}" type="slidenum">
              <a:rPr lang="en-IN" smtClean="0"/>
              <a:t>‹#›</a:t>
            </a:fld>
            <a:endParaRPr lang="en-IN"/>
          </a:p>
        </p:txBody>
      </p:sp>
      <p:sp>
        <p:nvSpPr>
          <p:cNvPr id="5" name="Date Placeholder 4"/>
          <p:cNvSpPr>
            <a:spLocks noGrp="1"/>
          </p:cNvSpPr>
          <p:nvPr>
            <p:ph type="dt" sz="half" idx="10"/>
          </p:nvPr>
        </p:nvSpPr>
        <p:spPr/>
        <p:txBody>
          <a:bodyPr/>
          <a:lstStyle/>
          <a:p>
            <a:fld id="{622E4C42-CF3C-4262-BC21-3A41B14B63CE}" type="datetimeFigureOut">
              <a:rPr lang="en-IN" smtClean="0"/>
              <a:t>26-07-2022</a:t>
            </a:fld>
            <a:endParaRPr lang="en-IN"/>
          </a:p>
        </p:txBody>
      </p:sp>
    </p:spTree>
    <p:extLst>
      <p:ext uri="{BB962C8B-B14F-4D97-AF65-F5344CB8AC3E}">
        <p14:creationId xmlns:p14="http://schemas.microsoft.com/office/powerpoint/2010/main" val="125122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2E4C42-CF3C-4262-BC21-3A41B14B63CE}" type="datetimeFigureOut">
              <a:rPr lang="en-IN" smtClean="0"/>
              <a:t>26-07-2022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964737-5346-4B46-A22C-D113637C1C5C}" type="slidenum">
              <a:rPr lang="en-IN" smtClean="0"/>
              <a:t>‹#›</a:t>
            </a:fld>
            <a:endParaRPr lang="en-IN"/>
          </a:p>
        </p:txBody>
      </p:sp>
    </p:spTree>
    <p:extLst>
      <p:ext uri="{BB962C8B-B14F-4D97-AF65-F5344CB8AC3E}">
        <p14:creationId xmlns:p14="http://schemas.microsoft.com/office/powerpoint/2010/main" val="299282695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C0D6-81F6-862C-75E0-C9A7E18B3240}"/>
              </a:ext>
            </a:extLst>
          </p:cNvPr>
          <p:cNvSpPr>
            <a:spLocks noGrp="1"/>
          </p:cNvSpPr>
          <p:nvPr>
            <p:ph type="ctrTitle"/>
          </p:nvPr>
        </p:nvSpPr>
        <p:spPr>
          <a:xfrm>
            <a:off x="1271539" y="1782698"/>
            <a:ext cx="7766936" cy="1646302"/>
          </a:xfrm>
        </p:spPr>
        <p:txBody>
          <a:bodyPr/>
          <a:lstStyle/>
          <a:p>
            <a:r>
              <a:rPr lang="en-US" sz="6600" b="1" dirty="0"/>
              <a:t>Oil Price Prediction Project</a:t>
            </a:r>
            <a:endParaRPr lang="en-IN" sz="6600" b="1" dirty="0"/>
          </a:p>
        </p:txBody>
      </p:sp>
      <p:sp>
        <p:nvSpPr>
          <p:cNvPr id="3" name="Subtitle 2">
            <a:extLst>
              <a:ext uri="{FF2B5EF4-FFF2-40B4-BE49-F238E27FC236}">
                <a16:creationId xmlns:a16="http://schemas.microsoft.com/office/drawing/2014/main" id="{8EB4754E-3306-8378-78BD-F55A1B80CF6E}"/>
              </a:ext>
            </a:extLst>
          </p:cNvPr>
          <p:cNvSpPr>
            <a:spLocks noGrp="1"/>
          </p:cNvSpPr>
          <p:nvPr>
            <p:ph type="subTitle" idx="1"/>
          </p:nvPr>
        </p:nvSpPr>
        <p:spPr>
          <a:xfrm>
            <a:off x="-650957" y="3774564"/>
            <a:ext cx="9689432" cy="1655762"/>
          </a:xfrm>
        </p:spPr>
        <p:txBody>
          <a:bodyPr>
            <a:normAutofit/>
          </a:bodyPr>
          <a:lstStyle/>
          <a:p>
            <a:r>
              <a:rPr lang="en-US" sz="3600" b="1" dirty="0"/>
              <a:t>Group - 2</a:t>
            </a:r>
            <a:endParaRPr lang="en-IN" sz="3600" b="1" dirty="0"/>
          </a:p>
        </p:txBody>
      </p:sp>
    </p:spTree>
    <p:extLst>
      <p:ext uri="{BB962C8B-B14F-4D97-AF65-F5344CB8AC3E}">
        <p14:creationId xmlns:p14="http://schemas.microsoft.com/office/powerpoint/2010/main" val="45841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50C3-E304-A3F7-8402-1222E9705A37}"/>
              </a:ext>
            </a:extLst>
          </p:cNvPr>
          <p:cNvSpPr>
            <a:spLocks noGrp="1"/>
          </p:cNvSpPr>
          <p:nvPr>
            <p:ph type="title"/>
          </p:nvPr>
        </p:nvSpPr>
        <p:spPr>
          <a:xfrm>
            <a:off x="242242" y="131706"/>
            <a:ext cx="10018713" cy="988996"/>
          </a:xfrm>
        </p:spPr>
        <p:txBody>
          <a:bodyPr>
            <a:normAutofit/>
          </a:bodyPr>
          <a:lstStyle/>
          <a:p>
            <a:r>
              <a:rPr lang="en-IN" b="1" dirty="0"/>
              <a:t>Maximum Crude oil price Graph</a:t>
            </a:r>
          </a:p>
        </p:txBody>
      </p:sp>
      <p:pic>
        <p:nvPicPr>
          <p:cNvPr id="6" name="Picture 5">
            <a:extLst>
              <a:ext uri="{FF2B5EF4-FFF2-40B4-BE49-F238E27FC236}">
                <a16:creationId xmlns:a16="http://schemas.microsoft.com/office/drawing/2014/main" id="{DF85FC1A-3CAD-2377-48A2-B1016E55ACF4}"/>
              </a:ext>
            </a:extLst>
          </p:cNvPr>
          <p:cNvPicPr>
            <a:picLocks noChangeAspect="1"/>
          </p:cNvPicPr>
          <p:nvPr/>
        </p:nvPicPr>
        <p:blipFill rotWithShape="1">
          <a:blip r:embed="rId2"/>
          <a:srcRect l="6618" r="3705"/>
          <a:stretch/>
        </p:blipFill>
        <p:spPr>
          <a:xfrm>
            <a:off x="242242" y="902338"/>
            <a:ext cx="9461316" cy="4616595"/>
          </a:xfrm>
          <a:prstGeom prst="rect">
            <a:avLst/>
          </a:prstGeom>
          <a:ln>
            <a:solidFill>
              <a:schemeClr val="tx1"/>
            </a:solidFill>
          </a:ln>
        </p:spPr>
      </p:pic>
    </p:spTree>
    <p:extLst>
      <p:ext uri="{BB962C8B-B14F-4D97-AF65-F5344CB8AC3E}">
        <p14:creationId xmlns:p14="http://schemas.microsoft.com/office/powerpoint/2010/main" val="325517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50C3-E304-A3F7-8402-1222E9705A37}"/>
              </a:ext>
            </a:extLst>
          </p:cNvPr>
          <p:cNvSpPr>
            <a:spLocks noGrp="1"/>
          </p:cNvSpPr>
          <p:nvPr>
            <p:ph type="title"/>
          </p:nvPr>
        </p:nvSpPr>
        <p:spPr>
          <a:xfrm>
            <a:off x="1086643" y="315812"/>
            <a:ext cx="10018713" cy="988996"/>
          </a:xfrm>
        </p:spPr>
        <p:txBody>
          <a:bodyPr>
            <a:normAutofit/>
          </a:bodyPr>
          <a:lstStyle/>
          <a:p>
            <a:r>
              <a:rPr lang="en-US" b="1" dirty="0"/>
              <a:t>Checking the distribution of Price</a:t>
            </a:r>
          </a:p>
        </p:txBody>
      </p:sp>
      <p:pic>
        <p:nvPicPr>
          <p:cNvPr id="8" name="Picture 7">
            <a:extLst>
              <a:ext uri="{FF2B5EF4-FFF2-40B4-BE49-F238E27FC236}">
                <a16:creationId xmlns:a16="http://schemas.microsoft.com/office/drawing/2014/main" id="{77435693-B93F-4C72-5D96-683A7C198657}"/>
              </a:ext>
            </a:extLst>
          </p:cNvPr>
          <p:cNvPicPr>
            <a:picLocks noChangeAspect="1"/>
          </p:cNvPicPr>
          <p:nvPr/>
        </p:nvPicPr>
        <p:blipFill>
          <a:blip r:embed="rId2"/>
          <a:stretch>
            <a:fillRect/>
          </a:stretch>
        </p:blipFill>
        <p:spPr>
          <a:xfrm>
            <a:off x="688977" y="1096989"/>
            <a:ext cx="8324708" cy="4223156"/>
          </a:xfrm>
          <a:prstGeom prst="rect">
            <a:avLst/>
          </a:prstGeom>
          <a:ln>
            <a:solidFill>
              <a:schemeClr val="tx1"/>
            </a:solidFill>
          </a:ln>
        </p:spPr>
      </p:pic>
    </p:spTree>
    <p:extLst>
      <p:ext uri="{BB962C8B-B14F-4D97-AF65-F5344CB8AC3E}">
        <p14:creationId xmlns:p14="http://schemas.microsoft.com/office/powerpoint/2010/main" val="286158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79F-F509-C4EB-A883-84747EA88F2E}"/>
              </a:ext>
            </a:extLst>
          </p:cNvPr>
          <p:cNvSpPr>
            <a:spLocks noGrp="1"/>
          </p:cNvSpPr>
          <p:nvPr>
            <p:ph type="title"/>
          </p:nvPr>
        </p:nvSpPr>
        <p:spPr>
          <a:xfrm>
            <a:off x="443345" y="360219"/>
            <a:ext cx="9227128" cy="1320800"/>
          </a:xfrm>
        </p:spPr>
        <p:txBody>
          <a:bodyPr/>
          <a:lstStyle/>
          <a:p>
            <a:r>
              <a:rPr lang="en-US" b="1" dirty="0"/>
              <a:t>Checking Stationarity of Data using ADFULLER</a:t>
            </a:r>
            <a:endParaRPr lang="en-IN" b="1" dirty="0"/>
          </a:p>
        </p:txBody>
      </p:sp>
      <p:pic>
        <p:nvPicPr>
          <p:cNvPr id="5" name="Content Placeholder 4">
            <a:extLst>
              <a:ext uri="{FF2B5EF4-FFF2-40B4-BE49-F238E27FC236}">
                <a16:creationId xmlns:a16="http://schemas.microsoft.com/office/drawing/2014/main" id="{AAB12C72-1E9C-5B33-83E6-2F81DF902504}"/>
              </a:ext>
            </a:extLst>
          </p:cNvPr>
          <p:cNvPicPr>
            <a:picLocks noGrp="1" noChangeAspect="1"/>
          </p:cNvPicPr>
          <p:nvPr>
            <p:ph idx="1"/>
          </p:nvPr>
        </p:nvPicPr>
        <p:blipFill>
          <a:blip r:embed="rId2"/>
          <a:stretch>
            <a:fillRect/>
          </a:stretch>
        </p:blipFill>
        <p:spPr>
          <a:xfrm>
            <a:off x="566665" y="2067430"/>
            <a:ext cx="8840571" cy="1853406"/>
          </a:xfrm>
          <a:ln>
            <a:solidFill>
              <a:schemeClr val="tx1"/>
            </a:solidFill>
          </a:ln>
        </p:spPr>
      </p:pic>
      <p:sp>
        <p:nvSpPr>
          <p:cNvPr id="6" name="TextBox 5">
            <a:extLst>
              <a:ext uri="{FF2B5EF4-FFF2-40B4-BE49-F238E27FC236}">
                <a16:creationId xmlns:a16="http://schemas.microsoft.com/office/drawing/2014/main" id="{1B8C650B-5447-BD41-A254-5E4AF2B7A18D}"/>
              </a:ext>
            </a:extLst>
          </p:cNvPr>
          <p:cNvSpPr txBox="1"/>
          <p:nvPr/>
        </p:nvSpPr>
        <p:spPr>
          <a:xfrm>
            <a:off x="443345" y="4122581"/>
            <a:ext cx="8174182" cy="369332"/>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Here We can Clearly see our P value is 0.23 so our data is not Stationary.</a:t>
            </a:r>
            <a:endParaRPr lang="en-IN" dirty="0">
              <a:solidFill>
                <a:schemeClr val="tx1">
                  <a:lumMod val="75000"/>
                  <a:lumOff val="25000"/>
                </a:schemeClr>
              </a:solidFill>
            </a:endParaRPr>
          </a:p>
        </p:txBody>
      </p:sp>
    </p:spTree>
    <p:extLst>
      <p:ext uri="{BB962C8B-B14F-4D97-AF65-F5344CB8AC3E}">
        <p14:creationId xmlns:p14="http://schemas.microsoft.com/office/powerpoint/2010/main" val="363104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66C8-047D-C446-21CF-5DFE686F7EE4}"/>
              </a:ext>
            </a:extLst>
          </p:cNvPr>
          <p:cNvSpPr>
            <a:spLocks noGrp="1"/>
          </p:cNvSpPr>
          <p:nvPr>
            <p:ph type="title"/>
          </p:nvPr>
        </p:nvSpPr>
        <p:spPr>
          <a:xfrm>
            <a:off x="511080" y="168564"/>
            <a:ext cx="9935247" cy="1186979"/>
          </a:xfrm>
        </p:spPr>
        <p:txBody>
          <a:bodyPr>
            <a:normAutofit fontScale="90000"/>
          </a:bodyPr>
          <a:lstStyle/>
          <a:p>
            <a:pPr rtl="0">
              <a:spcBef>
                <a:spcPts val="0"/>
              </a:spcBef>
              <a:spcAft>
                <a:spcPts val="0"/>
              </a:spcAft>
            </a:pPr>
            <a:r>
              <a:rPr lang="en-US" b="1" dirty="0"/>
              <a:t>Time-Series Decomposition to understand the trend and Seasonality</a:t>
            </a:r>
            <a:r>
              <a:rPr lang="en-US" sz="1800" b="1" i="0" u="none" strike="noStrike" dirty="0">
                <a:solidFill>
                  <a:srgbClr val="000000"/>
                </a:solidFill>
                <a:effectLst/>
                <a:latin typeface="Helvetica Neue"/>
              </a:rPr>
              <a:t> </a:t>
            </a:r>
            <a:br>
              <a:rPr lang="en-US" b="0" dirty="0">
                <a:effectLst/>
              </a:rPr>
            </a:br>
            <a:br>
              <a:rPr lang="en-US" dirty="0"/>
            </a:br>
            <a:br>
              <a:rPr lang="en-US" dirty="0"/>
            </a:br>
            <a:endParaRPr lang="en-IN" dirty="0"/>
          </a:p>
        </p:txBody>
      </p:sp>
      <p:pic>
        <p:nvPicPr>
          <p:cNvPr id="5" name="Picture 4">
            <a:extLst>
              <a:ext uri="{FF2B5EF4-FFF2-40B4-BE49-F238E27FC236}">
                <a16:creationId xmlns:a16="http://schemas.microsoft.com/office/drawing/2014/main" id="{B602389A-61D1-2547-6568-6759D45E822B}"/>
              </a:ext>
            </a:extLst>
          </p:cNvPr>
          <p:cNvPicPr>
            <a:picLocks noChangeAspect="1"/>
          </p:cNvPicPr>
          <p:nvPr/>
        </p:nvPicPr>
        <p:blipFill rotWithShape="1">
          <a:blip r:embed="rId2"/>
          <a:srcRect l="4154" r="6989" b="5044"/>
          <a:stretch/>
        </p:blipFill>
        <p:spPr>
          <a:xfrm>
            <a:off x="235526" y="1355543"/>
            <a:ext cx="9365673" cy="3784493"/>
          </a:xfrm>
          <a:prstGeom prst="rect">
            <a:avLst/>
          </a:prstGeom>
          <a:ln>
            <a:solidFill>
              <a:schemeClr val="tx1"/>
            </a:solidFill>
          </a:ln>
        </p:spPr>
      </p:pic>
      <p:sp>
        <p:nvSpPr>
          <p:cNvPr id="6" name="TextBox 5">
            <a:extLst>
              <a:ext uri="{FF2B5EF4-FFF2-40B4-BE49-F238E27FC236}">
                <a16:creationId xmlns:a16="http://schemas.microsoft.com/office/drawing/2014/main" id="{2D8C4757-5437-ABD4-C451-B4014E303778}"/>
              </a:ext>
            </a:extLst>
          </p:cNvPr>
          <p:cNvSpPr txBox="1"/>
          <p:nvPr/>
        </p:nvSpPr>
        <p:spPr>
          <a:xfrm>
            <a:off x="235527" y="5322348"/>
            <a:ext cx="9674508" cy="774571"/>
          </a:xfrm>
          <a:prstGeom prst="rect">
            <a:avLst/>
          </a:prstGeom>
          <a:noFill/>
        </p:spPr>
        <p:txBody>
          <a:bodyPr wrap="none" rtlCol="0">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Here we can see Trend ,Seasonal and residual of Our data</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After 2000 we can see a small hike in price of fuel till 2008 Again it come down for 2010</a:t>
            </a:r>
            <a:endParaRPr lang="en-IN" dirty="0">
              <a:solidFill>
                <a:schemeClr val="tx1">
                  <a:lumMod val="75000"/>
                  <a:lumOff val="25000"/>
                </a:schemeClr>
              </a:solidFill>
            </a:endParaRPr>
          </a:p>
        </p:txBody>
      </p:sp>
    </p:spTree>
    <p:extLst>
      <p:ext uri="{BB962C8B-B14F-4D97-AF65-F5344CB8AC3E}">
        <p14:creationId xmlns:p14="http://schemas.microsoft.com/office/powerpoint/2010/main" val="37066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CC42-1222-A22B-7335-B68604DC387A}"/>
              </a:ext>
            </a:extLst>
          </p:cNvPr>
          <p:cNvSpPr>
            <a:spLocks noGrp="1"/>
          </p:cNvSpPr>
          <p:nvPr>
            <p:ph type="title"/>
          </p:nvPr>
        </p:nvSpPr>
        <p:spPr>
          <a:xfrm>
            <a:off x="677334" y="245339"/>
            <a:ext cx="8596668" cy="734291"/>
          </a:xfrm>
        </p:spPr>
        <p:txBody>
          <a:bodyPr>
            <a:normAutofit fontScale="90000"/>
          </a:bodyPr>
          <a:lstStyle/>
          <a:p>
            <a:r>
              <a:rPr lang="en-IN" b="1" dirty="0"/>
              <a:t>ACF and PACF</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438E0CAF-5FCA-2CE8-2C8E-12ACC5EE560E}"/>
              </a:ext>
            </a:extLst>
          </p:cNvPr>
          <p:cNvPicPr>
            <a:picLocks noChangeAspect="1"/>
          </p:cNvPicPr>
          <p:nvPr/>
        </p:nvPicPr>
        <p:blipFill>
          <a:blip r:embed="rId2"/>
          <a:stretch>
            <a:fillRect/>
          </a:stretch>
        </p:blipFill>
        <p:spPr>
          <a:xfrm>
            <a:off x="357928" y="2293508"/>
            <a:ext cx="4254698" cy="3737262"/>
          </a:xfrm>
          <a:prstGeom prst="rect">
            <a:avLst/>
          </a:prstGeom>
          <a:ln>
            <a:solidFill>
              <a:schemeClr val="tx1"/>
            </a:solidFill>
          </a:ln>
        </p:spPr>
      </p:pic>
      <p:pic>
        <p:nvPicPr>
          <p:cNvPr id="7" name="Picture 6">
            <a:extLst>
              <a:ext uri="{FF2B5EF4-FFF2-40B4-BE49-F238E27FC236}">
                <a16:creationId xmlns:a16="http://schemas.microsoft.com/office/drawing/2014/main" id="{33F48DCE-D652-B66D-CE38-6405ADF32C54}"/>
              </a:ext>
            </a:extLst>
          </p:cNvPr>
          <p:cNvPicPr>
            <a:picLocks noChangeAspect="1"/>
          </p:cNvPicPr>
          <p:nvPr/>
        </p:nvPicPr>
        <p:blipFill rotWithShape="1">
          <a:blip r:embed="rId3"/>
          <a:srcRect l="3798" t="3521" r="9503"/>
          <a:stretch/>
        </p:blipFill>
        <p:spPr>
          <a:xfrm>
            <a:off x="4612626" y="2293508"/>
            <a:ext cx="4978402" cy="3737261"/>
          </a:xfrm>
          <a:prstGeom prst="rect">
            <a:avLst/>
          </a:prstGeom>
          <a:ln>
            <a:solidFill>
              <a:schemeClr val="tx1"/>
            </a:solidFill>
          </a:ln>
        </p:spPr>
      </p:pic>
      <p:sp>
        <p:nvSpPr>
          <p:cNvPr id="6" name="TextBox 5">
            <a:extLst>
              <a:ext uri="{FF2B5EF4-FFF2-40B4-BE49-F238E27FC236}">
                <a16:creationId xmlns:a16="http://schemas.microsoft.com/office/drawing/2014/main" id="{2C89D2BE-A823-034B-CBC4-5FB6590BE0DA}"/>
              </a:ext>
            </a:extLst>
          </p:cNvPr>
          <p:cNvSpPr txBox="1"/>
          <p:nvPr/>
        </p:nvSpPr>
        <p:spPr>
          <a:xfrm>
            <a:off x="508861" y="827230"/>
            <a:ext cx="8933613" cy="1328569"/>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Autocorrelation is the relationship between two values in a time series.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The partial autocorrelation function, like the ACF, indicates only the association between two data that the shorter lags between those observations do not explain.</a:t>
            </a:r>
            <a:endParaRPr lang="en-IN" dirty="0">
              <a:solidFill>
                <a:schemeClr val="tx1">
                  <a:lumMod val="75000"/>
                  <a:lumOff val="25000"/>
                </a:schemeClr>
              </a:solidFill>
            </a:endParaRPr>
          </a:p>
        </p:txBody>
      </p:sp>
    </p:spTree>
    <p:extLst>
      <p:ext uri="{BB962C8B-B14F-4D97-AF65-F5344CB8AC3E}">
        <p14:creationId xmlns:p14="http://schemas.microsoft.com/office/powerpoint/2010/main" val="37836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AD57-C229-8C40-230C-5BF29999DAA3}"/>
              </a:ext>
            </a:extLst>
          </p:cNvPr>
          <p:cNvSpPr>
            <a:spLocks noGrp="1"/>
          </p:cNvSpPr>
          <p:nvPr>
            <p:ph type="title"/>
          </p:nvPr>
        </p:nvSpPr>
        <p:spPr>
          <a:xfrm>
            <a:off x="677334" y="609600"/>
            <a:ext cx="8596668" cy="757187"/>
          </a:xfrm>
        </p:spPr>
        <p:txBody>
          <a:bodyPr/>
          <a:lstStyle/>
          <a:p>
            <a:r>
              <a:rPr lang="en-IN" dirty="0"/>
              <a:t>Root Mean Square Error</a:t>
            </a:r>
          </a:p>
        </p:txBody>
      </p:sp>
      <p:graphicFrame>
        <p:nvGraphicFramePr>
          <p:cNvPr id="4" name="Table 4">
            <a:extLst>
              <a:ext uri="{FF2B5EF4-FFF2-40B4-BE49-F238E27FC236}">
                <a16:creationId xmlns:a16="http://schemas.microsoft.com/office/drawing/2014/main" id="{3C24AAAA-0A7C-FA93-1662-F0076C5C5918}"/>
              </a:ext>
            </a:extLst>
          </p:cNvPr>
          <p:cNvGraphicFramePr>
            <a:graphicFrameLocks noGrp="1"/>
          </p:cNvGraphicFramePr>
          <p:nvPr>
            <p:ph idx="1"/>
            <p:extLst>
              <p:ext uri="{D42A27DB-BD31-4B8C-83A1-F6EECF244321}">
                <p14:modId xmlns:p14="http://schemas.microsoft.com/office/powerpoint/2010/main" val="1564582872"/>
              </p:ext>
            </p:extLst>
          </p:nvPr>
        </p:nvGraphicFramePr>
        <p:xfrm>
          <a:off x="677863" y="1722922"/>
          <a:ext cx="8596311" cy="2541071"/>
        </p:xfrm>
        <a:graphic>
          <a:graphicData uri="http://schemas.openxmlformats.org/drawingml/2006/table">
            <a:tbl>
              <a:tblPr firstRow="1" bandRow="1">
                <a:tableStyleId>{5C22544A-7EE6-4342-B048-85BDC9FD1C3A}</a:tableStyleId>
              </a:tblPr>
              <a:tblGrid>
                <a:gridCol w="563796">
                  <a:extLst>
                    <a:ext uri="{9D8B030D-6E8A-4147-A177-3AD203B41FA5}">
                      <a16:colId xmlns:a16="http://schemas.microsoft.com/office/drawing/2014/main" val="812865811"/>
                    </a:ext>
                  </a:extLst>
                </a:gridCol>
                <a:gridCol w="4523874">
                  <a:extLst>
                    <a:ext uri="{9D8B030D-6E8A-4147-A177-3AD203B41FA5}">
                      <a16:colId xmlns:a16="http://schemas.microsoft.com/office/drawing/2014/main" val="1484054751"/>
                    </a:ext>
                  </a:extLst>
                </a:gridCol>
                <a:gridCol w="3508641">
                  <a:extLst>
                    <a:ext uri="{9D8B030D-6E8A-4147-A177-3AD203B41FA5}">
                      <a16:colId xmlns:a16="http://schemas.microsoft.com/office/drawing/2014/main" val="1271113014"/>
                    </a:ext>
                  </a:extLst>
                </a:gridCol>
              </a:tblGrid>
              <a:tr h="748103">
                <a:tc>
                  <a:txBody>
                    <a:bodyPr/>
                    <a:lstStyle/>
                    <a:p>
                      <a:pPr algn="l" fontAlgn="ctr"/>
                      <a:endParaRPr lang="en-IN" sz="2000" b="1" dirty="0">
                        <a:effectLst/>
                      </a:endParaRPr>
                    </a:p>
                  </a:txBody>
                  <a:tcPr anchor="ctr"/>
                </a:tc>
                <a:tc>
                  <a:txBody>
                    <a:bodyPr/>
                    <a:lstStyle/>
                    <a:p>
                      <a:pPr algn="l" fontAlgn="ctr"/>
                      <a:r>
                        <a:rPr lang="en-IN" sz="2400" b="1" dirty="0">
                          <a:effectLst/>
                        </a:rPr>
                        <a:t>MODEL</a:t>
                      </a:r>
                    </a:p>
                  </a:txBody>
                  <a:tcPr anchor="ctr"/>
                </a:tc>
                <a:tc>
                  <a:txBody>
                    <a:bodyPr/>
                    <a:lstStyle/>
                    <a:p>
                      <a:pPr algn="l" fontAlgn="ctr"/>
                      <a:r>
                        <a:rPr lang="en-IN" sz="2400" b="1" dirty="0">
                          <a:effectLst/>
                        </a:rPr>
                        <a:t>RMSE Values</a:t>
                      </a:r>
                    </a:p>
                  </a:txBody>
                  <a:tcPr anchor="ctr"/>
                </a:tc>
                <a:extLst>
                  <a:ext uri="{0D108BD9-81ED-4DB2-BD59-A6C34878D82A}">
                    <a16:rowId xmlns:a16="http://schemas.microsoft.com/office/drawing/2014/main" val="1306946070"/>
                  </a:ext>
                </a:extLst>
              </a:tr>
              <a:tr h="597656">
                <a:tc>
                  <a:txBody>
                    <a:bodyPr/>
                    <a:lstStyle/>
                    <a:p>
                      <a:pPr algn="l" fontAlgn="ctr"/>
                      <a:r>
                        <a:rPr lang="en-IN" sz="2000" b="1" dirty="0">
                          <a:effectLst/>
                        </a:rPr>
                        <a:t>1</a:t>
                      </a:r>
                    </a:p>
                  </a:txBody>
                  <a:tcPr anchor="ctr"/>
                </a:tc>
                <a:tc>
                  <a:txBody>
                    <a:bodyPr/>
                    <a:lstStyle/>
                    <a:p>
                      <a:pPr algn="l" fontAlgn="ctr"/>
                      <a:r>
                        <a:rPr lang="en-IN" sz="2000" b="0" dirty="0">
                          <a:effectLst/>
                          <a:latin typeface="Arial" panose="020B0604020202020204" pitchFamily="34" charset="0"/>
                        </a:rPr>
                        <a:t>Linear Model</a:t>
                      </a:r>
                    </a:p>
                  </a:txBody>
                  <a:tcPr anchor="ctr"/>
                </a:tc>
                <a:tc>
                  <a:txBody>
                    <a:bodyPr/>
                    <a:lstStyle/>
                    <a:p>
                      <a:pPr algn="l" fontAlgn="ctr"/>
                      <a:r>
                        <a:rPr lang="en-IN" sz="2000" b="0" dirty="0">
                          <a:effectLst/>
                          <a:latin typeface="Arial" panose="020B0604020202020204" pitchFamily="34" charset="0"/>
                        </a:rPr>
                        <a:t>36.603755</a:t>
                      </a:r>
                    </a:p>
                  </a:txBody>
                  <a:tcPr anchor="ctr"/>
                </a:tc>
                <a:extLst>
                  <a:ext uri="{0D108BD9-81ED-4DB2-BD59-A6C34878D82A}">
                    <a16:rowId xmlns:a16="http://schemas.microsoft.com/office/drawing/2014/main" val="2062254988"/>
                  </a:ext>
                </a:extLst>
              </a:tr>
              <a:tr h="597656">
                <a:tc>
                  <a:txBody>
                    <a:bodyPr/>
                    <a:lstStyle/>
                    <a:p>
                      <a:pPr algn="l" fontAlgn="ctr"/>
                      <a:r>
                        <a:rPr lang="en-IN" sz="2000" b="1" dirty="0">
                          <a:effectLst/>
                        </a:rPr>
                        <a:t>2</a:t>
                      </a:r>
                    </a:p>
                  </a:txBody>
                  <a:tcPr anchor="ctr"/>
                </a:tc>
                <a:tc>
                  <a:txBody>
                    <a:bodyPr/>
                    <a:lstStyle/>
                    <a:p>
                      <a:pPr algn="l" fontAlgn="ctr"/>
                      <a:r>
                        <a:rPr lang="en-IN" sz="2000" b="0" dirty="0">
                          <a:effectLst/>
                          <a:latin typeface="Arial" panose="020B0604020202020204" pitchFamily="34" charset="0"/>
                        </a:rPr>
                        <a:t>Quadratic Model</a:t>
                      </a:r>
                    </a:p>
                  </a:txBody>
                  <a:tcPr anchor="ctr"/>
                </a:tc>
                <a:tc>
                  <a:txBody>
                    <a:bodyPr/>
                    <a:lstStyle/>
                    <a:p>
                      <a:pPr algn="l" fontAlgn="ctr"/>
                      <a:r>
                        <a:rPr lang="en-IN" sz="2000" b="0" dirty="0">
                          <a:effectLst/>
                          <a:latin typeface="Arial" panose="020B0604020202020204" pitchFamily="34" charset="0"/>
                        </a:rPr>
                        <a:t>27.518104</a:t>
                      </a:r>
                    </a:p>
                  </a:txBody>
                  <a:tcPr anchor="ctr"/>
                </a:tc>
                <a:extLst>
                  <a:ext uri="{0D108BD9-81ED-4DB2-BD59-A6C34878D82A}">
                    <a16:rowId xmlns:a16="http://schemas.microsoft.com/office/drawing/2014/main" val="1299762170"/>
                  </a:ext>
                </a:extLst>
              </a:tr>
              <a:tr h="597656">
                <a:tc>
                  <a:txBody>
                    <a:bodyPr/>
                    <a:lstStyle/>
                    <a:p>
                      <a:pPr algn="l" fontAlgn="ctr"/>
                      <a:r>
                        <a:rPr lang="en-IN" sz="2000" b="1" dirty="0">
                          <a:effectLst/>
                        </a:rPr>
                        <a:t>3</a:t>
                      </a:r>
                    </a:p>
                  </a:txBody>
                  <a:tcPr anchor="ctr"/>
                </a:tc>
                <a:tc>
                  <a:txBody>
                    <a:bodyPr/>
                    <a:lstStyle/>
                    <a:p>
                      <a:pPr algn="l" fontAlgn="ctr"/>
                      <a:r>
                        <a:rPr lang="en-IN" sz="2000" b="0" dirty="0">
                          <a:effectLst/>
                          <a:latin typeface="Arial" panose="020B0604020202020204" pitchFamily="34" charset="0"/>
                        </a:rPr>
                        <a:t>Exponential Model</a:t>
                      </a:r>
                    </a:p>
                  </a:txBody>
                  <a:tcPr anchor="ctr"/>
                </a:tc>
                <a:tc>
                  <a:txBody>
                    <a:bodyPr/>
                    <a:lstStyle/>
                    <a:p>
                      <a:pPr algn="l" fontAlgn="ctr"/>
                      <a:r>
                        <a:rPr lang="en-IN" sz="2000" b="0" dirty="0">
                          <a:effectLst/>
                          <a:latin typeface="Arial" panose="020B0604020202020204" pitchFamily="34" charset="0"/>
                        </a:rPr>
                        <a:t>42.563750</a:t>
                      </a:r>
                    </a:p>
                  </a:txBody>
                  <a:tcPr anchor="ctr"/>
                </a:tc>
                <a:extLst>
                  <a:ext uri="{0D108BD9-81ED-4DB2-BD59-A6C34878D82A}">
                    <a16:rowId xmlns:a16="http://schemas.microsoft.com/office/drawing/2014/main" val="1298255713"/>
                  </a:ext>
                </a:extLst>
              </a:tr>
            </a:tbl>
          </a:graphicData>
        </a:graphic>
      </p:graphicFrame>
    </p:spTree>
    <p:extLst>
      <p:ext uri="{BB962C8B-B14F-4D97-AF65-F5344CB8AC3E}">
        <p14:creationId xmlns:p14="http://schemas.microsoft.com/office/powerpoint/2010/main" val="187928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AD57-C229-8C40-230C-5BF29999DAA3}"/>
              </a:ext>
            </a:extLst>
          </p:cNvPr>
          <p:cNvSpPr>
            <a:spLocks noGrp="1"/>
          </p:cNvSpPr>
          <p:nvPr>
            <p:ph type="title"/>
          </p:nvPr>
        </p:nvSpPr>
        <p:spPr>
          <a:xfrm>
            <a:off x="677334" y="609600"/>
            <a:ext cx="8596668" cy="1055571"/>
          </a:xfrm>
        </p:spPr>
        <p:txBody>
          <a:bodyPr/>
          <a:lstStyle/>
          <a:p>
            <a:r>
              <a:rPr lang="en-IN" dirty="0"/>
              <a:t>Mean absolute percentage error</a:t>
            </a:r>
          </a:p>
        </p:txBody>
      </p:sp>
      <p:graphicFrame>
        <p:nvGraphicFramePr>
          <p:cNvPr id="4" name="Table 4">
            <a:extLst>
              <a:ext uri="{FF2B5EF4-FFF2-40B4-BE49-F238E27FC236}">
                <a16:creationId xmlns:a16="http://schemas.microsoft.com/office/drawing/2014/main" id="{91D057C3-C670-42E2-3707-172272E74CD5}"/>
              </a:ext>
            </a:extLst>
          </p:cNvPr>
          <p:cNvGraphicFramePr>
            <a:graphicFrameLocks noGrp="1"/>
          </p:cNvGraphicFramePr>
          <p:nvPr>
            <p:ph idx="1"/>
            <p:extLst>
              <p:ext uri="{D42A27DB-BD31-4B8C-83A1-F6EECF244321}">
                <p14:modId xmlns:p14="http://schemas.microsoft.com/office/powerpoint/2010/main" val="152996540"/>
              </p:ext>
            </p:extLst>
          </p:nvPr>
        </p:nvGraphicFramePr>
        <p:xfrm>
          <a:off x="677334" y="1665171"/>
          <a:ext cx="8596311" cy="3749040"/>
        </p:xfrm>
        <a:graphic>
          <a:graphicData uri="http://schemas.openxmlformats.org/drawingml/2006/table">
            <a:tbl>
              <a:tblPr firstRow="1" bandRow="1">
                <a:tableStyleId>{5C22544A-7EE6-4342-B048-85BDC9FD1C3A}</a:tableStyleId>
              </a:tblPr>
              <a:tblGrid>
                <a:gridCol w="833303">
                  <a:extLst>
                    <a:ext uri="{9D8B030D-6E8A-4147-A177-3AD203B41FA5}">
                      <a16:colId xmlns:a16="http://schemas.microsoft.com/office/drawing/2014/main" val="836653307"/>
                    </a:ext>
                  </a:extLst>
                </a:gridCol>
                <a:gridCol w="4897571">
                  <a:extLst>
                    <a:ext uri="{9D8B030D-6E8A-4147-A177-3AD203B41FA5}">
                      <a16:colId xmlns:a16="http://schemas.microsoft.com/office/drawing/2014/main" val="1503159769"/>
                    </a:ext>
                  </a:extLst>
                </a:gridCol>
                <a:gridCol w="2865437">
                  <a:extLst>
                    <a:ext uri="{9D8B030D-6E8A-4147-A177-3AD203B41FA5}">
                      <a16:colId xmlns:a16="http://schemas.microsoft.com/office/drawing/2014/main" val="2248811574"/>
                    </a:ext>
                  </a:extLst>
                </a:gridCol>
              </a:tblGrid>
              <a:tr h="370840">
                <a:tc>
                  <a:txBody>
                    <a:bodyPr/>
                    <a:lstStyle/>
                    <a:p>
                      <a:pPr algn="l" fontAlgn="ctr">
                        <a:lnSpc>
                          <a:spcPct val="150000"/>
                        </a:lnSpc>
                      </a:pPr>
                      <a:br>
                        <a:rPr lang="en-IN" b="1" dirty="0">
                          <a:effectLst/>
                        </a:rPr>
                      </a:br>
                      <a:endParaRPr lang="en-IN" b="1" dirty="0">
                        <a:effectLst/>
                      </a:endParaRPr>
                    </a:p>
                  </a:txBody>
                  <a:tcPr anchor="ctr"/>
                </a:tc>
                <a:tc>
                  <a:txBody>
                    <a:bodyPr/>
                    <a:lstStyle/>
                    <a:p>
                      <a:pPr algn="l" fontAlgn="ctr">
                        <a:lnSpc>
                          <a:spcPct val="150000"/>
                        </a:lnSpc>
                      </a:pPr>
                      <a:r>
                        <a:rPr lang="en-IN" b="1" dirty="0">
                          <a:effectLst/>
                        </a:rPr>
                        <a:t>METHODS</a:t>
                      </a:r>
                    </a:p>
                  </a:txBody>
                  <a:tcPr anchor="ct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IN" b="1" dirty="0">
                          <a:effectLst/>
                        </a:rPr>
                        <a:t>MAPE Values</a:t>
                      </a:r>
                    </a:p>
                  </a:txBody>
                  <a:tcPr anchor="ctr"/>
                </a:tc>
                <a:extLst>
                  <a:ext uri="{0D108BD9-81ED-4DB2-BD59-A6C34878D82A}">
                    <a16:rowId xmlns:a16="http://schemas.microsoft.com/office/drawing/2014/main" val="1691152405"/>
                  </a:ext>
                </a:extLst>
              </a:tr>
              <a:tr h="370840">
                <a:tc>
                  <a:txBody>
                    <a:bodyPr/>
                    <a:lstStyle/>
                    <a:p>
                      <a:pPr algn="l" fontAlgn="ctr">
                        <a:lnSpc>
                          <a:spcPct val="150000"/>
                        </a:lnSpc>
                      </a:pPr>
                      <a:r>
                        <a:rPr lang="en-IN" b="1" dirty="0">
                          <a:effectLst/>
                        </a:rPr>
                        <a:t>1</a:t>
                      </a:r>
                    </a:p>
                  </a:txBody>
                  <a:tcPr anchor="ctr"/>
                </a:tc>
                <a:tc>
                  <a:txBody>
                    <a:bodyPr/>
                    <a:lstStyle/>
                    <a:p>
                      <a:pPr algn="l" fontAlgn="ctr">
                        <a:lnSpc>
                          <a:spcPct val="150000"/>
                        </a:lnSpc>
                      </a:pPr>
                      <a:r>
                        <a:rPr lang="en-IN" sz="1800" b="0" dirty="0">
                          <a:effectLst/>
                          <a:latin typeface="Arial" panose="020B0604020202020204" pitchFamily="34" charset="0"/>
                          <a:cs typeface="Arial" panose="020B0604020202020204" pitchFamily="34" charset="0"/>
                        </a:rPr>
                        <a:t>Simple Exponential Method</a:t>
                      </a:r>
                    </a:p>
                  </a:txBody>
                  <a:tcPr anchor="ctr"/>
                </a:tc>
                <a:tc>
                  <a:txBody>
                    <a:bodyPr/>
                    <a:lstStyle/>
                    <a:p>
                      <a:pPr algn="l" fontAlgn="ctr">
                        <a:lnSpc>
                          <a:spcPct val="150000"/>
                        </a:lnSpc>
                      </a:pPr>
                      <a:r>
                        <a:rPr lang="en-IN" sz="1800" b="0" dirty="0">
                          <a:effectLst/>
                          <a:latin typeface="Arial" panose="020B0604020202020204" pitchFamily="34" charset="0"/>
                        </a:rPr>
                        <a:t>21.346358</a:t>
                      </a:r>
                    </a:p>
                  </a:txBody>
                  <a:tcPr anchor="ctr"/>
                </a:tc>
                <a:extLst>
                  <a:ext uri="{0D108BD9-81ED-4DB2-BD59-A6C34878D82A}">
                    <a16:rowId xmlns:a16="http://schemas.microsoft.com/office/drawing/2014/main" val="46939118"/>
                  </a:ext>
                </a:extLst>
              </a:tr>
              <a:tr h="370840">
                <a:tc>
                  <a:txBody>
                    <a:bodyPr/>
                    <a:lstStyle/>
                    <a:p>
                      <a:pPr algn="l" fontAlgn="ctr">
                        <a:lnSpc>
                          <a:spcPct val="150000"/>
                        </a:lnSpc>
                      </a:pPr>
                      <a:r>
                        <a:rPr lang="en-IN" b="1" dirty="0">
                          <a:effectLst/>
                        </a:rPr>
                        <a:t>2</a:t>
                      </a:r>
                    </a:p>
                  </a:txBody>
                  <a:tcPr anchor="ctr"/>
                </a:tc>
                <a:tc>
                  <a:txBody>
                    <a:bodyPr/>
                    <a:lstStyle/>
                    <a:p>
                      <a:pPr algn="l" fontAlgn="ctr">
                        <a:lnSpc>
                          <a:spcPct val="150000"/>
                        </a:lnSpc>
                      </a:pPr>
                      <a:r>
                        <a:rPr lang="en-IN" sz="1800" b="0" dirty="0">
                          <a:effectLst/>
                          <a:latin typeface="Arial" panose="020B0604020202020204" pitchFamily="34" charset="0"/>
                          <a:cs typeface="Arial" panose="020B0604020202020204" pitchFamily="34" charset="0"/>
                        </a:rPr>
                        <a:t>Holt Method</a:t>
                      </a:r>
                    </a:p>
                  </a:txBody>
                  <a:tcPr anchor="ctr"/>
                </a:tc>
                <a:tc>
                  <a:txBody>
                    <a:bodyPr/>
                    <a:lstStyle/>
                    <a:p>
                      <a:pPr algn="l" fontAlgn="ctr">
                        <a:lnSpc>
                          <a:spcPct val="150000"/>
                        </a:lnSpc>
                      </a:pPr>
                      <a:r>
                        <a:rPr lang="en-IN" sz="1800" b="0" dirty="0">
                          <a:effectLst/>
                          <a:latin typeface="Arial" panose="020B0604020202020204" pitchFamily="34" charset="0"/>
                        </a:rPr>
                        <a:t>25.644002</a:t>
                      </a:r>
                    </a:p>
                  </a:txBody>
                  <a:tcPr anchor="ctr"/>
                </a:tc>
                <a:extLst>
                  <a:ext uri="{0D108BD9-81ED-4DB2-BD59-A6C34878D82A}">
                    <a16:rowId xmlns:a16="http://schemas.microsoft.com/office/drawing/2014/main" val="3953553226"/>
                  </a:ext>
                </a:extLst>
              </a:tr>
              <a:tr h="370840">
                <a:tc>
                  <a:txBody>
                    <a:bodyPr/>
                    <a:lstStyle/>
                    <a:p>
                      <a:pPr algn="l" fontAlgn="ctr">
                        <a:lnSpc>
                          <a:spcPct val="150000"/>
                        </a:lnSpc>
                      </a:pPr>
                      <a:r>
                        <a:rPr lang="en-IN" b="1" dirty="0">
                          <a:effectLst/>
                        </a:rPr>
                        <a:t>3</a:t>
                      </a:r>
                    </a:p>
                  </a:txBody>
                  <a:tcPr anchor="ctr"/>
                </a:tc>
                <a:tc>
                  <a:txBody>
                    <a:bodyPr/>
                    <a:lstStyle/>
                    <a:p>
                      <a:pPr algn="l" fontAlgn="ctr">
                        <a:lnSpc>
                          <a:spcPct val="150000"/>
                        </a:lnSpc>
                      </a:pPr>
                      <a:r>
                        <a:rPr lang="en-US" sz="1800" b="0" i="0" kern="1200" dirty="0">
                          <a:solidFill>
                            <a:schemeClr val="dk1"/>
                          </a:solidFill>
                          <a:effectLst/>
                          <a:latin typeface="Arial" panose="020B0604020202020204" pitchFamily="34" charset="0"/>
                          <a:ea typeface="+mn-ea"/>
                          <a:cs typeface="Arial" panose="020B0604020202020204" pitchFamily="34" charset="0"/>
                        </a:rPr>
                        <a:t>Holts winter exponential smoothing with additive seasonality and additive trend</a:t>
                      </a:r>
                      <a:endParaRPr lang="en-IN" sz="2000" b="0" dirty="0">
                        <a:effectLst/>
                        <a:latin typeface="Arial" panose="020B0604020202020204" pitchFamily="34" charset="0"/>
                        <a:cs typeface="Arial" panose="020B0604020202020204" pitchFamily="34" charset="0"/>
                      </a:endParaRPr>
                    </a:p>
                  </a:txBody>
                  <a:tcPr anchor="ctr"/>
                </a:tc>
                <a:tc>
                  <a:txBody>
                    <a:bodyPr/>
                    <a:lstStyle/>
                    <a:p>
                      <a:pPr algn="l" fontAlgn="ctr">
                        <a:lnSpc>
                          <a:spcPct val="150000"/>
                        </a:lnSpc>
                      </a:pPr>
                      <a:r>
                        <a:rPr lang="en-IN" sz="1800" b="0" dirty="0">
                          <a:effectLst/>
                          <a:latin typeface="Arial" panose="020B0604020202020204" pitchFamily="34" charset="0"/>
                        </a:rPr>
                        <a:t>22.473933</a:t>
                      </a:r>
                    </a:p>
                  </a:txBody>
                  <a:tcPr anchor="ctr"/>
                </a:tc>
                <a:extLst>
                  <a:ext uri="{0D108BD9-81ED-4DB2-BD59-A6C34878D82A}">
                    <a16:rowId xmlns:a16="http://schemas.microsoft.com/office/drawing/2014/main" val="3424533156"/>
                  </a:ext>
                </a:extLst>
              </a:tr>
              <a:tr h="370840">
                <a:tc>
                  <a:txBody>
                    <a:bodyPr/>
                    <a:lstStyle/>
                    <a:p>
                      <a:pPr algn="l" fontAlgn="ctr">
                        <a:lnSpc>
                          <a:spcPct val="150000"/>
                        </a:lnSpc>
                      </a:pPr>
                      <a:r>
                        <a:rPr lang="en-IN" b="1" dirty="0">
                          <a:effectLst/>
                        </a:rPr>
                        <a:t>4</a:t>
                      </a:r>
                    </a:p>
                  </a:txBody>
                  <a:tcPr anchor="ctr"/>
                </a:tc>
                <a:tc>
                  <a:txBody>
                    <a:bodyPr/>
                    <a:lstStyle/>
                    <a:p>
                      <a:pPr algn="l" fontAlgn="ctr">
                        <a:lnSpc>
                          <a:spcPct val="150000"/>
                        </a:lnSpc>
                      </a:pPr>
                      <a:r>
                        <a:rPr lang="en-US" sz="1800" b="0" i="0" kern="1200" dirty="0">
                          <a:solidFill>
                            <a:schemeClr val="dk1"/>
                          </a:solidFill>
                          <a:effectLst/>
                          <a:latin typeface="Arial" panose="020B0604020202020204" pitchFamily="34" charset="0"/>
                          <a:ea typeface="+mn-ea"/>
                          <a:cs typeface="Arial" panose="020B0604020202020204" pitchFamily="34" charset="0"/>
                        </a:rPr>
                        <a:t>Holts winter exponential smoothing with multiplicative seasonality and additive trend</a:t>
                      </a:r>
                      <a:endParaRPr lang="en-IN" sz="2000" b="0" dirty="0">
                        <a:effectLst/>
                        <a:latin typeface="Arial" panose="020B0604020202020204" pitchFamily="34" charset="0"/>
                        <a:cs typeface="Arial" panose="020B0604020202020204" pitchFamily="34" charset="0"/>
                      </a:endParaRPr>
                    </a:p>
                  </a:txBody>
                  <a:tcPr anchor="ctr"/>
                </a:tc>
                <a:tc>
                  <a:txBody>
                    <a:bodyPr/>
                    <a:lstStyle/>
                    <a:p>
                      <a:pPr algn="l" fontAlgn="ctr">
                        <a:lnSpc>
                          <a:spcPct val="150000"/>
                        </a:lnSpc>
                      </a:pPr>
                      <a:r>
                        <a:rPr lang="en-IN" sz="1800" b="0" dirty="0">
                          <a:effectLst/>
                          <a:latin typeface="Arial" panose="020B0604020202020204" pitchFamily="34" charset="0"/>
                        </a:rPr>
                        <a:t>22.464584</a:t>
                      </a:r>
                    </a:p>
                  </a:txBody>
                  <a:tcPr anchor="ctr"/>
                </a:tc>
                <a:extLst>
                  <a:ext uri="{0D108BD9-81ED-4DB2-BD59-A6C34878D82A}">
                    <a16:rowId xmlns:a16="http://schemas.microsoft.com/office/drawing/2014/main" val="3597159939"/>
                  </a:ext>
                </a:extLst>
              </a:tr>
            </a:tbl>
          </a:graphicData>
        </a:graphic>
      </p:graphicFrame>
    </p:spTree>
    <p:extLst>
      <p:ext uri="{BB962C8B-B14F-4D97-AF65-F5344CB8AC3E}">
        <p14:creationId xmlns:p14="http://schemas.microsoft.com/office/powerpoint/2010/main" val="36199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488D-2D41-FECA-1607-2BECB3CABE33}"/>
              </a:ext>
            </a:extLst>
          </p:cNvPr>
          <p:cNvSpPr>
            <a:spLocks noGrp="1"/>
          </p:cNvSpPr>
          <p:nvPr>
            <p:ph type="title"/>
          </p:nvPr>
        </p:nvSpPr>
        <p:spPr/>
        <p:txBody>
          <a:bodyPr/>
          <a:lstStyle/>
          <a:p>
            <a:r>
              <a:rPr lang="en-IN" dirty="0"/>
              <a:t>Naïve forecast Model</a:t>
            </a:r>
          </a:p>
        </p:txBody>
      </p:sp>
      <p:pic>
        <p:nvPicPr>
          <p:cNvPr id="5" name="Content Placeholder 4">
            <a:extLst>
              <a:ext uri="{FF2B5EF4-FFF2-40B4-BE49-F238E27FC236}">
                <a16:creationId xmlns:a16="http://schemas.microsoft.com/office/drawing/2014/main" id="{15CFE5FE-4E90-A51A-44D0-8207224A3D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258" t="54572" r="52522" b="14885"/>
          <a:stretch/>
        </p:blipFill>
        <p:spPr>
          <a:xfrm>
            <a:off x="847023" y="1713296"/>
            <a:ext cx="7851664" cy="3696102"/>
          </a:xfrm>
        </p:spPr>
      </p:pic>
      <p:sp>
        <p:nvSpPr>
          <p:cNvPr id="6" name="TextBox 5">
            <a:extLst>
              <a:ext uri="{FF2B5EF4-FFF2-40B4-BE49-F238E27FC236}">
                <a16:creationId xmlns:a16="http://schemas.microsoft.com/office/drawing/2014/main" id="{DC1BFCD6-B575-5E3D-4F0E-7934018B97F0}"/>
              </a:ext>
            </a:extLst>
          </p:cNvPr>
          <p:cNvSpPr txBox="1"/>
          <p:nvPr/>
        </p:nvSpPr>
        <p:spPr>
          <a:xfrm>
            <a:off x="847023" y="5738523"/>
            <a:ext cx="8000075" cy="774571"/>
          </a:xfrm>
          <a:prstGeom prst="rect">
            <a:avLst/>
          </a:prstGeom>
          <a:noFill/>
        </p:spPr>
        <p:txBody>
          <a:bodyPr wrap="none" rtlCol="0">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By Testing Model it is performing well but for forecasting future values, </a:t>
            </a:r>
          </a:p>
          <a:p>
            <a:pPr>
              <a:spcBef>
                <a:spcPts val="1000"/>
              </a:spcBef>
              <a:buClr>
                <a:schemeClr val="accent1"/>
              </a:buClr>
              <a:buSzPct val="80000"/>
            </a:pPr>
            <a:r>
              <a:rPr lang="en-IN" dirty="0">
                <a:solidFill>
                  <a:schemeClr val="tx1">
                    <a:lumMod val="75000"/>
                    <a:lumOff val="25000"/>
                  </a:schemeClr>
                </a:solidFill>
              </a:rPr>
              <a:t>	Naïve forecast was not useful.</a:t>
            </a:r>
            <a:endParaRPr lang="en-US" dirty="0">
              <a:solidFill>
                <a:schemeClr val="tx1">
                  <a:lumMod val="75000"/>
                  <a:lumOff val="25000"/>
                </a:schemeClr>
              </a:solidFill>
            </a:endParaRPr>
          </a:p>
        </p:txBody>
      </p:sp>
    </p:spTree>
    <p:extLst>
      <p:ext uri="{BB962C8B-B14F-4D97-AF65-F5344CB8AC3E}">
        <p14:creationId xmlns:p14="http://schemas.microsoft.com/office/powerpoint/2010/main" val="64540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88DC-241B-DEED-5235-2E778E0FEFFC}"/>
              </a:ext>
            </a:extLst>
          </p:cNvPr>
          <p:cNvSpPr>
            <a:spLocks noGrp="1"/>
          </p:cNvSpPr>
          <p:nvPr>
            <p:ph type="title"/>
          </p:nvPr>
        </p:nvSpPr>
        <p:spPr>
          <a:xfrm>
            <a:off x="386389" y="138185"/>
            <a:ext cx="8596668" cy="1320800"/>
          </a:xfrm>
        </p:spPr>
        <p:txBody>
          <a:bodyPr/>
          <a:lstStyle/>
          <a:p>
            <a:r>
              <a:rPr lang="en-IN" b="1" dirty="0" err="1"/>
              <a:t>Arimax</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8424594B-D9C6-9B2E-047B-44784C3C420F}"/>
              </a:ext>
            </a:extLst>
          </p:cNvPr>
          <p:cNvPicPr>
            <a:picLocks noChangeAspect="1"/>
          </p:cNvPicPr>
          <p:nvPr/>
        </p:nvPicPr>
        <p:blipFill>
          <a:blip r:embed="rId2"/>
          <a:stretch>
            <a:fillRect/>
          </a:stretch>
        </p:blipFill>
        <p:spPr>
          <a:xfrm>
            <a:off x="386388" y="948675"/>
            <a:ext cx="8596667" cy="4625470"/>
          </a:xfrm>
          <a:prstGeom prst="rect">
            <a:avLst/>
          </a:prstGeom>
          <a:ln>
            <a:solidFill>
              <a:schemeClr val="tx1"/>
            </a:solidFill>
          </a:ln>
        </p:spPr>
      </p:pic>
      <p:sp>
        <p:nvSpPr>
          <p:cNvPr id="9" name="TextBox 8">
            <a:extLst>
              <a:ext uri="{FF2B5EF4-FFF2-40B4-BE49-F238E27FC236}">
                <a16:creationId xmlns:a16="http://schemas.microsoft.com/office/drawing/2014/main" id="{85B163B2-3C41-56D9-A97D-084CFF99B524}"/>
              </a:ext>
            </a:extLst>
          </p:cNvPr>
          <p:cNvSpPr txBox="1"/>
          <p:nvPr/>
        </p:nvSpPr>
        <p:spPr>
          <a:xfrm>
            <a:off x="1080655" y="5915891"/>
            <a:ext cx="5964325" cy="369332"/>
          </a:xfrm>
          <a:prstGeom prst="rect">
            <a:avLst/>
          </a:prstGeom>
          <a:noFill/>
        </p:spPr>
        <p:txBody>
          <a:bodyPr wrap="none" rtlCol="0">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By Testing Model it is not performing well for </a:t>
            </a:r>
            <a:r>
              <a:rPr lang="en-US" dirty="0" err="1">
                <a:solidFill>
                  <a:schemeClr val="tx1">
                    <a:lumMod val="75000"/>
                    <a:lumOff val="25000"/>
                  </a:schemeClr>
                </a:solidFill>
              </a:rPr>
              <a:t>Arimax</a:t>
            </a:r>
            <a:endParaRPr lang="en-IN" dirty="0">
              <a:solidFill>
                <a:schemeClr val="tx1">
                  <a:lumMod val="75000"/>
                  <a:lumOff val="25000"/>
                </a:schemeClr>
              </a:solidFill>
            </a:endParaRPr>
          </a:p>
        </p:txBody>
      </p:sp>
    </p:spTree>
    <p:extLst>
      <p:ext uri="{BB962C8B-B14F-4D97-AF65-F5344CB8AC3E}">
        <p14:creationId xmlns:p14="http://schemas.microsoft.com/office/powerpoint/2010/main" val="11095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5450-D2FD-56DE-5C2B-6D35D34C9A48}"/>
              </a:ext>
            </a:extLst>
          </p:cNvPr>
          <p:cNvSpPr>
            <a:spLocks noGrp="1"/>
          </p:cNvSpPr>
          <p:nvPr>
            <p:ph type="title"/>
          </p:nvPr>
        </p:nvSpPr>
        <p:spPr>
          <a:xfrm>
            <a:off x="677334" y="165100"/>
            <a:ext cx="8596668" cy="1320800"/>
          </a:xfrm>
        </p:spPr>
        <p:txBody>
          <a:bodyPr/>
          <a:lstStyle/>
          <a:p>
            <a:r>
              <a:rPr lang="en-IN" b="1" dirty="0" err="1"/>
              <a:t>Sarimax</a:t>
            </a:r>
            <a:br>
              <a:rPr lang="en-IN" b="1" dirty="0"/>
            </a:br>
            <a:endParaRPr lang="en-IN" b="1" dirty="0"/>
          </a:p>
        </p:txBody>
      </p:sp>
      <p:pic>
        <p:nvPicPr>
          <p:cNvPr id="9" name="Picture 8">
            <a:extLst>
              <a:ext uri="{FF2B5EF4-FFF2-40B4-BE49-F238E27FC236}">
                <a16:creationId xmlns:a16="http://schemas.microsoft.com/office/drawing/2014/main" id="{9C06B73D-9AE9-D5B5-471D-3C1897800384}"/>
              </a:ext>
            </a:extLst>
          </p:cNvPr>
          <p:cNvPicPr>
            <a:picLocks noChangeAspect="1"/>
          </p:cNvPicPr>
          <p:nvPr/>
        </p:nvPicPr>
        <p:blipFill>
          <a:blip r:embed="rId2"/>
          <a:stretch>
            <a:fillRect/>
          </a:stretch>
        </p:blipFill>
        <p:spPr>
          <a:xfrm>
            <a:off x="677332" y="1087366"/>
            <a:ext cx="8596668" cy="4457700"/>
          </a:xfrm>
          <a:prstGeom prst="rect">
            <a:avLst/>
          </a:prstGeom>
          <a:ln>
            <a:solidFill>
              <a:schemeClr val="tx1"/>
            </a:solidFill>
          </a:ln>
        </p:spPr>
      </p:pic>
      <p:sp>
        <p:nvSpPr>
          <p:cNvPr id="10" name="TextBox 9">
            <a:extLst>
              <a:ext uri="{FF2B5EF4-FFF2-40B4-BE49-F238E27FC236}">
                <a16:creationId xmlns:a16="http://schemas.microsoft.com/office/drawing/2014/main" id="{3AF83C5A-25FC-6CB3-DB39-01681E36142C}"/>
              </a:ext>
            </a:extLst>
          </p:cNvPr>
          <p:cNvSpPr txBox="1"/>
          <p:nvPr/>
        </p:nvSpPr>
        <p:spPr>
          <a:xfrm>
            <a:off x="677332" y="5770634"/>
            <a:ext cx="6804121" cy="646331"/>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By Testing Model it is not performing well for </a:t>
            </a:r>
            <a:r>
              <a:rPr lang="en-US" dirty="0" err="1">
                <a:solidFill>
                  <a:schemeClr val="tx1">
                    <a:lumMod val="75000"/>
                    <a:lumOff val="25000"/>
                  </a:schemeClr>
                </a:solidFill>
              </a:rPr>
              <a:t>Sarimax</a:t>
            </a:r>
            <a:r>
              <a:rPr lang="en-US" dirty="0">
                <a:solidFill>
                  <a:schemeClr val="tx1">
                    <a:lumMod val="75000"/>
                    <a:lumOff val="25000"/>
                  </a:schemeClr>
                </a:solidFill>
              </a:rPr>
              <a:t>.</a:t>
            </a:r>
            <a:endParaRPr lang="en-IN" dirty="0">
              <a:solidFill>
                <a:schemeClr val="tx1">
                  <a:lumMod val="75000"/>
                  <a:lumOff val="25000"/>
                </a:schemeClr>
              </a:solidFill>
            </a:endParaRPr>
          </a:p>
          <a:p>
            <a:endParaRPr lang="en-IN" dirty="0"/>
          </a:p>
        </p:txBody>
      </p:sp>
    </p:spTree>
    <p:extLst>
      <p:ext uri="{BB962C8B-B14F-4D97-AF65-F5344CB8AC3E}">
        <p14:creationId xmlns:p14="http://schemas.microsoft.com/office/powerpoint/2010/main" val="42315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43C71E0-8F65-8319-FAEE-B19BFEF63791}"/>
              </a:ext>
            </a:extLst>
          </p:cNvPr>
          <p:cNvGraphicFramePr>
            <a:graphicFrameLocks noGrp="1"/>
          </p:cNvGraphicFramePr>
          <p:nvPr>
            <p:ph idx="1"/>
            <p:extLst>
              <p:ext uri="{D42A27DB-BD31-4B8C-83A1-F6EECF244321}">
                <p14:modId xmlns:p14="http://schemas.microsoft.com/office/powerpoint/2010/main" val="1392734615"/>
              </p:ext>
            </p:extLst>
          </p:nvPr>
        </p:nvGraphicFramePr>
        <p:xfrm>
          <a:off x="1" y="-1"/>
          <a:ext cx="9171708" cy="5708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55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1097-0A54-1CBF-3699-C48A0C86C110}"/>
              </a:ext>
            </a:extLst>
          </p:cNvPr>
          <p:cNvSpPr>
            <a:spLocks noGrp="1"/>
          </p:cNvSpPr>
          <p:nvPr>
            <p:ph type="title"/>
          </p:nvPr>
        </p:nvSpPr>
        <p:spPr>
          <a:xfrm>
            <a:off x="677334" y="474229"/>
            <a:ext cx="8596668" cy="1320800"/>
          </a:xfrm>
        </p:spPr>
        <p:txBody>
          <a:bodyPr/>
          <a:lstStyle/>
          <a:p>
            <a:r>
              <a:rPr lang="en-US" b="1" dirty="0"/>
              <a:t>LSTM Model</a:t>
            </a:r>
            <a:endParaRPr lang="en-IN" b="1" dirty="0"/>
          </a:p>
        </p:txBody>
      </p:sp>
      <p:pic>
        <p:nvPicPr>
          <p:cNvPr id="5" name="Picture 4">
            <a:extLst>
              <a:ext uri="{FF2B5EF4-FFF2-40B4-BE49-F238E27FC236}">
                <a16:creationId xmlns:a16="http://schemas.microsoft.com/office/drawing/2014/main" id="{464505A7-3989-391D-2E00-94CFEEC85090}"/>
              </a:ext>
            </a:extLst>
          </p:cNvPr>
          <p:cNvPicPr>
            <a:picLocks noChangeAspect="1"/>
          </p:cNvPicPr>
          <p:nvPr/>
        </p:nvPicPr>
        <p:blipFill>
          <a:blip r:embed="rId2"/>
          <a:stretch>
            <a:fillRect/>
          </a:stretch>
        </p:blipFill>
        <p:spPr>
          <a:xfrm>
            <a:off x="677334" y="1496292"/>
            <a:ext cx="8161866" cy="3566680"/>
          </a:xfrm>
          <a:prstGeom prst="rect">
            <a:avLst/>
          </a:prstGeom>
          <a:ln>
            <a:solidFill>
              <a:schemeClr val="tx1"/>
            </a:solidFill>
          </a:ln>
        </p:spPr>
      </p:pic>
    </p:spTree>
    <p:extLst>
      <p:ext uri="{BB962C8B-B14F-4D97-AF65-F5344CB8AC3E}">
        <p14:creationId xmlns:p14="http://schemas.microsoft.com/office/powerpoint/2010/main" val="319699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BF9A-0E90-9E86-C82A-24D1202D4567}"/>
              </a:ext>
            </a:extLst>
          </p:cNvPr>
          <p:cNvSpPr>
            <a:spLocks noGrp="1"/>
          </p:cNvSpPr>
          <p:nvPr>
            <p:ph type="title"/>
          </p:nvPr>
        </p:nvSpPr>
        <p:spPr/>
        <p:txBody>
          <a:bodyPr/>
          <a:lstStyle/>
          <a:p>
            <a:br>
              <a:rPr lang="en-IN" b="1" i="0" dirty="0">
                <a:solidFill>
                  <a:srgbClr val="000000"/>
                </a:solidFill>
                <a:effectLst/>
                <a:latin typeface="Helvetica Neue"/>
              </a:rPr>
            </a:br>
            <a:endParaRPr lang="en-IN" dirty="0"/>
          </a:p>
        </p:txBody>
      </p:sp>
      <p:pic>
        <p:nvPicPr>
          <p:cNvPr id="8" name="Picture 7">
            <a:extLst>
              <a:ext uri="{FF2B5EF4-FFF2-40B4-BE49-F238E27FC236}">
                <a16:creationId xmlns:a16="http://schemas.microsoft.com/office/drawing/2014/main" id="{E0000452-E050-15D2-9BA7-5CB158C5D37B}"/>
              </a:ext>
            </a:extLst>
          </p:cNvPr>
          <p:cNvPicPr>
            <a:picLocks noChangeAspect="1"/>
          </p:cNvPicPr>
          <p:nvPr/>
        </p:nvPicPr>
        <p:blipFill>
          <a:blip r:embed="rId2"/>
          <a:stretch>
            <a:fillRect/>
          </a:stretch>
        </p:blipFill>
        <p:spPr>
          <a:xfrm>
            <a:off x="5362027" y="803564"/>
            <a:ext cx="5249575" cy="4793672"/>
          </a:xfrm>
          <a:prstGeom prst="rect">
            <a:avLst/>
          </a:prstGeom>
          <a:ln>
            <a:solidFill>
              <a:schemeClr val="tx1"/>
            </a:solidFill>
          </a:ln>
        </p:spPr>
      </p:pic>
      <p:pic>
        <p:nvPicPr>
          <p:cNvPr id="10" name="Picture 9">
            <a:extLst>
              <a:ext uri="{FF2B5EF4-FFF2-40B4-BE49-F238E27FC236}">
                <a16:creationId xmlns:a16="http://schemas.microsoft.com/office/drawing/2014/main" id="{6B91306E-0E00-FA6C-01BF-9D1CE29291A7}"/>
              </a:ext>
            </a:extLst>
          </p:cNvPr>
          <p:cNvPicPr>
            <a:picLocks noChangeAspect="1"/>
          </p:cNvPicPr>
          <p:nvPr/>
        </p:nvPicPr>
        <p:blipFill>
          <a:blip r:embed="rId3"/>
          <a:stretch>
            <a:fillRect/>
          </a:stretch>
        </p:blipFill>
        <p:spPr>
          <a:xfrm>
            <a:off x="0" y="803564"/>
            <a:ext cx="5209626" cy="4793672"/>
          </a:xfrm>
          <a:prstGeom prst="rect">
            <a:avLst/>
          </a:prstGeom>
          <a:ln>
            <a:solidFill>
              <a:schemeClr val="tx1"/>
            </a:solidFill>
          </a:ln>
        </p:spPr>
      </p:pic>
    </p:spTree>
    <p:extLst>
      <p:ext uri="{BB962C8B-B14F-4D97-AF65-F5344CB8AC3E}">
        <p14:creationId xmlns:p14="http://schemas.microsoft.com/office/powerpoint/2010/main" val="423647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2B1928-C665-8822-3F49-AD76FE690204}"/>
              </a:ext>
            </a:extLst>
          </p:cNvPr>
          <p:cNvPicPr>
            <a:picLocks noGrp="1" noChangeAspect="1"/>
          </p:cNvPicPr>
          <p:nvPr>
            <p:ph idx="1"/>
          </p:nvPr>
        </p:nvPicPr>
        <p:blipFill rotWithShape="1">
          <a:blip r:embed="rId2"/>
          <a:srcRect r="4176"/>
          <a:stretch/>
        </p:blipFill>
        <p:spPr>
          <a:xfrm>
            <a:off x="430419" y="1099981"/>
            <a:ext cx="9038472" cy="4391739"/>
          </a:xfrm>
          <a:ln>
            <a:solidFill>
              <a:schemeClr val="tx1"/>
            </a:solidFill>
          </a:ln>
        </p:spPr>
      </p:pic>
      <p:sp>
        <p:nvSpPr>
          <p:cNvPr id="2" name="Title 1">
            <a:extLst>
              <a:ext uri="{FF2B5EF4-FFF2-40B4-BE49-F238E27FC236}">
                <a16:creationId xmlns:a16="http://schemas.microsoft.com/office/drawing/2014/main" id="{F0A16480-BF12-A55E-F9CD-20D64BBC000A}"/>
              </a:ext>
            </a:extLst>
          </p:cNvPr>
          <p:cNvSpPr>
            <a:spLocks noGrp="1"/>
          </p:cNvSpPr>
          <p:nvPr>
            <p:ph type="title"/>
          </p:nvPr>
        </p:nvSpPr>
        <p:spPr>
          <a:xfrm>
            <a:off x="430419" y="194116"/>
            <a:ext cx="8596668" cy="1320800"/>
          </a:xfrm>
        </p:spPr>
        <p:txBody>
          <a:bodyPr/>
          <a:lstStyle/>
          <a:p>
            <a:r>
              <a:rPr lang="en-US" b="1" dirty="0"/>
              <a:t>FB Prophet Model</a:t>
            </a:r>
            <a:endParaRPr lang="en-IN" b="1" dirty="0"/>
          </a:p>
        </p:txBody>
      </p:sp>
    </p:spTree>
    <p:extLst>
      <p:ext uri="{BB962C8B-B14F-4D97-AF65-F5344CB8AC3E}">
        <p14:creationId xmlns:p14="http://schemas.microsoft.com/office/powerpoint/2010/main" val="33489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16EA-4C86-1D56-C5B3-8FB99BC6A59A}"/>
              </a:ext>
            </a:extLst>
          </p:cNvPr>
          <p:cNvSpPr>
            <a:spLocks noGrp="1"/>
          </p:cNvSpPr>
          <p:nvPr>
            <p:ph type="title"/>
          </p:nvPr>
        </p:nvSpPr>
        <p:spPr>
          <a:xfrm>
            <a:off x="0" y="13855"/>
            <a:ext cx="11471563" cy="592570"/>
          </a:xfrm>
        </p:spPr>
        <p:txBody>
          <a:bodyPr>
            <a:normAutofit fontScale="90000"/>
          </a:bodyPr>
          <a:lstStyle/>
          <a:p>
            <a:r>
              <a:rPr lang="en-US" b="1" dirty="0">
                <a:solidFill>
                  <a:schemeClr val="tx1"/>
                </a:solidFill>
              </a:rPr>
              <a:t>Final Model using LSTM and FB Prophet Model</a:t>
            </a:r>
            <a:br>
              <a:rPr lang="en-US" dirty="0"/>
            </a:br>
            <a:endParaRPr lang="en-IN" dirty="0"/>
          </a:p>
        </p:txBody>
      </p:sp>
      <p:pic>
        <p:nvPicPr>
          <p:cNvPr id="5" name="Content Placeholder 4">
            <a:extLst>
              <a:ext uri="{FF2B5EF4-FFF2-40B4-BE49-F238E27FC236}">
                <a16:creationId xmlns:a16="http://schemas.microsoft.com/office/drawing/2014/main" id="{3FC99E81-17AC-1816-AE07-2542CF2280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767"/>
          <a:stretch/>
        </p:blipFill>
        <p:spPr>
          <a:xfrm>
            <a:off x="0" y="606425"/>
            <a:ext cx="12192000" cy="6237720"/>
          </a:xfrm>
        </p:spPr>
      </p:pic>
    </p:spTree>
    <p:extLst>
      <p:ext uri="{BB962C8B-B14F-4D97-AF65-F5344CB8AC3E}">
        <p14:creationId xmlns:p14="http://schemas.microsoft.com/office/powerpoint/2010/main" val="16679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049D-9686-4630-442D-94AC4371F66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BE77079-29E9-7C62-56C6-95A5A718AE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839"/>
          <a:stretch/>
        </p:blipFill>
        <p:spPr>
          <a:xfrm>
            <a:off x="0" y="0"/>
            <a:ext cx="12192000" cy="6858000"/>
          </a:xfrm>
        </p:spPr>
      </p:pic>
    </p:spTree>
    <p:extLst>
      <p:ext uri="{BB962C8B-B14F-4D97-AF65-F5344CB8AC3E}">
        <p14:creationId xmlns:p14="http://schemas.microsoft.com/office/powerpoint/2010/main" val="137392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471E-6B25-D1E6-1285-5117CE7CB56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3FDF79-B1AE-9882-A7E9-E92660007D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839"/>
          <a:stretch/>
        </p:blipFill>
        <p:spPr>
          <a:xfrm>
            <a:off x="0" y="0"/>
            <a:ext cx="12192000" cy="6858000"/>
          </a:xfrm>
        </p:spPr>
      </p:pic>
    </p:spTree>
    <p:extLst>
      <p:ext uri="{BB962C8B-B14F-4D97-AF65-F5344CB8AC3E}">
        <p14:creationId xmlns:p14="http://schemas.microsoft.com/office/powerpoint/2010/main" val="13938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F927-2259-4177-874D-C0AB4D346B11}"/>
              </a:ext>
            </a:extLst>
          </p:cNvPr>
          <p:cNvSpPr>
            <a:spLocks noGrp="1"/>
          </p:cNvSpPr>
          <p:nvPr>
            <p:ph type="title"/>
          </p:nvPr>
        </p:nvSpPr>
        <p:spPr>
          <a:xfrm>
            <a:off x="677334" y="609600"/>
            <a:ext cx="8596668" cy="622852"/>
          </a:xfrm>
        </p:spPr>
        <p:txBody>
          <a:bodyPr>
            <a:normAutofit fontScale="90000"/>
          </a:bodyPr>
          <a:lstStyle/>
          <a:p>
            <a:r>
              <a:rPr lang="en-US" dirty="0"/>
              <a:t>Challenges-</a:t>
            </a:r>
            <a:endParaRPr lang="en-IN" dirty="0"/>
          </a:p>
        </p:txBody>
      </p:sp>
      <p:sp>
        <p:nvSpPr>
          <p:cNvPr id="3" name="Content Placeholder 2">
            <a:extLst>
              <a:ext uri="{FF2B5EF4-FFF2-40B4-BE49-F238E27FC236}">
                <a16:creationId xmlns:a16="http://schemas.microsoft.com/office/drawing/2014/main" id="{CF8D40DC-23A6-264B-F464-145F4849329F}"/>
              </a:ext>
            </a:extLst>
          </p:cNvPr>
          <p:cNvSpPr>
            <a:spLocks noGrp="1"/>
          </p:cNvSpPr>
          <p:nvPr>
            <p:ph idx="1"/>
          </p:nvPr>
        </p:nvSpPr>
        <p:spPr>
          <a:xfrm>
            <a:off x="677334" y="921026"/>
            <a:ext cx="9809019" cy="5029200"/>
          </a:xfrm>
        </p:spPr>
        <p:txBody>
          <a:bodyPr>
            <a:normAutofit/>
          </a:bodyPr>
          <a:lstStyle/>
          <a:p>
            <a:pPr marL="0" indent="0">
              <a:buNone/>
            </a:pPr>
            <a:endParaRPr lang="en-IN" dirty="0"/>
          </a:p>
          <a:p>
            <a:r>
              <a:rPr lang="en-US" dirty="0"/>
              <a:t>Data was not stationary So we used several transformations to check whether there's any change or seasonality in the data. Also the dataset doesn’t contain the external features affecting the crude oil prices like the supply and demand, inventory, speculation monetary market etc. </a:t>
            </a:r>
          </a:p>
          <a:p>
            <a:r>
              <a:rPr lang="en-US" dirty="0"/>
              <a:t>The long hyperparameter tuning time ARIMAX and SARIMAX was also challenging.</a:t>
            </a:r>
          </a:p>
          <a:p>
            <a:r>
              <a:rPr lang="en-US" dirty="0"/>
              <a:t>In Model building we compared performance of several models, in that LSTM was giving the best results for train as well as test data. </a:t>
            </a:r>
          </a:p>
          <a:p>
            <a:r>
              <a:rPr lang="en-US" dirty="0"/>
              <a:t>When we used LSTM for forecasting, results were not good. Whereas FB prophet was giving average results and the forecasting was also good. So we changed our finalized model from LSTM to FB Prophet.</a:t>
            </a:r>
          </a:p>
          <a:p>
            <a:r>
              <a:rPr lang="en-US" dirty="0"/>
              <a:t>Deployment model required a specific date-time format which added another step to pre-processing of the dataset.</a:t>
            </a:r>
          </a:p>
        </p:txBody>
      </p:sp>
    </p:spTree>
    <p:extLst>
      <p:ext uri="{BB962C8B-B14F-4D97-AF65-F5344CB8AC3E}">
        <p14:creationId xmlns:p14="http://schemas.microsoft.com/office/powerpoint/2010/main" val="123234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967A-C30E-A859-962A-8CBAB177A846}"/>
              </a:ext>
            </a:extLst>
          </p:cNvPr>
          <p:cNvSpPr>
            <a:spLocks noGrp="1"/>
          </p:cNvSpPr>
          <p:nvPr>
            <p:ph type="title"/>
          </p:nvPr>
        </p:nvSpPr>
        <p:spPr>
          <a:xfrm>
            <a:off x="968279" y="2410691"/>
            <a:ext cx="8596668" cy="3551381"/>
          </a:xfrm>
        </p:spPr>
        <p:txBody>
          <a:bodyPr>
            <a:normAutofit fontScale="90000"/>
          </a:bodyPr>
          <a:lstStyle/>
          <a:p>
            <a:pPr algn="ctr"/>
            <a:r>
              <a:rPr lang="en-US" sz="13800" b="1" i="1" dirty="0"/>
              <a:t>Thank You</a:t>
            </a:r>
            <a:endParaRPr lang="en-IN" sz="13800" b="1" i="1" dirty="0"/>
          </a:p>
        </p:txBody>
      </p:sp>
    </p:spTree>
    <p:extLst>
      <p:ext uri="{BB962C8B-B14F-4D97-AF65-F5344CB8AC3E}">
        <p14:creationId xmlns:p14="http://schemas.microsoft.com/office/powerpoint/2010/main" val="342244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326A-4A43-E57C-24D6-428B1AA3291B}"/>
              </a:ext>
            </a:extLst>
          </p:cNvPr>
          <p:cNvSpPr>
            <a:spLocks noGrp="1"/>
          </p:cNvSpPr>
          <p:nvPr>
            <p:ph type="title"/>
          </p:nvPr>
        </p:nvSpPr>
        <p:spPr>
          <a:xfrm>
            <a:off x="540327" y="385481"/>
            <a:ext cx="10018713" cy="901449"/>
          </a:xfrm>
        </p:spPr>
        <p:txBody>
          <a:bodyPr>
            <a:normAutofit/>
          </a:bodyPr>
          <a:lstStyle/>
          <a:p>
            <a:pPr algn="l"/>
            <a:r>
              <a:rPr lang="en-IN" sz="4400" b="1" dirty="0"/>
              <a:t>Objective:</a:t>
            </a:r>
          </a:p>
        </p:txBody>
      </p:sp>
      <p:sp>
        <p:nvSpPr>
          <p:cNvPr id="3" name="Content Placeholder 2">
            <a:extLst>
              <a:ext uri="{FF2B5EF4-FFF2-40B4-BE49-F238E27FC236}">
                <a16:creationId xmlns:a16="http://schemas.microsoft.com/office/drawing/2014/main" id="{1FA34CA0-12F8-55A1-58E6-FE2A6BB624BF}"/>
              </a:ext>
            </a:extLst>
          </p:cNvPr>
          <p:cNvSpPr>
            <a:spLocks noGrp="1"/>
          </p:cNvSpPr>
          <p:nvPr>
            <p:ph idx="1"/>
          </p:nvPr>
        </p:nvSpPr>
        <p:spPr>
          <a:xfrm>
            <a:off x="540327" y="1425475"/>
            <a:ext cx="8451273" cy="312420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Oil is a product that goes completely in a different direction for a single market event as the oil prices are rarely based on real-time data, instead, it is driven by externalities making our attempt to forecast it even more challenging As the economy will be highly affected by oil prices our model will help to understand the pattern in prices to help the customers and businesses to make smart decisions.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0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50C3-E304-A3F7-8402-1222E9705A37}"/>
              </a:ext>
            </a:extLst>
          </p:cNvPr>
          <p:cNvSpPr>
            <a:spLocks noGrp="1"/>
          </p:cNvSpPr>
          <p:nvPr>
            <p:ph type="title"/>
          </p:nvPr>
        </p:nvSpPr>
        <p:spPr>
          <a:xfrm>
            <a:off x="508868" y="154004"/>
            <a:ext cx="10018713" cy="988996"/>
          </a:xfrm>
        </p:spPr>
        <p:txBody>
          <a:bodyPr/>
          <a:lstStyle/>
          <a:p>
            <a:r>
              <a:rPr lang="en-IN" b="1" dirty="0"/>
              <a:t>Project stepwise</a:t>
            </a:r>
          </a:p>
        </p:txBody>
      </p:sp>
      <p:graphicFrame>
        <p:nvGraphicFramePr>
          <p:cNvPr id="5" name="Content Placeholder 4">
            <a:extLst>
              <a:ext uri="{FF2B5EF4-FFF2-40B4-BE49-F238E27FC236}">
                <a16:creationId xmlns:a16="http://schemas.microsoft.com/office/drawing/2014/main" id="{EA28BF68-1732-7511-9409-3274C8CFB831}"/>
              </a:ext>
            </a:extLst>
          </p:cNvPr>
          <p:cNvGraphicFramePr>
            <a:graphicFrameLocks noGrp="1"/>
          </p:cNvGraphicFramePr>
          <p:nvPr>
            <p:ph idx="1"/>
            <p:extLst>
              <p:ext uri="{D42A27DB-BD31-4B8C-83A1-F6EECF244321}">
                <p14:modId xmlns:p14="http://schemas.microsoft.com/office/powerpoint/2010/main" val="770901496"/>
              </p:ext>
            </p:extLst>
          </p:nvPr>
        </p:nvGraphicFramePr>
        <p:xfrm>
          <a:off x="508868" y="1143000"/>
          <a:ext cx="8953787"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5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878F-2F10-3714-DEC7-998AEDF480CE}"/>
              </a:ext>
            </a:extLst>
          </p:cNvPr>
          <p:cNvSpPr>
            <a:spLocks noGrp="1"/>
          </p:cNvSpPr>
          <p:nvPr>
            <p:ph type="title"/>
          </p:nvPr>
        </p:nvSpPr>
        <p:spPr>
          <a:xfrm>
            <a:off x="359207" y="141442"/>
            <a:ext cx="8596668" cy="1320800"/>
          </a:xfrm>
        </p:spPr>
        <p:txBody>
          <a:bodyPr>
            <a:normAutofit fontScale="90000"/>
          </a:bodyPr>
          <a:lstStyle/>
          <a:p>
            <a:r>
              <a:rPr lang="en-US" sz="4400" dirty="0"/>
              <a:t>Data Extraction</a:t>
            </a:r>
            <a:br>
              <a:rPr lang="en-US" dirty="0"/>
            </a:br>
            <a:r>
              <a:rPr lang="en-US" sz="2000" dirty="0">
                <a:solidFill>
                  <a:schemeClr val="tx1"/>
                </a:solidFill>
                <a:latin typeface="Times New Roman" panose="02020603050405020304" pitchFamily="18" charset="0"/>
                <a:cs typeface="Times New Roman" panose="02020603050405020304" pitchFamily="18" charset="0"/>
              </a:rPr>
              <a:t>The data is extracted from</a:t>
            </a:r>
            <a:br>
              <a:rPr lang="en-US" sz="2000" dirty="0">
                <a:solidFill>
                  <a:schemeClr val="tx1"/>
                </a:solidFill>
                <a:latin typeface="Times New Roman" panose="02020603050405020304" pitchFamily="18" charset="0"/>
                <a:cs typeface="Times New Roman" panose="02020603050405020304" pitchFamily="18" charset="0"/>
              </a:rPr>
            </a:br>
            <a:r>
              <a:rPr lang="en-US" sz="2000" i="1" u="sng" dirty="0">
                <a:solidFill>
                  <a:schemeClr val="tx1"/>
                </a:solidFill>
                <a:latin typeface="Times New Roman" panose="02020603050405020304" pitchFamily="18" charset="0"/>
                <a:cs typeface="Times New Roman" panose="02020603050405020304" pitchFamily="18" charset="0"/>
              </a:rPr>
              <a:t>https://ourworldindata.org/grapher/crude-oil-prices</a:t>
            </a:r>
            <a:endParaRPr lang="en-IN" i="1"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2CB7353-3D51-DD95-4EE0-E49BF0DCD6A4}"/>
              </a:ext>
            </a:extLst>
          </p:cNvPr>
          <p:cNvPicPr>
            <a:picLocks noGrp="1" noChangeAspect="1"/>
          </p:cNvPicPr>
          <p:nvPr>
            <p:ph idx="1"/>
          </p:nvPr>
        </p:nvPicPr>
        <p:blipFill>
          <a:blip r:embed="rId2"/>
          <a:stretch>
            <a:fillRect/>
          </a:stretch>
        </p:blipFill>
        <p:spPr>
          <a:xfrm>
            <a:off x="2694786" y="1462242"/>
            <a:ext cx="7211797" cy="4206576"/>
          </a:xfrm>
          <a:ln>
            <a:solidFill>
              <a:schemeClr val="tx1"/>
            </a:solidFill>
          </a:ln>
        </p:spPr>
      </p:pic>
      <p:pic>
        <p:nvPicPr>
          <p:cNvPr id="7" name="Picture 6">
            <a:extLst>
              <a:ext uri="{FF2B5EF4-FFF2-40B4-BE49-F238E27FC236}">
                <a16:creationId xmlns:a16="http://schemas.microsoft.com/office/drawing/2014/main" id="{1D36EB36-BDE5-84FA-0C8D-D6BC5DAD74A0}"/>
              </a:ext>
            </a:extLst>
          </p:cNvPr>
          <p:cNvPicPr>
            <a:picLocks noChangeAspect="1"/>
          </p:cNvPicPr>
          <p:nvPr/>
        </p:nvPicPr>
        <p:blipFill>
          <a:blip r:embed="rId3"/>
          <a:stretch>
            <a:fillRect/>
          </a:stretch>
        </p:blipFill>
        <p:spPr>
          <a:xfrm>
            <a:off x="241367" y="1462242"/>
            <a:ext cx="2335579" cy="4206575"/>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6540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8A76-44B9-6D0E-9E9B-FCDA56F1D92D}"/>
              </a:ext>
            </a:extLst>
          </p:cNvPr>
          <p:cNvSpPr>
            <a:spLocks noGrp="1"/>
          </p:cNvSpPr>
          <p:nvPr>
            <p:ph type="title"/>
          </p:nvPr>
        </p:nvSpPr>
        <p:spPr/>
        <p:txBody>
          <a:bodyPr/>
          <a:lstStyle/>
          <a:p>
            <a:r>
              <a:rPr lang="en-US" dirty="0"/>
              <a:t>Importing Library And Dataset</a:t>
            </a:r>
            <a:endParaRPr lang="en-IN" dirty="0"/>
          </a:p>
        </p:txBody>
      </p:sp>
      <p:pic>
        <p:nvPicPr>
          <p:cNvPr id="5" name="Content Placeholder 4">
            <a:extLst>
              <a:ext uri="{FF2B5EF4-FFF2-40B4-BE49-F238E27FC236}">
                <a16:creationId xmlns:a16="http://schemas.microsoft.com/office/drawing/2014/main" id="{3C47A148-9278-9FAA-B9E0-1E6535B47716}"/>
              </a:ext>
            </a:extLst>
          </p:cNvPr>
          <p:cNvPicPr>
            <a:picLocks noGrp="1" noChangeAspect="1"/>
          </p:cNvPicPr>
          <p:nvPr>
            <p:ph idx="1"/>
          </p:nvPr>
        </p:nvPicPr>
        <p:blipFill rotWithShape="1">
          <a:blip r:embed="rId2"/>
          <a:srcRect l="2018" t="4848"/>
          <a:stretch/>
        </p:blipFill>
        <p:spPr>
          <a:xfrm>
            <a:off x="791570" y="1412543"/>
            <a:ext cx="8130753" cy="1256764"/>
          </a:xfrm>
          <a:ln>
            <a:solidFill>
              <a:schemeClr val="tx1"/>
            </a:solidFill>
          </a:ln>
        </p:spPr>
      </p:pic>
      <p:pic>
        <p:nvPicPr>
          <p:cNvPr id="7" name="Picture 6">
            <a:extLst>
              <a:ext uri="{FF2B5EF4-FFF2-40B4-BE49-F238E27FC236}">
                <a16:creationId xmlns:a16="http://schemas.microsoft.com/office/drawing/2014/main" id="{B64EC0B6-A282-1FC7-C744-B1CA0424E22C}"/>
              </a:ext>
            </a:extLst>
          </p:cNvPr>
          <p:cNvPicPr>
            <a:picLocks noChangeAspect="1"/>
          </p:cNvPicPr>
          <p:nvPr/>
        </p:nvPicPr>
        <p:blipFill rotWithShape="1">
          <a:blip r:embed="rId3"/>
          <a:srcRect l="1363" t="8622" b="15790"/>
          <a:stretch/>
        </p:blipFill>
        <p:spPr>
          <a:xfrm>
            <a:off x="791570" y="2906973"/>
            <a:ext cx="8132640" cy="689212"/>
          </a:xfrm>
          <a:prstGeom prst="rect">
            <a:avLst/>
          </a:prstGeom>
          <a:ln>
            <a:solidFill>
              <a:schemeClr val="tx1"/>
            </a:solidFill>
          </a:ln>
        </p:spPr>
      </p:pic>
      <p:sp>
        <p:nvSpPr>
          <p:cNvPr id="11" name="TextBox 10">
            <a:extLst>
              <a:ext uri="{FF2B5EF4-FFF2-40B4-BE49-F238E27FC236}">
                <a16:creationId xmlns:a16="http://schemas.microsoft.com/office/drawing/2014/main" id="{33EB51E5-A48E-A776-57E4-E86031E4B571}"/>
              </a:ext>
            </a:extLst>
          </p:cNvPr>
          <p:cNvSpPr txBox="1"/>
          <p:nvPr/>
        </p:nvSpPr>
        <p:spPr>
          <a:xfrm>
            <a:off x="677331" y="3899212"/>
            <a:ext cx="8244993" cy="1051570"/>
          </a:xfrm>
          <a:prstGeom prst="rect">
            <a:avLst/>
          </a:prstGeom>
          <a:noFill/>
        </p:spPr>
        <p:txBody>
          <a:bodyPr wrap="square">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Pandas is a Python library for data analysis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Pandas is built on top of two core Python libraries, matplotlib for data visualization and NumPy for mathematical operations.</a:t>
            </a:r>
            <a:endParaRPr lang="en-IN" dirty="0">
              <a:solidFill>
                <a:schemeClr val="tx1">
                  <a:lumMod val="75000"/>
                  <a:lumOff val="25000"/>
                </a:schemeClr>
              </a:solidFill>
            </a:endParaRPr>
          </a:p>
        </p:txBody>
      </p:sp>
    </p:spTree>
    <p:extLst>
      <p:ext uri="{BB962C8B-B14F-4D97-AF65-F5344CB8AC3E}">
        <p14:creationId xmlns:p14="http://schemas.microsoft.com/office/powerpoint/2010/main" val="173466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D724-1B77-DFD2-88FA-0EF467BBC356}"/>
              </a:ext>
            </a:extLst>
          </p:cNvPr>
          <p:cNvSpPr>
            <a:spLocks noGrp="1"/>
          </p:cNvSpPr>
          <p:nvPr>
            <p:ph type="title"/>
          </p:nvPr>
        </p:nvSpPr>
        <p:spPr>
          <a:xfrm>
            <a:off x="414511" y="42773"/>
            <a:ext cx="8596668" cy="660400"/>
          </a:xfrm>
        </p:spPr>
        <p:txBody>
          <a:bodyPr/>
          <a:lstStyle/>
          <a:p>
            <a:r>
              <a:rPr lang="en-US" dirty="0"/>
              <a:t>Data Understanding and EDA</a:t>
            </a:r>
            <a:endParaRPr lang="en-IN" dirty="0"/>
          </a:p>
        </p:txBody>
      </p:sp>
      <p:sp>
        <p:nvSpPr>
          <p:cNvPr id="3" name="Content Placeholder 2">
            <a:extLst>
              <a:ext uri="{FF2B5EF4-FFF2-40B4-BE49-F238E27FC236}">
                <a16:creationId xmlns:a16="http://schemas.microsoft.com/office/drawing/2014/main" id="{9241E584-71FA-8844-1E7C-2A17598B43A0}"/>
              </a:ext>
            </a:extLst>
          </p:cNvPr>
          <p:cNvSpPr>
            <a:spLocks noGrp="1"/>
          </p:cNvSpPr>
          <p:nvPr>
            <p:ph idx="1"/>
          </p:nvPr>
        </p:nvSpPr>
        <p:spPr>
          <a:xfrm>
            <a:off x="483371" y="659476"/>
            <a:ext cx="9006993" cy="1184560"/>
          </a:xfrm>
        </p:spPr>
        <p:txBody>
          <a:bodyPr numCol="2">
            <a:normAutofit/>
          </a:bodyPr>
          <a:lstStyle/>
          <a:p>
            <a:r>
              <a:rPr lang="en-US" dirty="0"/>
              <a:t>Data information</a:t>
            </a:r>
          </a:p>
          <a:p>
            <a:r>
              <a:rPr lang="en-US" dirty="0"/>
              <a:t>Data types</a:t>
            </a:r>
          </a:p>
          <a:p>
            <a:r>
              <a:rPr lang="en-US" dirty="0"/>
              <a:t>Checking of Null Values</a:t>
            </a:r>
          </a:p>
          <a:p>
            <a:r>
              <a:rPr lang="en-IN" sz="1900" dirty="0"/>
              <a:t>Description of the data</a:t>
            </a:r>
            <a:endParaRPr lang="en-US" sz="1900" dirty="0"/>
          </a:p>
          <a:p>
            <a:r>
              <a:rPr lang="en-US" sz="1900" dirty="0"/>
              <a:t>Shape of Data</a:t>
            </a:r>
          </a:p>
          <a:p>
            <a:endParaRPr lang="en-US" dirty="0"/>
          </a:p>
        </p:txBody>
      </p:sp>
      <p:pic>
        <p:nvPicPr>
          <p:cNvPr id="4" name="Picture 3">
            <a:extLst>
              <a:ext uri="{FF2B5EF4-FFF2-40B4-BE49-F238E27FC236}">
                <a16:creationId xmlns:a16="http://schemas.microsoft.com/office/drawing/2014/main" id="{24385812-B28C-8B30-1E08-B16E2806536E}"/>
              </a:ext>
            </a:extLst>
          </p:cNvPr>
          <p:cNvPicPr>
            <a:picLocks noChangeAspect="1"/>
          </p:cNvPicPr>
          <p:nvPr/>
        </p:nvPicPr>
        <p:blipFill rotWithShape="1">
          <a:blip r:embed="rId2"/>
          <a:srcRect l="10501" r="16970"/>
          <a:stretch/>
        </p:blipFill>
        <p:spPr>
          <a:xfrm>
            <a:off x="483371" y="1844036"/>
            <a:ext cx="3993095" cy="4771684"/>
          </a:xfrm>
          <a:prstGeom prst="rect">
            <a:avLst/>
          </a:prstGeom>
          <a:ln>
            <a:solidFill>
              <a:schemeClr val="bg1"/>
            </a:solidFill>
          </a:ln>
        </p:spPr>
      </p:pic>
      <p:pic>
        <p:nvPicPr>
          <p:cNvPr id="5" name="Picture 4">
            <a:extLst>
              <a:ext uri="{FF2B5EF4-FFF2-40B4-BE49-F238E27FC236}">
                <a16:creationId xmlns:a16="http://schemas.microsoft.com/office/drawing/2014/main" id="{E3DB4FEA-E71B-3BC4-CECE-F7BC09288DAC}"/>
              </a:ext>
            </a:extLst>
          </p:cNvPr>
          <p:cNvPicPr>
            <a:picLocks noChangeAspect="1"/>
          </p:cNvPicPr>
          <p:nvPr/>
        </p:nvPicPr>
        <p:blipFill rotWithShape="1">
          <a:blip r:embed="rId3"/>
          <a:srcRect l="5504" r="26843" b="17894"/>
          <a:stretch/>
        </p:blipFill>
        <p:spPr>
          <a:xfrm>
            <a:off x="4545326" y="1844036"/>
            <a:ext cx="4189241" cy="4771684"/>
          </a:xfrm>
          <a:prstGeom prst="rect">
            <a:avLst/>
          </a:prstGeom>
          <a:ln>
            <a:solidFill>
              <a:schemeClr val="bg1"/>
            </a:solidFill>
          </a:ln>
        </p:spPr>
      </p:pic>
    </p:spTree>
    <p:extLst>
      <p:ext uri="{BB962C8B-B14F-4D97-AF65-F5344CB8AC3E}">
        <p14:creationId xmlns:p14="http://schemas.microsoft.com/office/powerpoint/2010/main" val="184627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50C3-E304-A3F7-8402-1222E9705A37}"/>
              </a:ext>
            </a:extLst>
          </p:cNvPr>
          <p:cNvSpPr>
            <a:spLocks noGrp="1"/>
          </p:cNvSpPr>
          <p:nvPr>
            <p:ph type="title"/>
          </p:nvPr>
        </p:nvSpPr>
        <p:spPr>
          <a:xfrm>
            <a:off x="722310" y="288102"/>
            <a:ext cx="10018713" cy="988996"/>
          </a:xfrm>
        </p:spPr>
        <p:txBody>
          <a:bodyPr/>
          <a:lstStyle/>
          <a:p>
            <a:r>
              <a:rPr lang="en-IN" b="1" dirty="0"/>
              <a:t>Highest &amp; Lowest Crude oil prices</a:t>
            </a:r>
          </a:p>
        </p:txBody>
      </p:sp>
      <p:pic>
        <p:nvPicPr>
          <p:cNvPr id="8" name="Content Placeholder 7">
            <a:extLst>
              <a:ext uri="{FF2B5EF4-FFF2-40B4-BE49-F238E27FC236}">
                <a16:creationId xmlns:a16="http://schemas.microsoft.com/office/drawing/2014/main" id="{8ACA936C-F268-6BA8-CF0D-D8E60C6F61C0}"/>
              </a:ext>
            </a:extLst>
          </p:cNvPr>
          <p:cNvPicPr>
            <a:picLocks noGrp="1" noChangeAspect="1"/>
          </p:cNvPicPr>
          <p:nvPr>
            <p:ph idx="1"/>
          </p:nvPr>
        </p:nvPicPr>
        <p:blipFill>
          <a:blip r:embed="rId2"/>
          <a:stretch>
            <a:fillRect/>
          </a:stretch>
        </p:blipFill>
        <p:spPr>
          <a:xfrm>
            <a:off x="722310" y="1379672"/>
            <a:ext cx="7438017" cy="3950359"/>
          </a:xfrm>
          <a:ln>
            <a:solidFill>
              <a:schemeClr val="tx1"/>
            </a:solidFill>
          </a:ln>
        </p:spPr>
      </p:pic>
    </p:spTree>
    <p:extLst>
      <p:ext uri="{BB962C8B-B14F-4D97-AF65-F5344CB8AC3E}">
        <p14:creationId xmlns:p14="http://schemas.microsoft.com/office/powerpoint/2010/main" val="23508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D55DF8-91BF-6684-D1B0-49E4FDCCB4CD}"/>
              </a:ext>
            </a:extLst>
          </p:cNvPr>
          <p:cNvPicPr>
            <a:picLocks noChangeAspect="1"/>
          </p:cNvPicPr>
          <p:nvPr/>
        </p:nvPicPr>
        <p:blipFill rotWithShape="1">
          <a:blip r:embed="rId2"/>
          <a:srcRect l="7145" r="4288"/>
          <a:stretch/>
        </p:blipFill>
        <p:spPr>
          <a:xfrm>
            <a:off x="206550" y="1147545"/>
            <a:ext cx="9268690" cy="4562910"/>
          </a:xfrm>
          <a:prstGeom prst="rect">
            <a:avLst/>
          </a:prstGeom>
          <a:ln>
            <a:solidFill>
              <a:schemeClr val="tx1"/>
            </a:solidFill>
          </a:ln>
        </p:spPr>
      </p:pic>
      <p:sp>
        <p:nvSpPr>
          <p:cNvPr id="2" name="Title 1">
            <a:extLst>
              <a:ext uri="{FF2B5EF4-FFF2-40B4-BE49-F238E27FC236}">
                <a16:creationId xmlns:a16="http://schemas.microsoft.com/office/drawing/2014/main" id="{F1F950C3-E304-A3F7-8402-1222E9705A37}"/>
              </a:ext>
            </a:extLst>
          </p:cNvPr>
          <p:cNvSpPr>
            <a:spLocks noGrp="1"/>
          </p:cNvSpPr>
          <p:nvPr>
            <p:ph type="title"/>
          </p:nvPr>
        </p:nvSpPr>
        <p:spPr>
          <a:xfrm>
            <a:off x="206550" y="158549"/>
            <a:ext cx="10018713" cy="988996"/>
          </a:xfrm>
        </p:spPr>
        <p:txBody>
          <a:bodyPr>
            <a:normAutofit/>
          </a:bodyPr>
          <a:lstStyle/>
          <a:p>
            <a:r>
              <a:rPr lang="en-IN" sz="4000" b="1" dirty="0"/>
              <a:t>Minimum Crude oil prices of each year</a:t>
            </a:r>
          </a:p>
        </p:txBody>
      </p:sp>
    </p:spTree>
    <p:extLst>
      <p:ext uri="{BB962C8B-B14F-4D97-AF65-F5344CB8AC3E}">
        <p14:creationId xmlns:p14="http://schemas.microsoft.com/office/powerpoint/2010/main" val="422307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437</TotalTime>
  <Words>583</Words>
  <Application>Microsoft Office PowerPoint</Application>
  <PresentationFormat>Widescreen</PresentationFormat>
  <Paragraphs>88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Helvetica Neue</vt:lpstr>
      <vt:lpstr>Times New Roman</vt:lpstr>
      <vt:lpstr>Trebuchet MS</vt:lpstr>
      <vt:lpstr>Wingdings 3</vt:lpstr>
      <vt:lpstr>Facet</vt:lpstr>
      <vt:lpstr>Oil Price Prediction Project</vt:lpstr>
      <vt:lpstr>PowerPoint Presentation</vt:lpstr>
      <vt:lpstr>Objective:</vt:lpstr>
      <vt:lpstr>Project stepwise</vt:lpstr>
      <vt:lpstr>Data Extraction The data is extracted from https://ourworldindata.org/grapher/crude-oil-prices</vt:lpstr>
      <vt:lpstr>Importing Library And Dataset</vt:lpstr>
      <vt:lpstr>Data Understanding and EDA</vt:lpstr>
      <vt:lpstr>Highest &amp; Lowest Crude oil prices</vt:lpstr>
      <vt:lpstr>Minimum Crude oil prices of each year</vt:lpstr>
      <vt:lpstr>Maximum Crude oil price Graph</vt:lpstr>
      <vt:lpstr>Checking the distribution of Price</vt:lpstr>
      <vt:lpstr>Checking Stationarity of Data using ADFULLER</vt:lpstr>
      <vt:lpstr>Time-Series Decomposition to understand the trend and Seasonality    </vt:lpstr>
      <vt:lpstr>ACF and PACF </vt:lpstr>
      <vt:lpstr>Root Mean Square Error</vt:lpstr>
      <vt:lpstr>Mean absolute percentage error</vt:lpstr>
      <vt:lpstr>Naïve forecast Model</vt:lpstr>
      <vt:lpstr>Arimax </vt:lpstr>
      <vt:lpstr>Sarimax </vt:lpstr>
      <vt:lpstr>LSTM Model</vt:lpstr>
      <vt:lpstr> </vt:lpstr>
      <vt:lpstr>FB Prophet Model</vt:lpstr>
      <vt:lpstr>Final Model using LSTM and FB Prophet Model </vt:lpstr>
      <vt:lpstr>PowerPoint Presentation</vt:lpstr>
      <vt:lpstr>PowerPoint Presentation</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Prediction Project</dc:title>
  <dc:creator>Harshada More</dc:creator>
  <cp:lastModifiedBy>Harshada More</cp:lastModifiedBy>
  <cp:revision>17</cp:revision>
  <dcterms:created xsi:type="dcterms:W3CDTF">2022-07-07T14:42:39Z</dcterms:created>
  <dcterms:modified xsi:type="dcterms:W3CDTF">2022-07-26T11:17:15Z</dcterms:modified>
</cp:coreProperties>
</file>