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2" r:id="rId4"/>
    <p:sldId id="260" r:id="rId5"/>
    <p:sldId id="261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Roboto Slab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408"/>
  </p:normalViewPr>
  <p:slideViewPr>
    <p:cSldViewPr snapToGrid="0">
      <p:cViewPr varScale="1">
        <p:scale>
          <a:sx n="75" d="100"/>
          <a:sy n="75" d="100"/>
        </p:scale>
        <p:origin x="51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key fairness, transparency, and compliance practices to build into an AI-powered credit collections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specific ways to monitor and audit the system over time to ensure it stays fair, compliant, and effective.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Leveraging Agentic AI for Scalable, Fair, and Effective Debt Management at Geldium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the System Works Overview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Inputs:</a:t>
            </a:r>
            <a:r>
              <a:rPr lang="en-US" dirty="0"/>
              <a:t> Customer data (financial, behavioral, demographic).</a:t>
            </a:r>
          </a:p>
          <a:p>
            <a:r>
              <a:rPr lang="en-US" b="1" dirty="0"/>
              <a:t>Decision Logic:</a:t>
            </a:r>
            <a:r>
              <a:rPr lang="en-US" dirty="0"/>
              <a:t> AI model (GBM) predicts delinquency risk and recommends actions.</a:t>
            </a:r>
          </a:p>
          <a:p>
            <a:r>
              <a:rPr lang="en-US" b="1" dirty="0"/>
              <a:t>Actions:</a:t>
            </a:r>
            <a:r>
              <a:rPr lang="en-US" dirty="0"/>
              <a:t> Automated outreach or human agent alerts.</a:t>
            </a:r>
          </a:p>
          <a:p>
            <a:r>
              <a:rPr lang="en-US" b="1" dirty="0"/>
              <a:t>Learning Loop:</a:t>
            </a:r>
            <a:r>
              <a:rPr lang="en-US" dirty="0"/>
              <a:t> System learns from outcomes to improve predictions.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BF9E-0BCB-2FC7-DA23-1AD20CE4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Role of Agentic AI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17AF83-DE4D-538D-1FC7-30E6F04484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Collection Actions: Automation vs. Human Oversight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F6C356E-7DFD-655C-1DDB-99B1FDB4C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86698"/>
              </p:ext>
            </p:extLst>
          </p:nvPr>
        </p:nvGraphicFramePr>
        <p:xfrm>
          <a:off x="660400" y="1993900"/>
          <a:ext cx="7899399" cy="2781300"/>
        </p:xfrm>
        <a:graphic>
          <a:graphicData uri="http://schemas.openxmlformats.org/drawingml/2006/table">
            <a:tbl>
              <a:tblPr/>
              <a:tblGrid>
                <a:gridCol w="2633133">
                  <a:extLst>
                    <a:ext uri="{9D8B030D-6E8A-4147-A177-3AD203B41FA5}">
                      <a16:colId xmlns:a16="http://schemas.microsoft.com/office/drawing/2014/main" val="3003755790"/>
                    </a:ext>
                  </a:extLst>
                </a:gridCol>
                <a:gridCol w="2633133">
                  <a:extLst>
                    <a:ext uri="{9D8B030D-6E8A-4147-A177-3AD203B41FA5}">
                      <a16:colId xmlns:a16="http://schemas.microsoft.com/office/drawing/2014/main" val="2435453692"/>
                    </a:ext>
                  </a:extLst>
                </a:gridCol>
                <a:gridCol w="2633133">
                  <a:extLst>
                    <a:ext uri="{9D8B030D-6E8A-4147-A177-3AD203B41FA5}">
                      <a16:colId xmlns:a16="http://schemas.microsoft.com/office/drawing/2014/main" val="1187898627"/>
                    </a:ext>
                  </a:extLst>
                </a:gridCol>
              </a:tblGrid>
              <a:tr h="2231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Collection Action</a:t>
                      </a:r>
                    </a:p>
                  </a:txBody>
                  <a:tcPr marL="63719" marR="63719" marT="31859" marB="318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Classification</a:t>
                      </a:r>
                    </a:p>
                  </a:txBody>
                  <a:tcPr marL="63719" marR="63719" marT="31859" marB="318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Reason Why</a:t>
                      </a:r>
                    </a:p>
                  </a:txBody>
                  <a:tcPr marL="63719" marR="63719" marT="31859" marB="318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271882"/>
                  </a:ext>
                </a:extLst>
              </a:tr>
              <a:tr h="8527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1. Sending Initial Payment Reminders (SMS/Email)</a:t>
                      </a:r>
                      <a:endParaRPr lang="en-US" sz="1000"/>
                    </a:p>
                  </a:txBody>
                  <a:tcPr marL="63719" marR="63719" marT="31859" marB="318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dirty="0"/>
                        <a:t>Full Automation</a:t>
                      </a:r>
                      <a:endParaRPr lang="en-US" sz="1000" dirty="0"/>
                    </a:p>
                  </a:txBody>
                  <a:tcPr marL="63719" marR="63719" marT="31859" marB="318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High volume, repetitive, and rule-based. AI can personalize timing and content based on customer history and optimize delivery channels for maximum engagement.</a:t>
                      </a:r>
                    </a:p>
                  </a:txBody>
                  <a:tcPr marL="63719" marR="63719" marT="31859" marB="318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581166"/>
                  </a:ext>
                </a:extLst>
              </a:tr>
              <a:tr h="8527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2. Offering Basic Payment Plans (within predefined terms)</a:t>
                      </a:r>
                      <a:endParaRPr lang="en-US" sz="1000"/>
                    </a:p>
                  </a:txBody>
                  <a:tcPr marL="63719" marR="63719" marT="31859" marB="318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Full Automation</a:t>
                      </a:r>
                      <a:endParaRPr lang="en-US" sz="1000"/>
                    </a:p>
                  </a:txBody>
                  <a:tcPr marL="63719" marR="63719" marT="31859" marB="318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If the customer's profile and requested plan fall within approved, low-risk parameters, AI can quickly process and offer standard arrangements, providing instant self-service.</a:t>
                      </a:r>
                    </a:p>
                  </a:txBody>
                  <a:tcPr marL="63719" marR="63719" marT="31859" marB="318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4561"/>
                  </a:ext>
                </a:extLst>
              </a:tr>
              <a:tr h="8527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dirty="0"/>
                        <a:t>3. Negotiating Complex Debt Restructuring</a:t>
                      </a:r>
                      <a:endParaRPr lang="en-US" sz="1000" dirty="0"/>
                    </a:p>
                  </a:txBody>
                  <a:tcPr marL="63719" marR="63719" marT="31859" marB="318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Human Oversight</a:t>
                      </a:r>
                      <a:endParaRPr lang="en-US" sz="1000"/>
                    </a:p>
                  </a:txBody>
                  <a:tcPr marL="63719" marR="63719" marT="31859" marB="318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Requires high empathy, nuanced understanding of financial hardship, active listening, and the ability to find creative, flexible solutions that may fall outside standard AI parameters.</a:t>
                      </a:r>
                    </a:p>
                  </a:txBody>
                  <a:tcPr marL="63719" marR="63719" marT="31859" marB="318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630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40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Responsible AI Guardrails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348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Fairness:</a:t>
            </a:r>
            <a:r>
              <a:rPr lang="en-US" dirty="0"/>
              <a:t> Monitor for bias across customer groups.</a:t>
            </a:r>
          </a:p>
          <a:p>
            <a:r>
              <a:rPr lang="en-US" b="1" dirty="0"/>
              <a:t>Explainability:</a:t>
            </a:r>
            <a:r>
              <a:rPr lang="en-US" dirty="0"/>
              <a:t> Use tools to clarify prediction drivers.</a:t>
            </a:r>
          </a:p>
          <a:p>
            <a:r>
              <a:rPr lang="en-US" b="1" dirty="0"/>
              <a:t>Compliance:</a:t>
            </a:r>
            <a:r>
              <a:rPr lang="en-US" dirty="0"/>
              <a:t> Adhere to all financial regulations.</a:t>
            </a:r>
          </a:p>
          <a:p>
            <a:r>
              <a:rPr lang="en-US" b="1" dirty="0"/>
              <a:t>Human Oversight:</a:t>
            </a:r>
            <a:r>
              <a:rPr lang="en-US" dirty="0"/>
              <a:t> Ensure human review and control points.</a:t>
            </a:r>
          </a:p>
          <a:p>
            <a:pPr>
              <a:buNone/>
            </a:pPr>
            <a:endParaRPr lang="en-GB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Business Impact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333500"/>
            <a:ext cx="8368200" cy="3235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Business KPIs (Quantitative):</a:t>
            </a:r>
            <a:endParaRPr lang="en-US" dirty="0"/>
          </a:p>
          <a:p>
            <a:r>
              <a:rPr lang="en-US" dirty="0"/>
              <a:t>Reduced delinquency rates.</a:t>
            </a:r>
          </a:p>
          <a:p>
            <a:r>
              <a:rPr lang="en-US" dirty="0"/>
              <a:t>Lower collection costs.</a:t>
            </a:r>
          </a:p>
          <a:p>
            <a:r>
              <a:rPr lang="en-US" dirty="0"/>
              <a:t>Improved recovery rates.</a:t>
            </a:r>
          </a:p>
          <a:p>
            <a:r>
              <a:rPr lang="en-US" dirty="0"/>
              <a:t>Enhanced customer retention.</a:t>
            </a:r>
          </a:p>
          <a:p>
            <a:r>
              <a:rPr lang="en-US" b="1" dirty="0"/>
              <a:t>Customer Outcomes (Qualitative):</a:t>
            </a:r>
            <a:endParaRPr lang="en-US" dirty="0"/>
          </a:p>
          <a:p>
            <a:r>
              <a:rPr lang="en-US" dirty="0"/>
              <a:t>Better customer experience via proactive support.</a:t>
            </a:r>
          </a:p>
          <a:p>
            <a:r>
              <a:rPr lang="en-US" dirty="0"/>
              <a:t>Fair and transparent treatment.</a:t>
            </a:r>
          </a:p>
          <a:p>
            <a:r>
              <a:rPr lang="en-US" dirty="0"/>
              <a:t>Increased access to financial assistance.</a:t>
            </a:r>
          </a:p>
          <a:p>
            <a:pPr>
              <a:buNone/>
            </a:pPr>
            <a:endParaRPr lang="en-GB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464</Words>
  <Application>Microsoft Office PowerPoint</Application>
  <PresentationFormat>On-screen Show (16:9)</PresentationFormat>
  <Paragraphs>47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Roboto</vt:lpstr>
      <vt:lpstr>Roboto Slab</vt:lpstr>
      <vt:lpstr>Arial</vt:lpstr>
      <vt:lpstr>Marina</vt:lpstr>
      <vt:lpstr>AI-Powered Collections Strategy</vt:lpstr>
      <vt:lpstr>How the System Works Overview</vt:lpstr>
      <vt:lpstr>Role of Agentic AI</vt:lpstr>
      <vt:lpstr>Responsible AI Guardrails</vt:lpstr>
      <vt:lpstr>Expected Business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user</cp:lastModifiedBy>
  <cp:revision>3</cp:revision>
  <dcterms:modified xsi:type="dcterms:W3CDTF">2025-07-12T10:55:16Z</dcterms:modified>
</cp:coreProperties>
</file>