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6" r:id="rId12"/>
    <p:sldId id="267" r:id="rId13"/>
    <p:sldId id="265" r:id="rId14"/>
    <p:sldId id="269" r:id="rId15"/>
    <p:sldId id="270" r:id="rId16"/>
    <p:sldId id="271" r:id="rId17"/>
    <p:sldId id="273" r:id="rId18"/>
    <p:sldId id="298" r:id="rId19"/>
    <p:sldId id="299" r:id="rId20"/>
    <p:sldId id="302" r:id="rId21"/>
    <p:sldId id="300" r:id="rId22"/>
    <p:sldId id="301" r:id="rId23"/>
    <p:sldId id="303" r:id="rId24"/>
    <p:sldId id="274" r:id="rId25"/>
    <p:sldId id="275" r:id="rId26"/>
    <p:sldId id="276" r:id="rId27"/>
    <p:sldId id="277" r:id="rId28"/>
    <p:sldId id="278" r:id="rId29"/>
    <p:sldId id="297" r:id="rId30"/>
    <p:sldId id="304" r:id="rId31"/>
    <p:sldId id="280" r:id="rId32"/>
    <p:sldId id="285" r:id="rId33"/>
    <p:sldId id="281" r:id="rId34"/>
    <p:sldId id="282" r:id="rId35"/>
    <p:sldId id="286" r:id="rId36"/>
    <p:sldId id="287" r:id="rId37"/>
    <p:sldId id="283" r:id="rId38"/>
    <p:sldId id="288" r:id="rId39"/>
    <p:sldId id="289" r:id="rId40"/>
    <p:sldId id="290" r:id="rId41"/>
    <p:sldId id="291" r:id="rId42"/>
    <p:sldId id="292" r:id="rId43"/>
    <p:sldId id="293" r:id="rId44"/>
    <p:sldId id="294" r:id="rId45"/>
    <p:sldId id="295" r:id="rId46"/>
    <p:sldId id="296" r:id="rId47"/>
    <p:sldId id="305" r:id="rId48"/>
    <p:sldId id="310" r:id="rId49"/>
    <p:sldId id="309" r:id="rId50"/>
    <p:sldId id="306" r:id="rId51"/>
    <p:sldId id="307" r:id="rId52"/>
    <p:sldId id="308"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71" autoAdjust="0"/>
  </p:normalViewPr>
  <p:slideViewPr>
    <p:cSldViewPr>
      <p:cViewPr varScale="1">
        <p:scale>
          <a:sx n="70" d="100"/>
          <a:sy n="70" d="100"/>
        </p:scale>
        <p:origin x="-1374" y="-90"/>
      </p:cViewPr>
      <p:guideLst>
        <p:guide orient="horz" pos="2160"/>
        <p:guide pos="2880"/>
      </p:guideLst>
    </p:cSldViewPr>
  </p:slideViewPr>
  <p:outlineViewPr>
    <p:cViewPr>
      <p:scale>
        <a:sx n="33" d="100"/>
        <a:sy n="33" d="100"/>
      </p:scale>
      <p:origin x="0" y="4085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A23F2C-8799-47DF-B33D-06E367278DD2}"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007519-D2F4-48D3-AFEC-3CEF3741866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007519-D2F4-48D3-AFEC-3CEF37418662}"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Core – IOC</a:t>
            </a:r>
            <a:endParaRPr lang="en-US" dirty="0" smtClean="0"/>
          </a:p>
          <a:p>
            <a:r>
              <a:rPr lang="en-US" dirty="0" smtClean="0"/>
              <a:t>Beans – Bean Factory</a:t>
            </a:r>
            <a:endParaRPr lang="en-US" dirty="0" smtClean="0"/>
          </a:p>
          <a:p>
            <a:r>
              <a:rPr lang="en-US" dirty="0" smtClean="0"/>
              <a:t>Context</a:t>
            </a:r>
            <a:r>
              <a:rPr lang="en-US" baseline="0" dirty="0" smtClean="0"/>
              <a:t> – Application Context</a:t>
            </a:r>
            <a:endParaRPr lang="en-US" baseline="0" dirty="0" smtClean="0"/>
          </a:p>
          <a:p>
            <a:r>
              <a:rPr lang="en-US" baseline="0" dirty="0" smtClean="0"/>
              <a:t>EL – </a:t>
            </a:r>
            <a:r>
              <a:rPr lang="en-US" baseline="0" dirty="0" err="1" smtClean="0"/>
              <a:t>SpEL</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A007519-D2F4-48D3-AFEC-3CEF37418662}"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448C164F-AFD0-4726-820A-AF44FEE1A20A}" type="datetime1">
              <a:rPr lang="en-US" smtClean="0"/>
            </a:fld>
            <a:endParaRPr lang="en-US"/>
          </a:p>
        </p:txBody>
      </p:sp>
      <p:sp>
        <p:nvSpPr>
          <p:cNvPr id="17" name="Footer Placeholder 16"/>
          <p:cNvSpPr>
            <a:spLocks noGrp="1"/>
          </p:cNvSpPr>
          <p:nvPr>
            <p:ph type="ftr" sz="quarter" idx="11"/>
          </p:nvPr>
        </p:nvSpPr>
        <p:spPr>
          <a:xfrm>
            <a:off x="2898648" y="6355080"/>
            <a:ext cx="3474720" cy="365760"/>
          </a:xfrm>
        </p:spPr>
        <p:txBody>
          <a:bodyPr/>
          <a:lstStyle/>
          <a:p>
            <a:r>
              <a:rPr lang="en-US" smtClean="0"/>
              <a:t>d</a:t>
            </a: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B6F15528-21DE-4FAA-801E-634DDDAF4B2B}" type="slidenum">
              <a:rPr lang="en-US" smtClean="0"/>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85A675C-82F7-4BA9-B068-5E8C6F62C6A2}" type="datetime1">
              <a:rPr lang="en-US" smtClean="0"/>
            </a:fld>
            <a:endParaRPr lang="en-US"/>
          </a:p>
        </p:txBody>
      </p:sp>
      <p:sp>
        <p:nvSpPr>
          <p:cNvPr id="5" name="Footer Placeholder 4"/>
          <p:cNvSpPr>
            <a:spLocks noGrp="1"/>
          </p:cNvSpPr>
          <p:nvPr>
            <p:ph type="ftr" sz="quarter" idx="11"/>
          </p:nvPr>
        </p:nvSpPr>
        <p:spPr/>
        <p:txBody>
          <a:bodyPr/>
          <a:lstStyle/>
          <a:p>
            <a:r>
              <a:rPr lang="en-US" smtClean="0"/>
              <a:t>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768A3BA-70DF-4A6C-91A6-58949D7B6556}" type="datetime1">
              <a:rPr lang="en-US" smtClean="0"/>
            </a:fld>
            <a:endParaRPr lang="en-US"/>
          </a:p>
        </p:txBody>
      </p:sp>
      <p:sp>
        <p:nvSpPr>
          <p:cNvPr id="5" name="Footer Placeholder 4"/>
          <p:cNvSpPr>
            <a:spLocks noGrp="1"/>
          </p:cNvSpPr>
          <p:nvPr>
            <p:ph type="ftr" sz="quarter" idx="11"/>
          </p:nvPr>
        </p:nvSpPr>
        <p:spPr/>
        <p:txBody>
          <a:bodyPr/>
          <a:lstStyle/>
          <a:p>
            <a:r>
              <a:rPr lang="en-US" smtClean="0"/>
              <a:t>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BC054E4-172A-430C-8F04-30779BC5F0D4}" type="datetime1">
              <a:rPr lang="en-US" smtClean="0"/>
            </a:fld>
            <a:endParaRPr lang="en-US"/>
          </a:p>
        </p:txBody>
      </p:sp>
      <p:sp>
        <p:nvSpPr>
          <p:cNvPr id="5" name="Footer Placeholder 4"/>
          <p:cNvSpPr>
            <a:spLocks noGrp="1"/>
          </p:cNvSpPr>
          <p:nvPr>
            <p:ph type="ftr" sz="quarter" idx="11"/>
          </p:nvPr>
        </p:nvSpPr>
        <p:spPr/>
        <p:txBody>
          <a:bodyPr/>
          <a:lstStyle/>
          <a:p>
            <a:r>
              <a:rPr lang="en-US" smtClean="0"/>
              <a:t>d</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a:xfrm>
            <a:off x="6400800" y="6355080"/>
            <a:ext cx="2286000" cy="365760"/>
          </a:xfrm>
        </p:spPr>
        <p:txBody>
          <a:bodyPr/>
          <a:lstStyle/>
          <a:p>
            <a:fld id="{851473A1-ED7F-4856-885E-F9A3972638C1}" type="datetime1">
              <a:rPr lang="en-US" smtClean="0"/>
            </a:fld>
            <a:endParaRPr lang="en-US"/>
          </a:p>
        </p:txBody>
      </p:sp>
      <p:sp>
        <p:nvSpPr>
          <p:cNvPr id="5" name="Footer Placeholder 4"/>
          <p:cNvSpPr>
            <a:spLocks noGrp="1"/>
          </p:cNvSpPr>
          <p:nvPr>
            <p:ph type="ftr" sz="quarter" idx="11"/>
          </p:nvPr>
        </p:nvSpPr>
        <p:spPr>
          <a:xfrm>
            <a:off x="2898648" y="6355080"/>
            <a:ext cx="3474720" cy="365760"/>
          </a:xfrm>
        </p:spPr>
        <p:txBody>
          <a:bodyPr/>
          <a:lstStyle/>
          <a:p>
            <a:r>
              <a:rPr lang="en-US" smtClean="0"/>
              <a:t>d</a:t>
            </a:r>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B6F15528-21DE-4FAA-801E-634DDDAF4B2B}" type="slidenum">
              <a:rPr lang="en-US" smtClean="0"/>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472C948-08A8-4F7D-8191-DA712A81EB0C}" type="datetime1">
              <a:rPr lang="en-US" smtClean="0"/>
            </a:fld>
            <a:endParaRPr lang="en-US"/>
          </a:p>
        </p:txBody>
      </p:sp>
      <p:sp>
        <p:nvSpPr>
          <p:cNvPr id="6" name="Footer Placeholder 5"/>
          <p:cNvSpPr>
            <a:spLocks noGrp="1"/>
          </p:cNvSpPr>
          <p:nvPr>
            <p:ph type="ftr" sz="quarter" idx="11"/>
          </p:nvPr>
        </p:nvSpPr>
        <p:spPr/>
        <p:txBody>
          <a:bodyPr/>
          <a:lstStyle/>
          <a:p>
            <a:r>
              <a:rPr lang="en-US" smtClean="0"/>
              <a:t>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7" name="Date Placeholder 6"/>
          <p:cNvSpPr>
            <a:spLocks noGrp="1"/>
          </p:cNvSpPr>
          <p:nvPr>
            <p:ph type="dt" sz="half" idx="10"/>
          </p:nvPr>
        </p:nvSpPr>
        <p:spPr/>
        <p:txBody>
          <a:bodyPr/>
          <a:lstStyle/>
          <a:p>
            <a:fld id="{32496B89-9D8C-4128-A888-0227A932AA6A}" type="datetime1">
              <a:rPr lang="en-US" smtClean="0"/>
            </a:fld>
            <a:endParaRPr lang="en-US"/>
          </a:p>
        </p:txBody>
      </p:sp>
      <p:sp>
        <p:nvSpPr>
          <p:cNvPr id="8" name="Footer Placeholder 7"/>
          <p:cNvSpPr>
            <a:spLocks noGrp="1"/>
          </p:cNvSpPr>
          <p:nvPr>
            <p:ph type="ftr" sz="quarter" idx="11"/>
          </p:nvPr>
        </p:nvSpPr>
        <p:spPr/>
        <p:txBody>
          <a:bodyPr/>
          <a:lstStyle/>
          <a:p>
            <a:r>
              <a:rPr lang="en-US" smtClean="0"/>
              <a:t>d</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F38CE82-C2A2-4240-ADF6-EA980A5BD886}" type="datetime1">
              <a:rPr lang="en-US" smtClean="0"/>
            </a:fld>
            <a:endParaRPr lang="en-US"/>
          </a:p>
        </p:txBody>
      </p:sp>
      <p:sp>
        <p:nvSpPr>
          <p:cNvPr id="4" name="Footer Placeholder 3"/>
          <p:cNvSpPr>
            <a:spLocks noGrp="1"/>
          </p:cNvSpPr>
          <p:nvPr>
            <p:ph type="ftr" sz="quarter" idx="11"/>
          </p:nvPr>
        </p:nvSpPr>
        <p:spPr/>
        <p:txBody>
          <a:bodyPr/>
          <a:lstStyle/>
          <a:p>
            <a:r>
              <a:rPr lang="en-US" smtClean="0"/>
              <a:t>d</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39A61E-5853-484C-A7D6-360F13A0485D}" type="datetime1">
              <a:rPr lang="en-US" smtClean="0"/>
            </a:fld>
            <a:endParaRPr lang="en-US"/>
          </a:p>
        </p:txBody>
      </p:sp>
      <p:sp>
        <p:nvSpPr>
          <p:cNvPr id="3" name="Footer Placeholder 2"/>
          <p:cNvSpPr>
            <a:spLocks noGrp="1"/>
          </p:cNvSpPr>
          <p:nvPr>
            <p:ph type="ftr" sz="quarter" idx="11"/>
          </p:nvPr>
        </p:nvSpPr>
        <p:spPr/>
        <p:txBody>
          <a:bodyPr/>
          <a:lstStyle/>
          <a:p>
            <a:r>
              <a:rPr lang="en-US" smtClean="0"/>
              <a:t>d</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50C622EF-D660-4470-8DF7-81B77182DA87}" type="datetime1">
              <a:rPr lang="en-US" smtClean="0"/>
            </a:fld>
            <a:endParaRPr lang="en-US"/>
          </a:p>
        </p:txBody>
      </p:sp>
      <p:sp>
        <p:nvSpPr>
          <p:cNvPr id="6" name="Footer Placeholder 5"/>
          <p:cNvSpPr>
            <a:spLocks noGrp="1"/>
          </p:cNvSpPr>
          <p:nvPr>
            <p:ph type="ftr" sz="quarter" idx="11"/>
          </p:nvPr>
        </p:nvSpPr>
        <p:spPr/>
        <p:txBody>
          <a:bodyPr/>
          <a:lstStyle/>
          <a:p>
            <a:r>
              <a:rPr lang="en-US" smtClean="0"/>
              <a:t>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5" name="Date Placeholder 4"/>
          <p:cNvSpPr>
            <a:spLocks noGrp="1"/>
          </p:cNvSpPr>
          <p:nvPr>
            <p:ph type="dt" sz="half" idx="10"/>
          </p:nvPr>
        </p:nvSpPr>
        <p:spPr/>
        <p:txBody>
          <a:bodyPr/>
          <a:lstStyle/>
          <a:p>
            <a:fld id="{0605B20E-EDAA-4791-A883-1B5C7D5032E0}" type="datetime1">
              <a:rPr lang="en-US" smtClean="0"/>
            </a:fld>
            <a:endParaRPr lang="en-US"/>
          </a:p>
        </p:txBody>
      </p:sp>
      <p:sp>
        <p:nvSpPr>
          <p:cNvPr id="6" name="Footer Placeholder 5"/>
          <p:cNvSpPr>
            <a:spLocks noGrp="1"/>
          </p:cNvSpPr>
          <p:nvPr>
            <p:ph type="ftr" sz="quarter" idx="11"/>
          </p:nvPr>
        </p:nvSpPr>
        <p:spPr/>
        <p:txBody>
          <a:bodyPr/>
          <a:lstStyle/>
          <a:p>
            <a:r>
              <a:rPr lang="en-US" smtClean="0"/>
              <a:t>d</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E9CE5EFC-A918-4688-9118-395F9F3A929B}" type="datetime1">
              <a:rPr lang="en-US" smtClean="0"/>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US" smtClean="0"/>
              <a:t>d</a:t>
            </a:r>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F15528-21DE-4FAA-801E-634DDDAF4B2B}" type="slidenum">
              <a:rPr lang="en-US" smtClean="0"/>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panose="05040102010807070707"/>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GIF"/></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mkyong.com/tutorials/spring-mvc-tutorials/" TargetMode="External"/><Relationship Id="rId2" Type="http://schemas.openxmlformats.org/officeDocument/2006/relationships/hyperlink" Target="http://docs.spring.io/spring/docs/2.5.6/reference/mvc.html" TargetMode="External"/><Relationship Id="rId1" Type="http://schemas.openxmlformats.org/officeDocument/2006/relationships/hyperlink" Target="http://docs.spring.io/spring/docs/3.0.x/reference/mvc.html"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Spring Framework	</a:t>
            </a:r>
            <a:endParaRPr lang="en-US" sz="2400" dirty="0"/>
          </a:p>
        </p:txBody>
      </p:sp>
      <p:sp>
        <p:nvSpPr>
          <p:cNvPr id="3" name="Content Placeholder 2"/>
          <p:cNvSpPr>
            <a:spLocks noGrp="1"/>
          </p:cNvSpPr>
          <p:nvPr>
            <p:ph sz="quarter" idx="1"/>
          </p:nvPr>
        </p:nvSpPr>
        <p:spPr/>
        <p:txBody>
          <a:bodyPr>
            <a:normAutofit lnSpcReduction="10000"/>
          </a:bodyPr>
          <a:lstStyle/>
          <a:p>
            <a:r>
              <a:rPr lang="en-US" sz="2400" dirty="0" smtClean="0"/>
              <a:t>Benefits…</a:t>
            </a:r>
            <a:endParaRPr lang="en-US" sz="2400" dirty="0" smtClean="0"/>
          </a:p>
          <a:p>
            <a:endParaRPr lang="en-US" sz="2000" dirty="0" smtClean="0"/>
          </a:p>
          <a:p>
            <a:pPr lvl="1"/>
            <a:r>
              <a:rPr lang="en-US" sz="1600" dirty="0" smtClean="0"/>
              <a:t>Spring enables developers to develop enterprise-class applications using POJOs.</a:t>
            </a:r>
            <a:r>
              <a:rPr lang="en-US" sz="1600" dirty="0"/>
              <a:t> </a:t>
            </a:r>
            <a:endParaRPr lang="en-US" sz="1600" dirty="0" smtClean="0"/>
          </a:p>
          <a:p>
            <a:pPr lvl="2"/>
            <a:r>
              <a:rPr lang="en-US" sz="1200" dirty="0" smtClean="0"/>
              <a:t>You </a:t>
            </a:r>
            <a:r>
              <a:rPr lang="en-US" sz="1200" dirty="0"/>
              <a:t>do not need an EJB container such as an application server</a:t>
            </a:r>
            <a:endParaRPr lang="en-US" sz="1200" dirty="0"/>
          </a:p>
          <a:p>
            <a:pPr lvl="2"/>
            <a:r>
              <a:rPr lang="en-US" sz="1200" dirty="0"/>
              <a:t>Use only robust servlet container such as </a:t>
            </a:r>
            <a:r>
              <a:rPr lang="en-US" sz="1200" dirty="0" smtClean="0"/>
              <a:t>Tomcat</a:t>
            </a:r>
            <a:endParaRPr lang="en-US" sz="1600" dirty="0" smtClean="0"/>
          </a:p>
          <a:p>
            <a:pPr lvl="1"/>
            <a:r>
              <a:rPr lang="en-US" sz="1600" dirty="0"/>
              <a:t>Spring is organized in modular </a:t>
            </a:r>
            <a:r>
              <a:rPr lang="en-US" sz="1600" dirty="0" smtClean="0"/>
              <a:t>fashion</a:t>
            </a:r>
            <a:endParaRPr lang="en-US" sz="1600" dirty="0" smtClean="0"/>
          </a:p>
          <a:p>
            <a:pPr lvl="2"/>
            <a:r>
              <a:rPr lang="en-US" sz="1200" dirty="0" smtClean="0"/>
              <a:t>Worry </a:t>
            </a:r>
            <a:r>
              <a:rPr lang="en-US" sz="1200" dirty="0"/>
              <a:t>only about the ones your need and ignore the </a:t>
            </a:r>
            <a:r>
              <a:rPr lang="en-US" sz="1200" dirty="0" smtClean="0"/>
              <a:t>rest</a:t>
            </a:r>
            <a:endParaRPr lang="en-US" sz="1200" dirty="0" smtClean="0"/>
          </a:p>
          <a:p>
            <a:pPr lvl="1"/>
            <a:r>
              <a:rPr lang="en-US" sz="1600" dirty="0" smtClean="0"/>
              <a:t>Spring makes use of the existing technologies easer</a:t>
            </a:r>
            <a:endParaRPr lang="en-US" sz="1600" dirty="0" smtClean="0"/>
          </a:p>
          <a:p>
            <a:pPr lvl="2"/>
            <a:r>
              <a:rPr lang="en-US" sz="1200" dirty="0"/>
              <a:t>ORM frameworks (Hibernate/JPA), JEE, and other view technologies</a:t>
            </a:r>
            <a:endParaRPr lang="en-US" sz="1200" dirty="0"/>
          </a:p>
          <a:p>
            <a:pPr lvl="1"/>
            <a:r>
              <a:rPr lang="en-US" sz="1600" dirty="0"/>
              <a:t>Testing with spring is easier (Thanks to POJO’s &amp; Spring DI)</a:t>
            </a:r>
            <a:endParaRPr lang="en-US" sz="1600" dirty="0"/>
          </a:p>
          <a:p>
            <a:pPr lvl="2"/>
            <a:r>
              <a:rPr lang="en-US" sz="1200" dirty="0"/>
              <a:t>	Support for various test frameworks such as </a:t>
            </a:r>
            <a:r>
              <a:rPr lang="en-US" sz="1200" dirty="0" smtClean="0"/>
              <a:t>Junit, </a:t>
            </a:r>
            <a:r>
              <a:rPr lang="en-US" sz="1200" dirty="0" err="1" smtClean="0"/>
              <a:t>TestNG</a:t>
            </a:r>
            <a:endParaRPr lang="en-US" sz="1200" dirty="0" smtClean="0"/>
          </a:p>
          <a:p>
            <a:pPr lvl="1"/>
            <a:r>
              <a:rPr lang="en-US" sz="1600" dirty="0"/>
              <a:t>Spring MVC – a well-designed web MVC framework</a:t>
            </a:r>
            <a:endParaRPr lang="en-US" sz="1600" dirty="0"/>
          </a:p>
          <a:p>
            <a:pPr lvl="1"/>
            <a:r>
              <a:rPr lang="en-US" sz="1600" dirty="0"/>
              <a:t>Spring provides API to translate technologic-specific exceptions into consistent, unchecked exceptions (Ex: Exceptions thrown by JDBC, Hibernate)</a:t>
            </a:r>
            <a:endParaRPr lang="en-US" sz="1600" dirty="0"/>
          </a:p>
          <a:p>
            <a:pPr lvl="1"/>
            <a:r>
              <a:rPr lang="en-US" sz="1600" dirty="0"/>
              <a:t>Spring IOC Container is lightweight compared to EJB containers</a:t>
            </a:r>
            <a:endParaRPr lang="en-US" sz="1600" dirty="0"/>
          </a:p>
          <a:p>
            <a:pPr lvl="1"/>
            <a:r>
              <a:rPr lang="en-US" sz="1600" dirty="0"/>
              <a:t>Spring has a good transaction management support (Both local [single DB] and global transactions [JTA])</a:t>
            </a:r>
            <a:endParaRPr lang="en-US" sz="1600" dirty="0"/>
          </a:p>
          <a:p>
            <a:pPr marL="594360" lvl="2" indent="0">
              <a:buNone/>
            </a:pPr>
            <a:endParaRPr lang="en-US" sz="1700" dirty="0"/>
          </a:p>
          <a:p>
            <a:pPr lvl="2"/>
            <a:endParaRPr lang="en-US" sz="1700" dirty="0"/>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The Dispatcher Servlet	</a:t>
            </a:r>
            <a:endParaRPr lang="en-US" sz="2400" dirty="0"/>
          </a:p>
        </p:txBody>
      </p:sp>
      <p:sp>
        <p:nvSpPr>
          <p:cNvPr id="4" name="Content Placeholder 3"/>
          <p:cNvSpPr>
            <a:spLocks noGrp="1"/>
          </p:cNvSpPr>
          <p:nvPr>
            <p:ph sz="quarter" idx="1"/>
          </p:nvPr>
        </p:nvSpPr>
        <p:spPr/>
        <p:txBody>
          <a:bodyPr/>
          <a:lstStyle/>
          <a:p>
            <a:endParaRPr lang="en-US"/>
          </a:p>
        </p:txBody>
      </p:sp>
      <p:pic>
        <p:nvPicPr>
          <p:cNvPr id="7170" name="Picture 2" descr="mvc"/>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1163779"/>
            <a:ext cx="8215748" cy="5268349"/>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err="1" smtClean="0"/>
              <a:t>src</a:t>
            </a:r>
            <a:r>
              <a:rPr lang="en-US" sz="2400" dirty="0" smtClean="0"/>
              <a:t>/main/</a:t>
            </a:r>
            <a:r>
              <a:rPr lang="en-US" sz="2400" dirty="0" err="1" smtClean="0"/>
              <a:t>webapp</a:t>
            </a:r>
            <a:r>
              <a:rPr lang="en-US" sz="2400" dirty="0" smtClean="0"/>
              <a:t>/WEB-INF/web.xml</a:t>
            </a:r>
            <a:endParaRPr lang="en-US" sz="2400" dirty="0"/>
          </a:p>
        </p:txBody>
      </p:sp>
      <p:sp>
        <p:nvSpPr>
          <p:cNvPr id="3" name="Content Placeholder 2"/>
          <p:cNvSpPr>
            <a:spLocks noGrp="1"/>
          </p:cNvSpPr>
          <p:nvPr>
            <p:ph sz="quarter" idx="1"/>
          </p:nvPr>
        </p:nvSpPr>
        <p:spPr>
          <a:xfrm>
            <a:off x="457200" y="1219200"/>
            <a:ext cx="8229600" cy="5105400"/>
          </a:xfrm>
        </p:spPr>
        <p:txBody>
          <a:bodyPr>
            <a:normAutofit/>
          </a:bodyPr>
          <a:lstStyle/>
          <a:p>
            <a:pPr lvl="1">
              <a:lnSpc>
                <a:spcPct val="90000"/>
              </a:lnSpc>
            </a:pPr>
            <a:r>
              <a:rPr lang="en-US" sz="1600" dirty="0"/>
              <a:t>All incoming requests flow through a </a:t>
            </a:r>
            <a:r>
              <a:rPr lang="en-US" sz="1600" b="1" dirty="0" smtClean="0"/>
              <a:t>DispatcherServlet</a:t>
            </a:r>
            <a:endParaRPr lang="en-US" sz="1600" b="1" dirty="0" smtClean="0"/>
          </a:p>
          <a:p>
            <a:pPr lvl="1">
              <a:lnSpc>
                <a:spcPct val="90000"/>
              </a:lnSpc>
            </a:pPr>
            <a:r>
              <a:rPr lang="en-US" sz="1600" b="1" dirty="0" smtClean="0"/>
              <a:t>DispatcherServlet </a:t>
            </a:r>
            <a:r>
              <a:rPr lang="en-US" sz="1600" dirty="0" smtClean="0"/>
              <a:t>is an actual Servlet (it inherits from HttpServlet base class) and as such is declared in the web.xml file. </a:t>
            </a:r>
            <a:endParaRPr lang="en-US" sz="1600" dirty="0" smtClean="0"/>
          </a:p>
          <a:p>
            <a:pPr lvl="1">
              <a:lnSpc>
                <a:spcPct val="90000"/>
              </a:lnSpc>
            </a:pPr>
            <a:r>
              <a:rPr lang="en-US" sz="1600" dirty="0"/>
              <a:t>You need to map requests that you want the DispatcherServlet to handle, by using a URL mapping in the same web.xml file</a:t>
            </a:r>
            <a:endParaRPr lang="en-US" sz="1600" dirty="0" smtClean="0"/>
          </a:p>
          <a:p>
            <a:pPr lvl="1">
              <a:lnSpc>
                <a:spcPct val="90000"/>
              </a:lnSpc>
            </a:pPr>
            <a:endParaRPr lang="en-US" sz="1500" dirty="0"/>
          </a:p>
          <a:p>
            <a:pPr lvl="1">
              <a:lnSpc>
                <a:spcPct val="90000"/>
              </a:lnSpc>
            </a:pPr>
            <a:endParaRPr lang="en-US" sz="1500" dirty="0" smtClean="0"/>
          </a:p>
          <a:p>
            <a:pPr lvl="1">
              <a:lnSpc>
                <a:spcPct val="90000"/>
              </a:lnSpc>
            </a:pPr>
            <a:endParaRPr lang="en-US" sz="1500" dirty="0"/>
          </a:p>
          <a:p>
            <a:pPr lvl="1">
              <a:lnSpc>
                <a:spcPct val="90000"/>
              </a:lnSpc>
            </a:pPr>
            <a:endParaRPr lang="en-US" sz="1500" dirty="0" smtClean="0"/>
          </a:p>
          <a:p>
            <a:pPr lvl="1">
              <a:lnSpc>
                <a:spcPct val="90000"/>
              </a:lnSpc>
            </a:pPr>
            <a:endParaRPr lang="en-US" sz="1500" dirty="0"/>
          </a:p>
          <a:p>
            <a:pPr lvl="1">
              <a:lnSpc>
                <a:spcPct val="90000"/>
              </a:lnSpc>
            </a:pPr>
            <a:endParaRPr lang="en-US" sz="1500" dirty="0" smtClean="0"/>
          </a:p>
          <a:p>
            <a:pPr lvl="1">
              <a:lnSpc>
                <a:spcPct val="90000"/>
              </a:lnSpc>
            </a:pPr>
            <a:endParaRPr lang="en-US" sz="1500" dirty="0"/>
          </a:p>
          <a:p>
            <a:pPr lvl="1">
              <a:lnSpc>
                <a:spcPct val="90000"/>
              </a:lnSpc>
            </a:pPr>
            <a:endParaRPr lang="en-US" sz="1500" dirty="0" smtClean="0"/>
          </a:p>
          <a:p>
            <a:pPr lvl="1">
              <a:lnSpc>
                <a:spcPct val="90000"/>
              </a:lnSpc>
            </a:pPr>
            <a:endParaRPr lang="en-US" sz="1500" dirty="0"/>
          </a:p>
          <a:p>
            <a:pPr marL="45720" indent="0">
              <a:buNone/>
            </a:pPr>
            <a:endParaRPr lang="en-US" sz="2000" dirty="0" smtClean="0"/>
          </a:p>
          <a:p>
            <a:pPr lvl="2"/>
            <a:endParaRPr lang="en-US" sz="1700" dirty="0"/>
          </a:p>
        </p:txBody>
      </p:sp>
      <p:pic>
        <p:nvPicPr>
          <p:cNvPr id="614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2590800"/>
            <a:ext cx="7351776"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DispatcherServlet’s WebApplicationContext	</a:t>
            </a:r>
            <a:endParaRPr lang="en-US" sz="2400" dirty="0"/>
          </a:p>
        </p:txBody>
      </p:sp>
      <p:sp>
        <p:nvSpPr>
          <p:cNvPr id="3" name="Content Placeholder 2"/>
          <p:cNvSpPr>
            <a:spLocks noGrp="1"/>
          </p:cNvSpPr>
          <p:nvPr>
            <p:ph sz="quarter" idx="1"/>
          </p:nvPr>
        </p:nvSpPr>
        <p:spPr>
          <a:xfrm>
            <a:off x="457200" y="1219200"/>
            <a:ext cx="8229600" cy="5105400"/>
          </a:xfrm>
        </p:spPr>
        <p:txBody>
          <a:bodyPr>
            <a:normAutofit/>
          </a:bodyPr>
          <a:lstStyle/>
          <a:p>
            <a:pPr lvl="1">
              <a:lnSpc>
                <a:spcPct val="90000"/>
              </a:lnSpc>
            </a:pPr>
            <a:endParaRPr lang="en-US" sz="1600" dirty="0" smtClean="0"/>
          </a:p>
          <a:p>
            <a:pPr lvl="1">
              <a:lnSpc>
                <a:spcPct val="90000"/>
              </a:lnSpc>
            </a:pPr>
            <a:endParaRPr lang="en-US" sz="1600" dirty="0"/>
          </a:p>
          <a:p>
            <a:pPr lvl="1">
              <a:lnSpc>
                <a:spcPct val="90000"/>
              </a:lnSpc>
            </a:pPr>
            <a:endParaRPr lang="en-US" sz="1600" dirty="0" smtClean="0"/>
          </a:p>
          <a:p>
            <a:pPr lvl="1">
              <a:lnSpc>
                <a:spcPct val="90000"/>
              </a:lnSpc>
            </a:pPr>
            <a:endParaRPr lang="en-US" sz="1600" dirty="0"/>
          </a:p>
          <a:p>
            <a:pPr lvl="1">
              <a:lnSpc>
                <a:spcPct val="90000"/>
              </a:lnSpc>
            </a:pPr>
            <a:endParaRPr lang="en-US" sz="1600" dirty="0" smtClean="0"/>
          </a:p>
          <a:p>
            <a:pPr lvl="1">
              <a:lnSpc>
                <a:spcPct val="90000"/>
              </a:lnSpc>
            </a:pPr>
            <a:endParaRPr lang="en-US" sz="1600" dirty="0"/>
          </a:p>
          <a:p>
            <a:pPr lvl="1">
              <a:lnSpc>
                <a:spcPct val="90000"/>
              </a:lnSpc>
            </a:pPr>
            <a:endParaRPr lang="en-US" sz="1600" dirty="0" smtClean="0"/>
          </a:p>
          <a:p>
            <a:pPr lvl="1">
              <a:lnSpc>
                <a:spcPct val="90000"/>
              </a:lnSpc>
            </a:pPr>
            <a:endParaRPr lang="en-US" sz="1600" dirty="0"/>
          </a:p>
          <a:p>
            <a:pPr lvl="1">
              <a:lnSpc>
                <a:spcPct val="90000"/>
              </a:lnSpc>
            </a:pPr>
            <a:endParaRPr lang="en-US" sz="1600" dirty="0" smtClean="0"/>
          </a:p>
          <a:p>
            <a:pPr lvl="1">
              <a:lnSpc>
                <a:spcPct val="90000"/>
              </a:lnSpc>
            </a:pPr>
            <a:endParaRPr lang="en-US" sz="1600" dirty="0" smtClean="0"/>
          </a:p>
          <a:p>
            <a:pPr lvl="1">
              <a:lnSpc>
                <a:spcPct val="90000"/>
              </a:lnSpc>
            </a:pPr>
            <a:endParaRPr lang="en-US" sz="1600" dirty="0"/>
          </a:p>
          <a:p>
            <a:pPr lvl="1">
              <a:lnSpc>
                <a:spcPct val="90000"/>
              </a:lnSpc>
            </a:pPr>
            <a:endParaRPr lang="en-US" sz="1600" dirty="0" smtClean="0"/>
          </a:p>
          <a:p>
            <a:pPr lvl="1">
              <a:lnSpc>
                <a:spcPct val="90000"/>
              </a:lnSpc>
            </a:pPr>
            <a:endParaRPr lang="en-US" sz="1600" dirty="0" smtClean="0"/>
          </a:p>
          <a:p>
            <a:pPr lvl="1"/>
            <a:r>
              <a:rPr lang="en-US" sz="1600" dirty="0" smtClean="0"/>
              <a:t>In Spring MVC each DispatcherServlet has its own WebApplicationContext. By default, spring always looks for the context at </a:t>
            </a:r>
            <a:r>
              <a:rPr lang="en-US" sz="1600" i="1" dirty="0" smtClean="0"/>
              <a:t>&lt;dispatcherServletName-</a:t>
            </a:r>
            <a:r>
              <a:rPr lang="en-US" sz="1600" b="1" i="1" dirty="0" smtClean="0"/>
              <a:t>servlet.xml</a:t>
            </a:r>
            <a:r>
              <a:rPr lang="en-US" sz="1600" i="1" dirty="0" smtClean="0"/>
              <a:t>&gt;. </a:t>
            </a:r>
            <a:r>
              <a:rPr lang="en-US" sz="1600" dirty="0" smtClean="0"/>
              <a:t>However this can be overridden with a Servlet init-param</a:t>
            </a:r>
            <a:endParaRPr lang="en-US" sz="1600" dirty="0" smtClean="0"/>
          </a:p>
          <a:p>
            <a:pPr lvl="1">
              <a:lnSpc>
                <a:spcPct val="90000"/>
              </a:lnSpc>
            </a:pPr>
            <a:r>
              <a:rPr lang="en-US" sz="1600" dirty="0" smtClean="0"/>
              <a:t>The </a:t>
            </a:r>
            <a:r>
              <a:rPr lang="en-US" sz="1600" i="1" dirty="0"/>
              <a:t>DispatcherServlet </a:t>
            </a:r>
            <a:r>
              <a:rPr lang="en-US" sz="1600" dirty="0"/>
              <a:t>related </a:t>
            </a:r>
            <a:r>
              <a:rPr lang="en-US" sz="1600" i="1" dirty="0"/>
              <a:t>WebApplicationContext </a:t>
            </a:r>
            <a:r>
              <a:rPr lang="en-US" sz="1600" dirty="0"/>
              <a:t>should have </a:t>
            </a:r>
            <a:r>
              <a:rPr lang="en-US" sz="1600" dirty="0" smtClean="0"/>
              <a:t>MVC-specific configurations such as Controllers, </a:t>
            </a:r>
            <a:r>
              <a:rPr lang="en-US" sz="1600" dirty="0" err="1" smtClean="0"/>
              <a:t>HandlerMappings</a:t>
            </a:r>
            <a:r>
              <a:rPr lang="en-US" sz="1600" dirty="0" smtClean="0"/>
              <a:t>, </a:t>
            </a:r>
            <a:r>
              <a:rPr lang="en-US" sz="1600" dirty="0" err="1" smtClean="0"/>
              <a:t>ViewResolvers</a:t>
            </a:r>
            <a:r>
              <a:rPr lang="en-US" sz="1600" dirty="0" smtClean="0"/>
              <a:t> etc…,</a:t>
            </a:r>
            <a:endParaRPr lang="en-US" sz="1600" dirty="0" smtClean="0"/>
          </a:p>
          <a:p>
            <a:pPr lvl="1">
              <a:lnSpc>
                <a:spcPct val="90000"/>
              </a:lnSpc>
            </a:pPr>
            <a:endParaRPr lang="en-US" sz="1600" dirty="0"/>
          </a:p>
          <a:p>
            <a:pPr lvl="1">
              <a:lnSpc>
                <a:spcPct val="90000"/>
              </a:lnSpc>
            </a:pPr>
            <a:endParaRPr lang="en-US" sz="1500" dirty="0" smtClean="0"/>
          </a:p>
          <a:p>
            <a:pPr lvl="1">
              <a:lnSpc>
                <a:spcPct val="90000"/>
              </a:lnSpc>
            </a:pPr>
            <a:endParaRPr lang="en-US" sz="1500" dirty="0"/>
          </a:p>
          <a:p>
            <a:pPr lvl="1">
              <a:lnSpc>
                <a:spcPct val="90000"/>
              </a:lnSpc>
            </a:pPr>
            <a:endParaRPr lang="en-US" sz="1500" dirty="0" smtClean="0"/>
          </a:p>
          <a:p>
            <a:pPr lvl="1">
              <a:lnSpc>
                <a:spcPct val="90000"/>
              </a:lnSpc>
            </a:pPr>
            <a:endParaRPr lang="en-US" sz="1500" dirty="0"/>
          </a:p>
          <a:p>
            <a:pPr lvl="1">
              <a:lnSpc>
                <a:spcPct val="90000"/>
              </a:lnSpc>
            </a:pPr>
            <a:endParaRPr lang="en-US" sz="1500" dirty="0" smtClean="0"/>
          </a:p>
          <a:p>
            <a:pPr lvl="1">
              <a:lnSpc>
                <a:spcPct val="90000"/>
              </a:lnSpc>
            </a:pPr>
            <a:endParaRPr lang="en-US" sz="1500" dirty="0"/>
          </a:p>
          <a:p>
            <a:pPr lvl="1">
              <a:lnSpc>
                <a:spcPct val="90000"/>
              </a:lnSpc>
            </a:pPr>
            <a:endParaRPr lang="en-US" sz="1500" dirty="0" smtClean="0"/>
          </a:p>
          <a:p>
            <a:pPr lvl="1">
              <a:lnSpc>
                <a:spcPct val="90000"/>
              </a:lnSpc>
            </a:pPr>
            <a:endParaRPr lang="en-US" sz="1500" dirty="0"/>
          </a:p>
          <a:p>
            <a:pPr marL="45720" indent="0">
              <a:buNone/>
            </a:pPr>
            <a:endParaRPr lang="en-US" sz="2000" dirty="0" smtClean="0"/>
          </a:p>
          <a:p>
            <a:pPr lvl="2"/>
            <a:endParaRPr lang="en-US" sz="1700" dirty="0"/>
          </a:p>
        </p:txBody>
      </p:sp>
      <p:pic>
        <p:nvPicPr>
          <p:cNvPr id="614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 y="1219200"/>
            <a:ext cx="8215579"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ROOT </a:t>
            </a:r>
            <a:r>
              <a:rPr lang="en-US" sz="2400" dirty="0"/>
              <a:t>WebApplicationContext	</a:t>
            </a:r>
            <a:endParaRPr lang="en-US" sz="2400" dirty="0"/>
          </a:p>
        </p:txBody>
      </p:sp>
      <p:sp>
        <p:nvSpPr>
          <p:cNvPr id="3" name="Content Placeholder 2"/>
          <p:cNvSpPr>
            <a:spLocks noGrp="1"/>
          </p:cNvSpPr>
          <p:nvPr>
            <p:ph sz="quarter" idx="1"/>
          </p:nvPr>
        </p:nvSpPr>
        <p:spPr>
          <a:xfrm>
            <a:off x="457200" y="1219200"/>
            <a:ext cx="8229600" cy="5105400"/>
          </a:xfrm>
        </p:spPr>
        <p:txBody>
          <a:bodyPr>
            <a:normAutofit fontScale="85000" lnSpcReduction="20000"/>
          </a:bodyPr>
          <a:lstStyle/>
          <a:p>
            <a:pPr lvl="1">
              <a:lnSpc>
                <a:spcPct val="90000"/>
              </a:lnSpc>
            </a:pPr>
            <a:endParaRPr lang="en-US" sz="1600" dirty="0" smtClean="0"/>
          </a:p>
          <a:p>
            <a:pPr lvl="1">
              <a:lnSpc>
                <a:spcPct val="90000"/>
              </a:lnSpc>
            </a:pPr>
            <a:endParaRPr lang="en-US" sz="1600" dirty="0"/>
          </a:p>
          <a:p>
            <a:pPr lvl="1">
              <a:lnSpc>
                <a:spcPct val="90000"/>
              </a:lnSpc>
            </a:pPr>
            <a:endParaRPr lang="en-US" sz="1600" dirty="0" smtClean="0"/>
          </a:p>
          <a:p>
            <a:pPr lvl="1">
              <a:lnSpc>
                <a:spcPct val="90000"/>
              </a:lnSpc>
            </a:pPr>
            <a:endParaRPr lang="en-US" sz="1600" dirty="0"/>
          </a:p>
          <a:p>
            <a:pPr lvl="1">
              <a:lnSpc>
                <a:spcPct val="90000"/>
              </a:lnSpc>
            </a:pPr>
            <a:endParaRPr lang="en-US" sz="1600" dirty="0" smtClean="0"/>
          </a:p>
          <a:p>
            <a:pPr lvl="1">
              <a:lnSpc>
                <a:spcPct val="90000"/>
              </a:lnSpc>
            </a:pPr>
            <a:endParaRPr lang="en-US" sz="1600" dirty="0"/>
          </a:p>
          <a:p>
            <a:pPr lvl="1">
              <a:lnSpc>
                <a:spcPct val="90000"/>
              </a:lnSpc>
            </a:pPr>
            <a:endParaRPr lang="en-US" sz="1600" dirty="0" smtClean="0"/>
          </a:p>
          <a:p>
            <a:pPr lvl="1">
              <a:lnSpc>
                <a:spcPct val="90000"/>
              </a:lnSpc>
            </a:pPr>
            <a:endParaRPr lang="en-US" sz="1600" dirty="0"/>
          </a:p>
          <a:p>
            <a:pPr lvl="1">
              <a:lnSpc>
                <a:spcPct val="90000"/>
              </a:lnSpc>
            </a:pPr>
            <a:endParaRPr lang="en-US" sz="1600" dirty="0" smtClean="0"/>
          </a:p>
          <a:p>
            <a:pPr lvl="1">
              <a:lnSpc>
                <a:spcPct val="90000"/>
              </a:lnSpc>
            </a:pPr>
            <a:endParaRPr lang="en-US" sz="1600" dirty="0" smtClean="0"/>
          </a:p>
          <a:p>
            <a:pPr lvl="1">
              <a:lnSpc>
                <a:spcPct val="90000"/>
              </a:lnSpc>
            </a:pPr>
            <a:endParaRPr lang="en-US" sz="1600" dirty="0"/>
          </a:p>
          <a:p>
            <a:pPr lvl="1">
              <a:lnSpc>
                <a:spcPct val="90000"/>
              </a:lnSpc>
            </a:pPr>
            <a:endParaRPr lang="en-US" sz="1600" dirty="0" smtClean="0"/>
          </a:p>
          <a:p>
            <a:pPr lvl="1">
              <a:lnSpc>
                <a:spcPct val="90000"/>
              </a:lnSpc>
            </a:pPr>
            <a:endParaRPr lang="en-US" sz="1600" dirty="0"/>
          </a:p>
          <a:p>
            <a:pPr lvl="1">
              <a:lnSpc>
                <a:spcPct val="90000"/>
              </a:lnSpc>
            </a:pPr>
            <a:endParaRPr lang="en-US" sz="1600" dirty="0" smtClean="0"/>
          </a:p>
          <a:p>
            <a:pPr lvl="1">
              <a:lnSpc>
                <a:spcPct val="90000"/>
              </a:lnSpc>
            </a:pPr>
            <a:endParaRPr lang="en-US" sz="1600" dirty="0"/>
          </a:p>
          <a:p>
            <a:pPr lvl="1">
              <a:lnSpc>
                <a:spcPct val="90000"/>
              </a:lnSpc>
            </a:pPr>
            <a:endParaRPr lang="en-US" sz="1600" dirty="0" smtClean="0"/>
          </a:p>
          <a:p>
            <a:pPr lvl="1">
              <a:lnSpc>
                <a:spcPct val="120000"/>
              </a:lnSpc>
            </a:pPr>
            <a:r>
              <a:rPr lang="en-US" sz="1700" dirty="0" smtClean="0"/>
              <a:t>Other </a:t>
            </a:r>
            <a:r>
              <a:rPr lang="en-US" sz="1700" dirty="0"/>
              <a:t>non MVC-specific configuration such as the beans for service or persistence layer should be in root </a:t>
            </a:r>
            <a:r>
              <a:rPr lang="en-US" sz="1700" i="1" dirty="0"/>
              <a:t>WebApplicationContext</a:t>
            </a:r>
            <a:r>
              <a:rPr lang="en-US" sz="1700" dirty="0" smtClean="0"/>
              <a:t>.</a:t>
            </a:r>
            <a:endParaRPr lang="en-US" sz="1700" dirty="0" smtClean="0"/>
          </a:p>
          <a:p>
            <a:pPr lvl="1">
              <a:lnSpc>
                <a:spcPct val="120000"/>
              </a:lnSpc>
            </a:pPr>
            <a:r>
              <a:rPr lang="en-US" sz="1700" dirty="0"/>
              <a:t>In </a:t>
            </a:r>
            <a:r>
              <a:rPr lang="en-US" sz="1700" dirty="0" err="1"/>
              <a:t>SpringMVC</a:t>
            </a:r>
            <a:r>
              <a:rPr lang="en-US" sz="1700" dirty="0"/>
              <a:t> the root </a:t>
            </a:r>
            <a:r>
              <a:rPr lang="en-US" sz="1700" i="1" dirty="0"/>
              <a:t>WebApplicationContext </a:t>
            </a:r>
            <a:r>
              <a:rPr lang="en-US" sz="1700" dirty="0"/>
              <a:t>is bootstrapped by using </a:t>
            </a:r>
            <a:r>
              <a:rPr lang="en-US" sz="1700" i="1" dirty="0" err="1"/>
              <a:t>ContextLoadListener</a:t>
            </a:r>
            <a:r>
              <a:rPr lang="en-US" sz="1700" i="1" dirty="0"/>
              <a:t> </a:t>
            </a:r>
            <a:r>
              <a:rPr lang="en-US" sz="1700" dirty="0"/>
              <a:t>specified as Listener in web.xml</a:t>
            </a:r>
            <a:r>
              <a:rPr lang="en-US" sz="1700" dirty="0" smtClean="0"/>
              <a:t>.</a:t>
            </a:r>
            <a:endParaRPr lang="en-US" sz="1700" dirty="0" smtClean="0"/>
          </a:p>
          <a:p>
            <a:pPr lvl="1">
              <a:lnSpc>
                <a:spcPct val="120000"/>
              </a:lnSpc>
            </a:pPr>
            <a:r>
              <a:rPr lang="en-US" sz="1700" dirty="0" smtClean="0"/>
              <a:t>So the DispatcherServlet WebApplicationContext will inherit (extend) from the ROOT WebApplicationContext</a:t>
            </a:r>
            <a:endParaRPr lang="en-US" sz="1500" dirty="0"/>
          </a:p>
          <a:p>
            <a:pPr lvl="1">
              <a:lnSpc>
                <a:spcPct val="90000"/>
              </a:lnSpc>
            </a:pPr>
            <a:endParaRPr lang="en-US" sz="1500" dirty="0" smtClean="0"/>
          </a:p>
          <a:p>
            <a:pPr lvl="1">
              <a:lnSpc>
                <a:spcPct val="90000"/>
              </a:lnSpc>
            </a:pPr>
            <a:endParaRPr lang="en-US" sz="1500" dirty="0"/>
          </a:p>
          <a:p>
            <a:pPr lvl="1">
              <a:lnSpc>
                <a:spcPct val="90000"/>
              </a:lnSpc>
            </a:pPr>
            <a:endParaRPr lang="en-US" sz="1500" dirty="0" smtClean="0"/>
          </a:p>
          <a:p>
            <a:pPr lvl="1">
              <a:lnSpc>
                <a:spcPct val="90000"/>
              </a:lnSpc>
            </a:pPr>
            <a:endParaRPr lang="en-US" sz="1500" dirty="0"/>
          </a:p>
          <a:p>
            <a:pPr lvl="1">
              <a:lnSpc>
                <a:spcPct val="90000"/>
              </a:lnSpc>
            </a:pPr>
            <a:endParaRPr lang="en-US" sz="1500" dirty="0" smtClean="0"/>
          </a:p>
          <a:p>
            <a:pPr lvl="1">
              <a:lnSpc>
                <a:spcPct val="90000"/>
              </a:lnSpc>
            </a:pPr>
            <a:endParaRPr lang="en-US" sz="1500" dirty="0"/>
          </a:p>
          <a:p>
            <a:pPr lvl="1">
              <a:lnSpc>
                <a:spcPct val="90000"/>
              </a:lnSpc>
            </a:pPr>
            <a:endParaRPr lang="en-US" sz="1500" dirty="0" smtClean="0"/>
          </a:p>
          <a:p>
            <a:pPr lvl="1">
              <a:lnSpc>
                <a:spcPct val="90000"/>
              </a:lnSpc>
            </a:pPr>
            <a:endParaRPr lang="en-US" sz="1500" dirty="0"/>
          </a:p>
          <a:p>
            <a:pPr marL="45720" indent="0">
              <a:buNone/>
            </a:pPr>
            <a:endParaRPr lang="en-US" sz="2000" dirty="0" smtClean="0"/>
          </a:p>
          <a:p>
            <a:pPr lvl="2"/>
            <a:endParaRPr lang="en-US" sz="1700" dirty="0"/>
          </a:p>
        </p:txBody>
      </p:sp>
      <p:pic>
        <p:nvPicPr>
          <p:cNvPr id="16386" name="Picture 2" descr="mvc context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44062" y="1178168"/>
            <a:ext cx="4870938" cy="345836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ROOT </a:t>
            </a:r>
            <a:r>
              <a:rPr lang="en-US" sz="2400" dirty="0"/>
              <a:t>WebApplicationContext	</a:t>
            </a:r>
            <a:endParaRPr lang="en-US" sz="2400" dirty="0"/>
          </a:p>
        </p:txBody>
      </p:sp>
      <p:sp>
        <p:nvSpPr>
          <p:cNvPr id="3" name="Content Placeholder 2"/>
          <p:cNvSpPr>
            <a:spLocks noGrp="1"/>
          </p:cNvSpPr>
          <p:nvPr>
            <p:ph sz="quarter" idx="1"/>
          </p:nvPr>
        </p:nvSpPr>
        <p:spPr>
          <a:xfrm>
            <a:off x="457200" y="1219200"/>
            <a:ext cx="8229600" cy="5105400"/>
          </a:xfrm>
        </p:spPr>
        <p:txBody>
          <a:bodyPr>
            <a:normAutofit/>
          </a:bodyPr>
          <a:lstStyle/>
          <a:p>
            <a:pPr lvl="1">
              <a:lnSpc>
                <a:spcPct val="90000"/>
              </a:lnSpc>
            </a:pPr>
            <a:endParaRPr lang="en-US" sz="1600" dirty="0" smtClean="0"/>
          </a:p>
          <a:p>
            <a:pPr lvl="1">
              <a:lnSpc>
                <a:spcPct val="90000"/>
              </a:lnSpc>
            </a:pPr>
            <a:endParaRPr lang="en-US" sz="1600" dirty="0"/>
          </a:p>
          <a:p>
            <a:pPr lvl="1">
              <a:lnSpc>
                <a:spcPct val="90000"/>
              </a:lnSpc>
            </a:pPr>
            <a:endParaRPr lang="en-US" sz="1600" dirty="0" smtClean="0"/>
          </a:p>
          <a:p>
            <a:pPr lvl="1">
              <a:lnSpc>
                <a:spcPct val="90000"/>
              </a:lnSpc>
            </a:pPr>
            <a:endParaRPr lang="en-US" sz="1600" dirty="0"/>
          </a:p>
          <a:p>
            <a:pPr lvl="1">
              <a:lnSpc>
                <a:spcPct val="90000"/>
              </a:lnSpc>
            </a:pPr>
            <a:endParaRPr lang="en-US" sz="1600" dirty="0" smtClean="0"/>
          </a:p>
          <a:p>
            <a:pPr lvl="1">
              <a:lnSpc>
                <a:spcPct val="90000"/>
              </a:lnSpc>
            </a:pPr>
            <a:endParaRPr lang="en-US" sz="1600" dirty="0"/>
          </a:p>
          <a:p>
            <a:pPr lvl="1">
              <a:lnSpc>
                <a:spcPct val="90000"/>
              </a:lnSpc>
            </a:pPr>
            <a:endParaRPr lang="en-US" sz="1600" dirty="0" smtClean="0"/>
          </a:p>
          <a:p>
            <a:pPr lvl="1">
              <a:lnSpc>
                <a:spcPct val="90000"/>
              </a:lnSpc>
            </a:pPr>
            <a:endParaRPr lang="en-US" sz="1600" dirty="0"/>
          </a:p>
          <a:p>
            <a:pPr lvl="1">
              <a:lnSpc>
                <a:spcPct val="90000"/>
              </a:lnSpc>
            </a:pPr>
            <a:endParaRPr lang="en-US" sz="1600" dirty="0" smtClean="0"/>
          </a:p>
          <a:p>
            <a:pPr lvl="1">
              <a:lnSpc>
                <a:spcPct val="90000"/>
              </a:lnSpc>
            </a:pPr>
            <a:endParaRPr lang="en-US" sz="1600" dirty="0" smtClean="0"/>
          </a:p>
          <a:p>
            <a:pPr lvl="1">
              <a:lnSpc>
                <a:spcPct val="90000"/>
              </a:lnSpc>
            </a:pPr>
            <a:endParaRPr lang="en-US" sz="1600" dirty="0"/>
          </a:p>
          <a:p>
            <a:pPr lvl="1">
              <a:lnSpc>
                <a:spcPct val="90000"/>
              </a:lnSpc>
            </a:pPr>
            <a:endParaRPr lang="en-US" sz="1600" dirty="0" smtClean="0"/>
          </a:p>
          <a:p>
            <a:pPr lvl="1">
              <a:lnSpc>
                <a:spcPct val="90000"/>
              </a:lnSpc>
            </a:pPr>
            <a:endParaRPr lang="en-US" sz="1600" dirty="0"/>
          </a:p>
          <a:p>
            <a:pPr lvl="1">
              <a:lnSpc>
                <a:spcPct val="90000"/>
              </a:lnSpc>
            </a:pPr>
            <a:endParaRPr lang="en-US" sz="1600" dirty="0" smtClean="0"/>
          </a:p>
          <a:p>
            <a:pPr lvl="1">
              <a:lnSpc>
                <a:spcPct val="90000"/>
              </a:lnSpc>
            </a:pPr>
            <a:endParaRPr lang="en-US" sz="1600" dirty="0"/>
          </a:p>
          <a:p>
            <a:pPr lvl="1">
              <a:lnSpc>
                <a:spcPct val="90000"/>
              </a:lnSpc>
            </a:pPr>
            <a:endParaRPr lang="en-US" sz="1600" dirty="0" smtClean="0"/>
          </a:p>
          <a:p>
            <a:pPr lvl="1">
              <a:lnSpc>
                <a:spcPct val="90000"/>
              </a:lnSpc>
            </a:pPr>
            <a:endParaRPr lang="en-US" sz="1500" dirty="0"/>
          </a:p>
          <a:p>
            <a:pPr lvl="1">
              <a:lnSpc>
                <a:spcPct val="90000"/>
              </a:lnSpc>
            </a:pPr>
            <a:endParaRPr lang="en-US" sz="1500" dirty="0" smtClean="0"/>
          </a:p>
          <a:p>
            <a:pPr lvl="1">
              <a:lnSpc>
                <a:spcPct val="90000"/>
              </a:lnSpc>
            </a:pPr>
            <a:endParaRPr lang="en-US" sz="1500" dirty="0"/>
          </a:p>
          <a:p>
            <a:pPr lvl="1">
              <a:lnSpc>
                <a:spcPct val="90000"/>
              </a:lnSpc>
            </a:pPr>
            <a:endParaRPr lang="en-US" sz="1500" dirty="0" smtClean="0"/>
          </a:p>
          <a:p>
            <a:pPr lvl="1">
              <a:lnSpc>
                <a:spcPct val="90000"/>
              </a:lnSpc>
            </a:pPr>
            <a:endParaRPr lang="en-US" sz="1500" dirty="0"/>
          </a:p>
          <a:p>
            <a:pPr lvl="1">
              <a:lnSpc>
                <a:spcPct val="90000"/>
              </a:lnSpc>
            </a:pPr>
            <a:endParaRPr lang="en-US" sz="1500" dirty="0" smtClean="0"/>
          </a:p>
          <a:p>
            <a:pPr lvl="1">
              <a:lnSpc>
                <a:spcPct val="90000"/>
              </a:lnSpc>
            </a:pPr>
            <a:endParaRPr lang="en-US" sz="1500" dirty="0"/>
          </a:p>
          <a:p>
            <a:pPr marL="45720" indent="0">
              <a:buNone/>
            </a:pPr>
            <a:endParaRPr lang="en-US" sz="2000" dirty="0" smtClean="0"/>
          </a:p>
          <a:p>
            <a:pPr lvl="2"/>
            <a:endParaRPr lang="en-US" sz="1700" dirty="0"/>
          </a:p>
        </p:txBody>
      </p:sp>
      <p:pic>
        <p:nvPicPr>
          <p:cNvPr id="174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1339" y="1328738"/>
            <a:ext cx="8256682" cy="179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339" y="3428999"/>
            <a:ext cx="4501661" cy="2521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Handler Mappings</a:t>
            </a:r>
            <a:endParaRPr lang="en-US" sz="2400" dirty="0"/>
          </a:p>
        </p:txBody>
      </p:sp>
      <p:sp>
        <p:nvSpPr>
          <p:cNvPr id="3" name="Content Placeholder 2"/>
          <p:cNvSpPr>
            <a:spLocks noGrp="1"/>
          </p:cNvSpPr>
          <p:nvPr>
            <p:ph sz="quarter" idx="1"/>
          </p:nvPr>
        </p:nvSpPr>
        <p:spPr>
          <a:xfrm>
            <a:off x="457200" y="1219200"/>
            <a:ext cx="8229600" cy="5105400"/>
          </a:xfrm>
        </p:spPr>
        <p:txBody>
          <a:bodyPr>
            <a:normAutofit/>
          </a:bodyPr>
          <a:lstStyle/>
          <a:p>
            <a:pPr lvl="1">
              <a:lnSpc>
                <a:spcPct val="110000"/>
              </a:lnSpc>
            </a:pPr>
            <a:r>
              <a:rPr lang="en-US" sz="1800" dirty="0" err="1" smtClean="0"/>
              <a:t>HandlerMapping</a:t>
            </a:r>
            <a:r>
              <a:rPr lang="en-US" sz="1800" dirty="0" smtClean="0"/>
              <a:t> is the class that helps DispatcherServlet to map an incoming request to a particular Controller class.</a:t>
            </a:r>
            <a:endParaRPr lang="en-US" sz="1800" dirty="0" smtClean="0"/>
          </a:p>
          <a:p>
            <a:pPr lvl="1">
              <a:lnSpc>
                <a:spcPct val="110000"/>
              </a:lnSpc>
            </a:pPr>
            <a:r>
              <a:rPr lang="en-US" sz="1800" dirty="0" smtClean="0"/>
              <a:t>There are many </a:t>
            </a:r>
            <a:r>
              <a:rPr lang="en-US" sz="1800" dirty="0" err="1" smtClean="0"/>
              <a:t>HandlerMapping</a:t>
            </a:r>
            <a:r>
              <a:rPr lang="en-US" sz="1800" dirty="0" smtClean="0"/>
              <a:t> implementations in Spring,  however the most used one is the annotated controllers</a:t>
            </a:r>
            <a:endParaRPr lang="en-US" sz="1800" dirty="0" smtClean="0"/>
          </a:p>
          <a:p>
            <a:pPr lvl="1">
              <a:lnSpc>
                <a:spcPct val="110000"/>
              </a:lnSpc>
            </a:pPr>
            <a:r>
              <a:rPr lang="en-US" sz="1800" dirty="0" err="1" smtClean="0"/>
              <a:t>HandlerMapping</a:t>
            </a:r>
            <a:r>
              <a:rPr lang="en-US" sz="1800" dirty="0" smtClean="0"/>
              <a:t> bean has one important property – interceptors to which a user defined handler interceptor can be injected </a:t>
            </a:r>
            <a:endParaRPr lang="en-US" sz="1800" dirty="0" smtClean="0"/>
          </a:p>
          <a:p>
            <a:pPr lvl="1">
              <a:lnSpc>
                <a:spcPct val="110000"/>
              </a:lnSpc>
            </a:pPr>
            <a:r>
              <a:rPr lang="en-US" sz="1800" b="1" dirty="0" smtClean="0"/>
              <a:t>RequestMappingHandlerMapping</a:t>
            </a:r>
            <a:r>
              <a:rPr lang="en-US" sz="1800" dirty="0" smtClean="0"/>
              <a:t> </a:t>
            </a:r>
            <a:endParaRPr lang="en-US" sz="1800" dirty="0" smtClean="0"/>
          </a:p>
          <a:p>
            <a:pPr lvl="2">
              <a:lnSpc>
                <a:spcPct val="110000"/>
              </a:lnSpc>
            </a:pPr>
            <a:r>
              <a:rPr lang="en-US" sz="1400" dirty="0" smtClean="0"/>
              <a:t>This </a:t>
            </a:r>
            <a:r>
              <a:rPr lang="en-US" sz="1400" dirty="0" err="1" smtClean="0"/>
              <a:t>HandlerMapping</a:t>
            </a:r>
            <a:r>
              <a:rPr lang="en-US" sz="1400" dirty="0" smtClean="0"/>
              <a:t> implementation automatically looks for @</a:t>
            </a:r>
            <a:r>
              <a:rPr lang="en-US" sz="1400" dirty="0" err="1" smtClean="0"/>
              <a:t>RequestMapping</a:t>
            </a:r>
            <a:r>
              <a:rPr lang="en-US" sz="1400" dirty="0" smtClean="0"/>
              <a:t> annotations on all @Controller beans</a:t>
            </a:r>
            <a:endParaRPr lang="en-US" sz="1400" dirty="0" smtClean="0"/>
          </a:p>
          <a:p>
            <a:pPr lvl="2">
              <a:lnSpc>
                <a:spcPct val="110000"/>
              </a:lnSpc>
            </a:pPr>
            <a:r>
              <a:rPr lang="en-US" sz="1400" dirty="0" smtClean="0"/>
              <a:t>The </a:t>
            </a:r>
            <a:r>
              <a:rPr lang="en-US" sz="1400" dirty="0"/>
              <a:t>RequestMappingHandlerMapping is the only place where a decision is made about which method should process the </a:t>
            </a:r>
            <a:r>
              <a:rPr lang="en-US" sz="1400" dirty="0" smtClean="0"/>
              <a:t>request</a:t>
            </a:r>
            <a:endParaRPr lang="en-US" sz="1400" dirty="0" smtClean="0"/>
          </a:p>
          <a:p>
            <a:pPr lvl="2">
              <a:lnSpc>
                <a:spcPct val="110000"/>
              </a:lnSpc>
            </a:pPr>
            <a:r>
              <a:rPr lang="en-US" sz="1400" b="1" dirty="0"/>
              <a:t>&lt;</a:t>
            </a:r>
            <a:r>
              <a:rPr lang="en-US" sz="1400" b="1" dirty="0" err="1"/>
              <a:t>mvc:annotation-driven</a:t>
            </a:r>
            <a:r>
              <a:rPr lang="en-US" sz="1400" b="1" dirty="0"/>
              <a:t> </a:t>
            </a:r>
            <a:r>
              <a:rPr lang="en-US" sz="1400" b="1" dirty="0" smtClean="0"/>
              <a:t>/&gt;</a:t>
            </a:r>
            <a:endParaRPr lang="en-US" sz="1400" b="1" dirty="0" smtClean="0"/>
          </a:p>
          <a:p>
            <a:pPr lvl="3">
              <a:lnSpc>
                <a:spcPct val="110000"/>
              </a:lnSpc>
            </a:pPr>
            <a:r>
              <a:rPr lang="en-US" sz="1200" dirty="0" smtClean="0"/>
              <a:t>This annotation in the DispatcherServlet WebApplicationContext (file: /WEB-INF/classes/dispatcher-servlet.xml), will automatically </a:t>
            </a:r>
            <a:r>
              <a:rPr lang="en-US" sz="1200" dirty="0"/>
              <a:t>register the </a:t>
            </a:r>
            <a:r>
              <a:rPr lang="en-US" sz="1200" dirty="0" smtClean="0"/>
              <a:t>RequestMappingHandlerMapping bean </a:t>
            </a:r>
            <a:endParaRPr lang="en-US" sz="1200" dirty="0" smtClean="0"/>
          </a:p>
          <a:p>
            <a:pPr lvl="1">
              <a:lnSpc>
                <a:spcPct val="90000"/>
              </a:lnSpc>
            </a:pPr>
            <a:endParaRPr lang="en-US" sz="1800" dirty="0" smtClean="0"/>
          </a:p>
          <a:p>
            <a:pPr lvl="1">
              <a:lnSpc>
                <a:spcPct val="90000"/>
              </a:lnSpc>
            </a:pPr>
            <a:endParaRPr lang="en-US" sz="1800" dirty="0"/>
          </a:p>
          <a:p>
            <a:pPr lvl="1">
              <a:lnSpc>
                <a:spcPct val="90000"/>
              </a:lnSpc>
            </a:pPr>
            <a:endParaRPr lang="en-US" sz="1800" dirty="0" smtClean="0"/>
          </a:p>
          <a:p>
            <a:pPr lvl="1">
              <a:lnSpc>
                <a:spcPct val="90000"/>
              </a:lnSpc>
            </a:pPr>
            <a:endParaRPr lang="en-US" sz="1800" dirty="0"/>
          </a:p>
          <a:p>
            <a:pPr lvl="1">
              <a:lnSpc>
                <a:spcPct val="90000"/>
              </a:lnSpc>
            </a:pPr>
            <a:endParaRPr lang="en-US" sz="1800" dirty="0" smtClean="0"/>
          </a:p>
          <a:p>
            <a:pPr lvl="1">
              <a:lnSpc>
                <a:spcPct val="90000"/>
              </a:lnSpc>
            </a:pPr>
            <a:endParaRPr lang="en-US" sz="1800" dirty="0"/>
          </a:p>
          <a:p>
            <a:pPr marL="45720" indent="0">
              <a:buNone/>
            </a:pPr>
            <a:endParaRPr lang="en-US" sz="2800" dirty="0" smtClean="0"/>
          </a:p>
          <a:p>
            <a:pPr lvl="2"/>
            <a:endParaRPr lang="en-US" dirty="0"/>
          </a:p>
        </p:txBody>
      </p:sp>
      <p:pic>
        <p:nvPicPr>
          <p:cNvPr id="184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99844" y="5503985"/>
            <a:ext cx="5568224" cy="744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WEB-INF/classes/dispatcher-servlet.xml</a:t>
            </a:r>
            <a:endParaRPr lang="en-US" sz="2400" dirty="0"/>
          </a:p>
        </p:txBody>
      </p:sp>
      <p:sp>
        <p:nvSpPr>
          <p:cNvPr id="3" name="Content Placeholder 2"/>
          <p:cNvSpPr>
            <a:spLocks noGrp="1"/>
          </p:cNvSpPr>
          <p:nvPr>
            <p:ph sz="quarter" idx="1"/>
          </p:nvPr>
        </p:nvSpPr>
        <p:spPr/>
        <p:txBody>
          <a:bodyPr>
            <a:normAutofit/>
          </a:bodyPr>
          <a:lstStyle/>
          <a:p>
            <a:pPr marL="274320" lvl="1">
              <a:lnSpc>
                <a:spcPct val="130000"/>
              </a:lnSpc>
              <a:spcBef>
                <a:spcPts val="600"/>
              </a:spcBef>
              <a:buClr>
                <a:schemeClr val="accent1"/>
              </a:buClr>
            </a:pPr>
            <a:r>
              <a:rPr lang="en-US" sz="1800" dirty="0"/>
              <a:t>Import any other context configuration files. For example to import the main ROOT application context file:</a:t>
            </a:r>
            <a:endParaRPr lang="en-US" sz="1800" dirty="0"/>
          </a:p>
          <a:p>
            <a:pPr marL="274320" lvl="1" indent="0">
              <a:lnSpc>
                <a:spcPct val="130000"/>
              </a:lnSpc>
              <a:buNone/>
            </a:pPr>
            <a:r>
              <a:rPr lang="en-US" sz="1600" dirty="0" smtClean="0"/>
              <a:t>	&lt;</a:t>
            </a:r>
            <a:r>
              <a:rPr lang="en-US" sz="1600" dirty="0"/>
              <a:t>import resource=</a:t>
            </a:r>
            <a:r>
              <a:rPr lang="en-US" sz="1600" i="1" dirty="0"/>
              <a:t>"app-context.xml</a:t>
            </a:r>
            <a:r>
              <a:rPr lang="en-US" sz="1600" i="1" dirty="0" smtClean="0"/>
              <a:t>"/&gt;</a:t>
            </a:r>
            <a:endParaRPr lang="en-US" sz="1600" i="1" dirty="0" smtClean="0"/>
          </a:p>
          <a:p>
            <a:pPr marL="274320" lvl="1">
              <a:lnSpc>
                <a:spcPct val="130000"/>
              </a:lnSpc>
              <a:spcBef>
                <a:spcPts val="600"/>
              </a:spcBef>
              <a:buClr>
                <a:schemeClr val="accent1"/>
              </a:buClr>
            </a:pPr>
            <a:r>
              <a:rPr lang="en-US" sz="1800" dirty="0" smtClean="0"/>
              <a:t>Configure </a:t>
            </a:r>
            <a:r>
              <a:rPr lang="en-US" sz="1800" dirty="0"/>
              <a:t>the @Controller programming </a:t>
            </a:r>
            <a:r>
              <a:rPr lang="en-US" sz="1800" dirty="0" smtClean="0"/>
              <a:t>model</a:t>
            </a:r>
            <a:endParaRPr lang="en-US" sz="1800" dirty="0" smtClean="0"/>
          </a:p>
          <a:p>
            <a:pPr marL="274320" lvl="1" indent="0">
              <a:lnSpc>
                <a:spcPct val="130000"/>
              </a:lnSpc>
              <a:buNone/>
            </a:pPr>
            <a:r>
              <a:rPr lang="en-US" sz="1600" dirty="0" smtClean="0"/>
              <a:t>	&lt;</a:t>
            </a:r>
            <a:r>
              <a:rPr lang="en-US" sz="1600" dirty="0" err="1"/>
              <a:t>mvc:annotation-driven</a:t>
            </a:r>
            <a:r>
              <a:rPr lang="en-US" sz="1600" dirty="0"/>
              <a:t> </a:t>
            </a:r>
            <a:r>
              <a:rPr lang="en-US" sz="1600" dirty="0" smtClean="0"/>
              <a:t>/&gt;</a:t>
            </a:r>
            <a:endParaRPr lang="en-US" sz="1600" dirty="0" smtClean="0"/>
          </a:p>
          <a:p>
            <a:pPr marL="274320" lvl="1">
              <a:lnSpc>
                <a:spcPct val="130000"/>
              </a:lnSpc>
              <a:spcBef>
                <a:spcPts val="600"/>
              </a:spcBef>
              <a:buClr>
                <a:schemeClr val="accent1"/>
              </a:buClr>
            </a:pPr>
            <a:r>
              <a:rPr lang="en-US" sz="1800" dirty="0" smtClean="0"/>
              <a:t>Configure all the View Resolvers</a:t>
            </a:r>
            <a:endParaRPr lang="en-US" sz="1800" dirty="0" smtClean="0"/>
          </a:p>
          <a:p>
            <a:pPr marL="548640" lvl="2">
              <a:lnSpc>
                <a:spcPct val="130000"/>
              </a:lnSpc>
              <a:spcBef>
                <a:spcPts val="600"/>
              </a:spcBef>
              <a:buClr>
                <a:schemeClr val="accent1"/>
              </a:buClr>
            </a:pPr>
            <a:r>
              <a:rPr lang="en-US" sz="1600" i="1" dirty="0"/>
              <a:t>TilesViewResolver (and </a:t>
            </a:r>
            <a:r>
              <a:rPr lang="en-US" sz="1600" i="1" dirty="0" err="1"/>
              <a:t>TilesConfigurer</a:t>
            </a:r>
            <a:r>
              <a:rPr lang="en-US" sz="1600" i="1" dirty="0"/>
              <a:t>)</a:t>
            </a:r>
            <a:endParaRPr lang="en-US" sz="1600" i="1" dirty="0"/>
          </a:p>
          <a:p>
            <a:pPr marL="548640" lvl="2">
              <a:lnSpc>
                <a:spcPct val="130000"/>
              </a:lnSpc>
              <a:spcBef>
                <a:spcPts val="600"/>
              </a:spcBef>
              <a:buClr>
                <a:schemeClr val="accent1"/>
              </a:buClr>
            </a:pPr>
            <a:r>
              <a:rPr lang="en-US" sz="1600" i="1" dirty="0" err="1"/>
              <a:t>JSPViewResolver</a:t>
            </a:r>
            <a:r>
              <a:rPr lang="en-US" sz="1600" i="1" dirty="0"/>
              <a:t> </a:t>
            </a:r>
            <a:endParaRPr lang="en-US" sz="1600" i="1" dirty="0"/>
          </a:p>
          <a:p>
            <a:pPr marL="548640" lvl="2">
              <a:lnSpc>
                <a:spcPct val="130000"/>
              </a:lnSpc>
              <a:spcBef>
                <a:spcPts val="600"/>
              </a:spcBef>
              <a:buClr>
                <a:schemeClr val="accent1"/>
              </a:buClr>
            </a:pPr>
            <a:r>
              <a:rPr lang="en-US" sz="1600" i="1" dirty="0" err="1"/>
              <a:t>MultiPartResolver</a:t>
            </a:r>
            <a:endParaRPr lang="en-US" sz="1600" i="1" dirty="0"/>
          </a:p>
          <a:p>
            <a:pPr marL="548640" lvl="2">
              <a:lnSpc>
                <a:spcPct val="130000"/>
              </a:lnSpc>
              <a:spcBef>
                <a:spcPts val="600"/>
              </a:spcBef>
              <a:buClr>
                <a:schemeClr val="accent1"/>
              </a:buClr>
            </a:pPr>
            <a:r>
              <a:rPr lang="en-US" sz="1600" i="1" dirty="0"/>
              <a:t>ExceptionResolver</a:t>
            </a:r>
            <a:endParaRPr lang="en-US" sz="1600" i="1" dirty="0"/>
          </a:p>
          <a:p>
            <a:pPr marL="548640" lvl="2">
              <a:lnSpc>
                <a:spcPct val="130000"/>
              </a:lnSpc>
              <a:spcBef>
                <a:spcPts val="600"/>
              </a:spcBef>
              <a:buClr>
                <a:schemeClr val="accent1"/>
              </a:buClr>
            </a:pPr>
            <a:r>
              <a:rPr lang="en-US" sz="1600" i="1" dirty="0" err="1"/>
              <a:t>CookieLocaleResolver</a:t>
            </a:r>
            <a:endParaRPr lang="en-US" sz="1600" i="1" dirty="0"/>
          </a:p>
          <a:p>
            <a:pPr marL="548640" lvl="2">
              <a:lnSpc>
                <a:spcPct val="130000"/>
              </a:lnSpc>
              <a:spcBef>
                <a:spcPts val="600"/>
              </a:spcBef>
              <a:buClr>
                <a:schemeClr val="accent1"/>
              </a:buClr>
            </a:pPr>
            <a:endParaRPr lang="en-US" sz="1700" dirty="0"/>
          </a:p>
          <a:p>
            <a:pPr marL="274320" lvl="1" indent="0">
              <a:lnSpc>
                <a:spcPct val="130000"/>
              </a:lnSpc>
              <a:buNone/>
            </a:pPr>
            <a:endParaRPr lang="en-US" sz="1800" dirty="0"/>
          </a:p>
          <a:p>
            <a:pPr>
              <a:lnSpc>
                <a:spcPct val="130000"/>
              </a:lnSpc>
            </a:pPr>
            <a:endParaRPr lang="en-US" sz="2000" dirty="0" smtClean="0"/>
          </a:p>
          <a:p>
            <a:pPr>
              <a:lnSpc>
                <a:spcPct val="130000"/>
              </a:lnSpc>
            </a:pPr>
            <a:endParaRPr lang="en-US" sz="2000" dirty="0" smtClean="0"/>
          </a:p>
          <a:p>
            <a:pPr>
              <a:lnSpc>
                <a:spcPct val="130000"/>
              </a:lnSpc>
            </a:pPr>
            <a:endParaRPr lang="en-US" sz="2000" dirty="0"/>
          </a:p>
          <a:p>
            <a:pPr marL="45720" indent="0">
              <a:lnSpc>
                <a:spcPct val="130000"/>
              </a:lnSpc>
              <a:buNone/>
            </a:pPr>
            <a:endParaRPr lang="en-US" sz="2000" dirty="0"/>
          </a:p>
          <a:p>
            <a:pPr lvl="2">
              <a:lnSpc>
                <a:spcPct val="130000"/>
              </a:lnSpc>
            </a:pPr>
            <a:endParaRPr lang="en-US" sz="1700" dirty="0"/>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WEB-INF/classes/app-context.xml</a:t>
            </a:r>
            <a:endParaRPr lang="en-US" sz="2400" dirty="0"/>
          </a:p>
        </p:txBody>
      </p:sp>
      <p:sp>
        <p:nvSpPr>
          <p:cNvPr id="3" name="Content Placeholder 2"/>
          <p:cNvSpPr>
            <a:spLocks noGrp="1"/>
          </p:cNvSpPr>
          <p:nvPr>
            <p:ph sz="quarter" idx="1"/>
          </p:nvPr>
        </p:nvSpPr>
        <p:spPr/>
        <p:txBody>
          <a:bodyPr>
            <a:normAutofit/>
          </a:bodyPr>
          <a:lstStyle/>
          <a:p>
            <a:pPr marL="274320" lvl="1">
              <a:lnSpc>
                <a:spcPct val="130000"/>
              </a:lnSpc>
              <a:spcBef>
                <a:spcPts val="600"/>
              </a:spcBef>
              <a:buClr>
                <a:schemeClr val="accent1"/>
              </a:buClr>
            </a:pPr>
            <a:r>
              <a:rPr lang="en-US" sz="1800" dirty="0" smtClean="0"/>
              <a:t>Initiate a component scan</a:t>
            </a:r>
            <a:endParaRPr lang="en-US" sz="1800" dirty="0" smtClean="0"/>
          </a:p>
          <a:p>
            <a:pPr marL="274320" lvl="1">
              <a:lnSpc>
                <a:spcPct val="130000"/>
              </a:lnSpc>
              <a:spcBef>
                <a:spcPts val="600"/>
              </a:spcBef>
              <a:buClr>
                <a:schemeClr val="accent1"/>
              </a:buClr>
            </a:pPr>
            <a:endParaRPr lang="en-US" sz="1800" dirty="0" smtClean="0"/>
          </a:p>
          <a:p>
            <a:pPr marL="274320" lvl="1">
              <a:lnSpc>
                <a:spcPct val="130000"/>
              </a:lnSpc>
              <a:spcBef>
                <a:spcPts val="600"/>
              </a:spcBef>
              <a:buClr>
                <a:schemeClr val="accent1"/>
              </a:buClr>
            </a:pPr>
            <a:r>
              <a:rPr lang="en-US" sz="1800" dirty="0" smtClean="0"/>
              <a:t>Configure a property place holder </a:t>
            </a:r>
            <a:r>
              <a:rPr lang="en-US" sz="1800" dirty="0" err="1" smtClean="0"/>
              <a:t>configurer</a:t>
            </a:r>
            <a:endParaRPr lang="en-US" sz="1800" dirty="0" smtClean="0"/>
          </a:p>
          <a:p>
            <a:pPr marL="274320" lvl="1">
              <a:lnSpc>
                <a:spcPct val="130000"/>
              </a:lnSpc>
              <a:spcBef>
                <a:spcPts val="600"/>
              </a:spcBef>
              <a:buClr>
                <a:schemeClr val="accent1"/>
              </a:buClr>
            </a:pPr>
            <a:endParaRPr lang="en-US" sz="1800" dirty="0"/>
          </a:p>
          <a:p>
            <a:pPr marL="274320" lvl="1">
              <a:lnSpc>
                <a:spcPct val="130000"/>
              </a:lnSpc>
              <a:spcBef>
                <a:spcPts val="600"/>
              </a:spcBef>
              <a:buClr>
                <a:schemeClr val="accent1"/>
              </a:buClr>
            </a:pPr>
            <a:endParaRPr lang="en-US" sz="1800" dirty="0" smtClean="0"/>
          </a:p>
          <a:p>
            <a:pPr marL="274320" lvl="1">
              <a:lnSpc>
                <a:spcPct val="130000"/>
              </a:lnSpc>
              <a:spcBef>
                <a:spcPts val="600"/>
              </a:spcBef>
              <a:buClr>
                <a:schemeClr val="accent1"/>
              </a:buClr>
            </a:pPr>
            <a:endParaRPr lang="en-US" sz="1800" dirty="0"/>
          </a:p>
          <a:p>
            <a:pPr marL="274320" lvl="1">
              <a:lnSpc>
                <a:spcPct val="130000"/>
              </a:lnSpc>
              <a:spcBef>
                <a:spcPts val="600"/>
              </a:spcBef>
              <a:buClr>
                <a:schemeClr val="accent1"/>
              </a:buClr>
            </a:pPr>
            <a:endParaRPr lang="en-US" sz="1800" dirty="0" smtClean="0"/>
          </a:p>
          <a:p>
            <a:pPr marL="320040" lvl="2" indent="0">
              <a:lnSpc>
                <a:spcPct val="130000"/>
              </a:lnSpc>
              <a:spcBef>
                <a:spcPts val="600"/>
              </a:spcBef>
              <a:buClr>
                <a:schemeClr val="accent1"/>
              </a:buClr>
              <a:buNone/>
            </a:pPr>
            <a:r>
              <a:rPr lang="en-US" sz="1500" dirty="0" smtClean="0"/>
              <a:t>Note that at run-time, these property files will typically be placed at: /WEB-INF/classes folder so they get detected in the classpath scanning</a:t>
            </a:r>
            <a:endParaRPr lang="en-US" sz="1500" dirty="0" smtClean="0"/>
          </a:p>
          <a:p>
            <a:pPr marL="320040" lvl="2" indent="0">
              <a:lnSpc>
                <a:spcPct val="130000"/>
              </a:lnSpc>
              <a:spcBef>
                <a:spcPts val="600"/>
              </a:spcBef>
              <a:buClr>
                <a:schemeClr val="accent1"/>
              </a:buClr>
              <a:buNone/>
            </a:pPr>
            <a:endParaRPr lang="en-US" sz="1700" dirty="0"/>
          </a:p>
          <a:p>
            <a:pPr marL="274320" lvl="1" indent="0">
              <a:lnSpc>
                <a:spcPct val="130000"/>
              </a:lnSpc>
              <a:buNone/>
            </a:pPr>
            <a:endParaRPr lang="en-US" sz="1800" dirty="0"/>
          </a:p>
          <a:p>
            <a:pPr>
              <a:lnSpc>
                <a:spcPct val="130000"/>
              </a:lnSpc>
            </a:pPr>
            <a:endParaRPr lang="en-US" sz="2000" dirty="0" smtClean="0"/>
          </a:p>
          <a:p>
            <a:pPr>
              <a:lnSpc>
                <a:spcPct val="130000"/>
              </a:lnSpc>
            </a:pPr>
            <a:endParaRPr lang="en-US" sz="2000" dirty="0" smtClean="0"/>
          </a:p>
          <a:p>
            <a:pPr>
              <a:lnSpc>
                <a:spcPct val="130000"/>
              </a:lnSpc>
            </a:pPr>
            <a:endParaRPr lang="en-US" sz="2000" dirty="0"/>
          </a:p>
          <a:p>
            <a:pPr marL="45720" indent="0">
              <a:lnSpc>
                <a:spcPct val="130000"/>
              </a:lnSpc>
              <a:buNone/>
            </a:pPr>
            <a:endParaRPr lang="en-US" sz="2000" dirty="0"/>
          </a:p>
          <a:p>
            <a:pPr lvl="2">
              <a:lnSpc>
                <a:spcPct val="130000"/>
              </a:lnSpc>
            </a:pPr>
            <a:endParaRPr lang="en-US" sz="1700" dirty="0"/>
          </a:p>
        </p:txBody>
      </p:sp>
      <p:pic>
        <p:nvPicPr>
          <p:cNvPr id="440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6744" y="1615968"/>
            <a:ext cx="5494360" cy="365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0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568" y="2596719"/>
            <a:ext cx="7778088" cy="1586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WEB-INF/classes/app-context.xml</a:t>
            </a:r>
            <a:endParaRPr lang="en-US" sz="2400" dirty="0"/>
          </a:p>
        </p:txBody>
      </p:sp>
      <p:sp>
        <p:nvSpPr>
          <p:cNvPr id="3" name="Content Placeholder 2"/>
          <p:cNvSpPr>
            <a:spLocks noGrp="1"/>
          </p:cNvSpPr>
          <p:nvPr>
            <p:ph sz="quarter" idx="1"/>
          </p:nvPr>
        </p:nvSpPr>
        <p:spPr/>
        <p:txBody>
          <a:bodyPr>
            <a:normAutofit/>
          </a:bodyPr>
          <a:lstStyle/>
          <a:p>
            <a:pPr marL="274320" lvl="1">
              <a:lnSpc>
                <a:spcPct val="130000"/>
              </a:lnSpc>
              <a:spcBef>
                <a:spcPts val="600"/>
              </a:spcBef>
              <a:buClr>
                <a:schemeClr val="accent1"/>
              </a:buClr>
            </a:pPr>
            <a:r>
              <a:rPr lang="en-US" sz="1800" dirty="0"/>
              <a:t>P</a:t>
            </a:r>
            <a:r>
              <a:rPr lang="en-US" sz="1800" dirty="0" smtClean="0"/>
              <a:t>roperty place holder </a:t>
            </a:r>
            <a:r>
              <a:rPr lang="en-US" sz="1800" dirty="0" err="1" smtClean="0"/>
              <a:t>configurer</a:t>
            </a:r>
            <a:r>
              <a:rPr lang="en-US" sz="1800" dirty="0" smtClean="0"/>
              <a:t> (This is a </a:t>
            </a:r>
            <a:r>
              <a:rPr lang="en-US" sz="1800" dirty="0" err="1" smtClean="0"/>
              <a:t>BeanFactroy</a:t>
            </a:r>
            <a:r>
              <a:rPr lang="en-US" sz="1800" dirty="0" smtClean="0"/>
              <a:t> </a:t>
            </a:r>
            <a:r>
              <a:rPr lang="en-US" sz="1800" dirty="0" err="1" smtClean="0"/>
              <a:t>PostProcessor</a:t>
            </a:r>
            <a:r>
              <a:rPr lang="en-US" sz="1800" dirty="0" smtClean="0"/>
              <a:t>)</a:t>
            </a:r>
            <a:endParaRPr lang="en-US" sz="1800" dirty="0" smtClean="0"/>
          </a:p>
          <a:p>
            <a:pPr marL="548640" lvl="2">
              <a:lnSpc>
                <a:spcPct val="130000"/>
              </a:lnSpc>
              <a:spcBef>
                <a:spcPts val="600"/>
              </a:spcBef>
              <a:buClr>
                <a:schemeClr val="accent1"/>
              </a:buClr>
            </a:pPr>
            <a:r>
              <a:rPr lang="en-US" sz="1500" dirty="0" smtClean="0"/>
              <a:t>Sample Contents</a:t>
            </a:r>
            <a:endParaRPr lang="en-US" sz="1500" dirty="0" smtClean="0"/>
          </a:p>
          <a:p>
            <a:pPr marL="548640" lvl="2">
              <a:lnSpc>
                <a:spcPct val="130000"/>
              </a:lnSpc>
              <a:spcBef>
                <a:spcPts val="600"/>
              </a:spcBef>
              <a:buClr>
                <a:schemeClr val="accent1"/>
              </a:buClr>
            </a:pPr>
            <a:endParaRPr lang="en-US" sz="1500" dirty="0"/>
          </a:p>
          <a:p>
            <a:pPr marL="548640" lvl="2">
              <a:lnSpc>
                <a:spcPct val="130000"/>
              </a:lnSpc>
              <a:spcBef>
                <a:spcPts val="600"/>
              </a:spcBef>
              <a:buClr>
                <a:schemeClr val="accent1"/>
              </a:buClr>
            </a:pPr>
            <a:endParaRPr lang="en-US" sz="1500" dirty="0" smtClean="0"/>
          </a:p>
          <a:p>
            <a:pPr marL="548640" lvl="2">
              <a:lnSpc>
                <a:spcPct val="130000"/>
              </a:lnSpc>
              <a:spcBef>
                <a:spcPts val="600"/>
              </a:spcBef>
              <a:buClr>
                <a:schemeClr val="accent1"/>
              </a:buClr>
            </a:pPr>
            <a:endParaRPr lang="en-US" sz="1500" dirty="0"/>
          </a:p>
          <a:p>
            <a:pPr marL="548640" lvl="2">
              <a:lnSpc>
                <a:spcPct val="130000"/>
              </a:lnSpc>
              <a:spcBef>
                <a:spcPts val="600"/>
              </a:spcBef>
              <a:buClr>
                <a:schemeClr val="accent1"/>
              </a:buClr>
            </a:pPr>
            <a:endParaRPr lang="en-US" sz="1500" dirty="0" smtClean="0"/>
          </a:p>
          <a:p>
            <a:pPr marL="548640" lvl="2">
              <a:lnSpc>
                <a:spcPct val="130000"/>
              </a:lnSpc>
              <a:spcBef>
                <a:spcPts val="600"/>
              </a:spcBef>
              <a:buClr>
                <a:schemeClr val="accent1"/>
              </a:buClr>
            </a:pPr>
            <a:endParaRPr lang="en-US" sz="1500" dirty="0"/>
          </a:p>
          <a:p>
            <a:pPr marL="548640" lvl="2">
              <a:lnSpc>
                <a:spcPct val="130000"/>
              </a:lnSpc>
              <a:spcBef>
                <a:spcPts val="600"/>
              </a:spcBef>
              <a:buClr>
                <a:schemeClr val="accent1"/>
              </a:buClr>
            </a:pPr>
            <a:r>
              <a:rPr lang="en-US" sz="1500" dirty="0" smtClean="0"/>
              <a:t>How to use</a:t>
            </a:r>
            <a:endParaRPr lang="en-US" sz="1500" dirty="0" smtClean="0"/>
          </a:p>
          <a:p>
            <a:pPr marL="548640" lvl="2">
              <a:lnSpc>
                <a:spcPct val="130000"/>
              </a:lnSpc>
              <a:spcBef>
                <a:spcPts val="600"/>
              </a:spcBef>
              <a:buClr>
                <a:schemeClr val="accent1"/>
              </a:buClr>
            </a:pPr>
            <a:endParaRPr lang="en-US" sz="1500" dirty="0"/>
          </a:p>
          <a:p>
            <a:pPr marL="548640" lvl="2">
              <a:lnSpc>
                <a:spcPct val="130000"/>
              </a:lnSpc>
              <a:spcBef>
                <a:spcPts val="600"/>
              </a:spcBef>
              <a:buClr>
                <a:schemeClr val="accent1"/>
              </a:buClr>
            </a:pPr>
            <a:endParaRPr lang="en-US" sz="1500" dirty="0" smtClean="0"/>
          </a:p>
          <a:p>
            <a:pPr marL="548640" lvl="2">
              <a:lnSpc>
                <a:spcPct val="130000"/>
              </a:lnSpc>
              <a:spcBef>
                <a:spcPts val="600"/>
              </a:spcBef>
              <a:buClr>
                <a:schemeClr val="accent1"/>
              </a:buClr>
            </a:pPr>
            <a:endParaRPr lang="en-US" sz="1500" dirty="0" smtClean="0"/>
          </a:p>
          <a:p>
            <a:pPr marL="320040" lvl="2" indent="0">
              <a:lnSpc>
                <a:spcPct val="130000"/>
              </a:lnSpc>
              <a:spcBef>
                <a:spcPts val="600"/>
              </a:spcBef>
              <a:buClr>
                <a:schemeClr val="accent1"/>
              </a:buClr>
              <a:buNone/>
            </a:pPr>
            <a:endParaRPr lang="en-US" sz="1700" dirty="0"/>
          </a:p>
          <a:p>
            <a:pPr marL="274320" lvl="1" indent="0">
              <a:lnSpc>
                <a:spcPct val="130000"/>
              </a:lnSpc>
              <a:buNone/>
            </a:pPr>
            <a:endParaRPr lang="en-US" sz="1800" dirty="0"/>
          </a:p>
          <a:p>
            <a:pPr>
              <a:lnSpc>
                <a:spcPct val="130000"/>
              </a:lnSpc>
            </a:pPr>
            <a:endParaRPr lang="en-US" sz="2000" dirty="0" smtClean="0"/>
          </a:p>
          <a:p>
            <a:pPr>
              <a:lnSpc>
                <a:spcPct val="130000"/>
              </a:lnSpc>
            </a:pPr>
            <a:endParaRPr lang="en-US" sz="2000" dirty="0" smtClean="0"/>
          </a:p>
          <a:p>
            <a:pPr>
              <a:lnSpc>
                <a:spcPct val="130000"/>
              </a:lnSpc>
            </a:pPr>
            <a:endParaRPr lang="en-US" sz="2000" dirty="0"/>
          </a:p>
          <a:p>
            <a:pPr marL="45720" indent="0">
              <a:lnSpc>
                <a:spcPct val="130000"/>
              </a:lnSpc>
              <a:buNone/>
            </a:pPr>
            <a:endParaRPr lang="en-US" sz="2000" dirty="0"/>
          </a:p>
          <a:p>
            <a:pPr lvl="2">
              <a:lnSpc>
                <a:spcPct val="130000"/>
              </a:lnSpc>
            </a:pPr>
            <a:endParaRPr lang="en-US" sz="1700" dirty="0"/>
          </a:p>
        </p:txBody>
      </p:sp>
      <p:pic>
        <p:nvPicPr>
          <p:cNvPr id="4710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0600" y="2027545"/>
            <a:ext cx="5410200" cy="1768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445" y="4271323"/>
            <a:ext cx="6826155" cy="2065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Oval 4"/>
          <p:cNvSpPr/>
          <p:nvPr/>
        </p:nvSpPr>
        <p:spPr>
          <a:xfrm>
            <a:off x="6553200" y="3414584"/>
            <a:ext cx="2286000" cy="761999"/>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smtClean="0"/>
              <a:t>spring </a:t>
            </a:r>
            <a:r>
              <a:rPr lang="en-US" sz="1400" dirty="0"/>
              <a:t>bean lifecycle callback </a:t>
            </a:r>
            <a:r>
              <a:rPr lang="en-US" sz="1400" dirty="0" smtClean="0"/>
              <a:t>method</a:t>
            </a:r>
            <a:endParaRPr lang="en-US" sz="1400" dirty="0"/>
          </a:p>
        </p:txBody>
      </p:sp>
      <p:cxnSp>
        <p:nvCxnSpPr>
          <p:cNvPr id="7" name="Straight Connector 6"/>
          <p:cNvCxnSpPr>
            <a:endCxn id="5" idx="2"/>
          </p:cNvCxnSpPr>
          <p:nvPr/>
        </p:nvCxnSpPr>
        <p:spPr>
          <a:xfrm flipV="1">
            <a:off x="2438400" y="3795584"/>
            <a:ext cx="4114800" cy="776416"/>
          </a:xfrm>
          <a:prstGeom prst="line">
            <a:avLst/>
          </a:prstGeom>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WEB-INF/classes/app-context.xml</a:t>
            </a:r>
            <a:endParaRPr lang="en-US" sz="2400" dirty="0"/>
          </a:p>
        </p:txBody>
      </p:sp>
      <p:sp>
        <p:nvSpPr>
          <p:cNvPr id="3" name="Content Placeholder 2"/>
          <p:cNvSpPr>
            <a:spLocks noGrp="1"/>
          </p:cNvSpPr>
          <p:nvPr>
            <p:ph sz="quarter" idx="1"/>
          </p:nvPr>
        </p:nvSpPr>
        <p:spPr/>
        <p:txBody>
          <a:bodyPr>
            <a:normAutofit/>
          </a:bodyPr>
          <a:lstStyle/>
          <a:p>
            <a:pPr marL="274320" lvl="1">
              <a:lnSpc>
                <a:spcPct val="130000"/>
              </a:lnSpc>
              <a:spcBef>
                <a:spcPts val="600"/>
              </a:spcBef>
              <a:buClr>
                <a:schemeClr val="accent1"/>
              </a:buClr>
            </a:pPr>
            <a:r>
              <a:rPr lang="en-US" sz="1800" dirty="0" smtClean="0"/>
              <a:t>Configure Resource Bundle Message Resource (i18n)</a:t>
            </a:r>
            <a:endParaRPr lang="en-US" sz="1800" dirty="0" smtClean="0"/>
          </a:p>
          <a:p>
            <a:pPr marL="274320" lvl="1">
              <a:lnSpc>
                <a:spcPct val="130000"/>
              </a:lnSpc>
              <a:spcBef>
                <a:spcPts val="600"/>
              </a:spcBef>
              <a:buClr>
                <a:schemeClr val="accent1"/>
              </a:buClr>
            </a:pPr>
            <a:endParaRPr lang="en-US" sz="1800" dirty="0"/>
          </a:p>
          <a:p>
            <a:pPr marL="274320" lvl="1">
              <a:lnSpc>
                <a:spcPct val="130000"/>
              </a:lnSpc>
              <a:spcBef>
                <a:spcPts val="600"/>
              </a:spcBef>
              <a:buClr>
                <a:schemeClr val="accent1"/>
              </a:buClr>
            </a:pPr>
            <a:endParaRPr lang="en-US" sz="1800" dirty="0" smtClean="0"/>
          </a:p>
          <a:p>
            <a:pPr marL="274320" lvl="1">
              <a:lnSpc>
                <a:spcPct val="130000"/>
              </a:lnSpc>
              <a:spcBef>
                <a:spcPts val="600"/>
              </a:spcBef>
              <a:buClr>
                <a:schemeClr val="accent1"/>
              </a:buClr>
            </a:pPr>
            <a:endParaRPr lang="en-US" sz="1800" dirty="0"/>
          </a:p>
          <a:p>
            <a:pPr marL="274320" lvl="1">
              <a:lnSpc>
                <a:spcPct val="130000"/>
              </a:lnSpc>
              <a:spcBef>
                <a:spcPts val="600"/>
              </a:spcBef>
              <a:buClr>
                <a:schemeClr val="accent1"/>
              </a:buClr>
            </a:pPr>
            <a:endParaRPr lang="en-US" sz="1800" dirty="0" smtClean="0"/>
          </a:p>
          <a:p>
            <a:pPr marL="320040" lvl="2" indent="0">
              <a:lnSpc>
                <a:spcPct val="130000"/>
              </a:lnSpc>
              <a:spcBef>
                <a:spcPts val="600"/>
              </a:spcBef>
              <a:buClr>
                <a:schemeClr val="accent1"/>
              </a:buClr>
              <a:buNone/>
            </a:pPr>
            <a:endParaRPr lang="en-US" sz="1500" dirty="0" smtClean="0"/>
          </a:p>
          <a:p>
            <a:pPr marL="320040" lvl="2" indent="0">
              <a:lnSpc>
                <a:spcPct val="130000"/>
              </a:lnSpc>
              <a:spcBef>
                <a:spcPts val="600"/>
              </a:spcBef>
              <a:buClr>
                <a:schemeClr val="accent1"/>
              </a:buClr>
              <a:buNone/>
            </a:pPr>
            <a:endParaRPr lang="en-US" sz="1500" dirty="0"/>
          </a:p>
          <a:p>
            <a:pPr marL="320040" lvl="2" indent="0">
              <a:lnSpc>
                <a:spcPct val="130000"/>
              </a:lnSpc>
              <a:spcBef>
                <a:spcPts val="600"/>
              </a:spcBef>
              <a:buClr>
                <a:schemeClr val="accent1"/>
              </a:buClr>
              <a:buNone/>
            </a:pPr>
            <a:r>
              <a:rPr lang="en-US" sz="1500" dirty="0" smtClean="0"/>
              <a:t>Note that at run-time, these properties files will typically be placed at: /WEB-INF/classes folder so they get detected in the classpath scanning</a:t>
            </a:r>
            <a:endParaRPr lang="en-US" sz="1500" dirty="0" smtClean="0"/>
          </a:p>
          <a:p>
            <a:pPr marL="320040" lvl="2" indent="0">
              <a:lnSpc>
                <a:spcPct val="130000"/>
              </a:lnSpc>
              <a:spcBef>
                <a:spcPts val="600"/>
              </a:spcBef>
              <a:buClr>
                <a:schemeClr val="accent1"/>
              </a:buClr>
              <a:buNone/>
            </a:pPr>
            <a:endParaRPr lang="en-US" sz="1500" dirty="0"/>
          </a:p>
          <a:p>
            <a:pPr marL="320040" lvl="2" indent="0">
              <a:lnSpc>
                <a:spcPct val="130000"/>
              </a:lnSpc>
              <a:spcBef>
                <a:spcPts val="600"/>
              </a:spcBef>
              <a:buClr>
                <a:schemeClr val="accent1"/>
              </a:buClr>
              <a:buNone/>
            </a:pPr>
            <a:r>
              <a:rPr lang="en-US" sz="1500" dirty="0" smtClean="0"/>
              <a:t>The </a:t>
            </a:r>
            <a:r>
              <a:rPr lang="en-US" sz="1500" dirty="0" err="1" smtClean="0"/>
              <a:t>basenames</a:t>
            </a:r>
            <a:r>
              <a:rPr lang="en-US" sz="1500" dirty="0" smtClean="0"/>
              <a:t> property of the </a:t>
            </a:r>
            <a:r>
              <a:rPr lang="en-US" sz="1500" dirty="0" err="1" smtClean="0"/>
              <a:t>messageSource</a:t>
            </a:r>
            <a:r>
              <a:rPr lang="en-US" sz="1500" dirty="0" smtClean="0"/>
              <a:t> bean will by default look for files with the “.properties” extension.</a:t>
            </a:r>
            <a:endParaRPr lang="en-US" sz="1800" dirty="0"/>
          </a:p>
          <a:p>
            <a:pPr>
              <a:lnSpc>
                <a:spcPct val="130000"/>
              </a:lnSpc>
            </a:pPr>
            <a:endParaRPr lang="en-US" sz="2000" dirty="0" smtClean="0"/>
          </a:p>
          <a:p>
            <a:pPr>
              <a:lnSpc>
                <a:spcPct val="130000"/>
              </a:lnSpc>
            </a:pPr>
            <a:endParaRPr lang="en-US" sz="2000" dirty="0" smtClean="0"/>
          </a:p>
          <a:p>
            <a:pPr>
              <a:lnSpc>
                <a:spcPct val="130000"/>
              </a:lnSpc>
            </a:pPr>
            <a:endParaRPr lang="en-US" sz="2000" dirty="0"/>
          </a:p>
          <a:p>
            <a:pPr marL="45720" indent="0">
              <a:lnSpc>
                <a:spcPct val="130000"/>
              </a:lnSpc>
              <a:buNone/>
            </a:pPr>
            <a:endParaRPr lang="en-US" sz="2000" dirty="0"/>
          </a:p>
          <a:p>
            <a:pPr lvl="2">
              <a:lnSpc>
                <a:spcPct val="130000"/>
              </a:lnSpc>
            </a:pPr>
            <a:endParaRPr lang="en-US" sz="1700" dirty="0"/>
          </a:p>
        </p:txBody>
      </p:sp>
      <p:pic>
        <p:nvPicPr>
          <p:cNvPr id="450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8200" y="1752599"/>
            <a:ext cx="7848600" cy="2334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Spring Framework	</a:t>
            </a:r>
            <a:endParaRPr lang="en-US" sz="2400" dirty="0"/>
          </a:p>
        </p:txBody>
      </p:sp>
      <p:sp>
        <p:nvSpPr>
          <p:cNvPr id="3" name="Content Placeholder 2"/>
          <p:cNvSpPr>
            <a:spLocks noGrp="1"/>
          </p:cNvSpPr>
          <p:nvPr>
            <p:ph sz="quarter" idx="1"/>
          </p:nvPr>
        </p:nvSpPr>
        <p:spPr/>
        <p:txBody>
          <a:bodyPr>
            <a:normAutofit/>
          </a:bodyPr>
          <a:lstStyle/>
          <a:p>
            <a:pPr marL="594360" lvl="2" indent="0">
              <a:buNone/>
            </a:pPr>
            <a:endParaRPr lang="en-US" sz="1700" dirty="0"/>
          </a:p>
          <a:p>
            <a:pPr lvl="2"/>
            <a:endParaRPr lang="en-US" sz="1700"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1143000"/>
            <a:ext cx="5692554"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WEB-INF/classes/app-context.xml</a:t>
            </a:r>
            <a:endParaRPr lang="en-US" sz="2400" dirty="0"/>
          </a:p>
        </p:txBody>
      </p:sp>
      <p:sp>
        <p:nvSpPr>
          <p:cNvPr id="3" name="Content Placeholder 2"/>
          <p:cNvSpPr>
            <a:spLocks noGrp="1"/>
          </p:cNvSpPr>
          <p:nvPr>
            <p:ph sz="quarter" idx="1"/>
          </p:nvPr>
        </p:nvSpPr>
        <p:spPr/>
        <p:txBody>
          <a:bodyPr>
            <a:normAutofit/>
          </a:bodyPr>
          <a:lstStyle/>
          <a:p>
            <a:pPr marL="274320" lvl="1">
              <a:lnSpc>
                <a:spcPct val="130000"/>
              </a:lnSpc>
              <a:spcBef>
                <a:spcPts val="600"/>
              </a:spcBef>
              <a:buClr>
                <a:schemeClr val="accent1"/>
              </a:buClr>
            </a:pPr>
            <a:r>
              <a:rPr lang="en-US" sz="1800" dirty="0"/>
              <a:t>i</a:t>
            </a:r>
            <a:r>
              <a:rPr lang="en-US" sz="1800" dirty="0" smtClean="0"/>
              <a:t>18n</a:t>
            </a:r>
            <a:endParaRPr lang="en-US" sz="1800" dirty="0" smtClean="0"/>
          </a:p>
          <a:p>
            <a:pPr marL="548640" lvl="2">
              <a:lnSpc>
                <a:spcPct val="130000"/>
              </a:lnSpc>
              <a:spcBef>
                <a:spcPts val="600"/>
              </a:spcBef>
              <a:buClr>
                <a:schemeClr val="accent1"/>
              </a:buClr>
            </a:pPr>
            <a:r>
              <a:rPr lang="en-US" sz="1500" dirty="0" smtClean="0"/>
              <a:t>There should be multiple resource messages files one for each locale</a:t>
            </a:r>
            <a:endParaRPr lang="en-US" sz="1500" dirty="0" smtClean="0"/>
          </a:p>
          <a:p>
            <a:pPr marL="822960" lvl="3">
              <a:lnSpc>
                <a:spcPct val="130000"/>
              </a:lnSpc>
              <a:spcBef>
                <a:spcPts val="600"/>
              </a:spcBef>
              <a:buClr>
                <a:schemeClr val="accent1"/>
              </a:buClr>
            </a:pPr>
            <a:r>
              <a:rPr lang="en-US" sz="1400" dirty="0" err="1" smtClean="0"/>
              <a:t>messages.properties</a:t>
            </a:r>
            <a:r>
              <a:rPr lang="en-US" sz="1400" dirty="0" smtClean="0"/>
              <a:t> – Default and English</a:t>
            </a:r>
            <a:endParaRPr lang="en-US" sz="1400" dirty="0" smtClean="0"/>
          </a:p>
          <a:p>
            <a:pPr marL="822960" lvl="3">
              <a:lnSpc>
                <a:spcPct val="130000"/>
              </a:lnSpc>
              <a:spcBef>
                <a:spcPts val="600"/>
              </a:spcBef>
              <a:buClr>
                <a:schemeClr val="accent1"/>
              </a:buClr>
            </a:pPr>
            <a:r>
              <a:rPr lang="en-US" sz="1400" dirty="0" err="1"/>
              <a:t>m</a:t>
            </a:r>
            <a:r>
              <a:rPr lang="en-US" sz="1400" dirty="0" err="1" smtClean="0"/>
              <a:t>essages_zh_CN.properties</a:t>
            </a:r>
            <a:r>
              <a:rPr lang="en-US" sz="1400" dirty="0" smtClean="0"/>
              <a:t> – Chinese </a:t>
            </a:r>
            <a:endParaRPr lang="en-US" sz="1400" dirty="0" smtClean="0"/>
          </a:p>
          <a:p>
            <a:pPr marL="548640" lvl="2">
              <a:lnSpc>
                <a:spcPct val="130000"/>
              </a:lnSpc>
              <a:spcBef>
                <a:spcPts val="600"/>
              </a:spcBef>
              <a:buClr>
                <a:schemeClr val="accent1"/>
              </a:buClr>
            </a:pPr>
            <a:r>
              <a:rPr lang="en-US" sz="1500" dirty="0" smtClean="0"/>
              <a:t>Sample Contents</a:t>
            </a:r>
            <a:endParaRPr lang="en-US" sz="1500" dirty="0" smtClean="0"/>
          </a:p>
          <a:p>
            <a:pPr marL="548640" lvl="2">
              <a:lnSpc>
                <a:spcPct val="130000"/>
              </a:lnSpc>
              <a:spcBef>
                <a:spcPts val="600"/>
              </a:spcBef>
              <a:buClr>
                <a:schemeClr val="accent1"/>
              </a:buClr>
            </a:pPr>
            <a:endParaRPr lang="en-US" sz="1500" dirty="0" smtClean="0"/>
          </a:p>
          <a:p>
            <a:pPr marL="548640" lvl="2">
              <a:lnSpc>
                <a:spcPct val="130000"/>
              </a:lnSpc>
              <a:spcBef>
                <a:spcPts val="600"/>
              </a:spcBef>
              <a:buClr>
                <a:schemeClr val="accent1"/>
              </a:buClr>
            </a:pPr>
            <a:endParaRPr lang="en-US" sz="1500" dirty="0"/>
          </a:p>
          <a:p>
            <a:pPr marL="548640" lvl="2">
              <a:lnSpc>
                <a:spcPct val="130000"/>
              </a:lnSpc>
              <a:spcBef>
                <a:spcPts val="600"/>
              </a:spcBef>
              <a:buClr>
                <a:schemeClr val="accent1"/>
              </a:buClr>
            </a:pPr>
            <a:endParaRPr lang="en-US" sz="1500" dirty="0" smtClean="0"/>
          </a:p>
          <a:p>
            <a:pPr marL="548640" lvl="2">
              <a:lnSpc>
                <a:spcPct val="130000"/>
              </a:lnSpc>
              <a:spcBef>
                <a:spcPts val="600"/>
              </a:spcBef>
              <a:buClr>
                <a:schemeClr val="accent1"/>
              </a:buClr>
            </a:pPr>
            <a:r>
              <a:rPr lang="en-US" sz="1500" dirty="0" smtClean="0"/>
              <a:t>How to use (Say in JSP)</a:t>
            </a:r>
            <a:endParaRPr lang="en-US" sz="1500" dirty="0" smtClean="0"/>
          </a:p>
          <a:p>
            <a:pPr marL="822960" lvl="3">
              <a:lnSpc>
                <a:spcPct val="130000"/>
              </a:lnSpc>
              <a:spcBef>
                <a:spcPts val="600"/>
              </a:spcBef>
              <a:buClr>
                <a:schemeClr val="accent1"/>
              </a:buClr>
            </a:pPr>
            <a:r>
              <a:rPr lang="en-US" sz="1300" dirty="0" smtClean="0"/>
              <a:t>We will use the Spring </a:t>
            </a:r>
            <a:r>
              <a:rPr lang="en-US" sz="1300" dirty="0" err="1" smtClean="0"/>
              <a:t>TagLib</a:t>
            </a:r>
            <a:r>
              <a:rPr lang="en-US" sz="1300" dirty="0" smtClean="0"/>
              <a:t> </a:t>
            </a:r>
            <a:endParaRPr lang="en-US" sz="1300" dirty="0"/>
          </a:p>
          <a:p>
            <a:pPr marL="548640" lvl="2">
              <a:lnSpc>
                <a:spcPct val="130000"/>
              </a:lnSpc>
              <a:spcBef>
                <a:spcPts val="600"/>
              </a:spcBef>
              <a:buClr>
                <a:schemeClr val="accent1"/>
              </a:buClr>
            </a:pPr>
            <a:endParaRPr lang="en-US" sz="1500" dirty="0"/>
          </a:p>
          <a:p>
            <a:pPr marL="594360" lvl="3" indent="0">
              <a:lnSpc>
                <a:spcPct val="130000"/>
              </a:lnSpc>
              <a:spcBef>
                <a:spcPts val="600"/>
              </a:spcBef>
              <a:buClr>
                <a:schemeClr val="accent1"/>
              </a:buClr>
              <a:buNone/>
            </a:pPr>
            <a:endParaRPr lang="en-US" sz="1300" dirty="0" smtClean="0"/>
          </a:p>
          <a:p>
            <a:pPr marL="274320" lvl="1">
              <a:lnSpc>
                <a:spcPct val="130000"/>
              </a:lnSpc>
              <a:spcBef>
                <a:spcPts val="600"/>
              </a:spcBef>
              <a:buClr>
                <a:schemeClr val="accent1"/>
              </a:buClr>
            </a:pPr>
            <a:endParaRPr lang="en-US" sz="1800" dirty="0" smtClean="0"/>
          </a:p>
          <a:p>
            <a:pPr marL="320040" lvl="2" indent="0">
              <a:lnSpc>
                <a:spcPct val="130000"/>
              </a:lnSpc>
              <a:spcBef>
                <a:spcPts val="600"/>
              </a:spcBef>
              <a:buClr>
                <a:schemeClr val="accent1"/>
              </a:buClr>
              <a:buNone/>
            </a:pPr>
            <a:endParaRPr lang="en-US" sz="1500" dirty="0"/>
          </a:p>
          <a:p>
            <a:pPr marL="320040" lvl="2" indent="0">
              <a:lnSpc>
                <a:spcPct val="130000"/>
              </a:lnSpc>
              <a:spcBef>
                <a:spcPts val="600"/>
              </a:spcBef>
              <a:buClr>
                <a:schemeClr val="accent1"/>
              </a:buClr>
              <a:buNone/>
            </a:pPr>
            <a:endParaRPr lang="en-US" sz="1700" dirty="0"/>
          </a:p>
          <a:p>
            <a:pPr marL="274320" lvl="1" indent="0">
              <a:lnSpc>
                <a:spcPct val="130000"/>
              </a:lnSpc>
              <a:buNone/>
            </a:pPr>
            <a:endParaRPr lang="en-US" sz="1800" dirty="0"/>
          </a:p>
          <a:p>
            <a:pPr>
              <a:lnSpc>
                <a:spcPct val="130000"/>
              </a:lnSpc>
            </a:pPr>
            <a:endParaRPr lang="en-US" sz="2000" dirty="0" smtClean="0"/>
          </a:p>
          <a:p>
            <a:pPr>
              <a:lnSpc>
                <a:spcPct val="130000"/>
              </a:lnSpc>
            </a:pPr>
            <a:endParaRPr lang="en-US" sz="2000" dirty="0" smtClean="0"/>
          </a:p>
          <a:p>
            <a:pPr>
              <a:lnSpc>
                <a:spcPct val="130000"/>
              </a:lnSpc>
            </a:pPr>
            <a:endParaRPr lang="en-US" sz="2000" dirty="0"/>
          </a:p>
          <a:p>
            <a:pPr marL="45720" indent="0">
              <a:lnSpc>
                <a:spcPct val="130000"/>
              </a:lnSpc>
              <a:buNone/>
            </a:pPr>
            <a:endParaRPr lang="en-US" sz="2000" dirty="0"/>
          </a:p>
          <a:p>
            <a:pPr lvl="2">
              <a:lnSpc>
                <a:spcPct val="130000"/>
              </a:lnSpc>
            </a:pPr>
            <a:endParaRPr lang="en-US" sz="1700" dirty="0"/>
          </a:p>
        </p:txBody>
      </p:sp>
      <p:pic>
        <p:nvPicPr>
          <p:cNvPr id="4608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49656" y="3034352"/>
            <a:ext cx="6200454"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856" y="4924560"/>
            <a:ext cx="7620000" cy="1535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WEB-INF/classes/app-context.xml</a:t>
            </a:r>
            <a:endParaRPr lang="en-US" sz="2400" dirty="0"/>
          </a:p>
        </p:txBody>
      </p:sp>
      <p:sp>
        <p:nvSpPr>
          <p:cNvPr id="3" name="Content Placeholder 2"/>
          <p:cNvSpPr>
            <a:spLocks noGrp="1"/>
          </p:cNvSpPr>
          <p:nvPr>
            <p:ph sz="quarter" idx="1"/>
          </p:nvPr>
        </p:nvSpPr>
        <p:spPr/>
        <p:txBody>
          <a:bodyPr>
            <a:normAutofit/>
          </a:bodyPr>
          <a:lstStyle/>
          <a:p>
            <a:pPr marL="274320" lvl="1">
              <a:lnSpc>
                <a:spcPct val="130000"/>
              </a:lnSpc>
              <a:spcBef>
                <a:spcPts val="600"/>
              </a:spcBef>
              <a:buClr>
                <a:schemeClr val="accent1"/>
              </a:buClr>
            </a:pPr>
            <a:r>
              <a:rPr lang="en-US" sz="1800" dirty="0" smtClean="0"/>
              <a:t>Session Factory (Depends on </a:t>
            </a:r>
            <a:r>
              <a:rPr lang="en-US" sz="1800" dirty="0" err="1" smtClean="0"/>
              <a:t>DataSource</a:t>
            </a:r>
            <a:r>
              <a:rPr lang="en-US" sz="1800" dirty="0" smtClean="0"/>
              <a:t>)</a:t>
            </a:r>
            <a:endParaRPr lang="en-US" sz="1800" dirty="0" smtClean="0"/>
          </a:p>
          <a:p>
            <a:pPr marL="548640" lvl="2">
              <a:lnSpc>
                <a:spcPct val="130000"/>
              </a:lnSpc>
              <a:spcBef>
                <a:spcPts val="600"/>
              </a:spcBef>
              <a:buClr>
                <a:schemeClr val="accent1"/>
              </a:buClr>
            </a:pPr>
            <a:r>
              <a:rPr lang="en-US" sz="1500" dirty="0" smtClean="0"/>
              <a:t>Spring support for hibernate </a:t>
            </a:r>
            <a:r>
              <a:rPr lang="en-US" sz="1500" dirty="0" err="1" smtClean="0"/>
              <a:t>LocalSessionFactory</a:t>
            </a:r>
            <a:endParaRPr lang="en-US" sz="1500" dirty="0" smtClean="0"/>
          </a:p>
          <a:p>
            <a:pPr marL="822960" lvl="3">
              <a:lnSpc>
                <a:spcPct val="130000"/>
              </a:lnSpc>
              <a:spcBef>
                <a:spcPts val="600"/>
              </a:spcBef>
              <a:buClr>
                <a:schemeClr val="accent1"/>
              </a:buClr>
            </a:pPr>
            <a:r>
              <a:rPr lang="en-US" sz="1300" dirty="0" err="1" smtClean="0"/>
              <a:t>dataSource</a:t>
            </a:r>
            <a:endParaRPr lang="en-US" sz="1300" dirty="0" smtClean="0"/>
          </a:p>
          <a:p>
            <a:pPr marL="822960" lvl="3">
              <a:lnSpc>
                <a:spcPct val="130000"/>
              </a:lnSpc>
              <a:spcBef>
                <a:spcPts val="600"/>
              </a:spcBef>
              <a:buClr>
                <a:schemeClr val="accent1"/>
              </a:buClr>
            </a:pPr>
            <a:r>
              <a:rPr lang="en-US" sz="1300" dirty="0" err="1" smtClean="0"/>
              <a:t>mappingLocations</a:t>
            </a:r>
            <a:r>
              <a:rPr lang="en-US" sz="1300" dirty="0" smtClean="0"/>
              <a:t> – List of *.hbm.xml files</a:t>
            </a:r>
            <a:endParaRPr lang="en-US" sz="1300" dirty="0" smtClean="0"/>
          </a:p>
          <a:p>
            <a:pPr marL="822960" lvl="3">
              <a:lnSpc>
                <a:spcPct val="130000"/>
              </a:lnSpc>
              <a:spcBef>
                <a:spcPts val="600"/>
              </a:spcBef>
              <a:buClr>
                <a:schemeClr val="accent1"/>
              </a:buClr>
            </a:pPr>
            <a:r>
              <a:rPr lang="en-US" sz="1300" dirty="0" err="1" smtClean="0"/>
              <a:t>hibernateProperties</a:t>
            </a:r>
            <a:r>
              <a:rPr lang="en-US" sz="1300" dirty="0" smtClean="0"/>
              <a:t> – Such as </a:t>
            </a:r>
            <a:r>
              <a:rPr lang="en-US" sz="1300" dirty="0" err="1" smtClean="0"/>
              <a:t>show_sql</a:t>
            </a:r>
            <a:r>
              <a:rPr lang="en-US" sz="1300" dirty="0" smtClean="0"/>
              <a:t>, dialect etc…,</a:t>
            </a:r>
            <a:endParaRPr lang="en-US" sz="1300" dirty="0" smtClean="0"/>
          </a:p>
          <a:p>
            <a:pPr marL="274320" lvl="1">
              <a:lnSpc>
                <a:spcPct val="130000"/>
              </a:lnSpc>
              <a:spcBef>
                <a:spcPts val="600"/>
              </a:spcBef>
              <a:buClr>
                <a:schemeClr val="accent1"/>
              </a:buClr>
            </a:pPr>
            <a:r>
              <a:rPr lang="en-US" sz="1800" dirty="0" smtClean="0"/>
              <a:t>Other Service &amp; Repository Beans (One example shown below)</a:t>
            </a:r>
            <a:endParaRPr lang="en-US" sz="1800" dirty="0" smtClean="0"/>
          </a:p>
          <a:p>
            <a:pPr marL="822960" lvl="3">
              <a:lnSpc>
                <a:spcPct val="130000"/>
              </a:lnSpc>
              <a:spcBef>
                <a:spcPts val="600"/>
              </a:spcBef>
              <a:buClr>
                <a:schemeClr val="accent1"/>
              </a:buClr>
            </a:pPr>
            <a:endParaRPr lang="en-US" sz="1700" dirty="0"/>
          </a:p>
        </p:txBody>
      </p:sp>
      <p:pic>
        <p:nvPicPr>
          <p:cNvPr id="481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78432" y="3501783"/>
            <a:ext cx="5784368" cy="3120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View Resolver</a:t>
            </a:r>
            <a:endParaRPr lang="en-US" sz="2400" dirty="0"/>
          </a:p>
        </p:txBody>
      </p:sp>
      <p:sp>
        <p:nvSpPr>
          <p:cNvPr id="3" name="Content Placeholder 2"/>
          <p:cNvSpPr>
            <a:spLocks noGrp="1"/>
          </p:cNvSpPr>
          <p:nvPr>
            <p:ph sz="quarter" idx="1"/>
          </p:nvPr>
        </p:nvSpPr>
        <p:spPr>
          <a:xfrm>
            <a:off x="457200" y="1219200"/>
            <a:ext cx="8229600" cy="5105400"/>
          </a:xfrm>
        </p:spPr>
        <p:txBody>
          <a:bodyPr>
            <a:normAutofit/>
          </a:bodyPr>
          <a:lstStyle/>
          <a:p>
            <a:pPr lvl="1">
              <a:lnSpc>
                <a:spcPct val="110000"/>
              </a:lnSpc>
            </a:pPr>
            <a:r>
              <a:rPr lang="en-US" sz="2000" dirty="0"/>
              <a:t>All the handler methods in the controller class must </a:t>
            </a:r>
            <a:r>
              <a:rPr lang="en-US" sz="2000" dirty="0" smtClean="0"/>
              <a:t>resolve </a:t>
            </a:r>
            <a:r>
              <a:rPr lang="en-US" sz="2000" dirty="0"/>
              <a:t>to a logical view name explicitly by returning a </a:t>
            </a:r>
            <a:r>
              <a:rPr lang="en-US" sz="2000" i="1" dirty="0"/>
              <a:t>String</a:t>
            </a:r>
            <a:endParaRPr lang="en-US" sz="2000" i="1" dirty="0"/>
          </a:p>
          <a:p>
            <a:pPr lvl="1">
              <a:lnSpc>
                <a:spcPct val="110000"/>
              </a:lnSpc>
            </a:pPr>
            <a:r>
              <a:rPr lang="en-US" sz="2000" dirty="0" err="1" smtClean="0"/>
              <a:t>ViewResolver</a:t>
            </a:r>
            <a:r>
              <a:rPr lang="en-US" sz="2000" dirty="0" smtClean="0"/>
              <a:t> interface</a:t>
            </a:r>
            <a:endParaRPr lang="en-US" sz="2000" dirty="0" smtClean="0"/>
          </a:p>
          <a:p>
            <a:pPr lvl="2">
              <a:lnSpc>
                <a:spcPct val="110000"/>
              </a:lnSpc>
            </a:pPr>
            <a:r>
              <a:rPr lang="en-US" sz="1700" dirty="0"/>
              <a:t>Provides a mapping between view names and the actual </a:t>
            </a:r>
            <a:r>
              <a:rPr lang="en-US" sz="1700" dirty="0" smtClean="0"/>
              <a:t>views</a:t>
            </a:r>
            <a:endParaRPr lang="en-US" sz="1700" dirty="0" smtClean="0"/>
          </a:p>
          <a:p>
            <a:pPr lvl="2">
              <a:lnSpc>
                <a:spcPct val="110000"/>
              </a:lnSpc>
            </a:pPr>
            <a:r>
              <a:rPr lang="en-US" sz="1700" dirty="0" smtClean="0"/>
              <a:t>There are many implementation is spring, but the prominent ones used are </a:t>
            </a:r>
            <a:r>
              <a:rPr lang="en-US" sz="1800" dirty="0" err="1" smtClean="0"/>
              <a:t>InternalResourceViewResolver</a:t>
            </a:r>
            <a:r>
              <a:rPr lang="en-US" sz="1800" dirty="0"/>
              <a:t> and TilesViewResolver</a:t>
            </a:r>
            <a:endParaRPr lang="en-US" sz="1700" dirty="0"/>
          </a:p>
          <a:p>
            <a:pPr lvl="1">
              <a:lnSpc>
                <a:spcPct val="90000"/>
              </a:lnSpc>
            </a:pPr>
            <a:endParaRPr lang="en-US" sz="1800" dirty="0" smtClean="0"/>
          </a:p>
          <a:p>
            <a:pPr lvl="1">
              <a:lnSpc>
                <a:spcPct val="90000"/>
              </a:lnSpc>
            </a:pPr>
            <a:endParaRPr lang="en-US" sz="1800" dirty="0"/>
          </a:p>
          <a:p>
            <a:pPr marL="45720" indent="0">
              <a:buNone/>
            </a:pPr>
            <a:endParaRPr lang="en-US" sz="2800" dirty="0" smtClean="0"/>
          </a:p>
          <a:p>
            <a:pPr lvl="2"/>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err="1" smtClean="0"/>
              <a:t>InternalResourceViewResolver</a:t>
            </a:r>
            <a:endParaRPr lang="en-US" sz="2400" dirty="0"/>
          </a:p>
        </p:txBody>
      </p:sp>
      <p:sp>
        <p:nvSpPr>
          <p:cNvPr id="3" name="Content Placeholder 2"/>
          <p:cNvSpPr>
            <a:spLocks noGrp="1"/>
          </p:cNvSpPr>
          <p:nvPr>
            <p:ph sz="quarter" idx="1"/>
          </p:nvPr>
        </p:nvSpPr>
        <p:spPr>
          <a:xfrm>
            <a:off x="457200" y="1219200"/>
            <a:ext cx="8229600" cy="5105400"/>
          </a:xfrm>
        </p:spPr>
        <p:txBody>
          <a:bodyPr>
            <a:normAutofit/>
          </a:bodyPr>
          <a:lstStyle/>
          <a:p>
            <a:pPr lvl="1">
              <a:lnSpc>
                <a:spcPct val="90000"/>
              </a:lnSpc>
            </a:pPr>
            <a:endParaRPr lang="en-US" sz="1800" dirty="0" smtClean="0"/>
          </a:p>
          <a:p>
            <a:pPr lvl="1">
              <a:lnSpc>
                <a:spcPct val="90000"/>
              </a:lnSpc>
            </a:pPr>
            <a:endParaRPr lang="en-US" sz="1800" dirty="0"/>
          </a:p>
          <a:p>
            <a:pPr lvl="1">
              <a:lnSpc>
                <a:spcPct val="90000"/>
              </a:lnSpc>
            </a:pPr>
            <a:endParaRPr lang="en-US" sz="1800" dirty="0" smtClean="0"/>
          </a:p>
          <a:p>
            <a:pPr lvl="1">
              <a:lnSpc>
                <a:spcPct val="90000"/>
              </a:lnSpc>
            </a:pPr>
            <a:endParaRPr lang="en-US" sz="1800" dirty="0"/>
          </a:p>
          <a:p>
            <a:pPr lvl="1">
              <a:lnSpc>
                <a:spcPct val="90000"/>
              </a:lnSpc>
            </a:pPr>
            <a:endParaRPr lang="en-US" sz="1800" dirty="0" smtClean="0"/>
          </a:p>
          <a:p>
            <a:pPr lvl="1">
              <a:lnSpc>
                <a:spcPct val="110000"/>
              </a:lnSpc>
            </a:pPr>
            <a:r>
              <a:rPr lang="en-US" sz="1800" dirty="0" smtClean="0"/>
              <a:t>In </a:t>
            </a:r>
            <a:r>
              <a:rPr lang="en-US" sz="1800" dirty="0"/>
              <a:t>Spring MVC, </a:t>
            </a:r>
            <a:r>
              <a:rPr lang="en-US" sz="1800" b="1" dirty="0" err="1"/>
              <a:t>InternalResourceViewResolver</a:t>
            </a:r>
            <a:r>
              <a:rPr lang="en-US" sz="1800" dirty="0"/>
              <a:t> is used to resolve “internal resource view” (in simple, it’s final output, jsp or </a:t>
            </a:r>
            <a:r>
              <a:rPr lang="en-US" sz="1800" dirty="0" smtClean="0"/>
              <a:t>html </a:t>
            </a:r>
            <a:r>
              <a:rPr lang="en-US" sz="1800" dirty="0"/>
              <a:t>page) based on a predefined URL pattern. In additional, it allow you to add some predefined prefix or suffix to the view name (prefix + view name + suffix), and generate the final view page URL</a:t>
            </a:r>
            <a:r>
              <a:rPr lang="en-US" sz="1800" dirty="0" smtClean="0"/>
              <a:t>.</a:t>
            </a:r>
            <a:endParaRPr lang="en-US" sz="1800" dirty="0" smtClean="0"/>
          </a:p>
          <a:p>
            <a:pPr marL="594360" lvl="2" indent="0">
              <a:lnSpc>
                <a:spcPct val="110000"/>
              </a:lnSpc>
              <a:buNone/>
            </a:pPr>
            <a:r>
              <a:rPr lang="en-US" sz="1500" dirty="0" smtClean="0"/>
              <a:t>If let’s say controller returns a string “</a:t>
            </a:r>
            <a:r>
              <a:rPr lang="en-US" sz="1500" dirty="0" err="1" smtClean="0"/>
              <a:t>carrierDetails</a:t>
            </a:r>
            <a:r>
              <a:rPr lang="en-US" sz="1500" dirty="0" smtClean="0"/>
              <a:t>”; the actual (physical) view it resolves to is</a:t>
            </a:r>
            <a:endParaRPr lang="en-US" sz="1500" dirty="0" smtClean="0"/>
          </a:p>
          <a:p>
            <a:pPr marL="594360" lvl="2" indent="0">
              <a:lnSpc>
                <a:spcPct val="110000"/>
              </a:lnSpc>
              <a:buNone/>
            </a:pPr>
            <a:r>
              <a:rPr lang="en-US" sz="1500" dirty="0" smtClean="0">
                <a:solidFill>
                  <a:srgbClr val="FF0000"/>
                </a:solidFill>
              </a:rPr>
              <a:t>/WEB-INF/</a:t>
            </a:r>
            <a:r>
              <a:rPr lang="en-US" sz="1500" dirty="0" err="1" smtClean="0">
                <a:solidFill>
                  <a:srgbClr val="FF0000"/>
                </a:solidFill>
              </a:rPr>
              <a:t>jsp</a:t>
            </a:r>
            <a:r>
              <a:rPr lang="en-US" sz="1500" b="1" dirty="0" smtClean="0"/>
              <a:t>/</a:t>
            </a:r>
            <a:r>
              <a:rPr lang="en-US" sz="1500" b="1" dirty="0" err="1" smtClean="0"/>
              <a:t>carrierDetails</a:t>
            </a:r>
            <a:r>
              <a:rPr lang="en-US" sz="1500" dirty="0" err="1" smtClean="0">
                <a:solidFill>
                  <a:srgbClr val="FF0000"/>
                </a:solidFill>
              </a:rPr>
              <a:t>.jsp</a:t>
            </a:r>
            <a:endParaRPr lang="en-US" sz="1500" dirty="0">
              <a:solidFill>
                <a:srgbClr val="FF0000"/>
              </a:solidFill>
            </a:endParaRPr>
          </a:p>
          <a:p>
            <a:pPr marL="45720" indent="0">
              <a:buNone/>
            </a:pPr>
            <a:endParaRPr lang="en-US" sz="2800" dirty="0" smtClean="0"/>
          </a:p>
          <a:p>
            <a:pPr lvl="2"/>
            <a:endParaRPr lang="en-US" dirty="0"/>
          </a:p>
        </p:txBody>
      </p:sp>
      <p:sp>
        <p:nvSpPr>
          <p:cNvPr id="4" name="Rectangle 3"/>
          <p:cNvSpPr/>
          <p:nvPr/>
        </p:nvSpPr>
        <p:spPr>
          <a:xfrm>
            <a:off x="533400" y="1143000"/>
            <a:ext cx="8153400" cy="2034852"/>
          </a:xfrm>
          <a:prstGeom prst="rect">
            <a:avLst/>
          </a:prstGeom>
        </p:spPr>
        <p:txBody>
          <a:bodyPr wrap="square">
            <a:spAutoFit/>
          </a:bodyPr>
          <a:lstStyle/>
          <a:p>
            <a:pPr>
              <a:lnSpc>
                <a:spcPct val="110000"/>
              </a:lnSpc>
            </a:pPr>
            <a:r>
              <a:rPr lang="en-US" sz="1600" b="1" dirty="0"/>
              <a:t>What’s internal resource views?</a:t>
            </a:r>
            <a:br>
              <a:rPr lang="en-US" sz="1600" dirty="0"/>
            </a:br>
            <a:r>
              <a:rPr lang="en-US" sz="1600" dirty="0"/>
              <a:t>In Spring MVC or any web application, for good practice, it’s always recommended to put the entire views or JSP files under “WEB-INF” folder, to protect it from direct access via manual entered URL. Those views under “WEB-INF” folder are named as internal resource views, as it’s only accessible by the servlet or Spring’s controllers class</a:t>
            </a:r>
            <a:r>
              <a:rPr lang="en-US" sz="1600" dirty="0" smtClean="0"/>
              <a:t>.</a:t>
            </a:r>
            <a:endParaRPr lang="en-US" sz="1600" dirty="0" smtClean="0"/>
          </a:p>
          <a:p>
            <a:pPr>
              <a:lnSpc>
                <a:spcPct val="110000"/>
              </a:lnSpc>
            </a:pPr>
            <a:endParaRPr lang="en-US" dirty="0"/>
          </a:p>
          <a:p>
            <a:pPr>
              <a:lnSpc>
                <a:spcPct val="110000"/>
              </a:lnSpc>
            </a:pPr>
            <a:endParaRPr lang="en-US" dirty="0"/>
          </a:p>
        </p:txBody>
      </p:sp>
      <p:pic>
        <p:nvPicPr>
          <p:cNvPr id="1945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5181600"/>
            <a:ext cx="8273988"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TilesViewResolver</a:t>
            </a:r>
            <a:endParaRPr lang="en-US" sz="2400" dirty="0"/>
          </a:p>
        </p:txBody>
      </p:sp>
      <p:sp>
        <p:nvSpPr>
          <p:cNvPr id="3" name="Content Placeholder 2"/>
          <p:cNvSpPr>
            <a:spLocks noGrp="1"/>
          </p:cNvSpPr>
          <p:nvPr>
            <p:ph sz="quarter" idx="1"/>
          </p:nvPr>
        </p:nvSpPr>
        <p:spPr>
          <a:xfrm>
            <a:off x="457200" y="1219200"/>
            <a:ext cx="8229600" cy="5105400"/>
          </a:xfrm>
        </p:spPr>
        <p:txBody>
          <a:bodyPr>
            <a:normAutofit/>
          </a:bodyPr>
          <a:lstStyle/>
          <a:p>
            <a:pPr lvl="1">
              <a:lnSpc>
                <a:spcPct val="90000"/>
              </a:lnSpc>
            </a:pPr>
            <a:r>
              <a:rPr lang="en-US" sz="1800" dirty="0"/>
              <a:t>Resolves view names to protected .jsp resources within the /</a:t>
            </a:r>
            <a:r>
              <a:rPr lang="en-US" sz="1800" dirty="0" smtClean="0"/>
              <a:t>WEB-INF/jsp directory</a:t>
            </a:r>
            <a:endParaRPr lang="en-US" sz="1800" dirty="0" smtClean="0"/>
          </a:p>
          <a:p>
            <a:pPr lvl="1">
              <a:lnSpc>
                <a:spcPct val="90000"/>
              </a:lnSpc>
            </a:pPr>
            <a:endParaRPr lang="en-US" sz="1800" dirty="0"/>
          </a:p>
          <a:p>
            <a:pPr lvl="1">
              <a:lnSpc>
                <a:spcPct val="90000"/>
              </a:lnSpc>
            </a:pPr>
            <a:endParaRPr lang="en-US" sz="1800" dirty="0" smtClean="0"/>
          </a:p>
          <a:p>
            <a:pPr lvl="1">
              <a:lnSpc>
                <a:spcPct val="90000"/>
              </a:lnSpc>
            </a:pPr>
            <a:endParaRPr lang="en-US" sz="1800" dirty="0"/>
          </a:p>
          <a:p>
            <a:pPr lvl="1">
              <a:lnSpc>
                <a:spcPct val="90000"/>
              </a:lnSpc>
            </a:pPr>
            <a:endParaRPr lang="en-US" sz="1800" dirty="0" smtClean="0"/>
          </a:p>
          <a:p>
            <a:pPr lvl="1">
              <a:lnSpc>
                <a:spcPct val="90000"/>
              </a:lnSpc>
            </a:pPr>
            <a:endParaRPr lang="en-US" sz="1800" dirty="0"/>
          </a:p>
          <a:p>
            <a:pPr lvl="1">
              <a:lnSpc>
                <a:spcPct val="90000"/>
              </a:lnSpc>
            </a:pPr>
            <a:endParaRPr lang="en-US" sz="1800" dirty="0" smtClean="0"/>
          </a:p>
          <a:p>
            <a:pPr lvl="1">
              <a:lnSpc>
                <a:spcPct val="90000"/>
              </a:lnSpc>
            </a:pPr>
            <a:endParaRPr lang="en-US" sz="1800" dirty="0"/>
          </a:p>
          <a:p>
            <a:pPr lvl="1">
              <a:lnSpc>
                <a:spcPct val="90000"/>
              </a:lnSpc>
            </a:pPr>
            <a:endParaRPr lang="en-US" sz="1800" dirty="0" smtClean="0"/>
          </a:p>
          <a:p>
            <a:pPr lvl="1">
              <a:lnSpc>
                <a:spcPct val="90000"/>
              </a:lnSpc>
            </a:pPr>
            <a:endParaRPr lang="en-US" sz="1800" dirty="0"/>
          </a:p>
          <a:p>
            <a:pPr lvl="1">
              <a:lnSpc>
                <a:spcPct val="90000"/>
              </a:lnSpc>
            </a:pPr>
            <a:endParaRPr lang="en-US" sz="1800" dirty="0" smtClean="0"/>
          </a:p>
          <a:p>
            <a:pPr lvl="1">
              <a:lnSpc>
                <a:spcPct val="90000"/>
              </a:lnSpc>
            </a:pPr>
            <a:endParaRPr lang="en-US" sz="1800" dirty="0"/>
          </a:p>
          <a:p>
            <a:pPr lvl="1">
              <a:lnSpc>
                <a:spcPct val="90000"/>
              </a:lnSpc>
            </a:pPr>
            <a:r>
              <a:rPr lang="en-US" sz="1800" dirty="0" err="1" smtClean="0"/>
              <a:t>TilesConfigurer</a:t>
            </a:r>
            <a:r>
              <a:rPr lang="en-US" sz="1800" dirty="0" smtClean="0"/>
              <a:t> is input with configuration files that are located at</a:t>
            </a:r>
            <a:endParaRPr lang="en-US" sz="1800" dirty="0" smtClean="0"/>
          </a:p>
          <a:p>
            <a:pPr marL="274320" lvl="1" indent="0">
              <a:lnSpc>
                <a:spcPct val="90000"/>
              </a:lnSpc>
              <a:buNone/>
            </a:pPr>
            <a:r>
              <a:rPr lang="en-US" sz="1800" dirty="0" smtClean="0"/>
              <a:t> 	/WEB-INF/tiles/*.xml</a:t>
            </a:r>
            <a:endParaRPr lang="en-US" sz="1800" dirty="0" smtClean="0"/>
          </a:p>
        </p:txBody>
      </p:sp>
      <p:pic>
        <p:nvPicPr>
          <p:cNvPr id="2048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1819275"/>
            <a:ext cx="5743575" cy="321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/WEB-INF/tiles/tiles.xml</a:t>
            </a:r>
            <a:endParaRPr lang="en-US" sz="2400" dirty="0"/>
          </a:p>
        </p:txBody>
      </p:sp>
      <p:sp>
        <p:nvSpPr>
          <p:cNvPr id="3" name="Content Placeholder 2"/>
          <p:cNvSpPr>
            <a:spLocks noGrp="1"/>
          </p:cNvSpPr>
          <p:nvPr>
            <p:ph sz="quarter" idx="1"/>
          </p:nvPr>
        </p:nvSpPr>
        <p:spPr>
          <a:xfrm>
            <a:off x="457200" y="1219200"/>
            <a:ext cx="8229600" cy="5105400"/>
          </a:xfrm>
        </p:spPr>
        <p:txBody>
          <a:bodyPr>
            <a:normAutofit/>
          </a:bodyPr>
          <a:lstStyle/>
          <a:p>
            <a:pPr lvl="1">
              <a:lnSpc>
                <a:spcPct val="90000"/>
              </a:lnSpc>
            </a:pPr>
            <a:r>
              <a:rPr lang="en-US" sz="1800" dirty="0" smtClean="0"/>
              <a:t>In </a:t>
            </a:r>
            <a:r>
              <a:rPr lang="en-US" sz="1800" b="1" dirty="0"/>
              <a:t>tiles.xml </a:t>
            </a:r>
            <a:r>
              <a:rPr lang="en-US" sz="1800" dirty="0"/>
              <a:t>we have </a:t>
            </a:r>
            <a:r>
              <a:rPr lang="en-US" sz="1800" dirty="0" smtClean="0"/>
              <a:t>defined </a:t>
            </a:r>
            <a:r>
              <a:rPr lang="en-US" sz="1800" dirty="0"/>
              <a:t>a template </a:t>
            </a:r>
            <a:r>
              <a:rPr lang="en-US" sz="1800" dirty="0" smtClean="0"/>
              <a:t>“</a:t>
            </a:r>
            <a:r>
              <a:rPr lang="en-US" sz="1800" b="1" i="1" dirty="0" err="1" smtClean="0"/>
              <a:t>base.definition</a:t>
            </a:r>
            <a:r>
              <a:rPr lang="en-US" sz="1800" dirty="0" smtClean="0"/>
              <a:t>“</a:t>
            </a:r>
            <a:endParaRPr lang="en-US" sz="1800" dirty="0" smtClean="0"/>
          </a:p>
          <a:p>
            <a:pPr lvl="2">
              <a:lnSpc>
                <a:spcPct val="90000"/>
              </a:lnSpc>
            </a:pPr>
            <a:r>
              <a:rPr lang="en-US" sz="1500" dirty="0" smtClean="0"/>
              <a:t>This layout has a base template jsp</a:t>
            </a:r>
            <a:r>
              <a:rPr lang="en-US" sz="1500" dirty="0"/>
              <a:t> = /</a:t>
            </a:r>
            <a:r>
              <a:rPr lang="en-US" sz="1500" dirty="0" smtClean="0"/>
              <a:t>WEB-INF/jsp/layout/</a:t>
            </a:r>
            <a:r>
              <a:rPr lang="en-US" sz="1500" dirty="0" err="1" smtClean="0"/>
              <a:t>layout.jsp</a:t>
            </a:r>
            <a:r>
              <a:rPr lang="en-US" sz="1500" dirty="0" smtClean="0"/>
              <a:t> in which attributes (as place holders) are defined.</a:t>
            </a:r>
            <a:endParaRPr lang="en-US" sz="1500" dirty="0" smtClean="0"/>
          </a:p>
          <a:p>
            <a:pPr lvl="2">
              <a:lnSpc>
                <a:spcPct val="90000"/>
              </a:lnSpc>
            </a:pPr>
            <a:r>
              <a:rPr lang="en-US" sz="1500" dirty="0"/>
              <a:t>This layout contains attributes such as </a:t>
            </a:r>
            <a:endParaRPr lang="en-US" sz="1500" dirty="0"/>
          </a:p>
          <a:p>
            <a:pPr lvl="3">
              <a:lnSpc>
                <a:spcPct val="90000"/>
              </a:lnSpc>
            </a:pPr>
            <a:r>
              <a:rPr lang="en-US" sz="1300" dirty="0"/>
              <a:t>resources - /WEB-INF/</a:t>
            </a:r>
            <a:r>
              <a:rPr lang="en-US" sz="1300" dirty="0" err="1"/>
              <a:t>jsp</a:t>
            </a:r>
            <a:r>
              <a:rPr lang="en-US" sz="1300" dirty="0"/>
              <a:t>/layout/</a:t>
            </a:r>
            <a:r>
              <a:rPr lang="en-US" sz="1300" dirty="0" err="1"/>
              <a:t>resources.jsp</a:t>
            </a:r>
            <a:endParaRPr lang="en-US" sz="1300" dirty="0"/>
          </a:p>
          <a:p>
            <a:pPr lvl="3">
              <a:lnSpc>
                <a:spcPct val="90000"/>
              </a:lnSpc>
            </a:pPr>
            <a:r>
              <a:rPr lang="en-US" sz="1300" dirty="0"/>
              <a:t>Header - /WEB-INF/</a:t>
            </a:r>
            <a:r>
              <a:rPr lang="en-US" sz="1300" dirty="0" err="1"/>
              <a:t>jsp</a:t>
            </a:r>
            <a:r>
              <a:rPr lang="en-US" sz="1300" dirty="0"/>
              <a:t>/layout/</a:t>
            </a:r>
            <a:r>
              <a:rPr lang="en-US" sz="1300" dirty="0" err="1"/>
              <a:t>header.jsp</a:t>
            </a:r>
            <a:endParaRPr lang="en-US" sz="1300" dirty="0"/>
          </a:p>
          <a:p>
            <a:pPr lvl="3">
              <a:lnSpc>
                <a:spcPct val="90000"/>
              </a:lnSpc>
            </a:pPr>
            <a:r>
              <a:rPr lang="en-US" sz="1300" dirty="0" err="1"/>
              <a:t>appmenu</a:t>
            </a:r>
            <a:r>
              <a:rPr lang="en-US" sz="1300" dirty="0"/>
              <a:t> - /WEB-INF/</a:t>
            </a:r>
            <a:r>
              <a:rPr lang="en-US" sz="1300" dirty="0" err="1"/>
              <a:t>jsp</a:t>
            </a:r>
            <a:r>
              <a:rPr lang="en-US" sz="1300" dirty="0"/>
              <a:t>/layout/</a:t>
            </a:r>
            <a:r>
              <a:rPr lang="en-US" sz="1300" dirty="0" err="1"/>
              <a:t>appmenu.jsp</a:t>
            </a:r>
            <a:endParaRPr lang="en-US" sz="1300" dirty="0"/>
          </a:p>
          <a:p>
            <a:pPr lvl="3">
              <a:lnSpc>
                <a:spcPct val="90000"/>
              </a:lnSpc>
            </a:pPr>
            <a:r>
              <a:rPr lang="en-US" sz="1300" dirty="0"/>
              <a:t>body – “”</a:t>
            </a:r>
            <a:endParaRPr lang="en-US" sz="1300" dirty="0"/>
          </a:p>
          <a:p>
            <a:pPr lvl="3">
              <a:lnSpc>
                <a:spcPct val="90000"/>
              </a:lnSpc>
            </a:pPr>
            <a:r>
              <a:rPr lang="en-US" sz="1300" dirty="0"/>
              <a:t>footer - /WEB-INF/</a:t>
            </a:r>
            <a:r>
              <a:rPr lang="en-US" sz="1300" dirty="0" err="1"/>
              <a:t>jsp</a:t>
            </a:r>
            <a:r>
              <a:rPr lang="en-US" sz="1300" dirty="0"/>
              <a:t>/layout/</a:t>
            </a:r>
            <a:r>
              <a:rPr lang="en-US" sz="1300" dirty="0" err="1"/>
              <a:t>footer.jsp</a:t>
            </a:r>
            <a:endParaRPr lang="en-US" sz="1300" dirty="0"/>
          </a:p>
          <a:p>
            <a:pPr lvl="2">
              <a:lnSpc>
                <a:spcPct val="90000"/>
              </a:lnSpc>
            </a:pPr>
            <a:r>
              <a:rPr lang="en-US" sz="1500" dirty="0" smtClean="0"/>
              <a:t>This layout is then extended and if required, the attributes are overridden</a:t>
            </a:r>
            <a:endParaRPr lang="en-US" sz="1500" dirty="0" smtClean="0"/>
          </a:p>
          <a:p>
            <a:pPr lvl="2">
              <a:lnSpc>
                <a:spcPct val="90000"/>
              </a:lnSpc>
            </a:pPr>
            <a:r>
              <a:rPr lang="en-US" sz="1500" b="1" dirty="0" smtClean="0"/>
              <a:t>/WEB-INF/</a:t>
            </a:r>
            <a:r>
              <a:rPr lang="en-US" sz="1500" b="1" dirty="0" err="1" smtClean="0"/>
              <a:t>jsp</a:t>
            </a:r>
            <a:r>
              <a:rPr lang="en-US" sz="1500" b="1" dirty="0" smtClean="0"/>
              <a:t>/layout/</a:t>
            </a:r>
            <a:r>
              <a:rPr lang="en-US" sz="1500" b="1" dirty="0" err="1" smtClean="0"/>
              <a:t>layout.jsp</a:t>
            </a:r>
            <a:endParaRPr lang="en-US" sz="1500" b="1" dirty="0"/>
          </a:p>
        </p:txBody>
      </p:sp>
      <p:pic>
        <p:nvPicPr>
          <p:cNvPr id="2150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3962399"/>
            <a:ext cx="6934200" cy="242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/WEB-INF/tiles/industry-tiles.xml</a:t>
            </a:r>
            <a:endParaRPr lang="en-US" sz="2400" dirty="0"/>
          </a:p>
        </p:txBody>
      </p:sp>
      <p:sp>
        <p:nvSpPr>
          <p:cNvPr id="3" name="Content Placeholder 2"/>
          <p:cNvSpPr>
            <a:spLocks noGrp="1"/>
          </p:cNvSpPr>
          <p:nvPr>
            <p:ph sz="quarter" idx="1"/>
          </p:nvPr>
        </p:nvSpPr>
        <p:spPr>
          <a:xfrm>
            <a:off x="457200" y="1219200"/>
            <a:ext cx="8229600" cy="5105400"/>
          </a:xfrm>
        </p:spPr>
        <p:txBody>
          <a:bodyPr>
            <a:normAutofit/>
          </a:bodyPr>
          <a:lstStyle/>
          <a:p>
            <a:pPr lvl="1">
              <a:lnSpc>
                <a:spcPct val="90000"/>
              </a:lnSpc>
            </a:pPr>
            <a:r>
              <a:rPr lang="en-US" sz="1800" dirty="0" smtClean="0"/>
              <a:t>In </a:t>
            </a:r>
            <a:r>
              <a:rPr lang="en-US" sz="1800" b="1" dirty="0" smtClean="0"/>
              <a:t>industry-tiles.xml </a:t>
            </a:r>
            <a:r>
              <a:rPr lang="en-US" sz="1800" dirty="0" smtClean="0"/>
              <a:t>the base layout is extended for view carrier</a:t>
            </a:r>
            <a:endParaRPr lang="en-US" sz="1800" dirty="0" smtClean="0"/>
          </a:p>
          <a:p>
            <a:pPr lvl="1">
              <a:lnSpc>
                <a:spcPct val="90000"/>
              </a:lnSpc>
            </a:pPr>
            <a:endParaRPr lang="en-US" sz="1800" b="1" dirty="0"/>
          </a:p>
          <a:p>
            <a:pPr lvl="1">
              <a:lnSpc>
                <a:spcPct val="90000"/>
              </a:lnSpc>
            </a:pPr>
            <a:endParaRPr lang="en-US" sz="1800" b="1" dirty="0" smtClean="0"/>
          </a:p>
          <a:p>
            <a:pPr lvl="1">
              <a:lnSpc>
                <a:spcPct val="90000"/>
              </a:lnSpc>
            </a:pPr>
            <a:endParaRPr lang="en-US" sz="1800" b="1" dirty="0"/>
          </a:p>
          <a:p>
            <a:pPr lvl="1">
              <a:lnSpc>
                <a:spcPct val="90000"/>
              </a:lnSpc>
            </a:pPr>
            <a:endParaRPr lang="en-US" sz="1800" b="1" dirty="0" smtClean="0"/>
          </a:p>
          <a:p>
            <a:pPr lvl="1">
              <a:lnSpc>
                <a:spcPct val="90000"/>
              </a:lnSpc>
            </a:pPr>
            <a:endParaRPr lang="en-US" sz="1800" b="1" dirty="0"/>
          </a:p>
          <a:p>
            <a:pPr lvl="1">
              <a:lnSpc>
                <a:spcPct val="90000"/>
              </a:lnSpc>
            </a:pPr>
            <a:endParaRPr lang="en-US" sz="1800" b="1" dirty="0" smtClean="0"/>
          </a:p>
          <a:p>
            <a:pPr lvl="1">
              <a:lnSpc>
                <a:spcPct val="90000"/>
              </a:lnSpc>
            </a:pPr>
            <a:endParaRPr lang="en-US" sz="1800" b="1" dirty="0"/>
          </a:p>
          <a:p>
            <a:pPr lvl="1">
              <a:lnSpc>
                <a:spcPct val="90000"/>
              </a:lnSpc>
            </a:pPr>
            <a:r>
              <a:rPr lang="en-US" sz="1800" dirty="0" smtClean="0"/>
              <a:t>The body attribute is overridden with the actual JSP (</a:t>
            </a:r>
            <a:r>
              <a:rPr lang="en-US" sz="1800" dirty="0" err="1" smtClean="0"/>
              <a:t>listCarriers.jsp</a:t>
            </a:r>
            <a:r>
              <a:rPr lang="en-US" sz="1800" dirty="0" smtClean="0"/>
              <a:t>) which will render the view to populate with the Carrier Objects.</a:t>
            </a:r>
            <a:endParaRPr lang="en-US" sz="1800" dirty="0" smtClean="0"/>
          </a:p>
          <a:p>
            <a:pPr lvl="1">
              <a:lnSpc>
                <a:spcPct val="90000"/>
              </a:lnSpc>
            </a:pPr>
            <a:endParaRPr lang="en-US" sz="1800" dirty="0"/>
          </a:p>
          <a:p>
            <a:pPr lvl="1">
              <a:lnSpc>
                <a:spcPct val="90000"/>
              </a:lnSpc>
            </a:pPr>
            <a:r>
              <a:rPr lang="en-US" sz="1800" dirty="0" smtClean="0"/>
              <a:t>Now from a Controller class, we return the logical view name which will not be a jsp name but rather a </a:t>
            </a:r>
            <a:r>
              <a:rPr lang="en-US" sz="1800" b="1" dirty="0" smtClean="0"/>
              <a:t>tiles definition name</a:t>
            </a:r>
            <a:endParaRPr lang="en-US" sz="1800" b="1" dirty="0" smtClean="0"/>
          </a:p>
          <a:p>
            <a:pPr lvl="1">
              <a:lnSpc>
                <a:spcPct val="90000"/>
              </a:lnSpc>
            </a:pPr>
            <a:endParaRPr lang="en-US" sz="1800" dirty="0" smtClean="0"/>
          </a:p>
          <a:p>
            <a:pPr lvl="1">
              <a:lnSpc>
                <a:spcPct val="90000"/>
              </a:lnSpc>
            </a:pPr>
            <a:endParaRPr lang="en-US" sz="1500" b="1" dirty="0"/>
          </a:p>
        </p:txBody>
      </p:sp>
      <p:pic>
        <p:nvPicPr>
          <p:cNvPr id="2253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62890" y="1600200"/>
            <a:ext cx="7596554"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890" y="5181600"/>
            <a:ext cx="749808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Redirecting to views</a:t>
            </a:r>
            <a:endParaRPr lang="en-US" sz="2400" dirty="0"/>
          </a:p>
        </p:txBody>
      </p:sp>
      <p:sp>
        <p:nvSpPr>
          <p:cNvPr id="3" name="Content Placeholder 2"/>
          <p:cNvSpPr>
            <a:spLocks noGrp="1"/>
          </p:cNvSpPr>
          <p:nvPr>
            <p:ph sz="quarter" idx="1"/>
          </p:nvPr>
        </p:nvSpPr>
        <p:spPr>
          <a:xfrm>
            <a:off x="457200" y="1219200"/>
            <a:ext cx="8229600" cy="5334000"/>
          </a:xfrm>
        </p:spPr>
        <p:txBody>
          <a:bodyPr>
            <a:normAutofit/>
          </a:bodyPr>
          <a:lstStyle/>
          <a:p>
            <a:pPr>
              <a:lnSpc>
                <a:spcPct val="120000"/>
              </a:lnSpc>
            </a:pPr>
            <a:r>
              <a:rPr lang="en-US" sz="1600" dirty="0" smtClean="0"/>
              <a:t>Redirect – redirect:</a:t>
            </a:r>
            <a:endParaRPr lang="en-US" sz="1600" dirty="0" smtClean="0"/>
          </a:p>
          <a:p>
            <a:pPr lvl="1">
              <a:lnSpc>
                <a:spcPct val="120000"/>
              </a:lnSpc>
            </a:pPr>
            <a:r>
              <a:rPr lang="en-US" sz="1400" dirty="0" smtClean="0"/>
              <a:t>A Note on </a:t>
            </a:r>
            <a:r>
              <a:rPr lang="en-US" sz="1400" dirty="0" err="1" smtClean="0"/>
              <a:t>InternalResourceViewResolver</a:t>
            </a:r>
            <a:endParaRPr lang="en-US" sz="1400" dirty="0" smtClean="0"/>
          </a:p>
          <a:p>
            <a:pPr lvl="2">
              <a:lnSpc>
                <a:spcPct val="120000"/>
              </a:lnSpc>
            </a:pPr>
            <a:r>
              <a:rPr lang="en-US" sz="1100" dirty="0"/>
              <a:t>Convenient subclass of </a:t>
            </a:r>
            <a:r>
              <a:rPr lang="en-US" sz="1100" dirty="0" err="1"/>
              <a:t>UrlBasedViewResolver</a:t>
            </a:r>
            <a:r>
              <a:rPr lang="en-US" sz="1100" dirty="0"/>
              <a:t> that supports </a:t>
            </a:r>
            <a:r>
              <a:rPr lang="en-US" sz="1100" dirty="0" err="1"/>
              <a:t>InternalResourceView</a:t>
            </a:r>
            <a:r>
              <a:rPr lang="en-US" sz="1100" dirty="0"/>
              <a:t> (in effect, Servlets and JSPs) and subclasses such as </a:t>
            </a:r>
            <a:r>
              <a:rPr lang="en-US" sz="1100" dirty="0" err="1"/>
              <a:t>JstlView</a:t>
            </a:r>
            <a:r>
              <a:rPr lang="en-US" sz="1100" dirty="0"/>
              <a:t> and </a:t>
            </a:r>
            <a:r>
              <a:rPr lang="en-US" sz="1100" dirty="0" err="1"/>
              <a:t>TilesView</a:t>
            </a:r>
            <a:r>
              <a:rPr lang="en-US" sz="1100" dirty="0"/>
              <a:t>. You can specify the view class for all views generated by this resolver by using </a:t>
            </a:r>
            <a:r>
              <a:rPr lang="en-US" sz="1100" dirty="0" err="1"/>
              <a:t>setViewClass</a:t>
            </a:r>
            <a:r>
              <a:rPr lang="en-US" sz="1100" dirty="0"/>
              <a:t>(..).</a:t>
            </a:r>
            <a:endParaRPr lang="en-US" sz="1100" dirty="0" smtClean="0"/>
          </a:p>
          <a:p>
            <a:pPr lvl="1">
              <a:lnSpc>
                <a:spcPct val="120000"/>
              </a:lnSpc>
            </a:pPr>
            <a:r>
              <a:rPr lang="en-US" sz="1400" dirty="0"/>
              <a:t>If a view name is returned that has the prefix redirect:, the </a:t>
            </a:r>
            <a:r>
              <a:rPr lang="en-US" sz="1400" dirty="0" err="1"/>
              <a:t>UrlBasedViewResolver</a:t>
            </a:r>
            <a:r>
              <a:rPr lang="en-US" sz="1400" dirty="0"/>
              <a:t> (and all subclasses) will recognize this as a special indication that a redirect is needed. The rest of the view name will be treated as the redirect URL</a:t>
            </a:r>
            <a:r>
              <a:rPr lang="en-US" sz="1400" dirty="0" smtClean="0"/>
              <a:t>.</a:t>
            </a:r>
            <a:endParaRPr lang="en-US" sz="1400" dirty="0" smtClean="0"/>
          </a:p>
          <a:p>
            <a:pPr lvl="1">
              <a:lnSpc>
                <a:spcPct val="120000"/>
              </a:lnSpc>
            </a:pPr>
            <a:endParaRPr lang="en-US" sz="1400" dirty="0"/>
          </a:p>
          <a:p>
            <a:pPr lvl="1">
              <a:lnSpc>
                <a:spcPct val="120000"/>
              </a:lnSpc>
            </a:pPr>
            <a:endParaRPr lang="en-US" sz="1400" dirty="0" smtClean="0"/>
          </a:p>
          <a:p>
            <a:pPr lvl="1">
              <a:lnSpc>
                <a:spcPct val="120000"/>
              </a:lnSpc>
            </a:pPr>
            <a:endParaRPr lang="en-US" sz="1400" dirty="0"/>
          </a:p>
          <a:p>
            <a:pPr lvl="1">
              <a:lnSpc>
                <a:spcPct val="120000"/>
              </a:lnSpc>
            </a:pPr>
            <a:endParaRPr lang="en-US" sz="1400" dirty="0" smtClean="0"/>
          </a:p>
          <a:p>
            <a:pPr lvl="1">
              <a:lnSpc>
                <a:spcPct val="120000"/>
              </a:lnSpc>
            </a:pPr>
            <a:endParaRPr lang="en-US" sz="1400" dirty="0"/>
          </a:p>
          <a:p>
            <a:pPr marL="274320" lvl="1" indent="0">
              <a:lnSpc>
                <a:spcPct val="120000"/>
              </a:lnSpc>
              <a:buNone/>
            </a:pPr>
            <a:endParaRPr lang="en-US" sz="1400" dirty="0" smtClean="0"/>
          </a:p>
          <a:p>
            <a:pPr lvl="1">
              <a:lnSpc>
                <a:spcPct val="120000"/>
              </a:lnSpc>
            </a:pPr>
            <a:r>
              <a:rPr lang="en-US" sz="1400" dirty="0" smtClean="0"/>
              <a:t>In this example, the controller handler method does a “delete” operation and after this it is desirable that the user is presented back with the list of objects. So here the response is delegated to another controller method – Here in this case, the list.do URL is called again by the client.</a:t>
            </a:r>
            <a:endParaRPr lang="en-US" sz="1400" dirty="0"/>
          </a:p>
        </p:txBody>
      </p:sp>
      <p:pic>
        <p:nvPicPr>
          <p:cNvPr id="430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3352800"/>
            <a:ext cx="7508582"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ExceptionResolver - Handling Exceptions in a generic way</a:t>
            </a:r>
            <a:r>
              <a:rPr lang="en-US" sz="2400" dirty="0" smtClean="0"/>
              <a:t> </a:t>
            </a:r>
            <a:endParaRPr lang="en-US" sz="2400" dirty="0"/>
          </a:p>
        </p:txBody>
      </p:sp>
      <p:sp>
        <p:nvSpPr>
          <p:cNvPr id="3" name="Content Placeholder 2"/>
          <p:cNvSpPr>
            <a:spLocks noGrp="1"/>
          </p:cNvSpPr>
          <p:nvPr>
            <p:ph sz="quarter" idx="1"/>
          </p:nvPr>
        </p:nvSpPr>
        <p:spPr>
          <a:xfrm>
            <a:off x="457200" y="1219200"/>
            <a:ext cx="8229600" cy="5334000"/>
          </a:xfrm>
        </p:spPr>
        <p:txBody>
          <a:bodyPr>
            <a:normAutofit/>
          </a:bodyPr>
          <a:lstStyle/>
          <a:p>
            <a:pPr>
              <a:lnSpc>
                <a:spcPct val="120000"/>
              </a:lnSpc>
            </a:pPr>
            <a:r>
              <a:rPr lang="en-US" sz="1800" dirty="0" err="1" smtClean="0"/>
              <a:t>SimpleMappingExceptionResolver</a:t>
            </a:r>
            <a:endParaRPr lang="en-US" sz="1800" dirty="0" smtClean="0"/>
          </a:p>
          <a:p>
            <a:pPr lvl="1">
              <a:lnSpc>
                <a:spcPct val="120000"/>
              </a:lnSpc>
            </a:pPr>
            <a:r>
              <a:rPr lang="en-US" sz="1600" dirty="0"/>
              <a:t>Takes the class name of any exception (ex: </a:t>
            </a:r>
            <a:r>
              <a:rPr lang="en-US" sz="1600" dirty="0" err="1"/>
              <a:t>java.lang.Exception</a:t>
            </a:r>
            <a:r>
              <a:rPr lang="en-US" sz="1600" dirty="0" smtClean="0"/>
              <a:t>) that  might be thrown from a handler method and map it to a view name.</a:t>
            </a:r>
            <a:endParaRPr lang="en-US" sz="1600" dirty="0" smtClean="0"/>
          </a:p>
          <a:p>
            <a:pPr lvl="2">
              <a:lnSpc>
                <a:spcPct val="120000"/>
              </a:lnSpc>
            </a:pPr>
            <a:r>
              <a:rPr lang="en-US" sz="1200" dirty="0"/>
              <a:t>Map exception class names to view </a:t>
            </a:r>
            <a:r>
              <a:rPr lang="en-US" sz="1200" dirty="0" smtClean="0"/>
              <a:t>names</a:t>
            </a:r>
            <a:endParaRPr lang="en-US" sz="1200" dirty="0" smtClean="0"/>
          </a:p>
          <a:p>
            <a:pPr lvl="2">
              <a:lnSpc>
                <a:spcPct val="120000"/>
              </a:lnSpc>
            </a:pPr>
            <a:r>
              <a:rPr lang="en-US" sz="1200" dirty="0"/>
              <a:t>Specify a default (fallback) error page for any exception not handled anywhere </a:t>
            </a:r>
            <a:r>
              <a:rPr lang="en-US" sz="1200" dirty="0" smtClean="0"/>
              <a:t>else</a:t>
            </a:r>
            <a:endParaRPr lang="en-US" sz="1200" dirty="0" smtClean="0"/>
          </a:p>
          <a:p>
            <a:pPr lvl="2">
              <a:lnSpc>
                <a:spcPct val="120000"/>
              </a:lnSpc>
            </a:pPr>
            <a:r>
              <a:rPr lang="en-US" sz="1200" dirty="0" smtClean="0"/>
              <a:t>Configuration</a:t>
            </a:r>
            <a:endParaRPr lang="en-US" sz="1200" dirty="0" smtClean="0"/>
          </a:p>
          <a:p>
            <a:pPr lvl="2">
              <a:lnSpc>
                <a:spcPct val="120000"/>
              </a:lnSpc>
            </a:pPr>
            <a:endParaRPr lang="en-US" sz="1200" dirty="0"/>
          </a:p>
          <a:p>
            <a:pPr lvl="2">
              <a:lnSpc>
                <a:spcPct val="120000"/>
              </a:lnSpc>
            </a:pPr>
            <a:endParaRPr lang="en-US" sz="1200" dirty="0" smtClean="0"/>
          </a:p>
          <a:p>
            <a:pPr lvl="2">
              <a:lnSpc>
                <a:spcPct val="120000"/>
              </a:lnSpc>
            </a:pPr>
            <a:endParaRPr lang="en-US" sz="1200" dirty="0"/>
          </a:p>
          <a:p>
            <a:pPr lvl="2">
              <a:lnSpc>
                <a:spcPct val="120000"/>
              </a:lnSpc>
            </a:pPr>
            <a:endParaRPr lang="en-US" sz="1200" dirty="0" smtClean="0"/>
          </a:p>
          <a:p>
            <a:pPr lvl="2">
              <a:lnSpc>
                <a:spcPct val="120000"/>
              </a:lnSpc>
            </a:pPr>
            <a:endParaRPr lang="en-US" sz="1200" dirty="0"/>
          </a:p>
          <a:p>
            <a:pPr lvl="2">
              <a:lnSpc>
                <a:spcPct val="120000"/>
              </a:lnSpc>
            </a:pPr>
            <a:endParaRPr lang="en-US" sz="1200" dirty="0" smtClean="0"/>
          </a:p>
          <a:p>
            <a:pPr lvl="2">
              <a:lnSpc>
                <a:spcPct val="120000"/>
              </a:lnSpc>
            </a:pPr>
            <a:endParaRPr lang="en-US" sz="1200" dirty="0"/>
          </a:p>
          <a:p>
            <a:pPr lvl="2">
              <a:lnSpc>
                <a:spcPct val="120000"/>
              </a:lnSpc>
            </a:pPr>
            <a:r>
              <a:rPr lang="en-US" sz="1200" dirty="0" smtClean="0"/>
              <a:t>annotation - @</a:t>
            </a:r>
            <a:r>
              <a:rPr lang="en-US" sz="1200" dirty="0" err="1" smtClean="0"/>
              <a:t>ExceptionHandler</a:t>
            </a:r>
            <a:r>
              <a:rPr lang="en-US" sz="1200" dirty="0" smtClean="0"/>
              <a:t>(</a:t>
            </a:r>
            <a:r>
              <a:rPr lang="en-US" sz="1200" dirty="0" err="1" smtClean="0"/>
              <a:t>Exception.class</a:t>
            </a:r>
            <a:r>
              <a:rPr lang="en-US" sz="1200" dirty="0" smtClean="0"/>
              <a:t>) – Place this on the @Controller method(s)</a:t>
            </a:r>
            <a:endParaRPr lang="en-US" sz="1200" dirty="0" smtClean="0"/>
          </a:p>
          <a:p>
            <a:pPr lvl="2">
              <a:lnSpc>
                <a:spcPct val="120000"/>
              </a:lnSpc>
            </a:pPr>
            <a:r>
              <a:rPr lang="en-US" sz="1200" dirty="0" err="1" smtClean="0"/>
              <a:t>friendlyError.jsp</a:t>
            </a:r>
            <a:endParaRPr lang="en-US" sz="1200" dirty="0" smtClean="0"/>
          </a:p>
          <a:p>
            <a:pPr lvl="2">
              <a:lnSpc>
                <a:spcPct val="120000"/>
              </a:lnSpc>
            </a:pPr>
            <a:endParaRPr lang="en-US" sz="1200" dirty="0"/>
          </a:p>
          <a:p>
            <a:pPr lvl="2">
              <a:lnSpc>
                <a:spcPct val="120000"/>
              </a:lnSpc>
            </a:pPr>
            <a:endParaRPr lang="en-US" sz="1200" dirty="0" smtClean="0"/>
          </a:p>
          <a:p>
            <a:pPr marL="594360" lvl="2" indent="0">
              <a:lnSpc>
                <a:spcPct val="120000"/>
              </a:lnSpc>
              <a:buNone/>
            </a:pPr>
            <a:endParaRPr lang="en-US" sz="1200" dirty="0" smtClean="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15703" y="3208360"/>
            <a:ext cx="7500765" cy="1744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175" y="5638800"/>
            <a:ext cx="330708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smtClean="0"/>
              <a:t>Annotations, annotations and annotations everywhere</a:t>
            </a:r>
            <a:r>
              <a:rPr lang="en-US" sz="2400" dirty="0" smtClean="0"/>
              <a:t>….</a:t>
            </a:r>
            <a:endParaRPr lang="en-US" sz="2400" dirty="0"/>
          </a:p>
        </p:txBody>
      </p:sp>
      <p:sp>
        <p:nvSpPr>
          <p:cNvPr id="3" name="Content Placeholder 2"/>
          <p:cNvSpPr>
            <a:spLocks noGrp="1"/>
          </p:cNvSpPr>
          <p:nvPr>
            <p:ph sz="quarter" idx="1"/>
          </p:nvPr>
        </p:nvSpPr>
        <p:spPr>
          <a:xfrm>
            <a:off x="457200" y="1219200"/>
            <a:ext cx="8229600" cy="5105400"/>
          </a:xfrm>
        </p:spPr>
        <p:txBody>
          <a:bodyPr>
            <a:normAutofit/>
          </a:bodyPr>
          <a:lstStyle/>
          <a:p>
            <a:pPr lvl="1">
              <a:lnSpc>
                <a:spcPct val="120000"/>
              </a:lnSpc>
            </a:pPr>
            <a:r>
              <a:rPr lang="en-US" sz="1500" b="1" dirty="0" smtClean="0"/>
              <a:t>as</a:t>
            </a:r>
            <a:endParaRPr lang="en-US" sz="1500" b="1" dirty="0"/>
          </a:p>
        </p:txBody>
      </p:sp>
      <p:pic>
        <p:nvPicPr>
          <p:cNvPr id="23556" name="Picture 4" descr="http://javapapers.com/wp-content/uploads/2012/09/SpringControllerAnnotation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1143000"/>
            <a:ext cx="3352800" cy="525711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Spring IOC Container	</a:t>
            </a:r>
            <a:endParaRPr lang="en-US" sz="2400" dirty="0"/>
          </a:p>
        </p:txBody>
      </p:sp>
      <p:sp>
        <p:nvSpPr>
          <p:cNvPr id="3" name="Content Placeholder 2"/>
          <p:cNvSpPr>
            <a:spLocks noGrp="1"/>
          </p:cNvSpPr>
          <p:nvPr>
            <p:ph sz="quarter" idx="1"/>
          </p:nvPr>
        </p:nvSpPr>
        <p:spPr/>
        <p:txBody>
          <a:bodyPr>
            <a:normAutofit/>
          </a:bodyPr>
          <a:lstStyle/>
          <a:p>
            <a:r>
              <a:rPr lang="en-US" sz="2000" dirty="0"/>
              <a:t>T</a:t>
            </a:r>
            <a:r>
              <a:rPr lang="en-US" sz="2000" dirty="0" smtClean="0"/>
              <a:t>he core of the spring framework.</a:t>
            </a:r>
            <a:endParaRPr lang="en-US" sz="2000" dirty="0" smtClean="0"/>
          </a:p>
          <a:p>
            <a:pPr lvl="1"/>
            <a:r>
              <a:rPr lang="en-US" sz="1600" dirty="0" smtClean="0"/>
              <a:t>Create Objects</a:t>
            </a:r>
            <a:endParaRPr lang="en-US" sz="1600" dirty="0" smtClean="0"/>
          </a:p>
          <a:p>
            <a:pPr lvl="1"/>
            <a:r>
              <a:rPr lang="en-US" sz="1600" dirty="0" smtClean="0"/>
              <a:t>Wire them together</a:t>
            </a:r>
            <a:endParaRPr lang="en-US" sz="1600" dirty="0" smtClean="0"/>
          </a:p>
          <a:p>
            <a:pPr lvl="1"/>
            <a:r>
              <a:rPr lang="en-US" sz="1600" dirty="0" smtClean="0"/>
              <a:t>Configure them</a:t>
            </a:r>
            <a:endParaRPr lang="en-US" sz="1600" dirty="0" smtClean="0"/>
          </a:p>
          <a:p>
            <a:pPr lvl="1"/>
            <a:r>
              <a:rPr lang="en-US" sz="1600" dirty="0" smtClean="0"/>
              <a:t>Manage their complete life cycle from creation till destruction</a:t>
            </a:r>
            <a:endParaRPr lang="en-US" sz="1600" dirty="0" smtClean="0"/>
          </a:p>
          <a:p>
            <a:pPr lvl="1"/>
            <a:endParaRPr lang="en-US" sz="1300" dirty="0"/>
          </a:p>
          <a:p>
            <a:pPr marL="594360" lvl="2" indent="0">
              <a:buNone/>
            </a:pPr>
            <a:endParaRPr lang="en-US" sz="1700" dirty="0"/>
          </a:p>
          <a:p>
            <a:pPr lvl="2"/>
            <a:endParaRPr lang="en-US" sz="1700"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14775" y="2902530"/>
            <a:ext cx="4695825"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Implementing Controllers</a:t>
            </a:r>
            <a:endParaRPr lang="en-US" sz="2400" dirty="0"/>
          </a:p>
        </p:txBody>
      </p:sp>
      <p:sp>
        <p:nvSpPr>
          <p:cNvPr id="3" name="Content Placeholder 2"/>
          <p:cNvSpPr>
            <a:spLocks noGrp="1"/>
          </p:cNvSpPr>
          <p:nvPr>
            <p:ph sz="quarter" idx="1"/>
          </p:nvPr>
        </p:nvSpPr>
        <p:spPr>
          <a:xfrm>
            <a:off x="457200" y="1219200"/>
            <a:ext cx="8229600" cy="5105400"/>
          </a:xfrm>
        </p:spPr>
        <p:txBody>
          <a:bodyPr>
            <a:normAutofit fontScale="85000" lnSpcReduction="20000"/>
          </a:bodyPr>
          <a:lstStyle/>
          <a:p>
            <a:pPr lvl="1">
              <a:lnSpc>
                <a:spcPct val="120000"/>
              </a:lnSpc>
            </a:pPr>
            <a:r>
              <a:rPr lang="en-US" sz="1800" dirty="0" smtClean="0"/>
              <a:t>Controllers provide access to the application behavior that you typically define through a service interface</a:t>
            </a:r>
            <a:endParaRPr lang="en-US" sz="1800" dirty="0" smtClean="0"/>
          </a:p>
          <a:p>
            <a:pPr lvl="1">
              <a:lnSpc>
                <a:spcPct val="120000"/>
              </a:lnSpc>
            </a:pPr>
            <a:r>
              <a:rPr lang="en-US" sz="1800" dirty="0" smtClean="0"/>
              <a:t>Controllers interpret user input and transform it into a model that is represented to the user by the view</a:t>
            </a:r>
            <a:endParaRPr lang="en-US" sz="1800" dirty="0" smtClean="0"/>
          </a:p>
          <a:p>
            <a:pPr lvl="1">
              <a:lnSpc>
                <a:spcPct val="120000"/>
              </a:lnSpc>
            </a:pPr>
            <a:endParaRPr lang="en-US" sz="1800" dirty="0"/>
          </a:p>
          <a:p>
            <a:pPr lvl="1">
              <a:lnSpc>
                <a:spcPct val="120000"/>
              </a:lnSpc>
            </a:pPr>
            <a:endParaRPr lang="en-US" sz="1800" dirty="0" smtClean="0"/>
          </a:p>
          <a:p>
            <a:pPr lvl="1">
              <a:lnSpc>
                <a:spcPct val="120000"/>
              </a:lnSpc>
            </a:pPr>
            <a:endParaRPr lang="en-US" sz="1800" dirty="0"/>
          </a:p>
          <a:p>
            <a:pPr lvl="1">
              <a:lnSpc>
                <a:spcPct val="120000"/>
              </a:lnSpc>
            </a:pPr>
            <a:endParaRPr lang="en-US" sz="1800" dirty="0" smtClean="0"/>
          </a:p>
          <a:p>
            <a:pPr lvl="1">
              <a:lnSpc>
                <a:spcPct val="120000"/>
              </a:lnSpc>
            </a:pPr>
            <a:endParaRPr lang="en-US" sz="1800" dirty="0"/>
          </a:p>
          <a:p>
            <a:pPr lvl="1">
              <a:lnSpc>
                <a:spcPct val="120000"/>
              </a:lnSpc>
            </a:pPr>
            <a:endParaRPr lang="en-US" sz="1800" dirty="0" smtClean="0"/>
          </a:p>
          <a:p>
            <a:pPr lvl="1">
              <a:lnSpc>
                <a:spcPct val="120000"/>
              </a:lnSpc>
            </a:pPr>
            <a:endParaRPr lang="en-US" sz="1800" dirty="0" smtClean="0"/>
          </a:p>
          <a:p>
            <a:pPr lvl="1">
              <a:lnSpc>
                <a:spcPct val="120000"/>
              </a:lnSpc>
            </a:pPr>
            <a:endParaRPr lang="en-US" sz="1800" dirty="0"/>
          </a:p>
          <a:p>
            <a:pPr lvl="1">
              <a:lnSpc>
                <a:spcPct val="120000"/>
              </a:lnSpc>
            </a:pPr>
            <a:endParaRPr lang="en-US" sz="1800" dirty="0" smtClean="0"/>
          </a:p>
          <a:p>
            <a:pPr lvl="1">
              <a:lnSpc>
                <a:spcPct val="120000"/>
              </a:lnSpc>
            </a:pPr>
            <a:r>
              <a:rPr lang="en-US" sz="1800" dirty="0" smtClean="0"/>
              <a:t>In this example, the method is called for a URL – “…/app-name/viewCarrier.do”</a:t>
            </a:r>
            <a:endParaRPr lang="en-US" sz="1800" dirty="0" smtClean="0"/>
          </a:p>
          <a:p>
            <a:pPr marL="274320" lvl="1" indent="0">
              <a:lnSpc>
                <a:spcPct val="120000"/>
              </a:lnSpc>
              <a:buNone/>
            </a:pPr>
            <a:r>
              <a:rPr lang="en-US" sz="1600" dirty="0" smtClean="0"/>
              <a:t>	Call from a JSP:  </a:t>
            </a:r>
            <a:r>
              <a:rPr lang="en-US" sz="1600" u="sng" dirty="0"/>
              <a:t>&lt;a </a:t>
            </a:r>
            <a:r>
              <a:rPr lang="en-US" sz="1600" u="sng" dirty="0" err="1"/>
              <a:t>href</a:t>
            </a:r>
            <a:r>
              <a:rPr lang="en-US" sz="1600" u="sng" dirty="0"/>
              <a:t>=</a:t>
            </a:r>
            <a:r>
              <a:rPr lang="en-US" sz="1600" i="1" u="sng" dirty="0"/>
              <a:t>"viewCarrier.do"&gt;&lt;</a:t>
            </a:r>
            <a:r>
              <a:rPr lang="en-US" sz="1600" i="1" u="sng" dirty="0" err="1"/>
              <a:t>spring:message</a:t>
            </a:r>
            <a:r>
              <a:rPr lang="en-US" sz="1600" i="1" u="sng" dirty="0"/>
              <a:t> code='</a:t>
            </a:r>
            <a:r>
              <a:rPr lang="en-US" sz="1600" i="1" u="sng" dirty="0" err="1"/>
              <a:t>carrier.label</a:t>
            </a:r>
            <a:r>
              <a:rPr lang="en-US" sz="1600" i="1" u="sng" dirty="0"/>
              <a:t>' /&gt;&lt;/a&gt;</a:t>
            </a:r>
            <a:endParaRPr lang="en-US" sz="1800" dirty="0" smtClean="0"/>
          </a:p>
          <a:p>
            <a:pPr lvl="1">
              <a:lnSpc>
                <a:spcPct val="120000"/>
              </a:lnSpc>
            </a:pPr>
            <a:r>
              <a:rPr lang="en-US" sz="1800" dirty="0" smtClean="0"/>
              <a:t>The methods takes Model as input parameter and return a Model and View Object – The View is a string which is mapped either to a tiles definition name or an actual jsp file</a:t>
            </a:r>
            <a:endParaRPr lang="en-US" sz="1800" dirty="0" smtClean="0"/>
          </a:p>
          <a:p>
            <a:pPr lvl="1">
              <a:lnSpc>
                <a:spcPct val="120000"/>
              </a:lnSpc>
            </a:pPr>
            <a:endParaRPr lang="en-US" sz="1500" b="1" dirty="0"/>
          </a:p>
        </p:txBody>
      </p:sp>
      <p:pic>
        <p:nvPicPr>
          <p:cNvPr id="2355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2424540"/>
            <a:ext cx="8470515"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@Controller</a:t>
            </a:r>
            <a:endParaRPr lang="en-US" sz="2400" dirty="0"/>
          </a:p>
        </p:txBody>
      </p:sp>
      <p:sp>
        <p:nvSpPr>
          <p:cNvPr id="3" name="Content Placeholder 2"/>
          <p:cNvSpPr>
            <a:spLocks noGrp="1"/>
          </p:cNvSpPr>
          <p:nvPr>
            <p:ph sz="quarter" idx="1"/>
          </p:nvPr>
        </p:nvSpPr>
        <p:spPr>
          <a:xfrm>
            <a:off x="457200" y="1219200"/>
            <a:ext cx="8229600" cy="5105400"/>
          </a:xfrm>
        </p:spPr>
        <p:txBody>
          <a:bodyPr>
            <a:normAutofit/>
          </a:bodyPr>
          <a:lstStyle/>
          <a:p>
            <a:pPr lvl="1">
              <a:lnSpc>
                <a:spcPct val="150000"/>
              </a:lnSpc>
              <a:spcBef>
                <a:spcPts val="0"/>
              </a:spcBef>
            </a:pPr>
            <a:r>
              <a:rPr lang="en-US" sz="1800" dirty="0"/>
              <a:t>The @Controller annotation indicates that a particular class serves the role of a </a:t>
            </a:r>
            <a:r>
              <a:rPr lang="en-US" sz="1800" i="1" dirty="0" smtClean="0"/>
              <a:t>controller</a:t>
            </a:r>
            <a:endParaRPr lang="en-US" sz="1800" i="1" dirty="0" smtClean="0"/>
          </a:p>
          <a:p>
            <a:pPr lvl="1">
              <a:lnSpc>
                <a:spcPct val="150000"/>
              </a:lnSpc>
              <a:spcBef>
                <a:spcPts val="0"/>
              </a:spcBef>
            </a:pPr>
            <a:r>
              <a:rPr lang="en-US" sz="1800" dirty="0" smtClean="0"/>
              <a:t>Is a stereotype annotation extending from @Component. </a:t>
            </a:r>
            <a:endParaRPr lang="en-US" sz="1800" dirty="0" smtClean="0"/>
          </a:p>
          <a:p>
            <a:pPr lvl="1">
              <a:lnSpc>
                <a:spcPct val="150000"/>
              </a:lnSpc>
              <a:spcBef>
                <a:spcPts val="0"/>
              </a:spcBef>
            </a:pPr>
            <a:r>
              <a:rPr lang="en-US" sz="1800" dirty="0" smtClean="0"/>
              <a:t>The DispatcherServlet scans such annotated classes for mapped methods and detects @</a:t>
            </a:r>
            <a:r>
              <a:rPr lang="en-US" sz="1800" dirty="0" err="1" smtClean="0"/>
              <a:t>RequestMapping</a:t>
            </a:r>
            <a:r>
              <a:rPr lang="en-US" sz="1800" dirty="0" smtClean="0"/>
              <a:t> annotations (see next slides)</a:t>
            </a:r>
            <a:endParaRPr lang="en-US" sz="1800" dirty="0"/>
          </a:p>
          <a:p>
            <a:pPr marL="45720" indent="0">
              <a:lnSpc>
                <a:spcPct val="150000"/>
              </a:lnSpc>
              <a:spcBef>
                <a:spcPts val="0"/>
              </a:spcBef>
              <a:buNone/>
            </a:pPr>
            <a:r>
              <a:rPr lang="en-US" sz="2800" dirty="0"/>
              <a:t>	</a:t>
            </a:r>
            <a:r>
              <a:rPr lang="en-US" sz="1800" i="1" dirty="0">
                <a:solidFill>
                  <a:schemeClr val="tx2"/>
                </a:solidFill>
              </a:rPr>
              <a:t>&lt;</a:t>
            </a:r>
            <a:r>
              <a:rPr lang="en-US" sz="1800" i="1" dirty="0" err="1">
                <a:solidFill>
                  <a:schemeClr val="tx2"/>
                </a:solidFill>
              </a:rPr>
              <a:t>context:component-scan</a:t>
            </a:r>
            <a:r>
              <a:rPr lang="en-US" sz="1800" i="1" dirty="0">
                <a:solidFill>
                  <a:schemeClr val="tx2"/>
                </a:solidFill>
              </a:rPr>
              <a:t> base-package="</a:t>
            </a:r>
            <a:r>
              <a:rPr lang="en-US" sz="1800" i="1" dirty="0" err="1">
                <a:solidFill>
                  <a:schemeClr val="tx2"/>
                </a:solidFill>
              </a:rPr>
              <a:t>com.tnsi</a:t>
            </a:r>
            <a:r>
              <a:rPr lang="en-US" sz="1800" i="1" dirty="0">
                <a:solidFill>
                  <a:schemeClr val="tx2"/>
                </a:solidFill>
              </a:rPr>
              <a:t>" /&gt;</a:t>
            </a:r>
            <a:endParaRPr lang="en-US" sz="1800" i="1" dirty="0">
              <a:solidFill>
                <a:schemeClr val="tx2"/>
              </a:solidFill>
            </a:endParaRPr>
          </a:p>
          <a:p>
            <a:pPr lvl="2">
              <a:lnSpc>
                <a:spcPct val="110000"/>
              </a:lnSpc>
              <a:spcBef>
                <a:spcPts val="0"/>
              </a:spcBef>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a:t>
            </a:r>
            <a:r>
              <a:rPr lang="en-US" sz="2400" dirty="0" err="1" smtClean="0"/>
              <a:t>RequestMapping</a:t>
            </a:r>
            <a:r>
              <a:rPr lang="en-US" sz="2400" dirty="0" smtClean="0"/>
              <a:t>	</a:t>
            </a:r>
            <a:endParaRPr lang="en-US" sz="2400" dirty="0"/>
          </a:p>
        </p:txBody>
      </p:sp>
      <p:sp>
        <p:nvSpPr>
          <p:cNvPr id="3" name="Content Placeholder 2"/>
          <p:cNvSpPr>
            <a:spLocks noGrp="1"/>
          </p:cNvSpPr>
          <p:nvPr>
            <p:ph sz="quarter" idx="1"/>
          </p:nvPr>
        </p:nvSpPr>
        <p:spPr>
          <a:xfrm>
            <a:off x="457200" y="1219200"/>
            <a:ext cx="8229600" cy="5105400"/>
          </a:xfrm>
        </p:spPr>
        <p:txBody>
          <a:bodyPr>
            <a:normAutofit/>
          </a:bodyPr>
          <a:lstStyle/>
          <a:p>
            <a:pPr lvl="1">
              <a:lnSpc>
                <a:spcPct val="120000"/>
              </a:lnSpc>
              <a:spcBef>
                <a:spcPts val="0"/>
              </a:spcBef>
            </a:pPr>
            <a:r>
              <a:rPr lang="en-US" sz="1800" dirty="0" smtClean="0"/>
              <a:t>@</a:t>
            </a:r>
            <a:r>
              <a:rPr lang="en-US" sz="1800" dirty="0" err="1" smtClean="0"/>
              <a:t>RequestMapping</a:t>
            </a:r>
            <a:r>
              <a:rPr lang="en-US" sz="1800" dirty="0" smtClean="0"/>
              <a:t> is used to  map URLs such as </a:t>
            </a:r>
            <a:r>
              <a:rPr lang="en-US" sz="1800" i="1" dirty="0" smtClean="0">
                <a:solidFill>
                  <a:srgbClr val="00B050"/>
                </a:solidFill>
              </a:rPr>
              <a:t>/viewCarrier.do </a:t>
            </a:r>
            <a:r>
              <a:rPr lang="en-US" sz="1800" dirty="0" smtClean="0"/>
              <a:t>onto a methods in the Controller class</a:t>
            </a:r>
            <a:endParaRPr lang="en-US" sz="1800" dirty="0" smtClean="0"/>
          </a:p>
          <a:p>
            <a:pPr lvl="1">
              <a:lnSpc>
                <a:spcPct val="120000"/>
              </a:lnSpc>
              <a:spcBef>
                <a:spcPts val="0"/>
              </a:spcBef>
            </a:pPr>
            <a:r>
              <a:rPr lang="en-US" sz="1800" dirty="0" smtClean="0">
                <a:solidFill>
                  <a:schemeClr val="tx2"/>
                </a:solidFill>
              </a:rPr>
              <a:t>Can be used both at class level and methods levels</a:t>
            </a:r>
            <a:endParaRPr lang="en-US" sz="1800" dirty="0" smtClean="0">
              <a:solidFill>
                <a:schemeClr val="tx2"/>
              </a:solidFill>
            </a:endParaRPr>
          </a:p>
          <a:p>
            <a:pPr lvl="1">
              <a:lnSpc>
                <a:spcPct val="120000"/>
              </a:lnSpc>
              <a:spcBef>
                <a:spcPts val="0"/>
              </a:spcBef>
            </a:pPr>
            <a:r>
              <a:rPr lang="en-US" sz="1800" dirty="0"/>
              <a:t>Typically the class-level annotation maps a specific request path (or path pattern) onto a form controller, with additional method-level annotations narrowing the primary mapping for a specific HTTP method request method ("GET", "POST", etc.) or an HTTP request parameter condition</a:t>
            </a:r>
            <a:r>
              <a:rPr lang="en-US" sz="1800" dirty="0" smtClean="0"/>
              <a:t>.</a:t>
            </a:r>
            <a:endParaRPr lang="en-US" sz="1800" dirty="0" smtClean="0"/>
          </a:p>
          <a:p>
            <a:pPr lvl="1">
              <a:lnSpc>
                <a:spcPct val="120000"/>
              </a:lnSpc>
              <a:spcBef>
                <a:spcPts val="0"/>
              </a:spcBef>
            </a:pPr>
            <a:endParaRPr lang="en-US" sz="1800" dirty="0">
              <a:solidFill>
                <a:schemeClr val="tx2"/>
              </a:solidFill>
            </a:endParaRPr>
          </a:p>
          <a:p>
            <a:pPr lvl="1">
              <a:lnSpc>
                <a:spcPct val="120000"/>
              </a:lnSpc>
              <a:spcBef>
                <a:spcPts val="0"/>
              </a:spcBef>
            </a:pPr>
            <a:r>
              <a:rPr lang="en-US" sz="1800" dirty="0" smtClean="0"/>
              <a:t>Spring 3.1+</a:t>
            </a:r>
            <a:endParaRPr lang="en-US" sz="1800" dirty="0" smtClean="0"/>
          </a:p>
          <a:p>
            <a:pPr lvl="2">
              <a:lnSpc>
                <a:spcPct val="120000"/>
              </a:lnSpc>
              <a:spcBef>
                <a:spcPts val="0"/>
              </a:spcBef>
            </a:pPr>
            <a:r>
              <a:rPr lang="en-US" sz="1500" dirty="0" smtClean="0">
                <a:solidFill>
                  <a:schemeClr val="tx2"/>
                </a:solidFill>
              </a:rPr>
              <a:t>The </a:t>
            </a:r>
            <a:r>
              <a:rPr lang="en-US" sz="1500" b="1" i="1" dirty="0" smtClean="0">
                <a:solidFill>
                  <a:schemeClr val="tx2"/>
                </a:solidFill>
              </a:rPr>
              <a:t>RequestMappingHandlerMapping</a:t>
            </a:r>
            <a:r>
              <a:rPr lang="en-US" sz="1500" dirty="0" smtClean="0">
                <a:solidFill>
                  <a:schemeClr val="tx2"/>
                </a:solidFill>
              </a:rPr>
              <a:t> is the only place where a decision is made about which method should process the request</a:t>
            </a:r>
            <a:endParaRPr lang="en-US" sz="1500" dirty="0" smtClean="0">
              <a:solidFill>
                <a:schemeClr val="tx2"/>
              </a:solidFill>
            </a:endParaRPr>
          </a:p>
          <a:p>
            <a:pPr lvl="2">
              <a:lnSpc>
                <a:spcPct val="120000"/>
              </a:lnSpc>
              <a:spcBef>
                <a:spcPts val="0"/>
              </a:spcBef>
            </a:pPr>
            <a:r>
              <a:rPr lang="en-US" sz="1500" dirty="0" smtClean="0">
                <a:solidFill>
                  <a:schemeClr val="tx2"/>
                </a:solidFill>
              </a:rPr>
              <a:t>Think of controller methods as a collection of unique service endpoints with mappings for each method derived from type (class level) and method-level @</a:t>
            </a:r>
            <a:r>
              <a:rPr lang="en-US" sz="1500" dirty="0" err="1" smtClean="0">
                <a:solidFill>
                  <a:schemeClr val="tx2"/>
                </a:solidFill>
              </a:rPr>
              <a:t>RequestMapping</a:t>
            </a:r>
            <a:r>
              <a:rPr lang="en-US" sz="1500" dirty="0" smtClean="0">
                <a:solidFill>
                  <a:schemeClr val="tx2"/>
                </a:solidFill>
              </a:rPr>
              <a:t> information</a:t>
            </a:r>
            <a:endParaRPr lang="en-US" sz="1500" dirty="0" smtClean="0">
              <a:solidFill>
                <a:schemeClr val="tx2"/>
              </a:solidFill>
            </a:endParaRPr>
          </a:p>
          <a:p>
            <a:pPr lvl="2">
              <a:lnSpc>
                <a:spcPct val="120000"/>
              </a:lnSpc>
              <a:spcBef>
                <a:spcPts val="0"/>
              </a:spcBef>
            </a:pPr>
            <a:endParaRPr lang="en-US" sz="1500" dirty="0">
              <a:solidFill>
                <a:schemeClr val="tx2"/>
              </a:solidFill>
            </a:endParaRPr>
          </a:p>
          <a:p>
            <a:pPr lvl="2">
              <a:lnSpc>
                <a:spcPct val="120000"/>
              </a:lnSpc>
              <a:spcBef>
                <a:spcPts val="0"/>
              </a:spcBef>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Consumable Media Types</a:t>
            </a:r>
            <a:endParaRPr lang="en-US" sz="2400" dirty="0"/>
          </a:p>
        </p:txBody>
      </p:sp>
      <p:sp>
        <p:nvSpPr>
          <p:cNvPr id="3" name="Content Placeholder 2"/>
          <p:cNvSpPr>
            <a:spLocks noGrp="1"/>
          </p:cNvSpPr>
          <p:nvPr>
            <p:ph sz="quarter" idx="1"/>
          </p:nvPr>
        </p:nvSpPr>
        <p:spPr>
          <a:xfrm>
            <a:off x="457200" y="1219200"/>
            <a:ext cx="8229600" cy="5105400"/>
          </a:xfrm>
        </p:spPr>
        <p:txBody>
          <a:bodyPr>
            <a:normAutofit/>
          </a:bodyPr>
          <a:lstStyle/>
          <a:p>
            <a:pPr marL="0" indent="0">
              <a:lnSpc>
                <a:spcPct val="120000"/>
              </a:lnSpc>
              <a:spcBef>
                <a:spcPts val="0"/>
              </a:spcBef>
              <a:buNone/>
            </a:pPr>
            <a:r>
              <a:rPr lang="en-US" sz="2000" dirty="0"/>
              <a:t>You can narrow the primary mapping by specifying a list of consumable media types. The request will be matched only if the </a:t>
            </a:r>
            <a:r>
              <a:rPr lang="en-US" sz="2000" i="1" dirty="0"/>
              <a:t>Content-Type</a:t>
            </a:r>
            <a:r>
              <a:rPr lang="en-US" sz="2000" dirty="0"/>
              <a:t> request header matches the specified media type. For example</a:t>
            </a:r>
            <a:r>
              <a:rPr lang="en-US" sz="2000" dirty="0" smtClean="0"/>
              <a:t>:</a:t>
            </a:r>
            <a:endParaRPr lang="en-US" sz="2000" dirty="0" smtClean="0"/>
          </a:p>
          <a:p>
            <a:pPr marL="0" indent="0">
              <a:lnSpc>
                <a:spcPct val="120000"/>
              </a:lnSpc>
              <a:spcBef>
                <a:spcPts val="0"/>
              </a:spcBef>
              <a:buNone/>
            </a:pPr>
            <a:endParaRPr lang="en-US" sz="2000" dirty="0">
              <a:solidFill>
                <a:schemeClr val="tx2"/>
              </a:solidFill>
            </a:endParaRPr>
          </a:p>
          <a:p>
            <a:pPr marL="0" indent="0">
              <a:lnSpc>
                <a:spcPct val="120000"/>
              </a:lnSpc>
              <a:spcBef>
                <a:spcPts val="0"/>
              </a:spcBef>
              <a:buNone/>
            </a:pPr>
            <a:endParaRPr lang="en-US" sz="2000" dirty="0" smtClean="0">
              <a:solidFill>
                <a:schemeClr val="tx2"/>
              </a:solidFill>
            </a:endParaRPr>
          </a:p>
          <a:p>
            <a:pPr marL="0" indent="0">
              <a:lnSpc>
                <a:spcPct val="120000"/>
              </a:lnSpc>
              <a:spcBef>
                <a:spcPts val="0"/>
              </a:spcBef>
              <a:buNone/>
            </a:pPr>
            <a:endParaRPr lang="en-US" sz="2000" dirty="0">
              <a:solidFill>
                <a:schemeClr val="tx2"/>
              </a:solidFill>
            </a:endParaRPr>
          </a:p>
          <a:p>
            <a:pPr marL="0" indent="0">
              <a:lnSpc>
                <a:spcPct val="120000"/>
              </a:lnSpc>
              <a:spcBef>
                <a:spcPts val="0"/>
              </a:spcBef>
              <a:buNone/>
            </a:pPr>
            <a:endParaRPr lang="en-US" sz="2000" dirty="0" smtClean="0">
              <a:solidFill>
                <a:schemeClr val="tx2"/>
              </a:solidFill>
            </a:endParaRPr>
          </a:p>
          <a:p>
            <a:pPr marL="0" indent="0">
              <a:lnSpc>
                <a:spcPct val="120000"/>
              </a:lnSpc>
              <a:spcBef>
                <a:spcPts val="0"/>
              </a:spcBef>
              <a:buNone/>
            </a:pPr>
            <a:endParaRPr lang="en-US" sz="2000" dirty="0">
              <a:solidFill>
                <a:schemeClr val="tx2"/>
              </a:solidFill>
            </a:endParaRPr>
          </a:p>
          <a:p>
            <a:pPr marL="0" indent="0">
              <a:lnSpc>
                <a:spcPct val="120000"/>
              </a:lnSpc>
              <a:spcBef>
                <a:spcPts val="0"/>
              </a:spcBef>
              <a:buNone/>
            </a:pPr>
            <a:r>
              <a:rPr lang="en-US" sz="2000" dirty="0" smtClean="0">
                <a:solidFill>
                  <a:schemeClr val="tx2"/>
                </a:solidFill>
              </a:rPr>
              <a:t>Note that in the above example, the request data is sent as part of the HTTP request body which is bind to the method parameter using the @</a:t>
            </a:r>
            <a:r>
              <a:rPr lang="en-US" sz="2000" dirty="0" err="1" smtClean="0">
                <a:solidFill>
                  <a:schemeClr val="tx2"/>
                </a:solidFill>
              </a:rPr>
              <a:t>RequestBody</a:t>
            </a:r>
            <a:r>
              <a:rPr lang="en-US" sz="2000" dirty="0" smtClean="0">
                <a:solidFill>
                  <a:schemeClr val="tx2"/>
                </a:solidFill>
              </a:rPr>
              <a:t> annotation</a:t>
            </a:r>
            <a:endParaRPr lang="en-US" sz="2000" dirty="0">
              <a:solidFill>
                <a:schemeClr val="tx2"/>
              </a:solidFill>
            </a:endParaRPr>
          </a:p>
          <a:p>
            <a:pPr lvl="2">
              <a:lnSpc>
                <a:spcPct val="120000"/>
              </a:lnSpc>
              <a:spcBef>
                <a:spcPts val="0"/>
              </a:spcBef>
            </a:pPr>
            <a:endParaRPr lang="en-US" dirty="0"/>
          </a:p>
        </p:txBody>
      </p:sp>
      <p:pic>
        <p:nvPicPr>
          <p:cNvPr id="317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7200" y="2514600"/>
            <a:ext cx="8248487"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Producible Media Types</a:t>
            </a:r>
            <a:endParaRPr lang="en-US" sz="2400" dirty="0"/>
          </a:p>
        </p:txBody>
      </p:sp>
      <p:sp>
        <p:nvSpPr>
          <p:cNvPr id="3" name="Content Placeholder 2"/>
          <p:cNvSpPr>
            <a:spLocks noGrp="1"/>
          </p:cNvSpPr>
          <p:nvPr>
            <p:ph sz="quarter" idx="1"/>
          </p:nvPr>
        </p:nvSpPr>
        <p:spPr>
          <a:xfrm>
            <a:off x="457200" y="1219200"/>
            <a:ext cx="8229600" cy="5105400"/>
          </a:xfrm>
        </p:spPr>
        <p:txBody>
          <a:bodyPr>
            <a:normAutofit/>
          </a:bodyPr>
          <a:lstStyle/>
          <a:p>
            <a:pPr marL="0" indent="0">
              <a:lnSpc>
                <a:spcPct val="120000"/>
              </a:lnSpc>
              <a:spcBef>
                <a:spcPts val="0"/>
              </a:spcBef>
              <a:buNone/>
            </a:pPr>
            <a:r>
              <a:rPr lang="en-US" sz="1800" dirty="0"/>
              <a:t>You can narrow the primary mapping by specifying a list of producible media types. The request will be matched only if the </a:t>
            </a:r>
            <a:r>
              <a:rPr lang="en-US" sz="1800" i="1" dirty="0"/>
              <a:t>Accept</a:t>
            </a:r>
            <a:r>
              <a:rPr lang="en-US" sz="1800" dirty="0"/>
              <a:t> request header matches one of these values. Furthermore, use of the </a:t>
            </a:r>
            <a:r>
              <a:rPr lang="en-US" sz="1800" i="1" dirty="0"/>
              <a:t>produces</a:t>
            </a:r>
            <a:r>
              <a:rPr lang="en-US" sz="1800" dirty="0"/>
              <a:t> condition ensures the actual content type used to generate the response respects the media types specified in the </a:t>
            </a:r>
            <a:r>
              <a:rPr lang="en-US" sz="1800" i="1" dirty="0"/>
              <a:t>produces</a:t>
            </a:r>
            <a:r>
              <a:rPr lang="en-US" sz="1800" dirty="0"/>
              <a:t> condition. For example:</a:t>
            </a:r>
            <a:endParaRPr lang="en-US" sz="1800" dirty="0">
              <a:solidFill>
                <a:schemeClr val="tx2"/>
              </a:solidFill>
            </a:endParaRPr>
          </a:p>
          <a:p>
            <a:pPr marL="0" indent="0">
              <a:lnSpc>
                <a:spcPct val="120000"/>
              </a:lnSpc>
              <a:spcBef>
                <a:spcPts val="0"/>
              </a:spcBef>
              <a:buNone/>
            </a:pPr>
            <a:endParaRPr lang="en-US" sz="1800" dirty="0" smtClean="0">
              <a:solidFill>
                <a:schemeClr val="tx2"/>
              </a:solidFill>
            </a:endParaRPr>
          </a:p>
          <a:p>
            <a:pPr marL="0" indent="0">
              <a:lnSpc>
                <a:spcPct val="120000"/>
              </a:lnSpc>
              <a:spcBef>
                <a:spcPts val="0"/>
              </a:spcBef>
              <a:buNone/>
            </a:pPr>
            <a:endParaRPr lang="en-US" sz="1800" dirty="0">
              <a:solidFill>
                <a:schemeClr val="tx2"/>
              </a:solidFill>
            </a:endParaRPr>
          </a:p>
          <a:p>
            <a:pPr marL="0" indent="0">
              <a:lnSpc>
                <a:spcPct val="120000"/>
              </a:lnSpc>
              <a:spcBef>
                <a:spcPts val="0"/>
              </a:spcBef>
              <a:buNone/>
            </a:pPr>
            <a:endParaRPr lang="en-US" sz="1800" dirty="0" smtClean="0">
              <a:solidFill>
                <a:schemeClr val="tx2"/>
              </a:solidFill>
            </a:endParaRPr>
          </a:p>
          <a:p>
            <a:pPr marL="0" indent="0">
              <a:lnSpc>
                <a:spcPct val="120000"/>
              </a:lnSpc>
              <a:spcBef>
                <a:spcPts val="0"/>
              </a:spcBef>
              <a:buNone/>
            </a:pPr>
            <a:endParaRPr lang="en-US" sz="1800" dirty="0" smtClean="0">
              <a:solidFill>
                <a:schemeClr val="tx2"/>
              </a:solidFill>
            </a:endParaRPr>
          </a:p>
          <a:p>
            <a:pPr marL="0" indent="0">
              <a:lnSpc>
                <a:spcPct val="120000"/>
              </a:lnSpc>
              <a:spcBef>
                <a:spcPts val="0"/>
              </a:spcBef>
              <a:buNone/>
            </a:pPr>
            <a:endParaRPr lang="en-US" sz="1800" dirty="0">
              <a:solidFill>
                <a:schemeClr val="tx2"/>
              </a:solidFill>
            </a:endParaRPr>
          </a:p>
          <a:p>
            <a:pPr marL="0" indent="0">
              <a:lnSpc>
                <a:spcPct val="120000"/>
              </a:lnSpc>
              <a:spcBef>
                <a:spcPts val="0"/>
              </a:spcBef>
              <a:buNone/>
            </a:pPr>
            <a:endParaRPr lang="en-US" sz="1800" dirty="0">
              <a:solidFill>
                <a:schemeClr val="tx2"/>
              </a:solidFill>
            </a:endParaRPr>
          </a:p>
          <a:p>
            <a:pPr marL="0" indent="0">
              <a:lnSpc>
                <a:spcPct val="120000"/>
              </a:lnSpc>
              <a:spcBef>
                <a:spcPts val="0"/>
              </a:spcBef>
              <a:buNone/>
            </a:pPr>
            <a:r>
              <a:rPr lang="en-US" sz="1800" dirty="0" smtClean="0">
                <a:solidFill>
                  <a:schemeClr val="tx2"/>
                </a:solidFill>
              </a:rPr>
              <a:t>Note that in the above example, the response data is sent back to the client as HTTP response (Not to a view) using the @</a:t>
            </a:r>
            <a:r>
              <a:rPr lang="en-US" sz="1800" dirty="0" err="1" smtClean="0">
                <a:solidFill>
                  <a:schemeClr val="tx2"/>
                </a:solidFill>
              </a:rPr>
              <a:t>ResponseBody</a:t>
            </a:r>
            <a:r>
              <a:rPr lang="en-US" sz="1800" dirty="0" smtClean="0">
                <a:solidFill>
                  <a:schemeClr val="tx2"/>
                </a:solidFill>
              </a:rPr>
              <a:t> annotation.</a:t>
            </a:r>
            <a:endParaRPr lang="en-US" sz="1800" dirty="0" smtClean="0">
              <a:solidFill>
                <a:schemeClr val="tx2"/>
              </a:solidFill>
            </a:endParaRPr>
          </a:p>
          <a:p>
            <a:pPr marL="0" indent="0">
              <a:lnSpc>
                <a:spcPct val="120000"/>
              </a:lnSpc>
              <a:spcBef>
                <a:spcPts val="0"/>
              </a:spcBef>
              <a:buNone/>
            </a:pPr>
            <a:r>
              <a:rPr lang="en-US" sz="1800" dirty="0" smtClean="0">
                <a:solidFill>
                  <a:schemeClr val="tx2"/>
                </a:solidFill>
              </a:rPr>
              <a:t>Spring does the automatic conversion of the returned object to a HTTP Response to a format of JSON or XML – Spring uses Jackson for JSON and JAXB for XML</a:t>
            </a:r>
            <a:endParaRPr lang="en-US" sz="2400" dirty="0"/>
          </a:p>
        </p:txBody>
      </p:sp>
      <p:pic>
        <p:nvPicPr>
          <p:cNvPr id="327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6768" y="3153768"/>
            <a:ext cx="8207654"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URI </a:t>
            </a:r>
            <a:r>
              <a:rPr lang="en-US" sz="2400" dirty="0"/>
              <a:t>Template </a:t>
            </a:r>
            <a:r>
              <a:rPr lang="en-US" sz="2400" dirty="0" smtClean="0"/>
              <a:t>Patterns - @</a:t>
            </a:r>
            <a:r>
              <a:rPr lang="en-US" sz="2400" dirty="0" err="1" smtClean="0"/>
              <a:t>PathVariable</a:t>
            </a:r>
            <a:endParaRPr lang="en-US" sz="2400" dirty="0"/>
          </a:p>
        </p:txBody>
      </p:sp>
      <p:sp>
        <p:nvSpPr>
          <p:cNvPr id="3" name="Content Placeholder 2"/>
          <p:cNvSpPr>
            <a:spLocks noGrp="1"/>
          </p:cNvSpPr>
          <p:nvPr>
            <p:ph sz="quarter" idx="1"/>
          </p:nvPr>
        </p:nvSpPr>
        <p:spPr>
          <a:xfrm>
            <a:off x="457200" y="1219200"/>
            <a:ext cx="8229600" cy="5105400"/>
          </a:xfrm>
        </p:spPr>
        <p:txBody>
          <a:bodyPr>
            <a:normAutofit fontScale="92500"/>
          </a:bodyPr>
          <a:lstStyle/>
          <a:p>
            <a:pPr>
              <a:lnSpc>
                <a:spcPct val="120000"/>
              </a:lnSpc>
              <a:spcBef>
                <a:spcPts val="0"/>
              </a:spcBef>
            </a:pPr>
            <a:r>
              <a:rPr lang="en-US" sz="1800" dirty="0" smtClean="0"/>
              <a:t>URI Template</a:t>
            </a:r>
            <a:endParaRPr lang="en-US" sz="1800" dirty="0" smtClean="0"/>
          </a:p>
          <a:p>
            <a:pPr lvl="1">
              <a:lnSpc>
                <a:spcPct val="120000"/>
              </a:lnSpc>
              <a:spcBef>
                <a:spcPts val="0"/>
              </a:spcBef>
            </a:pPr>
            <a:r>
              <a:rPr lang="en-US" sz="1600" dirty="0" smtClean="0"/>
              <a:t>Is a URI-like string, containing one or more variable names</a:t>
            </a:r>
            <a:endParaRPr lang="en-US" sz="1600" dirty="0" smtClean="0"/>
          </a:p>
          <a:p>
            <a:pPr marL="320040" lvl="1" indent="0">
              <a:lnSpc>
                <a:spcPct val="120000"/>
              </a:lnSpc>
              <a:spcBef>
                <a:spcPts val="0"/>
              </a:spcBef>
              <a:buNone/>
            </a:pPr>
            <a:r>
              <a:rPr lang="en-US" sz="1600" dirty="0">
                <a:solidFill>
                  <a:srgbClr val="00B050"/>
                </a:solidFill>
              </a:rPr>
              <a:t>	http://www.example.com/users/{</a:t>
            </a:r>
            <a:r>
              <a:rPr lang="en-US" sz="1600" i="1" dirty="0">
                <a:solidFill>
                  <a:srgbClr val="00B050"/>
                </a:solidFill>
              </a:rPr>
              <a:t>userId</a:t>
            </a:r>
            <a:r>
              <a:rPr lang="en-US" sz="1600" dirty="0" smtClean="0">
                <a:solidFill>
                  <a:srgbClr val="00B050"/>
                </a:solidFill>
              </a:rPr>
              <a:t>} – variable name is </a:t>
            </a:r>
            <a:r>
              <a:rPr lang="en-US" sz="1600" i="1" dirty="0" err="1" smtClean="0">
                <a:solidFill>
                  <a:srgbClr val="00B050"/>
                </a:solidFill>
              </a:rPr>
              <a:t>userId</a:t>
            </a:r>
            <a:endParaRPr lang="en-US" sz="1600" dirty="0" smtClean="0">
              <a:solidFill>
                <a:srgbClr val="00B050"/>
              </a:solidFill>
            </a:endParaRPr>
          </a:p>
          <a:p>
            <a:pPr lvl="1">
              <a:lnSpc>
                <a:spcPct val="120000"/>
              </a:lnSpc>
              <a:spcBef>
                <a:spcPts val="0"/>
              </a:spcBef>
            </a:pPr>
            <a:r>
              <a:rPr lang="en-US" sz="1600" dirty="0" smtClean="0"/>
              <a:t>When you substitute values for these variables, the template becomes a URI</a:t>
            </a:r>
            <a:endParaRPr lang="en-US" sz="1600" dirty="0" smtClean="0"/>
          </a:p>
          <a:p>
            <a:pPr marL="320040" lvl="1" indent="0">
              <a:lnSpc>
                <a:spcPct val="120000"/>
              </a:lnSpc>
              <a:spcBef>
                <a:spcPts val="0"/>
              </a:spcBef>
              <a:buNone/>
            </a:pPr>
            <a:r>
              <a:rPr lang="en-US" sz="1600" dirty="0"/>
              <a:t>	</a:t>
            </a:r>
            <a:r>
              <a:rPr lang="en-US" sz="1600" dirty="0">
                <a:solidFill>
                  <a:srgbClr val="00B050"/>
                </a:solidFill>
              </a:rPr>
              <a:t>Assigning the value </a:t>
            </a:r>
            <a:r>
              <a:rPr lang="en-US" sz="1600" i="1" dirty="0" err="1">
                <a:solidFill>
                  <a:srgbClr val="00B050"/>
                </a:solidFill>
              </a:rPr>
              <a:t>arun</a:t>
            </a:r>
            <a:r>
              <a:rPr lang="en-US" sz="1600" dirty="0">
                <a:solidFill>
                  <a:srgbClr val="00B050"/>
                </a:solidFill>
              </a:rPr>
              <a:t> to the variable yields http://www.example.com/users/</a:t>
            </a:r>
            <a:r>
              <a:rPr lang="en-US" sz="1600" i="1" dirty="0">
                <a:solidFill>
                  <a:srgbClr val="00B050"/>
                </a:solidFill>
              </a:rPr>
              <a:t>arun</a:t>
            </a:r>
            <a:r>
              <a:rPr lang="en-US" sz="1600" dirty="0" smtClean="0">
                <a:solidFill>
                  <a:srgbClr val="00B050"/>
                </a:solidFill>
              </a:rPr>
              <a:t>.</a:t>
            </a:r>
            <a:endParaRPr lang="en-US" sz="1600" dirty="0" smtClean="0">
              <a:solidFill>
                <a:srgbClr val="00B050"/>
              </a:solidFill>
            </a:endParaRPr>
          </a:p>
          <a:p>
            <a:pPr marL="320040" lvl="1" indent="0">
              <a:lnSpc>
                <a:spcPct val="120000"/>
              </a:lnSpc>
              <a:spcBef>
                <a:spcPts val="0"/>
              </a:spcBef>
              <a:buNone/>
            </a:pPr>
            <a:endParaRPr lang="en-US" sz="1600" dirty="0" smtClean="0">
              <a:solidFill>
                <a:srgbClr val="00B050"/>
              </a:solidFill>
            </a:endParaRPr>
          </a:p>
          <a:p>
            <a:pPr marL="320040" lvl="1" indent="0">
              <a:lnSpc>
                <a:spcPct val="120000"/>
              </a:lnSpc>
              <a:spcBef>
                <a:spcPts val="0"/>
              </a:spcBef>
              <a:buNone/>
            </a:pPr>
            <a:r>
              <a:rPr lang="en-US" sz="1600" dirty="0" smtClean="0"/>
              <a:t>Use </a:t>
            </a:r>
            <a:r>
              <a:rPr lang="en-US" sz="1600" dirty="0"/>
              <a:t>the </a:t>
            </a:r>
            <a:r>
              <a:rPr lang="en-US" sz="1600" b="1" dirty="0"/>
              <a:t>@</a:t>
            </a:r>
            <a:r>
              <a:rPr lang="en-US" sz="1600" b="1" dirty="0" err="1"/>
              <a:t>PathVariable</a:t>
            </a:r>
            <a:r>
              <a:rPr lang="en-US" sz="1600" dirty="0"/>
              <a:t> annotation on a method argument to bind it to the value of a URI template </a:t>
            </a:r>
            <a:r>
              <a:rPr lang="en-US" sz="1600" dirty="0" smtClean="0"/>
              <a:t>variable</a:t>
            </a:r>
            <a:endParaRPr lang="en-US" sz="1600" dirty="0" smtClean="0"/>
          </a:p>
          <a:p>
            <a:pPr marL="320040" lvl="1" indent="0">
              <a:lnSpc>
                <a:spcPct val="120000"/>
              </a:lnSpc>
              <a:spcBef>
                <a:spcPts val="0"/>
              </a:spcBef>
              <a:buNone/>
            </a:pPr>
            <a:endParaRPr lang="en-US" sz="1600" dirty="0"/>
          </a:p>
          <a:p>
            <a:pPr marL="320040" lvl="1" indent="0">
              <a:lnSpc>
                <a:spcPct val="120000"/>
              </a:lnSpc>
              <a:spcBef>
                <a:spcPts val="0"/>
              </a:spcBef>
              <a:buNone/>
            </a:pPr>
            <a:endParaRPr lang="en-US" sz="1600" dirty="0" smtClean="0"/>
          </a:p>
          <a:p>
            <a:pPr marL="320040" lvl="1" indent="0">
              <a:lnSpc>
                <a:spcPct val="120000"/>
              </a:lnSpc>
              <a:spcBef>
                <a:spcPts val="0"/>
              </a:spcBef>
              <a:buNone/>
            </a:pPr>
            <a:endParaRPr lang="en-US" sz="1600" dirty="0"/>
          </a:p>
          <a:p>
            <a:pPr marL="320040" lvl="1" indent="0">
              <a:lnSpc>
                <a:spcPct val="120000"/>
              </a:lnSpc>
              <a:spcBef>
                <a:spcPts val="0"/>
              </a:spcBef>
              <a:buNone/>
            </a:pPr>
            <a:endParaRPr lang="en-US" sz="1600" dirty="0" smtClean="0"/>
          </a:p>
          <a:p>
            <a:pPr marL="320040" lvl="1" indent="0">
              <a:lnSpc>
                <a:spcPct val="120000"/>
              </a:lnSpc>
              <a:spcBef>
                <a:spcPts val="0"/>
              </a:spcBef>
              <a:buNone/>
            </a:pPr>
            <a:endParaRPr lang="en-US" sz="1600" dirty="0"/>
          </a:p>
          <a:p>
            <a:pPr marL="320040" lvl="1" indent="0">
              <a:lnSpc>
                <a:spcPct val="120000"/>
              </a:lnSpc>
              <a:spcBef>
                <a:spcPts val="0"/>
              </a:spcBef>
              <a:buNone/>
            </a:pPr>
            <a:endParaRPr lang="en-US" sz="1600" dirty="0" smtClean="0"/>
          </a:p>
          <a:p>
            <a:pPr marL="320040" lvl="1" indent="0">
              <a:lnSpc>
                <a:spcPct val="120000"/>
              </a:lnSpc>
              <a:spcBef>
                <a:spcPts val="0"/>
              </a:spcBef>
              <a:buNone/>
            </a:pPr>
            <a:endParaRPr lang="en-US" sz="1600" dirty="0" smtClean="0"/>
          </a:p>
          <a:p>
            <a:pPr marL="320040" lvl="1" indent="0">
              <a:lnSpc>
                <a:spcPct val="120000"/>
              </a:lnSpc>
              <a:spcBef>
                <a:spcPts val="0"/>
              </a:spcBef>
              <a:buNone/>
            </a:pPr>
            <a:r>
              <a:rPr lang="en-US" sz="1600" dirty="0"/>
              <a:t>The URI Template " /owners/{</a:t>
            </a:r>
            <a:r>
              <a:rPr lang="en-US" sz="1600" dirty="0" err="1"/>
              <a:t>ownerId</a:t>
            </a:r>
            <a:r>
              <a:rPr lang="en-US" sz="1600" dirty="0"/>
              <a:t>}" specifies the variable name </a:t>
            </a:r>
            <a:r>
              <a:rPr lang="en-US" sz="1600" dirty="0" err="1"/>
              <a:t>ownerId</a:t>
            </a:r>
            <a:r>
              <a:rPr lang="en-US" sz="1600" dirty="0"/>
              <a:t>. When the controller handles this request, the value of </a:t>
            </a:r>
            <a:r>
              <a:rPr lang="en-US" sz="1600" dirty="0" err="1"/>
              <a:t>ownerId</a:t>
            </a:r>
            <a:r>
              <a:rPr lang="en-US" sz="1600" dirty="0"/>
              <a:t> is set to the value found in the appropriate part of the URI. For example, when a request comes in for /</a:t>
            </a:r>
            <a:r>
              <a:rPr lang="en-US" sz="1600" dirty="0" smtClean="0"/>
              <a:t>owners/</a:t>
            </a:r>
            <a:r>
              <a:rPr lang="en-US" sz="1600" dirty="0" err="1" smtClean="0"/>
              <a:t>arun</a:t>
            </a:r>
            <a:r>
              <a:rPr lang="en-US" sz="1600" dirty="0" smtClean="0"/>
              <a:t>, </a:t>
            </a:r>
            <a:r>
              <a:rPr lang="en-US" sz="1600" dirty="0"/>
              <a:t>the value of </a:t>
            </a:r>
            <a:r>
              <a:rPr lang="en-US" sz="1600" dirty="0" err="1"/>
              <a:t>ownerId</a:t>
            </a:r>
            <a:r>
              <a:rPr lang="en-US" sz="1600" dirty="0"/>
              <a:t> is </a:t>
            </a:r>
            <a:r>
              <a:rPr lang="en-US" sz="1600" dirty="0" err="1" smtClean="0"/>
              <a:t>arun</a:t>
            </a:r>
            <a:endParaRPr lang="en-US" sz="1600" dirty="0">
              <a:solidFill>
                <a:srgbClr val="00B050"/>
              </a:solidFill>
            </a:endParaRPr>
          </a:p>
        </p:txBody>
      </p:sp>
      <p:pic>
        <p:nvPicPr>
          <p:cNvPr id="2457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2000" y="3616659"/>
            <a:ext cx="7391400" cy="1641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1"/>
          <p:cNvSpPr txBox="1"/>
          <p:nvPr/>
        </p:nvSpPr>
        <p:spPr>
          <a:xfrm>
            <a:off x="914400" y="6284065"/>
            <a:ext cx="4953000" cy="3810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n-US" sz="1400" dirty="0" smtClean="0">
                <a:solidFill>
                  <a:schemeClr val="accent2"/>
                </a:solidFill>
              </a:rPr>
              <a:t>This is the beginning of Spring RESTful services</a:t>
            </a:r>
            <a:endParaRPr lang="en-US" sz="1400" dirty="0">
              <a:solidFill>
                <a:schemeClr val="accent2"/>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a:t>
            </a:r>
            <a:r>
              <a:rPr lang="en-US" sz="2400" dirty="0" err="1" smtClean="0"/>
              <a:t>RequestParam</a:t>
            </a:r>
            <a:endParaRPr lang="en-US" sz="2400" dirty="0"/>
          </a:p>
        </p:txBody>
      </p:sp>
      <p:sp>
        <p:nvSpPr>
          <p:cNvPr id="3" name="Content Placeholder 2"/>
          <p:cNvSpPr>
            <a:spLocks noGrp="1"/>
          </p:cNvSpPr>
          <p:nvPr>
            <p:ph sz="quarter" idx="1"/>
          </p:nvPr>
        </p:nvSpPr>
        <p:spPr>
          <a:xfrm>
            <a:off x="457200" y="1219200"/>
            <a:ext cx="8229600" cy="5105400"/>
          </a:xfrm>
        </p:spPr>
        <p:txBody>
          <a:bodyPr>
            <a:normAutofit/>
          </a:bodyPr>
          <a:lstStyle/>
          <a:p>
            <a:pPr>
              <a:lnSpc>
                <a:spcPct val="120000"/>
              </a:lnSpc>
              <a:spcBef>
                <a:spcPts val="0"/>
              </a:spcBef>
            </a:pPr>
            <a:r>
              <a:rPr lang="en-US" sz="1600" dirty="0"/>
              <a:t>Use the @</a:t>
            </a:r>
            <a:r>
              <a:rPr lang="en-US" sz="1600" dirty="0" err="1"/>
              <a:t>RequestParam</a:t>
            </a:r>
            <a:r>
              <a:rPr lang="en-US" sz="1600" dirty="0"/>
              <a:t> annotation to bind request parameters to a method parameter in your </a:t>
            </a:r>
            <a:r>
              <a:rPr lang="en-US" sz="1600" dirty="0" smtClean="0"/>
              <a:t>controller</a:t>
            </a:r>
            <a:endParaRPr lang="en-US" sz="1600" dirty="0" smtClean="0"/>
          </a:p>
          <a:p>
            <a:pPr>
              <a:lnSpc>
                <a:spcPct val="120000"/>
              </a:lnSpc>
              <a:spcBef>
                <a:spcPts val="0"/>
              </a:spcBef>
            </a:pPr>
            <a:endParaRPr lang="en-US" sz="1600" dirty="0">
              <a:solidFill>
                <a:srgbClr val="00B050"/>
              </a:solidFill>
            </a:endParaRPr>
          </a:p>
          <a:p>
            <a:pPr>
              <a:lnSpc>
                <a:spcPct val="120000"/>
              </a:lnSpc>
              <a:spcBef>
                <a:spcPts val="0"/>
              </a:spcBef>
            </a:pPr>
            <a:endParaRPr lang="en-US" sz="1600" dirty="0" smtClean="0">
              <a:solidFill>
                <a:srgbClr val="00B050"/>
              </a:solidFill>
            </a:endParaRPr>
          </a:p>
          <a:p>
            <a:pPr>
              <a:lnSpc>
                <a:spcPct val="120000"/>
              </a:lnSpc>
              <a:spcBef>
                <a:spcPts val="0"/>
              </a:spcBef>
            </a:pPr>
            <a:endParaRPr lang="en-US" sz="1600" dirty="0">
              <a:solidFill>
                <a:srgbClr val="00B050"/>
              </a:solidFill>
            </a:endParaRPr>
          </a:p>
          <a:p>
            <a:pPr>
              <a:lnSpc>
                <a:spcPct val="120000"/>
              </a:lnSpc>
              <a:spcBef>
                <a:spcPts val="0"/>
              </a:spcBef>
            </a:pPr>
            <a:endParaRPr lang="en-US" sz="1600" dirty="0" smtClean="0">
              <a:solidFill>
                <a:srgbClr val="00B050"/>
              </a:solidFill>
            </a:endParaRPr>
          </a:p>
          <a:p>
            <a:pPr>
              <a:lnSpc>
                <a:spcPct val="120000"/>
              </a:lnSpc>
              <a:spcBef>
                <a:spcPts val="0"/>
              </a:spcBef>
            </a:pPr>
            <a:endParaRPr lang="en-US" sz="1600" dirty="0">
              <a:solidFill>
                <a:srgbClr val="00B050"/>
              </a:solidFill>
            </a:endParaRPr>
          </a:p>
          <a:p>
            <a:pPr>
              <a:lnSpc>
                <a:spcPct val="120000"/>
              </a:lnSpc>
              <a:spcBef>
                <a:spcPts val="0"/>
              </a:spcBef>
            </a:pPr>
            <a:endParaRPr lang="en-US" sz="1600" dirty="0" smtClean="0">
              <a:solidFill>
                <a:srgbClr val="00B050"/>
              </a:solidFill>
            </a:endParaRPr>
          </a:p>
          <a:p>
            <a:pPr>
              <a:lnSpc>
                <a:spcPct val="120000"/>
              </a:lnSpc>
              <a:spcBef>
                <a:spcPts val="0"/>
              </a:spcBef>
            </a:pPr>
            <a:endParaRPr lang="en-US" sz="1600" dirty="0">
              <a:solidFill>
                <a:srgbClr val="00B050"/>
              </a:solidFill>
            </a:endParaRPr>
          </a:p>
          <a:p>
            <a:pPr>
              <a:lnSpc>
                <a:spcPct val="120000"/>
              </a:lnSpc>
              <a:spcBef>
                <a:spcPts val="0"/>
              </a:spcBef>
            </a:pPr>
            <a:r>
              <a:rPr lang="en-US" sz="1600" dirty="0" smtClean="0"/>
              <a:t>The above method can be invoked something like below:</a:t>
            </a:r>
            <a:endParaRPr lang="en-US" sz="1600" dirty="0" smtClean="0"/>
          </a:p>
          <a:p>
            <a:pPr marL="0" indent="0">
              <a:lnSpc>
                <a:spcPct val="120000"/>
              </a:lnSpc>
              <a:spcBef>
                <a:spcPts val="0"/>
              </a:spcBef>
              <a:buNone/>
            </a:pPr>
            <a:r>
              <a:rPr lang="en-US" sz="1600" b="1" dirty="0" smtClean="0"/>
              <a:t>	</a:t>
            </a:r>
            <a:r>
              <a:rPr lang="en-US" sz="1600" dirty="0" err="1"/>
              <a:t>var</a:t>
            </a:r>
            <a:r>
              <a:rPr lang="en-US" sz="1600" dirty="0"/>
              <a:t> </a:t>
            </a:r>
            <a:r>
              <a:rPr lang="en-US" sz="1600" dirty="0" err="1"/>
              <a:t>actionUrl</a:t>
            </a:r>
            <a:r>
              <a:rPr lang="en-US" sz="1600" dirty="0"/>
              <a:t> =  "</a:t>
            </a:r>
            <a:r>
              <a:rPr lang="en-US" sz="1600" dirty="0" err="1"/>
              <a:t>carrier.do?action</a:t>
            </a:r>
            <a:r>
              <a:rPr lang="en-US" sz="1600" dirty="0"/>
              <a:t>=" + action + "&amp;id=" + id</a:t>
            </a:r>
            <a:r>
              <a:rPr lang="en-US" sz="1600" dirty="0" smtClean="0"/>
              <a:t>;</a:t>
            </a:r>
            <a:endParaRPr lang="en-US" sz="1600" dirty="0" smtClean="0"/>
          </a:p>
          <a:p>
            <a:pPr marL="0" indent="0">
              <a:lnSpc>
                <a:spcPct val="120000"/>
              </a:lnSpc>
              <a:spcBef>
                <a:spcPts val="0"/>
              </a:spcBef>
              <a:buNone/>
            </a:pPr>
            <a:r>
              <a:rPr lang="en-US" sz="1600" dirty="0" smtClean="0"/>
              <a:t>     Note that the request </a:t>
            </a:r>
            <a:r>
              <a:rPr lang="en-US" sz="1600" dirty="0" err="1" smtClean="0"/>
              <a:t>params</a:t>
            </a:r>
            <a:r>
              <a:rPr lang="en-US" sz="1600" dirty="0" smtClean="0"/>
              <a:t> (action &amp; id) are passed as part of the request URL</a:t>
            </a:r>
            <a:endParaRPr lang="en-US" sz="1600" dirty="0" smtClean="0"/>
          </a:p>
          <a:p>
            <a:pPr marL="0" indent="0">
              <a:lnSpc>
                <a:spcPct val="120000"/>
              </a:lnSpc>
              <a:spcBef>
                <a:spcPts val="0"/>
              </a:spcBef>
              <a:buNone/>
            </a:pPr>
            <a:endParaRPr lang="en-US" sz="1600" dirty="0" smtClean="0"/>
          </a:p>
          <a:p>
            <a:pPr>
              <a:lnSpc>
                <a:spcPct val="120000"/>
              </a:lnSpc>
              <a:spcBef>
                <a:spcPts val="0"/>
              </a:spcBef>
            </a:pPr>
            <a:r>
              <a:rPr lang="en-US" sz="1600" dirty="0"/>
              <a:t>Parameters using this annotation are required by default, but you can specify that a parameter is optional by setting @</a:t>
            </a:r>
            <a:r>
              <a:rPr lang="en-US" sz="1600" dirty="0" err="1"/>
              <a:t>RequestParam's</a:t>
            </a:r>
            <a:r>
              <a:rPr lang="en-US" sz="1600" dirty="0"/>
              <a:t> required attribute to false </a:t>
            </a:r>
            <a:endParaRPr lang="en-US" sz="1600" dirty="0" smtClean="0"/>
          </a:p>
          <a:p>
            <a:pPr>
              <a:lnSpc>
                <a:spcPct val="120000"/>
              </a:lnSpc>
              <a:spcBef>
                <a:spcPts val="0"/>
              </a:spcBef>
            </a:pPr>
            <a:r>
              <a:rPr lang="en-US" sz="1600" dirty="0"/>
              <a:t>Type conversion is applied automatically if the target method parameter type is not String</a:t>
            </a:r>
            <a:endParaRPr lang="en-US" sz="1600" dirty="0"/>
          </a:p>
        </p:txBody>
      </p:sp>
      <p:pic>
        <p:nvPicPr>
          <p:cNvPr id="337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1965560"/>
            <a:ext cx="8162965" cy="182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a:t>
            </a:r>
            <a:r>
              <a:rPr lang="en-US" sz="2400" dirty="0" err="1" smtClean="0"/>
              <a:t>RequestBody</a:t>
            </a:r>
            <a:endParaRPr lang="en-US" sz="2400" dirty="0"/>
          </a:p>
        </p:txBody>
      </p:sp>
      <p:sp>
        <p:nvSpPr>
          <p:cNvPr id="3" name="Content Placeholder 2"/>
          <p:cNvSpPr>
            <a:spLocks noGrp="1"/>
          </p:cNvSpPr>
          <p:nvPr>
            <p:ph sz="quarter" idx="1"/>
          </p:nvPr>
        </p:nvSpPr>
        <p:spPr>
          <a:xfrm>
            <a:off x="457200" y="1219200"/>
            <a:ext cx="8229600" cy="5105400"/>
          </a:xfrm>
        </p:spPr>
        <p:txBody>
          <a:bodyPr>
            <a:normAutofit/>
          </a:bodyPr>
          <a:lstStyle/>
          <a:p>
            <a:pPr>
              <a:lnSpc>
                <a:spcPct val="120000"/>
              </a:lnSpc>
              <a:spcBef>
                <a:spcPts val="0"/>
              </a:spcBef>
            </a:pPr>
            <a:r>
              <a:rPr lang="en-US" sz="1600" dirty="0"/>
              <a:t>The @</a:t>
            </a:r>
            <a:r>
              <a:rPr lang="en-US" sz="1600" dirty="0" err="1"/>
              <a:t>RequestBody</a:t>
            </a:r>
            <a:r>
              <a:rPr lang="en-US" sz="1600" dirty="0"/>
              <a:t> method parameter annotation indicates that a method parameter should be bound to the value of the HTTP request body. For example</a:t>
            </a:r>
            <a:r>
              <a:rPr lang="en-US" sz="1600" dirty="0" smtClean="0"/>
              <a:t>: </a:t>
            </a:r>
            <a:endParaRPr lang="en-US" sz="1600" dirty="0" smtClean="0"/>
          </a:p>
          <a:p>
            <a:pPr>
              <a:lnSpc>
                <a:spcPct val="120000"/>
              </a:lnSpc>
              <a:spcBef>
                <a:spcPts val="0"/>
              </a:spcBef>
            </a:pPr>
            <a:endParaRPr lang="en-US" sz="1600" dirty="0"/>
          </a:p>
          <a:p>
            <a:pPr>
              <a:lnSpc>
                <a:spcPct val="120000"/>
              </a:lnSpc>
              <a:spcBef>
                <a:spcPts val="0"/>
              </a:spcBef>
            </a:pPr>
            <a:endParaRPr lang="en-US" sz="1600" dirty="0" smtClean="0"/>
          </a:p>
          <a:p>
            <a:pPr>
              <a:lnSpc>
                <a:spcPct val="120000"/>
              </a:lnSpc>
              <a:spcBef>
                <a:spcPts val="0"/>
              </a:spcBef>
            </a:pPr>
            <a:endParaRPr lang="en-US" sz="1600" dirty="0"/>
          </a:p>
          <a:p>
            <a:pPr>
              <a:lnSpc>
                <a:spcPct val="120000"/>
              </a:lnSpc>
              <a:spcBef>
                <a:spcPts val="0"/>
              </a:spcBef>
            </a:pPr>
            <a:endParaRPr lang="en-US" sz="1600" dirty="0" smtClean="0"/>
          </a:p>
          <a:p>
            <a:pPr>
              <a:lnSpc>
                <a:spcPct val="120000"/>
              </a:lnSpc>
              <a:spcBef>
                <a:spcPts val="0"/>
              </a:spcBef>
            </a:pPr>
            <a:endParaRPr lang="en-US" sz="1600" dirty="0"/>
          </a:p>
          <a:p>
            <a:pPr>
              <a:lnSpc>
                <a:spcPct val="120000"/>
              </a:lnSpc>
              <a:spcBef>
                <a:spcPts val="0"/>
              </a:spcBef>
            </a:pPr>
            <a:r>
              <a:rPr lang="en-US" sz="1600" dirty="0" err="1"/>
              <a:t>HttpMessageConverter</a:t>
            </a:r>
            <a:r>
              <a:rPr lang="en-US" sz="1600" dirty="0"/>
              <a:t> is responsible for converting from the HTTP request message to an object and converting from an object to the HTTP response body</a:t>
            </a:r>
            <a:r>
              <a:rPr lang="en-US" sz="1600" dirty="0" smtClean="0"/>
              <a:t>.</a:t>
            </a:r>
            <a:endParaRPr lang="en-US" sz="1600" dirty="0" smtClean="0"/>
          </a:p>
          <a:p>
            <a:pPr>
              <a:lnSpc>
                <a:spcPct val="120000"/>
              </a:lnSpc>
              <a:spcBef>
                <a:spcPts val="0"/>
              </a:spcBef>
            </a:pPr>
            <a:r>
              <a:rPr lang="en-US" sz="1600" dirty="0"/>
              <a:t>The </a:t>
            </a:r>
            <a:r>
              <a:rPr lang="en-US" sz="1600" dirty="0" err="1"/>
              <a:t>RequestMappingHandlerAdapter</a:t>
            </a:r>
            <a:r>
              <a:rPr lang="en-US" sz="1600" dirty="0"/>
              <a:t> supports the @</a:t>
            </a:r>
            <a:r>
              <a:rPr lang="en-US" sz="1600" dirty="0" err="1"/>
              <a:t>RequestBody</a:t>
            </a:r>
            <a:r>
              <a:rPr lang="en-US" sz="1600" dirty="0"/>
              <a:t> </a:t>
            </a:r>
            <a:r>
              <a:rPr lang="en-US" sz="1600" dirty="0" smtClean="0"/>
              <a:t> (and @</a:t>
            </a:r>
            <a:r>
              <a:rPr lang="en-US" sz="1600" dirty="0" err="1" smtClean="0"/>
              <a:t>ResponseBody</a:t>
            </a:r>
            <a:r>
              <a:rPr lang="en-US" sz="1600" dirty="0" smtClean="0"/>
              <a:t>) annotations </a:t>
            </a:r>
            <a:r>
              <a:rPr lang="en-US" sz="1600" dirty="0"/>
              <a:t>with the </a:t>
            </a:r>
            <a:r>
              <a:rPr lang="en-US" sz="1600" dirty="0" smtClean="0"/>
              <a:t>a set of default </a:t>
            </a:r>
            <a:r>
              <a:rPr lang="en-US" sz="1600" dirty="0" err="1" smtClean="0"/>
              <a:t>HttpMessageConverters</a:t>
            </a:r>
            <a:endParaRPr lang="en-US" sz="1600" dirty="0" smtClean="0"/>
          </a:p>
          <a:p>
            <a:pPr>
              <a:lnSpc>
                <a:spcPct val="120000"/>
              </a:lnSpc>
              <a:spcBef>
                <a:spcPts val="0"/>
              </a:spcBef>
            </a:pPr>
            <a:endParaRPr lang="en-US" sz="1600" dirty="0"/>
          </a:p>
          <a:p>
            <a:pPr>
              <a:lnSpc>
                <a:spcPct val="120000"/>
              </a:lnSpc>
              <a:spcBef>
                <a:spcPts val="0"/>
              </a:spcBef>
            </a:pPr>
            <a:r>
              <a:rPr lang="en-US" sz="1600" dirty="0" smtClean="0"/>
              <a:t>The &lt;</a:t>
            </a:r>
            <a:r>
              <a:rPr lang="en-US" sz="1600" dirty="0" err="1" smtClean="0"/>
              <a:t>mvc:annotation:driven</a:t>
            </a:r>
            <a:r>
              <a:rPr lang="en-US" sz="1600" dirty="0" smtClean="0"/>
              <a:t> /&gt; configuration in the DispatcherServlet context configuration will enable the RequestMappingHandlerMapping and </a:t>
            </a:r>
            <a:r>
              <a:rPr lang="en-US" sz="1600" dirty="0" err="1"/>
              <a:t>RequestMappingHandlerAdapter</a:t>
            </a:r>
            <a:r>
              <a:rPr lang="en-US" sz="1600" dirty="0"/>
              <a:t> </a:t>
            </a:r>
            <a:r>
              <a:rPr lang="en-US" sz="1600" dirty="0" smtClean="0"/>
              <a:t>beans.</a:t>
            </a:r>
            <a:endParaRPr lang="en-US" sz="1600" dirty="0"/>
          </a:p>
        </p:txBody>
      </p:sp>
      <p:pic>
        <p:nvPicPr>
          <p:cNvPr id="348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57073" y="1973168"/>
            <a:ext cx="8292310" cy="1303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a:t>
            </a:r>
            <a:r>
              <a:rPr lang="en-US" sz="2400" dirty="0" err="1" smtClean="0"/>
              <a:t>ResponseBody</a:t>
            </a:r>
            <a:endParaRPr lang="en-US" sz="2400" dirty="0"/>
          </a:p>
        </p:txBody>
      </p:sp>
      <p:sp>
        <p:nvSpPr>
          <p:cNvPr id="3" name="Content Placeholder 2"/>
          <p:cNvSpPr>
            <a:spLocks noGrp="1"/>
          </p:cNvSpPr>
          <p:nvPr>
            <p:ph sz="quarter" idx="1"/>
          </p:nvPr>
        </p:nvSpPr>
        <p:spPr>
          <a:xfrm>
            <a:off x="457200" y="1219200"/>
            <a:ext cx="8229600" cy="5105400"/>
          </a:xfrm>
        </p:spPr>
        <p:txBody>
          <a:bodyPr>
            <a:normAutofit/>
          </a:bodyPr>
          <a:lstStyle/>
          <a:p>
            <a:pPr>
              <a:lnSpc>
                <a:spcPct val="120000"/>
              </a:lnSpc>
              <a:spcBef>
                <a:spcPts val="0"/>
              </a:spcBef>
            </a:pPr>
            <a:r>
              <a:rPr lang="en-US" sz="1600" dirty="0"/>
              <a:t>This annotation can be put on a method and indicates that the return type should be written straight to the HTTP response body (and not placed in a Model, or interpreted as a view name). For example</a:t>
            </a:r>
            <a:r>
              <a:rPr lang="en-US" sz="1600" dirty="0" smtClean="0"/>
              <a:t>:</a:t>
            </a:r>
            <a:endParaRPr lang="en-US" sz="1600" dirty="0" smtClean="0"/>
          </a:p>
          <a:p>
            <a:pPr>
              <a:lnSpc>
                <a:spcPct val="120000"/>
              </a:lnSpc>
              <a:spcBef>
                <a:spcPts val="0"/>
              </a:spcBef>
            </a:pPr>
            <a:endParaRPr lang="en-US" sz="1600" dirty="0"/>
          </a:p>
          <a:p>
            <a:pPr>
              <a:lnSpc>
                <a:spcPct val="120000"/>
              </a:lnSpc>
              <a:spcBef>
                <a:spcPts val="0"/>
              </a:spcBef>
            </a:pPr>
            <a:endParaRPr lang="en-US" sz="1600" dirty="0" smtClean="0"/>
          </a:p>
          <a:p>
            <a:pPr>
              <a:lnSpc>
                <a:spcPct val="120000"/>
              </a:lnSpc>
              <a:spcBef>
                <a:spcPts val="0"/>
              </a:spcBef>
            </a:pPr>
            <a:endParaRPr lang="en-US" sz="1600" dirty="0"/>
          </a:p>
          <a:p>
            <a:pPr>
              <a:lnSpc>
                <a:spcPct val="120000"/>
              </a:lnSpc>
              <a:spcBef>
                <a:spcPts val="0"/>
              </a:spcBef>
            </a:pPr>
            <a:endParaRPr lang="en-US" sz="1600" dirty="0" smtClean="0"/>
          </a:p>
          <a:p>
            <a:pPr>
              <a:lnSpc>
                <a:spcPct val="120000"/>
              </a:lnSpc>
              <a:spcBef>
                <a:spcPts val="0"/>
              </a:spcBef>
            </a:pPr>
            <a:endParaRPr lang="en-US" sz="1600" dirty="0"/>
          </a:p>
          <a:p>
            <a:pPr>
              <a:lnSpc>
                <a:spcPct val="120000"/>
              </a:lnSpc>
              <a:spcBef>
                <a:spcPts val="0"/>
              </a:spcBef>
            </a:pPr>
            <a:endParaRPr lang="en-US" sz="1600" dirty="0" smtClean="0"/>
          </a:p>
          <a:p>
            <a:pPr>
              <a:lnSpc>
                <a:spcPct val="120000"/>
              </a:lnSpc>
              <a:spcBef>
                <a:spcPts val="0"/>
              </a:spcBef>
            </a:pPr>
            <a:endParaRPr lang="en-US" sz="1600" dirty="0"/>
          </a:p>
          <a:p>
            <a:pPr>
              <a:lnSpc>
                <a:spcPct val="120000"/>
              </a:lnSpc>
              <a:spcBef>
                <a:spcPts val="0"/>
              </a:spcBef>
            </a:pPr>
            <a:endParaRPr lang="en-US" sz="1600" dirty="0" smtClean="0"/>
          </a:p>
          <a:p>
            <a:pPr>
              <a:lnSpc>
                <a:spcPct val="120000"/>
              </a:lnSpc>
              <a:spcBef>
                <a:spcPts val="0"/>
              </a:spcBef>
            </a:pPr>
            <a:r>
              <a:rPr lang="en-US" sz="1600" dirty="0"/>
              <a:t>The above example will result in the </a:t>
            </a:r>
            <a:r>
              <a:rPr lang="en-US" sz="1600" dirty="0" smtClean="0"/>
              <a:t>object “</a:t>
            </a:r>
            <a:r>
              <a:rPr lang="en-US" sz="1600" dirty="0" err="1" smtClean="0"/>
              <a:t>SidCarrierInfo</a:t>
            </a:r>
            <a:r>
              <a:rPr lang="en-US" sz="1600" dirty="0" smtClean="0"/>
              <a:t>” representation (Example: JSON, XML etc..,) being </a:t>
            </a:r>
            <a:r>
              <a:rPr lang="en-US" sz="1600" dirty="0"/>
              <a:t>written to the HTTP response stream</a:t>
            </a:r>
            <a:r>
              <a:rPr lang="en-US" sz="1600" dirty="0" smtClean="0"/>
              <a:t>.</a:t>
            </a:r>
            <a:endParaRPr lang="en-US" sz="1600" dirty="0" smtClean="0"/>
          </a:p>
          <a:p>
            <a:pPr>
              <a:lnSpc>
                <a:spcPct val="120000"/>
              </a:lnSpc>
              <a:spcBef>
                <a:spcPts val="0"/>
              </a:spcBef>
            </a:pPr>
            <a:r>
              <a:rPr lang="en-US" sz="1600" dirty="0" smtClean="0"/>
              <a:t>As </a:t>
            </a:r>
            <a:r>
              <a:rPr lang="en-US" sz="1600" dirty="0"/>
              <a:t>with @</a:t>
            </a:r>
            <a:r>
              <a:rPr lang="en-US" sz="1600" dirty="0" err="1"/>
              <a:t>RequestBody</a:t>
            </a:r>
            <a:r>
              <a:rPr lang="en-US" sz="1600" dirty="0"/>
              <a:t>, Spring converts the returned object to a response body by using an </a:t>
            </a:r>
            <a:r>
              <a:rPr lang="en-US" sz="1600" dirty="0" err="1"/>
              <a:t>HttpMessageConverter</a:t>
            </a:r>
            <a:r>
              <a:rPr lang="en-US" sz="1600" dirty="0"/>
              <a:t>.</a:t>
            </a:r>
            <a:endParaRPr lang="en-US" sz="1600" dirty="0" smtClean="0"/>
          </a:p>
          <a:p>
            <a:pPr>
              <a:lnSpc>
                <a:spcPct val="120000"/>
              </a:lnSpc>
              <a:spcBef>
                <a:spcPts val="0"/>
              </a:spcBef>
            </a:pPr>
            <a:endParaRPr lang="en-US" sz="1600" dirty="0"/>
          </a:p>
        </p:txBody>
      </p:sp>
      <p:pic>
        <p:nvPicPr>
          <p:cNvPr id="3584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6001" y="2141560"/>
            <a:ext cx="7862455" cy="2293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a:t>
            </a:r>
            <a:r>
              <a:rPr lang="en-US" sz="2400" dirty="0" err="1" smtClean="0"/>
              <a:t>ModelAttribute</a:t>
            </a:r>
            <a:endParaRPr lang="en-US" sz="2400" dirty="0"/>
          </a:p>
        </p:txBody>
      </p:sp>
      <p:sp>
        <p:nvSpPr>
          <p:cNvPr id="3" name="Content Placeholder 2"/>
          <p:cNvSpPr>
            <a:spLocks noGrp="1"/>
          </p:cNvSpPr>
          <p:nvPr>
            <p:ph sz="quarter" idx="1"/>
          </p:nvPr>
        </p:nvSpPr>
        <p:spPr>
          <a:xfrm>
            <a:off x="457200" y="1219200"/>
            <a:ext cx="8229600" cy="5105400"/>
          </a:xfrm>
        </p:spPr>
        <p:txBody>
          <a:bodyPr>
            <a:normAutofit/>
          </a:bodyPr>
          <a:lstStyle/>
          <a:p>
            <a:pPr>
              <a:lnSpc>
                <a:spcPct val="120000"/>
              </a:lnSpc>
              <a:spcBef>
                <a:spcPts val="0"/>
              </a:spcBef>
            </a:pPr>
            <a:r>
              <a:rPr lang="en-US" sz="1600" dirty="0"/>
              <a:t>An @</a:t>
            </a:r>
            <a:r>
              <a:rPr lang="en-US" sz="1600" dirty="0" err="1"/>
              <a:t>ModelAttribute</a:t>
            </a:r>
            <a:r>
              <a:rPr lang="en-US" sz="1600" dirty="0"/>
              <a:t> on a method argument indicates the argument should be retrieved from the model</a:t>
            </a:r>
            <a:r>
              <a:rPr lang="en-US" sz="1600" dirty="0" smtClean="0"/>
              <a:t>.</a:t>
            </a:r>
            <a:endParaRPr lang="en-US" sz="1600" dirty="0" smtClean="0"/>
          </a:p>
          <a:p>
            <a:pPr>
              <a:lnSpc>
                <a:spcPct val="120000"/>
              </a:lnSpc>
              <a:spcBef>
                <a:spcPts val="0"/>
              </a:spcBef>
            </a:pPr>
            <a:r>
              <a:rPr lang="en-US" sz="1600" dirty="0" smtClean="0"/>
              <a:t>For the object in the model, the argument’s fields should be populated from all request parameters that have matching names. This is known as data binding in Spring MVC.</a:t>
            </a:r>
            <a:endParaRPr lang="en-US" sz="1600" dirty="0" smtClean="0"/>
          </a:p>
          <a:p>
            <a:pPr>
              <a:lnSpc>
                <a:spcPct val="120000"/>
              </a:lnSpc>
              <a:spcBef>
                <a:spcPts val="0"/>
              </a:spcBef>
            </a:pPr>
            <a:endParaRPr lang="en-US" sz="1600" dirty="0"/>
          </a:p>
          <a:p>
            <a:pPr>
              <a:lnSpc>
                <a:spcPct val="120000"/>
              </a:lnSpc>
              <a:spcBef>
                <a:spcPts val="0"/>
              </a:spcBef>
            </a:pPr>
            <a:endParaRPr lang="en-US" sz="1600" dirty="0" smtClean="0"/>
          </a:p>
          <a:p>
            <a:pPr>
              <a:lnSpc>
                <a:spcPct val="120000"/>
              </a:lnSpc>
              <a:spcBef>
                <a:spcPts val="0"/>
              </a:spcBef>
            </a:pPr>
            <a:endParaRPr lang="en-US" sz="1600" dirty="0"/>
          </a:p>
          <a:p>
            <a:pPr>
              <a:lnSpc>
                <a:spcPct val="120000"/>
              </a:lnSpc>
              <a:spcBef>
                <a:spcPts val="0"/>
              </a:spcBef>
            </a:pPr>
            <a:endParaRPr lang="en-US" sz="1600" dirty="0" smtClean="0"/>
          </a:p>
          <a:p>
            <a:pPr>
              <a:lnSpc>
                <a:spcPct val="120000"/>
              </a:lnSpc>
              <a:spcBef>
                <a:spcPts val="0"/>
              </a:spcBef>
            </a:pPr>
            <a:endParaRPr lang="en-US" sz="1600" dirty="0"/>
          </a:p>
          <a:p>
            <a:pPr>
              <a:lnSpc>
                <a:spcPct val="120000"/>
              </a:lnSpc>
              <a:spcBef>
                <a:spcPts val="0"/>
              </a:spcBef>
            </a:pPr>
            <a:endParaRPr lang="en-US" sz="1600" dirty="0" smtClean="0"/>
          </a:p>
          <a:p>
            <a:pPr>
              <a:lnSpc>
                <a:spcPct val="120000"/>
              </a:lnSpc>
              <a:spcBef>
                <a:spcPts val="0"/>
              </a:spcBef>
            </a:pPr>
            <a:endParaRPr lang="en-US" sz="1600" dirty="0"/>
          </a:p>
          <a:p>
            <a:pPr>
              <a:lnSpc>
                <a:spcPct val="120000"/>
              </a:lnSpc>
              <a:spcBef>
                <a:spcPts val="0"/>
              </a:spcBef>
            </a:pPr>
            <a:r>
              <a:rPr lang="en-US" sz="1600" dirty="0" smtClean="0"/>
              <a:t>This is usually used when the form-backing (or command) object is filled up and submitted from the client form.</a:t>
            </a:r>
            <a:endParaRPr lang="en-US" sz="1600" dirty="0" smtClean="0"/>
          </a:p>
          <a:p>
            <a:pPr>
              <a:lnSpc>
                <a:spcPct val="120000"/>
              </a:lnSpc>
              <a:spcBef>
                <a:spcPts val="0"/>
              </a:spcBef>
            </a:pPr>
            <a:endParaRPr lang="en-US" sz="1600" dirty="0"/>
          </a:p>
        </p:txBody>
      </p:sp>
      <p:pic>
        <p:nvPicPr>
          <p:cNvPr id="368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4794" y="2514600"/>
            <a:ext cx="7767205" cy="1785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Spring Bean Life Cycle</a:t>
            </a:r>
            <a:endParaRPr lang="en-US" sz="2400" dirty="0"/>
          </a:p>
        </p:txBody>
      </p:sp>
      <p:sp>
        <p:nvSpPr>
          <p:cNvPr id="3" name="Content Placeholder 2"/>
          <p:cNvSpPr>
            <a:spLocks noGrp="1"/>
          </p:cNvSpPr>
          <p:nvPr>
            <p:ph sz="quarter" idx="1"/>
          </p:nvPr>
        </p:nvSpPr>
        <p:spPr/>
        <p:txBody>
          <a:bodyPr>
            <a:normAutofit/>
          </a:bodyPr>
          <a:lstStyle/>
          <a:p>
            <a:r>
              <a:rPr lang="en-US" sz="2400" dirty="0" smtClean="0"/>
              <a:t>Initialization callbacks</a:t>
            </a:r>
            <a:endParaRPr lang="en-US" sz="2400" dirty="0" smtClean="0"/>
          </a:p>
          <a:p>
            <a:endParaRPr lang="en-US" sz="2000" dirty="0" smtClean="0"/>
          </a:p>
          <a:p>
            <a:pPr lvl="1"/>
            <a:r>
              <a:rPr lang="en-US" sz="1600" dirty="0" smtClean="0"/>
              <a:t>When a bean is </a:t>
            </a:r>
            <a:r>
              <a:rPr lang="en-US" sz="1600" dirty="0" smtClean="0">
                <a:solidFill>
                  <a:srgbClr val="FF0000"/>
                </a:solidFill>
              </a:rPr>
              <a:t>instantiated</a:t>
            </a:r>
            <a:r>
              <a:rPr lang="en-US" sz="1600" dirty="0" smtClean="0"/>
              <a:t> (created), it may be required to perform some </a:t>
            </a:r>
            <a:r>
              <a:rPr lang="en-US" sz="1600" dirty="0" smtClean="0">
                <a:solidFill>
                  <a:srgbClr val="FF0000"/>
                </a:solidFill>
              </a:rPr>
              <a:t>initialization</a:t>
            </a:r>
            <a:r>
              <a:rPr lang="en-US" sz="1600" dirty="0" smtClean="0"/>
              <a:t> to get it into a stable state</a:t>
            </a:r>
            <a:endParaRPr lang="en-US" sz="1600" dirty="0" smtClean="0"/>
          </a:p>
          <a:p>
            <a:pPr lvl="1"/>
            <a:r>
              <a:rPr lang="en-US" sz="1600" dirty="0" smtClean="0"/>
              <a:t>When a bean is no longer required and is removed from the container, some cleanup may be required</a:t>
            </a:r>
            <a:endParaRPr lang="en-US" sz="1600" dirty="0" smtClean="0"/>
          </a:p>
          <a:p>
            <a:pPr lvl="1"/>
            <a:r>
              <a:rPr lang="en-US" sz="1600" b="1" dirty="0" err="1" smtClean="0"/>
              <a:t>init</a:t>
            </a:r>
            <a:r>
              <a:rPr lang="en-US" sz="1600" b="1" dirty="0" smtClean="0"/>
              <a:t>-method / </a:t>
            </a:r>
            <a:r>
              <a:rPr lang="en-US" sz="1600" b="1" dirty="0" err="1" smtClean="0"/>
              <a:t>afterPropertiesSet</a:t>
            </a:r>
            <a:r>
              <a:rPr lang="en-US" sz="1600" b="1" dirty="0" smtClean="0"/>
              <a:t>() / @PostConstruct</a:t>
            </a:r>
            <a:endParaRPr lang="en-US" sz="1600" b="1" dirty="0" smtClean="0"/>
          </a:p>
          <a:p>
            <a:pPr lvl="2"/>
            <a:r>
              <a:rPr lang="en-US" sz="1400" dirty="0" smtClean="0"/>
              <a:t>Method that is called on the bean immediately upon instantiation </a:t>
            </a:r>
            <a:endParaRPr lang="en-US" sz="1400" dirty="0" smtClean="0"/>
          </a:p>
          <a:p>
            <a:pPr lvl="2"/>
            <a:r>
              <a:rPr lang="en-US" sz="1400" dirty="0" smtClean="0"/>
              <a:t>This method is called after the bean is created and its properties (if any) are set</a:t>
            </a:r>
            <a:endParaRPr lang="en-US" sz="1400" dirty="0" smtClean="0"/>
          </a:p>
          <a:p>
            <a:pPr lvl="1"/>
            <a:r>
              <a:rPr lang="en-US" sz="1600" b="1" dirty="0"/>
              <a:t>destroy-method / destroy() / @</a:t>
            </a:r>
            <a:r>
              <a:rPr lang="en-US" sz="1600" b="1" dirty="0" err="1"/>
              <a:t>PreDestroy</a:t>
            </a:r>
            <a:r>
              <a:rPr lang="en-US" sz="1600" b="1" dirty="0"/>
              <a:t> 	</a:t>
            </a:r>
            <a:endParaRPr lang="en-US" sz="1600" b="1" dirty="0"/>
          </a:p>
          <a:p>
            <a:pPr lvl="2"/>
            <a:r>
              <a:rPr lang="en-US" sz="1400" dirty="0"/>
              <a:t>Method that is called </a:t>
            </a:r>
            <a:r>
              <a:rPr lang="en-US" sz="1400" dirty="0" smtClean="0"/>
              <a:t>just before the bean is removed from the container</a:t>
            </a:r>
            <a:endParaRPr lang="en-US" sz="1400" dirty="0"/>
          </a:p>
          <a:p>
            <a:pPr lvl="2"/>
            <a:endParaRPr lang="en-US" sz="1400" dirty="0" smtClean="0"/>
          </a:p>
          <a:p>
            <a:pPr lvl="2"/>
            <a:endParaRPr lang="en-US" sz="1400" dirty="0"/>
          </a:p>
          <a:p>
            <a:pPr lvl="2"/>
            <a:endParaRPr lang="en-US" sz="1700" dirty="0"/>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a:t>
            </a:r>
            <a:r>
              <a:rPr lang="en-US" sz="2400" dirty="0" err="1" smtClean="0"/>
              <a:t>InitBinder</a:t>
            </a:r>
            <a:endParaRPr lang="en-US" sz="2400" dirty="0"/>
          </a:p>
        </p:txBody>
      </p:sp>
      <p:sp>
        <p:nvSpPr>
          <p:cNvPr id="3" name="Content Placeholder 2"/>
          <p:cNvSpPr>
            <a:spLocks noGrp="1"/>
          </p:cNvSpPr>
          <p:nvPr>
            <p:ph sz="quarter" idx="1"/>
          </p:nvPr>
        </p:nvSpPr>
        <p:spPr>
          <a:xfrm>
            <a:off x="457200" y="1219200"/>
            <a:ext cx="8229600" cy="5105400"/>
          </a:xfrm>
        </p:spPr>
        <p:txBody>
          <a:bodyPr>
            <a:normAutofit/>
          </a:bodyPr>
          <a:lstStyle/>
          <a:p>
            <a:pPr>
              <a:lnSpc>
                <a:spcPct val="120000"/>
              </a:lnSpc>
              <a:spcBef>
                <a:spcPts val="0"/>
              </a:spcBef>
            </a:pPr>
            <a:r>
              <a:rPr lang="en-US" sz="1600" dirty="0" smtClean="0"/>
              <a:t>Annotating controller methods with @</a:t>
            </a:r>
            <a:r>
              <a:rPr lang="en-US" sz="1600" dirty="0" err="1" smtClean="0"/>
              <a:t>InitBinder</a:t>
            </a:r>
            <a:r>
              <a:rPr lang="en-US" sz="1600" dirty="0" smtClean="0"/>
              <a:t> allows you to configure web data binding within your controllers</a:t>
            </a:r>
            <a:endParaRPr lang="en-US" sz="1600" dirty="0" smtClean="0"/>
          </a:p>
          <a:p>
            <a:pPr>
              <a:lnSpc>
                <a:spcPct val="120000"/>
              </a:lnSpc>
              <a:spcBef>
                <a:spcPts val="0"/>
              </a:spcBef>
            </a:pPr>
            <a:r>
              <a:rPr lang="en-US" sz="1600" dirty="0"/>
              <a:t>@</a:t>
            </a:r>
            <a:r>
              <a:rPr lang="en-US" sz="1600" dirty="0" err="1"/>
              <a:t>InitBinder</a:t>
            </a:r>
            <a:r>
              <a:rPr lang="en-US" sz="1600" dirty="0"/>
              <a:t> identifies methods that initialize the </a:t>
            </a:r>
            <a:r>
              <a:rPr lang="en-US" sz="1600" dirty="0" err="1"/>
              <a:t>WebDataBinder</a:t>
            </a:r>
            <a:r>
              <a:rPr lang="en-US" sz="1600" dirty="0"/>
              <a:t> that will be used to populate command and form object arguments of annotated handler </a:t>
            </a:r>
            <a:r>
              <a:rPr lang="en-US" sz="1600" dirty="0" smtClean="0"/>
              <a:t>methods</a:t>
            </a:r>
            <a:endParaRPr lang="en-US" sz="1600" dirty="0" smtClean="0"/>
          </a:p>
          <a:p>
            <a:pPr>
              <a:lnSpc>
                <a:spcPct val="120000"/>
              </a:lnSpc>
              <a:spcBef>
                <a:spcPts val="0"/>
              </a:spcBef>
            </a:pPr>
            <a:endParaRPr lang="en-US" sz="1600" dirty="0" smtClean="0"/>
          </a:p>
          <a:p>
            <a:pPr>
              <a:lnSpc>
                <a:spcPct val="120000"/>
              </a:lnSpc>
              <a:spcBef>
                <a:spcPts val="0"/>
              </a:spcBef>
            </a:pPr>
            <a:r>
              <a:rPr lang="en-US" sz="1600" dirty="0"/>
              <a:t>The following example demonstrates the use of @</a:t>
            </a:r>
            <a:r>
              <a:rPr lang="en-US" sz="1600" dirty="0" err="1"/>
              <a:t>InitBinder</a:t>
            </a:r>
            <a:r>
              <a:rPr lang="en-US" sz="1600" dirty="0"/>
              <a:t> to configure a </a:t>
            </a:r>
            <a:r>
              <a:rPr lang="en-US" sz="1600" dirty="0" err="1"/>
              <a:t>CustomDateEditor</a:t>
            </a:r>
            <a:r>
              <a:rPr lang="en-US" sz="1600" dirty="0"/>
              <a:t> for all </a:t>
            </a:r>
            <a:r>
              <a:rPr lang="en-US" sz="1600" dirty="0" err="1"/>
              <a:t>java.util.Date</a:t>
            </a:r>
            <a:r>
              <a:rPr lang="en-US" sz="1600" dirty="0"/>
              <a:t> </a:t>
            </a:r>
            <a:r>
              <a:rPr lang="en-US" sz="1600" b="1" dirty="0"/>
              <a:t>form</a:t>
            </a:r>
            <a:r>
              <a:rPr lang="en-US" sz="1600" dirty="0"/>
              <a:t> </a:t>
            </a:r>
            <a:r>
              <a:rPr lang="en-US" sz="1600" dirty="0" smtClean="0"/>
              <a:t>properties. It also sets the validator implementation to the binder (More on this later)</a:t>
            </a:r>
            <a:endParaRPr lang="en-US" sz="1600" dirty="0" smtClean="0"/>
          </a:p>
          <a:p>
            <a:pPr>
              <a:lnSpc>
                <a:spcPct val="120000"/>
              </a:lnSpc>
              <a:spcBef>
                <a:spcPts val="0"/>
              </a:spcBef>
            </a:pPr>
            <a:endParaRPr lang="en-US" sz="1600" dirty="0" smtClean="0"/>
          </a:p>
          <a:p>
            <a:pPr>
              <a:lnSpc>
                <a:spcPct val="120000"/>
              </a:lnSpc>
              <a:spcBef>
                <a:spcPts val="0"/>
              </a:spcBef>
            </a:pPr>
            <a:endParaRPr lang="en-US" sz="1600" dirty="0"/>
          </a:p>
        </p:txBody>
      </p:sp>
      <p:pic>
        <p:nvPicPr>
          <p:cNvPr id="378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3657600"/>
            <a:ext cx="8342105"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@Valid (JSR 303)</a:t>
            </a:r>
            <a:endParaRPr lang="en-US" sz="2400" dirty="0"/>
          </a:p>
        </p:txBody>
      </p:sp>
      <p:sp>
        <p:nvSpPr>
          <p:cNvPr id="3" name="Content Placeholder 2"/>
          <p:cNvSpPr>
            <a:spLocks noGrp="1"/>
          </p:cNvSpPr>
          <p:nvPr>
            <p:ph sz="quarter" idx="1"/>
          </p:nvPr>
        </p:nvSpPr>
        <p:spPr>
          <a:xfrm>
            <a:off x="457200" y="1219200"/>
            <a:ext cx="8229600" cy="5105400"/>
          </a:xfrm>
        </p:spPr>
        <p:txBody>
          <a:bodyPr>
            <a:normAutofit/>
          </a:bodyPr>
          <a:lstStyle/>
          <a:p>
            <a:pPr>
              <a:lnSpc>
                <a:spcPct val="120000"/>
              </a:lnSpc>
              <a:spcBef>
                <a:spcPts val="0"/>
              </a:spcBef>
            </a:pPr>
            <a:r>
              <a:rPr lang="en-US" sz="1600" dirty="0" smtClean="0"/>
              <a:t>In Spring, you can enable “</a:t>
            </a:r>
            <a:r>
              <a:rPr lang="en-US" sz="1600" dirty="0" err="1" smtClean="0"/>
              <a:t>mvc:annotation-driven</a:t>
            </a:r>
            <a:r>
              <a:rPr lang="en-US" sz="1600" dirty="0" smtClean="0"/>
              <a:t>” to support JSR303 bean validation via @Valid annotation on the handler method parameter, if any JSR303 validator framework is in the classpath</a:t>
            </a:r>
            <a:endParaRPr lang="en-US" sz="1600" dirty="0" smtClean="0"/>
          </a:p>
          <a:p>
            <a:pPr>
              <a:lnSpc>
                <a:spcPct val="120000"/>
              </a:lnSpc>
              <a:spcBef>
                <a:spcPts val="0"/>
              </a:spcBef>
            </a:pPr>
            <a:r>
              <a:rPr lang="en-US" sz="1600" dirty="0" smtClean="0"/>
              <a:t>Hibernate Validator is the RI for JSR303</a:t>
            </a:r>
            <a:endParaRPr lang="en-US" sz="1600" dirty="0" smtClean="0"/>
          </a:p>
          <a:p>
            <a:pPr>
              <a:lnSpc>
                <a:spcPct val="120000"/>
              </a:lnSpc>
              <a:spcBef>
                <a:spcPts val="0"/>
              </a:spcBef>
            </a:pPr>
            <a:endParaRPr lang="en-US" sz="1600" dirty="0"/>
          </a:p>
          <a:p>
            <a:pPr>
              <a:lnSpc>
                <a:spcPct val="120000"/>
              </a:lnSpc>
              <a:spcBef>
                <a:spcPts val="0"/>
              </a:spcBef>
            </a:pPr>
            <a:r>
              <a:rPr lang="en-US" sz="1600" dirty="0" smtClean="0"/>
              <a:t>On the model class, add hibernate validator annotations such as @</a:t>
            </a:r>
            <a:r>
              <a:rPr lang="en-US" sz="1600" dirty="0" err="1" smtClean="0"/>
              <a:t>NotNull</a:t>
            </a:r>
            <a:r>
              <a:rPr lang="en-US" sz="1600" dirty="0" smtClean="0"/>
              <a:t>, @</a:t>
            </a:r>
            <a:r>
              <a:rPr lang="en-US" sz="1600" dirty="0" err="1" smtClean="0"/>
              <a:t>NotEmpty</a:t>
            </a:r>
            <a:r>
              <a:rPr lang="en-US" sz="1600" dirty="0" smtClean="0"/>
              <a:t>, @Range, @Min, @Max etc…,</a:t>
            </a:r>
            <a:endParaRPr lang="en-US" sz="1600" dirty="0"/>
          </a:p>
        </p:txBody>
      </p:sp>
      <p:pic>
        <p:nvPicPr>
          <p:cNvPr id="3891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2000" y="3360760"/>
            <a:ext cx="3957484"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800600" y="3505200"/>
            <a:ext cx="3581400" cy="3139321"/>
          </a:xfrm>
          <a:prstGeom prst="rect">
            <a:avLst/>
          </a:prstGeom>
          <a:noFill/>
          <a:ln>
            <a:solidFill>
              <a:srgbClr val="92D050"/>
            </a:solid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p>
            <a:endParaRPr lang="en-US" dirty="0" smtClean="0"/>
          </a:p>
          <a:p>
            <a:endParaRPr lang="en-US" sz="1600" dirty="0"/>
          </a:p>
          <a:p>
            <a:r>
              <a:rPr lang="en-US" sz="1600" dirty="0" smtClean="0"/>
              <a:t>0 to 9999</a:t>
            </a:r>
            <a:endParaRPr lang="en-US" sz="1600" dirty="0" smtClean="0"/>
          </a:p>
          <a:p>
            <a:endParaRPr lang="en-US" sz="1600" dirty="0" smtClean="0"/>
          </a:p>
          <a:p>
            <a:endParaRPr lang="en-US" sz="1600" dirty="0"/>
          </a:p>
          <a:p>
            <a:r>
              <a:rPr lang="en-US" sz="1600" dirty="0" smtClean="0"/>
              <a:t>@Pattern (regex)</a:t>
            </a:r>
            <a:endParaRPr lang="en-US" sz="1600" dirty="0" smtClean="0"/>
          </a:p>
          <a:p>
            <a:r>
              <a:rPr lang="en-US" sz="1600" dirty="0" smtClean="0"/>
              <a:t>Start with “C” or “c”</a:t>
            </a:r>
            <a:endParaRPr lang="en-US" sz="1600" dirty="0" smtClean="0"/>
          </a:p>
          <a:p>
            <a:r>
              <a:rPr lang="en-US" sz="1600" dirty="0" smtClean="0"/>
              <a:t>Followed by exactly 4 digits</a:t>
            </a:r>
            <a:endParaRPr lang="en-US" sz="1600" dirty="0" smtClean="0"/>
          </a:p>
          <a:p>
            <a:endParaRPr lang="en-US" sz="1600" dirty="0"/>
          </a:p>
          <a:p>
            <a:r>
              <a:rPr lang="en-US" sz="1600" dirty="0" smtClean="0"/>
              <a:t>1 to 80 chars</a:t>
            </a:r>
            <a:endParaRPr lang="en-US" sz="1600" dirty="0" smtClean="0"/>
          </a:p>
          <a:p>
            <a:endParaRPr lang="en-US" dirty="0"/>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@Valid (JSR 303)</a:t>
            </a:r>
            <a:endParaRPr lang="en-US" sz="2400" dirty="0"/>
          </a:p>
        </p:txBody>
      </p:sp>
      <p:sp>
        <p:nvSpPr>
          <p:cNvPr id="3" name="Content Placeholder 2"/>
          <p:cNvSpPr>
            <a:spLocks noGrp="1"/>
          </p:cNvSpPr>
          <p:nvPr>
            <p:ph sz="quarter" idx="1"/>
          </p:nvPr>
        </p:nvSpPr>
        <p:spPr>
          <a:xfrm>
            <a:off x="457200" y="1143000"/>
            <a:ext cx="8229600" cy="5181600"/>
          </a:xfrm>
        </p:spPr>
        <p:txBody>
          <a:bodyPr>
            <a:normAutofit/>
          </a:bodyPr>
          <a:lstStyle/>
          <a:p>
            <a:pPr>
              <a:lnSpc>
                <a:spcPct val="120000"/>
              </a:lnSpc>
              <a:spcBef>
                <a:spcPts val="0"/>
              </a:spcBef>
            </a:pPr>
            <a:r>
              <a:rPr lang="en-US" sz="1600" dirty="0" smtClean="0"/>
              <a:t>An </a:t>
            </a:r>
            <a:r>
              <a:rPr lang="en-US" sz="1600" dirty="0"/>
              <a:t>@</a:t>
            </a:r>
            <a:r>
              <a:rPr lang="en-US" sz="1600" dirty="0" err="1"/>
              <a:t>RequestBody</a:t>
            </a:r>
            <a:r>
              <a:rPr lang="en-US" sz="1600" dirty="0"/>
              <a:t> method parameter can be annotated with @Valid, in which case it will be validated using the configured Validator </a:t>
            </a:r>
            <a:r>
              <a:rPr lang="en-US" sz="1600" dirty="0" smtClean="0"/>
              <a:t>instance. </a:t>
            </a:r>
            <a:endParaRPr lang="en-US" sz="1600" dirty="0" smtClean="0"/>
          </a:p>
          <a:p>
            <a:pPr>
              <a:lnSpc>
                <a:spcPct val="120000"/>
              </a:lnSpc>
              <a:spcBef>
                <a:spcPts val="0"/>
              </a:spcBef>
            </a:pPr>
            <a:r>
              <a:rPr lang="en-US" sz="1600" dirty="0" smtClean="0"/>
              <a:t>The validator was initialized using @</a:t>
            </a:r>
            <a:r>
              <a:rPr lang="en-US" sz="1600" dirty="0" err="1" smtClean="0"/>
              <a:t>InitBinder</a:t>
            </a:r>
            <a:r>
              <a:rPr lang="en-US" sz="1600" dirty="0" smtClean="0"/>
              <a:t> (from previous slides)</a:t>
            </a:r>
            <a:endParaRPr lang="en-US" sz="1600" dirty="0" smtClean="0"/>
          </a:p>
          <a:p>
            <a:pPr>
              <a:lnSpc>
                <a:spcPct val="120000"/>
              </a:lnSpc>
              <a:spcBef>
                <a:spcPts val="0"/>
              </a:spcBef>
            </a:pPr>
            <a:endParaRPr lang="en-US" sz="1600" dirty="0"/>
          </a:p>
          <a:p>
            <a:pPr>
              <a:lnSpc>
                <a:spcPct val="120000"/>
              </a:lnSpc>
              <a:spcBef>
                <a:spcPts val="0"/>
              </a:spcBef>
            </a:pPr>
            <a:endParaRPr lang="en-US" sz="1600" dirty="0" smtClean="0"/>
          </a:p>
          <a:p>
            <a:pPr>
              <a:lnSpc>
                <a:spcPct val="120000"/>
              </a:lnSpc>
              <a:spcBef>
                <a:spcPts val="0"/>
              </a:spcBef>
            </a:pPr>
            <a:endParaRPr lang="en-US" sz="1600" dirty="0"/>
          </a:p>
          <a:p>
            <a:pPr>
              <a:lnSpc>
                <a:spcPct val="120000"/>
              </a:lnSpc>
              <a:spcBef>
                <a:spcPts val="0"/>
              </a:spcBef>
            </a:pPr>
            <a:endParaRPr lang="en-US" sz="1600" dirty="0" smtClean="0"/>
          </a:p>
          <a:p>
            <a:pPr>
              <a:lnSpc>
                <a:spcPct val="120000"/>
              </a:lnSpc>
              <a:spcBef>
                <a:spcPts val="0"/>
              </a:spcBef>
            </a:pPr>
            <a:endParaRPr lang="en-US" sz="1600" dirty="0"/>
          </a:p>
          <a:p>
            <a:pPr>
              <a:lnSpc>
                <a:spcPct val="120000"/>
              </a:lnSpc>
              <a:spcBef>
                <a:spcPts val="0"/>
              </a:spcBef>
            </a:pPr>
            <a:endParaRPr lang="en-US" sz="1600" dirty="0" smtClean="0"/>
          </a:p>
          <a:p>
            <a:pPr>
              <a:lnSpc>
                <a:spcPct val="120000"/>
              </a:lnSpc>
              <a:spcBef>
                <a:spcPts val="0"/>
              </a:spcBef>
            </a:pPr>
            <a:endParaRPr lang="en-US" sz="1600" dirty="0"/>
          </a:p>
          <a:p>
            <a:pPr>
              <a:lnSpc>
                <a:spcPct val="120000"/>
              </a:lnSpc>
              <a:spcBef>
                <a:spcPts val="0"/>
              </a:spcBef>
            </a:pPr>
            <a:endParaRPr lang="en-US" sz="1600" dirty="0" smtClean="0"/>
          </a:p>
          <a:p>
            <a:pPr>
              <a:lnSpc>
                <a:spcPct val="120000"/>
              </a:lnSpc>
              <a:spcBef>
                <a:spcPts val="0"/>
              </a:spcBef>
            </a:pPr>
            <a:endParaRPr lang="en-US" sz="1600" dirty="0"/>
          </a:p>
          <a:p>
            <a:pPr>
              <a:lnSpc>
                <a:spcPct val="120000"/>
              </a:lnSpc>
              <a:spcBef>
                <a:spcPts val="0"/>
              </a:spcBef>
            </a:pPr>
            <a:endParaRPr lang="en-US" sz="1600" dirty="0" smtClean="0"/>
          </a:p>
          <a:p>
            <a:pPr>
              <a:lnSpc>
                <a:spcPct val="120000"/>
              </a:lnSpc>
              <a:spcBef>
                <a:spcPts val="0"/>
              </a:spcBef>
            </a:pPr>
            <a:endParaRPr lang="en-US" sz="1600" dirty="0"/>
          </a:p>
          <a:p>
            <a:pPr>
              <a:lnSpc>
                <a:spcPct val="120000"/>
              </a:lnSpc>
              <a:spcBef>
                <a:spcPts val="0"/>
              </a:spcBef>
            </a:pPr>
            <a:endParaRPr lang="en-US" sz="1600" dirty="0" smtClean="0"/>
          </a:p>
          <a:p>
            <a:pPr>
              <a:lnSpc>
                <a:spcPct val="120000"/>
              </a:lnSpc>
              <a:spcBef>
                <a:spcPts val="0"/>
              </a:spcBef>
            </a:pPr>
            <a:r>
              <a:rPr lang="en-US" sz="1600" dirty="0" smtClean="0"/>
              <a:t>Validator runs the validation code and based on PASS/FAIL, it sets the </a:t>
            </a:r>
            <a:r>
              <a:rPr lang="en-US" sz="1600" dirty="0" err="1" smtClean="0"/>
              <a:t>BindingResult</a:t>
            </a:r>
            <a:endParaRPr lang="en-US" sz="1600" dirty="0" smtClean="0"/>
          </a:p>
          <a:p>
            <a:pPr>
              <a:lnSpc>
                <a:spcPct val="120000"/>
              </a:lnSpc>
              <a:spcBef>
                <a:spcPts val="0"/>
              </a:spcBef>
            </a:pPr>
            <a:r>
              <a:rPr lang="en-US" sz="1600" dirty="0" err="1" smtClean="0"/>
              <a:t>BindingResult</a:t>
            </a:r>
            <a:r>
              <a:rPr lang="en-US" sz="1600" dirty="0" smtClean="0"/>
              <a:t> will now examined in the Controller as shown above for any errors</a:t>
            </a:r>
            <a:endParaRPr lang="en-US" sz="1600" dirty="0" smtClean="0"/>
          </a:p>
          <a:p>
            <a:pPr>
              <a:lnSpc>
                <a:spcPct val="120000"/>
              </a:lnSpc>
              <a:spcBef>
                <a:spcPts val="0"/>
              </a:spcBef>
            </a:pPr>
            <a:endParaRPr lang="en-US" sz="1600" dirty="0"/>
          </a:p>
        </p:txBody>
      </p:sp>
      <p:pic>
        <p:nvPicPr>
          <p:cNvPr id="3993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2330245"/>
            <a:ext cx="7924800" cy="3003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@Valid (JSR 303) – JSP</a:t>
            </a:r>
            <a:endParaRPr lang="en-US" sz="2400" dirty="0"/>
          </a:p>
        </p:txBody>
      </p:sp>
      <p:sp>
        <p:nvSpPr>
          <p:cNvPr id="3" name="Content Placeholder 2"/>
          <p:cNvSpPr>
            <a:spLocks noGrp="1"/>
          </p:cNvSpPr>
          <p:nvPr>
            <p:ph sz="quarter" idx="1"/>
          </p:nvPr>
        </p:nvSpPr>
        <p:spPr>
          <a:xfrm>
            <a:off x="457200" y="1143000"/>
            <a:ext cx="8229600" cy="5181600"/>
          </a:xfrm>
        </p:spPr>
        <p:txBody>
          <a:bodyPr>
            <a:normAutofit/>
          </a:bodyPr>
          <a:lstStyle/>
          <a:p>
            <a:pPr>
              <a:lnSpc>
                <a:spcPct val="120000"/>
              </a:lnSpc>
              <a:spcBef>
                <a:spcPts val="0"/>
              </a:spcBef>
            </a:pPr>
            <a:r>
              <a:rPr lang="en-US" sz="1600" dirty="0" smtClean="0"/>
              <a:t>If there are any validation errors, they will be automatically bind to the model object</a:t>
            </a:r>
            <a:endParaRPr lang="en-US" sz="1600" dirty="0" smtClean="0"/>
          </a:p>
          <a:p>
            <a:pPr>
              <a:lnSpc>
                <a:spcPct val="120000"/>
              </a:lnSpc>
              <a:spcBef>
                <a:spcPts val="0"/>
              </a:spcBef>
            </a:pPr>
            <a:r>
              <a:rPr lang="en-US" sz="1600" dirty="0" smtClean="0"/>
              <a:t>On the JSP Page, using Spring custom tags, we can display the error messages:</a:t>
            </a:r>
            <a:endParaRPr lang="en-US" sz="1600" dirty="0" smtClean="0"/>
          </a:p>
          <a:p>
            <a:pPr>
              <a:lnSpc>
                <a:spcPct val="120000"/>
              </a:lnSpc>
              <a:spcBef>
                <a:spcPts val="0"/>
              </a:spcBef>
            </a:pPr>
            <a:endParaRPr lang="en-US" sz="1600" dirty="0"/>
          </a:p>
        </p:txBody>
      </p:sp>
      <p:pic>
        <p:nvPicPr>
          <p:cNvPr id="4096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1905000"/>
            <a:ext cx="8285018"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@Valid (JSR 303) – Error Messages</a:t>
            </a:r>
            <a:endParaRPr lang="en-US" sz="2400" dirty="0"/>
          </a:p>
        </p:txBody>
      </p:sp>
      <p:sp>
        <p:nvSpPr>
          <p:cNvPr id="3" name="Content Placeholder 2"/>
          <p:cNvSpPr>
            <a:spLocks noGrp="1"/>
          </p:cNvSpPr>
          <p:nvPr>
            <p:ph sz="quarter" idx="1"/>
          </p:nvPr>
        </p:nvSpPr>
        <p:spPr>
          <a:xfrm>
            <a:off x="457200" y="1143000"/>
            <a:ext cx="8229600" cy="5181600"/>
          </a:xfrm>
        </p:spPr>
        <p:txBody>
          <a:bodyPr>
            <a:normAutofit/>
          </a:bodyPr>
          <a:lstStyle/>
          <a:p>
            <a:pPr>
              <a:lnSpc>
                <a:spcPct val="120000"/>
              </a:lnSpc>
              <a:spcBef>
                <a:spcPts val="0"/>
              </a:spcBef>
            </a:pPr>
            <a:r>
              <a:rPr lang="en-US" sz="1800" dirty="0" smtClean="0"/>
              <a:t>There are default error messages that will be displayed for each of the JSR 303 validation annotations. </a:t>
            </a:r>
            <a:endParaRPr lang="en-US" sz="1800" dirty="0" smtClean="0"/>
          </a:p>
          <a:p>
            <a:pPr>
              <a:lnSpc>
                <a:spcPct val="120000"/>
              </a:lnSpc>
              <a:spcBef>
                <a:spcPts val="0"/>
              </a:spcBef>
            </a:pPr>
            <a:r>
              <a:rPr lang="en-US" sz="1800" dirty="0" smtClean="0"/>
              <a:t>This can be overridden in the message resources as key value pairs.</a:t>
            </a:r>
            <a:endParaRPr lang="en-US" sz="1800" dirty="0" smtClean="0"/>
          </a:p>
          <a:p>
            <a:pPr lvl="1">
              <a:lnSpc>
                <a:spcPct val="120000"/>
              </a:lnSpc>
              <a:spcBef>
                <a:spcPts val="0"/>
              </a:spcBef>
            </a:pPr>
            <a:r>
              <a:rPr lang="en-US" sz="1400" dirty="0" smtClean="0"/>
              <a:t>Key is @</a:t>
            </a:r>
            <a:r>
              <a:rPr lang="en-US" sz="1400" dirty="0" err="1" smtClean="0"/>
              <a:t>annotationName.object.feildName</a:t>
            </a:r>
            <a:r>
              <a:rPr lang="en-US" sz="1400" dirty="0" smtClean="0"/>
              <a:t> </a:t>
            </a:r>
            <a:endParaRPr lang="en-US" sz="1400" dirty="0" smtClean="0"/>
          </a:p>
          <a:p>
            <a:pPr lvl="3">
              <a:lnSpc>
                <a:spcPct val="120000"/>
              </a:lnSpc>
              <a:spcBef>
                <a:spcPts val="0"/>
              </a:spcBef>
            </a:pPr>
            <a:r>
              <a:rPr lang="en-US" sz="1400" dirty="0" err="1" smtClean="0"/>
              <a:t>objectname</a:t>
            </a:r>
            <a:r>
              <a:rPr lang="en-US" sz="1400" dirty="0" smtClean="0"/>
              <a:t> here refers to the command/model object name (reference) used in the JSP</a:t>
            </a:r>
            <a:endParaRPr lang="en-US" sz="1400" dirty="0" smtClean="0"/>
          </a:p>
          <a:p>
            <a:pPr>
              <a:lnSpc>
                <a:spcPct val="120000"/>
              </a:lnSpc>
              <a:spcBef>
                <a:spcPts val="0"/>
              </a:spcBef>
            </a:pPr>
            <a:endParaRPr lang="en-US" sz="1800" dirty="0"/>
          </a:p>
        </p:txBody>
      </p:sp>
      <p:pic>
        <p:nvPicPr>
          <p:cNvPr id="4198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 y="2819400"/>
            <a:ext cx="83566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References</a:t>
            </a:r>
            <a:endParaRPr lang="en-US" sz="2400" dirty="0"/>
          </a:p>
        </p:txBody>
      </p:sp>
      <p:sp>
        <p:nvSpPr>
          <p:cNvPr id="3" name="Content Placeholder 2"/>
          <p:cNvSpPr>
            <a:spLocks noGrp="1"/>
          </p:cNvSpPr>
          <p:nvPr>
            <p:ph sz="quarter" idx="1"/>
          </p:nvPr>
        </p:nvSpPr>
        <p:spPr>
          <a:xfrm>
            <a:off x="457200" y="1143000"/>
            <a:ext cx="8229600" cy="5181600"/>
          </a:xfrm>
        </p:spPr>
        <p:txBody>
          <a:bodyPr>
            <a:normAutofit/>
          </a:bodyPr>
          <a:lstStyle/>
          <a:p>
            <a:pPr>
              <a:lnSpc>
                <a:spcPct val="120000"/>
              </a:lnSpc>
              <a:spcBef>
                <a:spcPts val="0"/>
              </a:spcBef>
            </a:pPr>
            <a:r>
              <a:rPr lang="en-US" sz="2800" dirty="0" smtClean="0"/>
              <a:t>Theory</a:t>
            </a:r>
            <a:endParaRPr lang="en-US" sz="2800" dirty="0" smtClean="0"/>
          </a:p>
          <a:p>
            <a:pPr lvl="1">
              <a:lnSpc>
                <a:spcPct val="120000"/>
              </a:lnSpc>
              <a:spcBef>
                <a:spcPts val="0"/>
              </a:spcBef>
            </a:pPr>
            <a:r>
              <a:rPr lang="en-US" sz="2400" dirty="0" smtClean="0">
                <a:hlinkClick r:id="rId1"/>
              </a:rPr>
              <a:t>http</a:t>
            </a:r>
            <a:r>
              <a:rPr lang="en-US" sz="2400" dirty="0">
                <a:hlinkClick r:id="rId1"/>
              </a:rPr>
              <a:t>://</a:t>
            </a:r>
            <a:r>
              <a:rPr lang="en-US" sz="2400" dirty="0" smtClean="0">
                <a:hlinkClick r:id="rId1"/>
              </a:rPr>
              <a:t>docs.spring.io/spring/docs/3.0.x/reference/mvc.html</a:t>
            </a:r>
            <a:r>
              <a:rPr lang="en-US" sz="2400" dirty="0" smtClean="0"/>
              <a:t> </a:t>
            </a:r>
            <a:endParaRPr lang="en-US" sz="2400" dirty="0" smtClean="0"/>
          </a:p>
          <a:p>
            <a:pPr lvl="1">
              <a:lnSpc>
                <a:spcPct val="120000"/>
              </a:lnSpc>
              <a:spcBef>
                <a:spcPts val="0"/>
              </a:spcBef>
            </a:pPr>
            <a:r>
              <a:rPr lang="en-US" sz="2400" dirty="0">
                <a:hlinkClick r:id="rId2"/>
              </a:rPr>
              <a:t>http://</a:t>
            </a:r>
            <a:r>
              <a:rPr lang="en-US" sz="2400" dirty="0" smtClean="0">
                <a:hlinkClick r:id="rId2"/>
              </a:rPr>
              <a:t>docs.spring.io/spring/docs/2.5.6/reference/mvc.html</a:t>
            </a:r>
            <a:r>
              <a:rPr lang="en-US" sz="2400" dirty="0" smtClean="0"/>
              <a:t> </a:t>
            </a:r>
            <a:endParaRPr lang="en-US" sz="2400" dirty="0" smtClean="0"/>
          </a:p>
          <a:p>
            <a:pPr>
              <a:lnSpc>
                <a:spcPct val="120000"/>
              </a:lnSpc>
              <a:spcBef>
                <a:spcPts val="0"/>
              </a:spcBef>
            </a:pPr>
            <a:endParaRPr lang="en-US" sz="2700" dirty="0" smtClean="0"/>
          </a:p>
          <a:p>
            <a:pPr>
              <a:lnSpc>
                <a:spcPct val="120000"/>
              </a:lnSpc>
              <a:spcBef>
                <a:spcPts val="0"/>
              </a:spcBef>
            </a:pPr>
            <a:r>
              <a:rPr lang="en-US" sz="2800" dirty="0" smtClean="0"/>
              <a:t>Examples</a:t>
            </a:r>
            <a:endParaRPr lang="en-US" sz="2800" dirty="0"/>
          </a:p>
          <a:p>
            <a:pPr lvl="1">
              <a:lnSpc>
                <a:spcPct val="120000"/>
              </a:lnSpc>
              <a:spcBef>
                <a:spcPts val="0"/>
              </a:spcBef>
            </a:pPr>
            <a:r>
              <a:rPr lang="en-US" sz="2400" dirty="0">
                <a:hlinkClick r:id="rId3"/>
              </a:rPr>
              <a:t>http://www.mkyong.com/tutorials/spring-mvc-tutorials/</a:t>
            </a:r>
            <a:endParaRPr lang="en-US" sz="2400" dirty="0"/>
          </a:p>
          <a:p>
            <a:pPr lvl="1">
              <a:lnSpc>
                <a:spcPct val="120000"/>
              </a:lnSpc>
              <a:spcBef>
                <a:spcPts val="0"/>
              </a:spcBef>
            </a:pPr>
            <a:endParaRPr lang="en-US" sz="2400" dirty="0"/>
          </a:p>
          <a:p>
            <a:pPr>
              <a:lnSpc>
                <a:spcPct val="120000"/>
              </a:lnSpc>
              <a:spcBef>
                <a:spcPts val="0"/>
              </a:spcBef>
            </a:pPr>
            <a:endParaRPr lang="en-US" sz="3200" dirty="0" smtClean="0"/>
          </a:p>
          <a:p>
            <a:pPr>
              <a:lnSpc>
                <a:spcPct val="120000"/>
              </a:lnSpc>
              <a:spcBef>
                <a:spcPts val="0"/>
              </a:spcBef>
            </a:pPr>
            <a:endParaRPr lang="en-US" sz="3200" dirty="0"/>
          </a:p>
          <a:p>
            <a:pPr>
              <a:lnSpc>
                <a:spcPct val="120000"/>
              </a:lnSpc>
              <a:spcBef>
                <a:spcPts val="0"/>
              </a:spcBef>
            </a:pPr>
            <a:endParaRPr lang="en-US" sz="3200" dirty="0" smtClean="0"/>
          </a:p>
          <a:p>
            <a:pPr>
              <a:lnSpc>
                <a:spcPct val="120000"/>
              </a:lnSpc>
              <a:spcBef>
                <a:spcPts val="0"/>
              </a:spcBef>
            </a:pPr>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BACKUP</a:t>
            </a:r>
            <a:endParaRPr lang="en-US" sz="2400" dirty="0"/>
          </a:p>
        </p:txBody>
      </p:sp>
      <p:sp>
        <p:nvSpPr>
          <p:cNvPr id="3" name="Content Placeholder 2"/>
          <p:cNvSpPr>
            <a:spLocks noGrp="1"/>
          </p:cNvSpPr>
          <p:nvPr>
            <p:ph sz="quarter" idx="1"/>
          </p:nvPr>
        </p:nvSpPr>
        <p:spPr>
          <a:xfrm>
            <a:off x="457200" y="1143000"/>
            <a:ext cx="8229600" cy="5181600"/>
          </a:xfrm>
        </p:spPr>
        <p:txBody>
          <a:bodyPr>
            <a:normAutofit/>
          </a:bodyPr>
          <a:lstStyle/>
          <a:p>
            <a:pPr marL="0" indent="0">
              <a:lnSpc>
                <a:spcPct val="120000"/>
              </a:lnSpc>
              <a:spcBef>
                <a:spcPts val="0"/>
              </a:spcBef>
              <a:buNone/>
            </a:pPr>
            <a:endParaRPr lang="en-US" sz="3200" dirty="0" smtClean="0"/>
          </a:p>
          <a:p>
            <a:pPr marL="0" indent="0">
              <a:lnSpc>
                <a:spcPct val="120000"/>
              </a:lnSpc>
              <a:spcBef>
                <a:spcPts val="0"/>
              </a:spcBef>
              <a:buNone/>
            </a:pPr>
            <a:endParaRPr lang="en-US" sz="3200" dirty="0"/>
          </a:p>
          <a:p>
            <a:pPr marL="0" indent="0">
              <a:lnSpc>
                <a:spcPct val="120000"/>
              </a:lnSpc>
              <a:spcBef>
                <a:spcPts val="0"/>
              </a:spcBef>
              <a:buNone/>
            </a:pPr>
            <a:endParaRPr lang="en-US" sz="3200" dirty="0" smtClean="0"/>
          </a:p>
          <a:p>
            <a:pPr marL="0" indent="0" algn="ctr">
              <a:lnSpc>
                <a:spcPct val="120000"/>
              </a:lnSpc>
              <a:spcBef>
                <a:spcPts val="0"/>
              </a:spcBef>
              <a:buNone/>
            </a:pPr>
            <a:r>
              <a:rPr lang="en-US" sz="6000" dirty="0" smtClean="0"/>
              <a:t>Back </a:t>
            </a:r>
            <a:r>
              <a:rPr lang="en-US" sz="6000" dirty="0"/>
              <a:t>Up Slides for Spring MVC </a:t>
            </a:r>
            <a:r>
              <a:rPr lang="en-US" sz="6000" dirty="0" smtClean="0"/>
              <a:t>2.5.x</a:t>
            </a:r>
            <a:endParaRPr lang="en-US" sz="6000" dirty="0" smtClean="0"/>
          </a:p>
          <a:p>
            <a:pPr>
              <a:lnSpc>
                <a:spcPct val="120000"/>
              </a:lnSpc>
              <a:spcBef>
                <a:spcPts val="0"/>
              </a:spcBef>
            </a:pPr>
            <a:endParaRPr lang="en-US" sz="3200" dirty="0"/>
          </a:p>
          <a:p>
            <a:pPr>
              <a:lnSpc>
                <a:spcPct val="120000"/>
              </a:lnSpc>
              <a:spcBef>
                <a:spcPts val="0"/>
              </a:spcBef>
            </a:pPr>
            <a:endParaRPr lang="en-US" sz="3200" dirty="0" smtClean="0"/>
          </a:p>
          <a:p>
            <a:pPr>
              <a:lnSpc>
                <a:spcPct val="120000"/>
              </a:lnSpc>
              <a:spcBef>
                <a:spcPts val="0"/>
              </a:spcBef>
            </a:pPr>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SimpleFormController</a:t>
            </a:r>
            <a:br>
              <a:rPr lang="en-US" sz="2400" dirty="0" smtClean="0"/>
            </a:br>
            <a:endParaRPr lang="en-US" sz="2400" dirty="0"/>
          </a:p>
        </p:txBody>
      </p:sp>
      <p:sp>
        <p:nvSpPr>
          <p:cNvPr id="3" name="Content Placeholder 2"/>
          <p:cNvSpPr>
            <a:spLocks noGrp="1"/>
          </p:cNvSpPr>
          <p:nvPr>
            <p:ph sz="quarter" idx="1"/>
          </p:nvPr>
        </p:nvSpPr>
        <p:spPr>
          <a:xfrm>
            <a:off x="457200" y="1143000"/>
            <a:ext cx="8229600" cy="5181600"/>
          </a:xfrm>
        </p:spPr>
        <p:txBody>
          <a:bodyPr>
            <a:normAutofit/>
          </a:bodyPr>
          <a:lstStyle/>
          <a:p>
            <a:pPr>
              <a:lnSpc>
                <a:spcPct val="120000"/>
              </a:lnSpc>
              <a:spcBef>
                <a:spcPts val="0"/>
              </a:spcBef>
            </a:pPr>
            <a:endParaRPr lang="en-US" sz="1400" dirty="0" smtClean="0"/>
          </a:p>
          <a:p>
            <a:pPr>
              <a:lnSpc>
                <a:spcPct val="120000"/>
              </a:lnSpc>
              <a:spcBef>
                <a:spcPts val="0"/>
              </a:spcBef>
            </a:pPr>
            <a:endParaRPr lang="en-US" sz="1800"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4928" y="851847"/>
            <a:ext cx="8382000" cy="5881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err="1" smtClean="0"/>
              <a:t>formView</a:t>
            </a:r>
            <a:r>
              <a:rPr lang="en-US" sz="2400" dirty="0" smtClean="0"/>
              <a:t> </a:t>
            </a:r>
            <a:endParaRPr lang="en-US" sz="2400" dirty="0"/>
          </a:p>
        </p:txBody>
      </p:sp>
      <p:sp>
        <p:nvSpPr>
          <p:cNvPr id="3" name="Content Placeholder 2"/>
          <p:cNvSpPr>
            <a:spLocks noGrp="1"/>
          </p:cNvSpPr>
          <p:nvPr>
            <p:ph sz="quarter" idx="1"/>
          </p:nvPr>
        </p:nvSpPr>
        <p:spPr>
          <a:xfrm>
            <a:off x="457200" y="1143000"/>
            <a:ext cx="8229600" cy="5181600"/>
          </a:xfrm>
        </p:spPr>
        <p:txBody>
          <a:bodyPr>
            <a:normAutofit/>
          </a:bodyPr>
          <a:lstStyle/>
          <a:p>
            <a:pPr marL="457200" indent="-457200">
              <a:lnSpc>
                <a:spcPct val="120000"/>
              </a:lnSpc>
              <a:spcBef>
                <a:spcPts val="0"/>
              </a:spcBef>
              <a:buClr>
                <a:srgbClr val="FF0000"/>
              </a:buClr>
              <a:buFont typeface="+mj-lt"/>
              <a:buAutoNum type="arabicPeriod"/>
            </a:pPr>
            <a:r>
              <a:rPr lang="en-US" sz="2000" dirty="0" smtClean="0"/>
              <a:t>Create an instance of the form object (</a:t>
            </a:r>
            <a:r>
              <a:rPr lang="en-US" sz="2000" dirty="0" err="1" smtClean="0"/>
              <a:t>a.k.a</a:t>
            </a:r>
            <a:r>
              <a:rPr lang="en-US" sz="2000" dirty="0" smtClean="0"/>
              <a:t> command bean) </a:t>
            </a:r>
            <a:endParaRPr lang="en-US" sz="2000" dirty="0" smtClean="0"/>
          </a:p>
          <a:p>
            <a:pPr lvl="1">
              <a:lnSpc>
                <a:spcPct val="120000"/>
              </a:lnSpc>
              <a:spcBef>
                <a:spcPts val="0"/>
              </a:spcBef>
            </a:pPr>
            <a:r>
              <a:rPr lang="en-US" sz="1700" dirty="0" smtClean="0"/>
              <a:t>Using the </a:t>
            </a:r>
            <a:r>
              <a:rPr lang="en-US" sz="1700" b="1" dirty="0" err="1" smtClean="0">
                <a:solidFill>
                  <a:srgbClr val="7030A0"/>
                </a:solidFill>
              </a:rPr>
              <a:t>formBackingObject</a:t>
            </a:r>
            <a:r>
              <a:rPr lang="en-US" sz="1700" b="1" dirty="0" smtClean="0">
                <a:solidFill>
                  <a:srgbClr val="7030A0"/>
                </a:solidFill>
              </a:rPr>
              <a:t>()</a:t>
            </a:r>
            <a:r>
              <a:rPr lang="en-US" sz="1700" dirty="0" smtClean="0"/>
              <a:t> method</a:t>
            </a:r>
            <a:endParaRPr lang="en-US" sz="1700" dirty="0" smtClean="0"/>
          </a:p>
          <a:p>
            <a:pPr lvl="1">
              <a:lnSpc>
                <a:spcPct val="120000"/>
              </a:lnSpc>
              <a:spcBef>
                <a:spcPts val="0"/>
              </a:spcBef>
            </a:pPr>
            <a:r>
              <a:rPr lang="en-US" sz="1700" dirty="0" smtClean="0"/>
              <a:t>By default this method will return an instance of the class specified with </a:t>
            </a:r>
            <a:r>
              <a:rPr lang="en-US" sz="1700" dirty="0" err="1" smtClean="0"/>
              <a:t>setCommandClass</a:t>
            </a:r>
            <a:r>
              <a:rPr lang="en-US" sz="1700" dirty="0" smtClean="0"/>
              <a:t>() (remember </a:t>
            </a:r>
            <a:r>
              <a:rPr lang="en-US" sz="1700" dirty="0" err="1" smtClean="0"/>
              <a:t>commandName</a:t>
            </a:r>
            <a:r>
              <a:rPr lang="en-US" sz="1700" dirty="0" smtClean="0"/>
              <a:t> &amp; </a:t>
            </a:r>
            <a:r>
              <a:rPr lang="en-US" sz="1700" dirty="0" err="1" smtClean="0"/>
              <a:t>commandClass</a:t>
            </a:r>
            <a:r>
              <a:rPr lang="en-US" sz="1700" dirty="0" smtClean="0"/>
              <a:t> properties?)</a:t>
            </a:r>
            <a:endParaRPr lang="en-US" sz="1700" dirty="0" smtClean="0"/>
          </a:p>
          <a:p>
            <a:pPr lvl="1">
              <a:lnSpc>
                <a:spcPct val="120000"/>
              </a:lnSpc>
              <a:spcBef>
                <a:spcPts val="0"/>
              </a:spcBef>
            </a:pPr>
            <a:r>
              <a:rPr lang="en-US" sz="1700" dirty="0" err="1" smtClean="0"/>
              <a:t>formBackingObject</a:t>
            </a:r>
            <a:r>
              <a:rPr lang="en-US" sz="1700" dirty="0" smtClean="0"/>
              <a:t>() can be overridden to manipulate the form object before it enters the </a:t>
            </a:r>
            <a:r>
              <a:rPr lang="en-US" sz="1700" dirty="0" err="1" smtClean="0"/>
              <a:t>formView</a:t>
            </a:r>
            <a:endParaRPr lang="en-US" sz="1700" dirty="0" smtClean="0"/>
          </a:p>
          <a:p>
            <a:pPr marL="457200" indent="-457200">
              <a:lnSpc>
                <a:spcPct val="120000"/>
              </a:lnSpc>
              <a:spcBef>
                <a:spcPts val="0"/>
              </a:spcBef>
              <a:buClr>
                <a:srgbClr val="FF0000"/>
              </a:buClr>
              <a:buFont typeface="+mj-lt"/>
              <a:buAutoNum type="arabicPeriod"/>
            </a:pPr>
            <a:r>
              <a:rPr lang="en-US" sz="2000" dirty="0" smtClean="0"/>
              <a:t>Creates the </a:t>
            </a:r>
            <a:r>
              <a:rPr lang="en-US" sz="2000" dirty="0" err="1" smtClean="0"/>
              <a:t>DataBinder</a:t>
            </a:r>
            <a:r>
              <a:rPr lang="en-US" sz="2000" dirty="0" smtClean="0"/>
              <a:t> and calls the </a:t>
            </a:r>
            <a:r>
              <a:rPr lang="en-US" sz="2000" b="1" dirty="0" err="1" smtClean="0">
                <a:solidFill>
                  <a:srgbClr val="7030A0"/>
                </a:solidFill>
              </a:rPr>
              <a:t>initBinder</a:t>
            </a:r>
            <a:r>
              <a:rPr lang="en-US" sz="2000" b="1" dirty="0" smtClean="0">
                <a:solidFill>
                  <a:srgbClr val="7030A0"/>
                </a:solidFill>
              </a:rPr>
              <a:t>()</a:t>
            </a:r>
            <a:endParaRPr lang="en-US" sz="2000" b="1" dirty="0" smtClean="0">
              <a:solidFill>
                <a:srgbClr val="7030A0"/>
              </a:solidFill>
            </a:endParaRPr>
          </a:p>
          <a:p>
            <a:pPr lvl="1">
              <a:lnSpc>
                <a:spcPct val="120000"/>
              </a:lnSpc>
              <a:spcBef>
                <a:spcPts val="0"/>
              </a:spcBef>
            </a:pPr>
            <a:r>
              <a:rPr lang="en-US" sz="1700" dirty="0"/>
              <a:t>Override this method to register any custom </a:t>
            </a:r>
            <a:r>
              <a:rPr lang="en-US" sz="1700" dirty="0" err="1"/>
              <a:t>PropertyEditors</a:t>
            </a:r>
            <a:r>
              <a:rPr lang="en-US" sz="1700" dirty="0"/>
              <a:t> required when binding to the form </a:t>
            </a:r>
            <a:r>
              <a:rPr lang="en-US" sz="1700" dirty="0" smtClean="0"/>
              <a:t>object</a:t>
            </a:r>
            <a:endParaRPr lang="en-US" sz="1700" dirty="0" smtClean="0"/>
          </a:p>
          <a:p>
            <a:pPr marL="457200" lvl="1" indent="-457200">
              <a:lnSpc>
                <a:spcPct val="120000"/>
              </a:lnSpc>
              <a:spcBef>
                <a:spcPts val="0"/>
              </a:spcBef>
              <a:buClr>
                <a:srgbClr val="FF0000"/>
              </a:buClr>
              <a:buFont typeface="+mj-lt"/>
              <a:buAutoNum type="arabicPeriod" startAt="3"/>
            </a:pPr>
            <a:r>
              <a:rPr lang="en-US" sz="2000" dirty="0" smtClean="0">
                <a:solidFill>
                  <a:schemeClr val="tx1"/>
                </a:solidFill>
              </a:rPr>
              <a:t>At this point, the view (</a:t>
            </a:r>
            <a:r>
              <a:rPr lang="en-US" sz="2000" dirty="0" err="1" smtClean="0">
                <a:solidFill>
                  <a:schemeClr val="tx1"/>
                </a:solidFill>
              </a:rPr>
              <a:t>formView</a:t>
            </a:r>
            <a:r>
              <a:rPr lang="en-US" sz="2000" dirty="0" smtClean="0">
                <a:solidFill>
                  <a:schemeClr val="tx1"/>
                </a:solidFill>
              </a:rPr>
              <a:t>) is ready to be rendered to the user. But before this…</a:t>
            </a:r>
            <a:endParaRPr lang="en-US" sz="2000" dirty="0" smtClean="0">
              <a:solidFill>
                <a:schemeClr val="tx1"/>
              </a:solidFill>
            </a:endParaRPr>
          </a:p>
          <a:p>
            <a:pPr lvl="1">
              <a:lnSpc>
                <a:spcPct val="120000"/>
              </a:lnSpc>
              <a:spcBef>
                <a:spcPts val="0"/>
              </a:spcBef>
            </a:pPr>
            <a:r>
              <a:rPr lang="en-US" sz="1700" b="1" dirty="0" err="1">
                <a:solidFill>
                  <a:srgbClr val="7030A0"/>
                </a:solidFill>
              </a:rPr>
              <a:t>referenceData</a:t>
            </a:r>
            <a:r>
              <a:rPr lang="en-US" sz="1700" b="1" dirty="0">
                <a:solidFill>
                  <a:srgbClr val="7030A0"/>
                </a:solidFill>
              </a:rPr>
              <a:t>()</a:t>
            </a:r>
            <a:r>
              <a:rPr lang="en-US" sz="1700" dirty="0"/>
              <a:t> call-back method is </a:t>
            </a:r>
            <a:r>
              <a:rPr lang="en-US" sz="1700" dirty="0" smtClean="0"/>
              <a:t>called</a:t>
            </a:r>
            <a:endParaRPr lang="en-US" sz="1700" dirty="0" smtClean="0"/>
          </a:p>
          <a:p>
            <a:pPr lvl="1">
              <a:lnSpc>
                <a:spcPct val="120000"/>
              </a:lnSpc>
              <a:spcBef>
                <a:spcPts val="0"/>
              </a:spcBef>
            </a:pPr>
            <a:r>
              <a:rPr lang="en-US" sz="1700" dirty="0" smtClean="0"/>
              <a:t>This life cycle method allows you to assemble and return any auxiliary objects required to render the view. The form object will automatically be sent to the view, so use this method to put anything else into the model the form page might need.</a:t>
            </a:r>
            <a:endParaRPr lang="en-US" sz="1700" dirty="0"/>
          </a:p>
          <a:p>
            <a:pPr lvl="1">
              <a:lnSpc>
                <a:spcPct val="120000"/>
              </a:lnSpc>
              <a:spcBef>
                <a:spcPts val="0"/>
              </a:spcBef>
            </a:pPr>
            <a:endParaRPr lang="en-US" sz="1700" dirty="0"/>
          </a:p>
          <a:p>
            <a:pPr marL="457200" indent="-457200">
              <a:lnSpc>
                <a:spcPct val="120000"/>
              </a:lnSpc>
              <a:spcBef>
                <a:spcPts val="0"/>
              </a:spcBef>
              <a:buClr>
                <a:srgbClr val="FF0000"/>
              </a:buClr>
              <a:buFont typeface="+mj-lt"/>
              <a:buAutoNum type="arabicPeriod"/>
            </a:pPr>
            <a:endParaRPr lang="en-US" sz="2000" dirty="0"/>
          </a:p>
          <a:p>
            <a:pPr lvl="1">
              <a:lnSpc>
                <a:spcPct val="120000"/>
              </a:lnSpc>
              <a:spcBef>
                <a:spcPts val="0"/>
              </a:spcBef>
            </a:pPr>
            <a:endParaRPr lang="en-US" sz="1700" dirty="0" smtClean="0"/>
          </a:p>
          <a:p>
            <a:pPr>
              <a:lnSpc>
                <a:spcPct val="120000"/>
              </a:lnSpc>
              <a:spcBef>
                <a:spcPts val="0"/>
              </a:spcBef>
            </a:pPr>
            <a:endParaRPr lang="en-US" sz="1400" dirty="0" smtClean="0"/>
          </a:p>
          <a:p>
            <a:pPr>
              <a:lnSpc>
                <a:spcPct val="120000"/>
              </a:lnSpc>
              <a:spcBef>
                <a:spcPts val="0"/>
              </a:spcBef>
            </a:pPr>
            <a:endParaRPr lang="en-US"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Form Submission with the </a:t>
            </a:r>
            <a:r>
              <a:rPr lang="en-US" sz="2400" b="1" dirty="0" err="1" smtClean="0"/>
              <a:t>onSubmit</a:t>
            </a:r>
            <a:r>
              <a:rPr lang="en-US" sz="2400" b="1" dirty="0" smtClean="0"/>
              <a:t>() </a:t>
            </a:r>
            <a:r>
              <a:rPr lang="en-US" sz="2400" dirty="0" smtClean="0"/>
              <a:t>method</a:t>
            </a:r>
            <a:endParaRPr lang="en-US" sz="2400" b="1" dirty="0"/>
          </a:p>
        </p:txBody>
      </p:sp>
      <p:sp>
        <p:nvSpPr>
          <p:cNvPr id="4" name="Rectangle 3"/>
          <p:cNvSpPr/>
          <p:nvPr/>
        </p:nvSpPr>
        <p:spPr>
          <a:xfrm>
            <a:off x="457200" y="2819400"/>
            <a:ext cx="8229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quarter" idx="1"/>
          </p:nvPr>
        </p:nvSpPr>
        <p:spPr>
          <a:xfrm>
            <a:off x="457200" y="1143000"/>
            <a:ext cx="8229600" cy="5181600"/>
          </a:xfrm>
        </p:spPr>
        <p:txBody>
          <a:bodyPr>
            <a:normAutofit/>
          </a:bodyPr>
          <a:lstStyle/>
          <a:p>
            <a:pPr marL="457200" indent="-457200">
              <a:lnSpc>
                <a:spcPct val="120000"/>
              </a:lnSpc>
              <a:spcBef>
                <a:spcPts val="0"/>
              </a:spcBef>
              <a:buClr>
                <a:srgbClr val="FF0000"/>
              </a:buClr>
              <a:buFont typeface="+mj-lt"/>
              <a:buAutoNum type="arabicPeriod"/>
            </a:pPr>
            <a:r>
              <a:rPr lang="en-US" sz="2000" dirty="0" smtClean="0"/>
              <a:t>Create an instance of the form object (</a:t>
            </a:r>
            <a:r>
              <a:rPr lang="en-US" sz="2000" dirty="0" err="1" smtClean="0"/>
              <a:t>a.k.a</a:t>
            </a:r>
            <a:r>
              <a:rPr lang="en-US" sz="2000" dirty="0" smtClean="0"/>
              <a:t> command bean) </a:t>
            </a:r>
            <a:endParaRPr lang="en-US" sz="2000" dirty="0" smtClean="0"/>
          </a:p>
          <a:p>
            <a:pPr lvl="1">
              <a:lnSpc>
                <a:spcPct val="120000"/>
              </a:lnSpc>
              <a:spcBef>
                <a:spcPts val="0"/>
              </a:spcBef>
            </a:pPr>
            <a:r>
              <a:rPr lang="en-US" sz="1700" dirty="0" smtClean="0"/>
              <a:t>Using the </a:t>
            </a:r>
            <a:r>
              <a:rPr lang="en-US" sz="1700" dirty="0" err="1" smtClean="0"/>
              <a:t>formBackingObject</a:t>
            </a:r>
            <a:r>
              <a:rPr lang="en-US" sz="1700" dirty="0" smtClean="0"/>
              <a:t>() method</a:t>
            </a:r>
            <a:endParaRPr lang="en-US" sz="1700" dirty="0" smtClean="0"/>
          </a:p>
          <a:p>
            <a:pPr marL="457200" indent="-457200">
              <a:lnSpc>
                <a:spcPct val="120000"/>
              </a:lnSpc>
              <a:spcBef>
                <a:spcPts val="0"/>
              </a:spcBef>
              <a:buClr>
                <a:srgbClr val="FF0000"/>
              </a:buClr>
              <a:buFont typeface="+mj-lt"/>
              <a:buAutoNum type="arabicPeriod"/>
            </a:pPr>
            <a:r>
              <a:rPr lang="en-US" sz="2000" dirty="0" smtClean="0"/>
              <a:t>Creates the </a:t>
            </a:r>
            <a:r>
              <a:rPr lang="en-US" sz="2000" dirty="0" err="1" smtClean="0"/>
              <a:t>DataBinder</a:t>
            </a:r>
            <a:r>
              <a:rPr lang="en-US" sz="2000" dirty="0" smtClean="0"/>
              <a:t> and calls the </a:t>
            </a:r>
            <a:r>
              <a:rPr lang="en-US" sz="2000" dirty="0" err="1" smtClean="0"/>
              <a:t>initBinder</a:t>
            </a:r>
            <a:r>
              <a:rPr lang="en-US" sz="2000" dirty="0" smtClean="0"/>
              <a:t>()</a:t>
            </a:r>
            <a:endParaRPr lang="en-US" sz="2000" dirty="0" smtClean="0"/>
          </a:p>
          <a:p>
            <a:pPr lvl="1">
              <a:lnSpc>
                <a:spcPct val="120000"/>
              </a:lnSpc>
              <a:spcBef>
                <a:spcPts val="0"/>
              </a:spcBef>
            </a:pPr>
            <a:r>
              <a:rPr lang="en-US" sz="1700" dirty="0"/>
              <a:t>Override this method to register any custom </a:t>
            </a:r>
            <a:r>
              <a:rPr lang="en-US" sz="1700" dirty="0" err="1"/>
              <a:t>PropertyEditors</a:t>
            </a:r>
            <a:r>
              <a:rPr lang="en-US" sz="1700" dirty="0"/>
              <a:t> required when binding to the form </a:t>
            </a:r>
            <a:r>
              <a:rPr lang="en-US" sz="1700" dirty="0" smtClean="0"/>
              <a:t>object</a:t>
            </a:r>
            <a:endParaRPr lang="en-US" sz="1700" dirty="0" smtClean="0"/>
          </a:p>
          <a:p>
            <a:pPr marL="0" indent="0">
              <a:lnSpc>
                <a:spcPct val="120000"/>
              </a:lnSpc>
              <a:spcBef>
                <a:spcPts val="0"/>
              </a:spcBef>
              <a:buNone/>
            </a:pPr>
            <a:r>
              <a:rPr lang="en-US" sz="1600" i="1" dirty="0" smtClean="0">
                <a:solidFill>
                  <a:srgbClr val="FF0000"/>
                </a:solidFill>
              </a:rPr>
              <a:t>With the form bean created , and the </a:t>
            </a:r>
            <a:r>
              <a:rPr lang="en-US" sz="1600" i="1" dirty="0" err="1" smtClean="0">
                <a:solidFill>
                  <a:srgbClr val="FF0000"/>
                </a:solidFill>
              </a:rPr>
              <a:t>DataBinder</a:t>
            </a:r>
            <a:r>
              <a:rPr lang="en-US" sz="1600" i="1" dirty="0" smtClean="0">
                <a:solidFill>
                  <a:srgbClr val="FF0000"/>
                </a:solidFill>
              </a:rPr>
              <a:t> created , the request parameters are now bound to the form bean</a:t>
            </a:r>
            <a:endParaRPr lang="en-US" sz="1600" i="1" dirty="0" smtClean="0">
              <a:solidFill>
                <a:srgbClr val="FF0000"/>
              </a:solidFill>
            </a:endParaRPr>
          </a:p>
          <a:p>
            <a:pPr marL="457200" lvl="1" indent="-457200">
              <a:lnSpc>
                <a:spcPct val="120000"/>
              </a:lnSpc>
              <a:spcBef>
                <a:spcPts val="0"/>
              </a:spcBef>
              <a:buClr>
                <a:srgbClr val="FF0000"/>
              </a:buClr>
              <a:buFont typeface="+mj-lt"/>
              <a:buAutoNum type="arabicPeriod" startAt="3"/>
            </a:pPr>
            <a:r>
              <a:rPr lang="en-US" sz="2000" dirty="0" smtClean="0">
                <a:solidFill>
                  <a:schemeClr val="tx1"/>
                </a:solidFill>
              </a:rPr>
              <a:t>Allow each configured validator (thru the </a:t>
            </a:r>
            <a:r>
              <a:rPr lang="en-US" sz="2000" b="1" dirty="0" smtClean="0">
                <a:solidFill>
                  <a:srgbClr val="7030A0"/>
                </a:solidFill>
              </a:rPr>
              <a:t>validator</a:t>
            </a:r>
            <a:r>
              <a:rPr lang="en-US" sz="2000" dirty="0" smtClean="0">
                <a:solidFill>
                  <a:schemeClr val="tx1"/>
                </a:solidFill>
              </a:rPr>
              <a:t> property) to validate the form bean object</a:t>
            </a:r>
            <a:endParaRPr lang="en-US" sz="2000" dirty="0" smtClean="0">
              <a:solidFill>
                <a:schemeClr val="tx1"/>
              </a:solidFill>
            </a:endParaRPr>
          </a:p>
          <a:p>
            <a:pPr marL="457200" lvl="1" indent="-457200">
              <a:lnSpc>
                <a:spcPct val="120000"/>
              </a:lnSpc>
              <a:spcBef>
                <a:spcPts val="0"/>
              </a:spcBef>
              <a:buClr>
                <a:srgbClr val="FF0000"/>
              </a:buClr>
              <a:buFont typeface="+mj-lt"/>
              <a:buAutoNum type="arabicPeriod" startAt="3"/>
            </a:pPr>
            <a:r>
              <a:rPr lang="en-US" sz="2000" dirty="0" smtClean="0">
                <a:solidFill>
                  <a:schemeClr val="tx1"/>
                </a:solidFill>
              </a:rPr>
              <a:t>After validation, the controller makes a decision based on whether any error exists</a:t>
            </a:r>
            <a:endParaRPr lang="en-US" sz="2000" dirty="0" smtClean="0">
              <a:solidFill>
                <a:schemeClr val="tx1"/>
              </a:solidFill>
            </a:endParaRPr>
          </a:p>
          <a:p>
            <a:pPr lvl="2">
              <a:lnSpc>
                <a:spcPct val="120000"/>
              </a:lnSpc>
              <a:spcBef>
                <a:spcPts val="0"/>
              </a:spcBef>
            </a:pPr>
            <a:r>
              <a:rPr lang="en-US" sz="1500" dirty="0"/>
              <a:t>If there are any errors – display the original form </a:t>
            </a:r>
            <a:r>
              <a:rPr lang="en-US" sz="1500" dirty="0" smtClean="0"/>
              <a:t>view</a:t>
            </a:r>
            <a:endParaRPr lang="en-US" sz="1500" dirty="0" smtClean="0"/>
          </a:p>
          <a:p>
            <a:pPr lvl="3">
              <a:lnSpc>
                <a:spcPct val="120000"/>
              </a:lnSpc>
              <a:spcBef>
                <a:spcPts val="0"/>
              </a:spcBef>
            </a:pPr>
            <a:r>
              <a:rPr lang="en-US" sz="1300" dirty="0" smtClean="0"/>
              <a:t>The </a:t>
            </a:r>
            <a:r>
              <a:rPr lang="en-US" sz="1300" dirty="0" err="1" smtClean="0"/>
              <a:t>referenceData</a:t>
            </a:r>
            <a:r>
              <a:rPr lang="en-US" sz="1300" dirty="0" smtClean="0"/>
              <a:t>() method is called once more to populate the model with object for the form. Finally, the form view is displayed again, with the errors and the form bean</a:t>
            </a:r>
            <a:endParaRPr lang="en-US" sz="1300" dirty="0"/>
          </a:p>
          <a:p>
            <a:pPr lvl="2">
              <a:lnSpc>
                <a:spcPct val="120000"/>
              </a:lnSpc>
              <a:spcBef>
                <a:spcPts val="0"/>
              </a:spcBef>
            </a:pPr>
            <a:r>
              <a:rPr lang="en-US" sz="1500" dirty="0"/>
              <a:t>If no error exists – Then the form bean can finally be processed in the </a:t>
            </a:r>
            <a:r>
              <a:rPr lang="en-US" sz="1500" dirty="0" err="1" smtClean="0"/>
              <a:t>onSubmit</a:t>
            </a:r>
            <a:r>
              <a:rPr lang="en-US" sz="1500" dirty="0" smtClean="0"/>
              <a:t>()method</a:t>
            </a:r>
            <a:endParaRPr lang="en-US" sz="1500" dirty="0"/>
          </a:p>
          <a:p>
            <a:pPr lvl="1">
              <a:lnSpc>
                <a:spcPct val="120000"/>
              </a:lnSpc>
              <a:spcBef>
                <a:spcPts val="0"/>
              </a:spcBef>
            </a:pPr>
            <a:endParaRPr lang="en-US" sz="1700" dirty="0"/>
          </a:p>
          <a:p>
            <a:pPr marL="457200" indent="-457200">
              <a:lnSpc>
                <a:spcPct val="120000"/>
              </a:lnSpc>
              <a:spcBef>
                <a:spcPts val="0"/>
              </a:spcBef>
              <a:buClr>
                <a:srgbClr val="FF0000"/>
              </a:buClr>
              <a:buFont typeface="+mj-lt"/>
              <a:buAutoNum type="arabicPeriod"/>
            </a:pPr>
            <a:endParaRPr lang="en-US" sz="2000" dirty="0"/>
          </a:p>
          <a:p>
            <a:pPr lvl="1">
              <a:lnSpc>
                <a:spcPct val="120000"/>
              </a:lnSpc>
              <a:spcBef>
                <a:spcPts val="0"/>
              </a:spcBef>
            </a:pPr>
            <a:endParaRPr lang="en-US" sz="1700" dirty="0" smtClean="0"/>
          </a:p>
          <a:p>
            <a:pPr>
              <a:lnSpc>
                <a:spcPct val="120000"/>
              </a:lnSpc>
              <a:spcBef>
                <a:spcPts val="0"/>
              </a:spcBef>
            </a:pPr>
            <a:endParaRPr lang="en-US" sz="1400" dirty="0" smtClean="0"/>
          </a:p>
          <a:p>
            <a:pPr>
              <a:lnSpc>
                <a:spcPct val="120000"/>
              </a:lnSpc>
              <a:spcBef>
                <a:spcPts val="0"/>
              </a:spcBef>
            </a:pPr>
            <a:endParaRPr lang="en-US" sz="1800" dirty="0"/>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Spring Bean Life Cycle</a:t>
            </a:r>
            <a:endParaRPr lang="en-US" sz="2400" dirty="0"/>
          </a:p>
        </p:txBody>
      </p:sp>
      <p:sp>
        <p:nvSpPr>
          <p:cNvPr id="3" name="Content Placeholder 2"/>
          <p:cNvSpPr>
            <a:spLocks noGrp="1"/>
          </p:cNvSpPr>
          <p:nvPr>
            <p:ph sz="quarter" idx="1"/>
          </p:nvPr>
        </p:nvSpPr>
        <p:spPr>
          <a:xfrm>
            <a:off x="457200" y="1080448"/>
            <a:ext cx="8229600" cy="5410200"/>
          </a:xfrm>
        </p:spPr>
        <p:txBody>
          <a:bodyPr>
            <a:normAutofit/>
          </a:bodyPr>
          <a:lstStyle/>
          <a:p>
            <a:r>
              <a:rPr lang="en-US" sz="2800" dirty="0" smtClean="0"/>
              <a:t>Bean Post Processors</a:t>
            </a:r>
            <a:endParaRPr lang="en-US" sz="2800" dirty="0" smtClean="0"/>
          </a:p>
          <a:p>
            <a:pPr lvl="1"/>
            <a:r>
              <a:rPr lang="en-US" sz="1600" dirty="0" smtClean="0"/>
              <a:t>The </a:t>
            </a:r>
            <a:r>
              <a:rPr lang="en-US" sz="1600" dirty="0" err="1" smtClean="0"/>
              <a:t>BeanPostProcessors</a:t>
            </a:r>
            <a:r>
              <a:rPr lang="en-US" sz="1600" dirty="0" smtClean="0"/>
              <a:t> operate on bean (or object) instances which means that the spring </a:t>
            </a:r>
            <a:r>
              <a:rPr lang="en-US" sz="1600" dirty="0" err="1" smtClean="0"/>
              <a:t>IoC</a:t>
            </a:r>
            <a:r>
              <a:rPr lang="en-US" sz="1600" dirty="0" smtClean="0"/>
              <a:t> container instantiates the bean instance and then BPP interfaces do their work.</a:t>
            </a:r>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endParaRPr lang="en-US" sz="1600" dirty="0" smtClean="0"/>
          </a:p>
          <a:p>
            <a:pPr lvl="1"/>
            <a:endParaRPr lang="en-US" sz="1600" dirty="0"/>
          </a:p>
          <a:p>
            <a:pPr lvl="1"/>
            <a:r>
              <a:rPr lang="en-US" sz="1600" dirty="0" smtClean="0"/>
              <a:t>By </a:t>
            </a:r>
            <a:r>
              <a:rPr lang="en-US" sz="1600" dirty="0"/>
              <a:t>default, Spring will not </a:t>
            </a:r>
            <a:r>
              <a:rPr lang="en-US" sz="1600" dirty="0" smtClean="0"/>
              <a:t>be aware </a:t>
            </a:r>
            <a:r>
              <a:rPr lang="en-US" sz="1600" dirty="0"/>
              <a:t>of the @PostConstruct and @</a:t>
            </a:r>
            <a:r>
              <a:rPr lang="en-US" sz="1600" dirty="0" err="1"/>
              <a:t>PreDestroy</a:t>
            </a:r>
            <a:r>
              <a:rPr lang="en-US" sz="1600" dirty="0"/>
              <a:t> annotation. To enable it, you have to either register ‘</a:t>
            </a:r>
            <a:r>
              <a:rPr lang="en-US" sz="1600" b="1" dirty="0" err="1"/>
              <a:t>CommonAnnotationBeanPostProcessor</a:t>
            </a:r>
            <a:r>
              <a:rPr lang="en-US" sz="1600" dirty="0"/>
              <a:t>‘ or specify the ‘</a:t>
            </a:r>
            <a:r>
              <a:rPr lang="en-US" sz="1600" b="1" dirty="0"/>
              <a:t>&lt;</a:t>
            </a:r>
            <a:r>
              <a:rPr lang="en-US" sz="1600" b="1" dirty="0" err="1"/>
              <a:t>context:annotation-config</a:t>
            </a:r>
            <a:r>
              <a:rPr lang="en-US" sz="1600" b="1" dirty="0"/>
              <a:t> /&gt;</a:t>
            </a:r>
            <a:r>
              <a:rPr lang="en-US" sz="1600" dirty="0"/>
              <a:t>‘ in bean configuration file,</a:t>
            </a:r>
            <a:endParaRPr lang="en-US" sz="1600" b="1" dirty="0"/>
          </a:p>
          <a:p>
            <a:pPr lvl="1"/>
            <a:endParaRPr lang="en-US" sz="1600" dirty="0" smtClean="0"/>
          </a:p>
          <a:p>
            <a:pPr lvl="1"/>
            <a:endParaRPr lang="en-US" sz="1600" dirty="0"/>
          </a:p>
          <a:p>
            <a:pPr lvl="1"/>
            <a:endParaRPr lang="en-US" sz="1200" dirty="0" smtClean="0"/>
          </a:p>
          <a:p>
            <a:pPr lvl="2"/>
            <a:endParaRPr lang="en-US" sz="1400" dirty="0"/>
          </a:p>
          <a:p>
            <a:pPr lvl="2"/>
            <a:endParaRPr lang="en-US" sz="1700" dirty="0"/>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0935" y="2242784"/>
            <a:ext cx="7581900" cy="314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Spring custom tags</a:t>
            </a:r>
            <a:br>
              <a:rPr lang="en-US" sz="2400" dirty="0" smtClean="0"/>
            </a:br>
            <a:r>
              <a:rPr lang="en-US" sz="1800" dirty="0" smtClean="0"/>
              <a:t>&lt;spring:bind path=“</a:t>
            </a:r>
            <a:r>
              <a:rPr lang="en-US" sz="1800" dirty="0" err="1" smtClean="0"/>
              <a:t>comamndName.attributeName</a:t>
            </a:r>
            <a:r>
              <a:rPr lang="en-US" sz="1800" dirty="0" smtClean="0"/>
              <a:t>” &gt; .... &lt;/spring:bind&gt;</a:t>
            </a:r>
            <a:endParaRPr lang="en-US" sz="2400" dirty="0"/>
          </a:p>
        </p:txBody>
      </p:sp>
      <p:sp>
        <p:nvSpPr>
          <p:cNvPr id="4" name="Rectangle 3"/>
          <p:cNvSpPr/>
          <p:nvPr/>
        </p:nvSpPr>
        <p:spPr>
          <a:xfrm>
            <a:off x="457200" y="1143000"/>
            <a:ext cx="8229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57200" y="3886200"/>
            <a:ext cx="8229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sz="quarter" idx="1"/>
          </p:nvPr>
        </p:nvSpPr>
        <p:spPr>
          <a:xfrm>
            <a:off x="457200" y="1143000"/>
            <a:ext cx="8229600" cy="5181600"/>
          </a:xfrm>
        </p:spPr>
        <p:txBody>
          <a:bodyPr>
            <a:normAutofit fontScale="92500" lnSpcReduction="10000"/>
          </a:bodyPr>
          <a:lstStyle/>
          <a:p>
            <a:pPr marL="0" indent="0">
              <a:buNone/>
            </a:pPr>
            <a:r>
              <a:rPr lang="en-US" sz="1400" dirty="0" smtClean="0"/>
              <a:t>&lt;spring:bind </a:t>
            </a:r>
            <a:r>
              <a:rPr lang="en-US" sz="1400" dirty="0"/>
              <a:t>path=</a:t>
            </a:r>
            <a:r>
              <a:rPr lang="en-US" sz="1400" i="1" dirty="0"/>
              <a:t>"carrier.carrierName"&gt;</a:t>
            </a:r>
            <a:endParaRPr lang="en-US" sz="1400" i="1" dirty="0"/>
          </a:p>
          <a:p>
            <a:pPr marL="0" indent="0">
              <a:buNone/>
            </a:pPr>
            <a:r>
              <a:rPr lang="en-US" sz="1400" dirty="0"/>
              <a:t> </a:t>
            </a:r>
            <a:r>
              <a:rPr lang="en-US" sz="1400" dirty="0" smtClean="0"/>
              <a:t>   &lt;</a:t>
            </a:r>
            <a:r>
              <a:rPr lang="en-US" sz="1400" dirty="0"/>
              <a:t>td&gt;&lt;input name=</a:t>
            </a:r>
            <a:r>
              <a:rPr lang="en-US" sz="1400" i="1" dirty="0"/>
              <a:t>"&lt;</a:t>
            </a:r>
            <a:r>
              <a:rPr lang="en-US" sz="1400" i="1" dirty="0" err="1"/>
              <a:t>c:out</a:t>
            </a:r>
            <a:r>
              <a:rPr lang="en-US" sz="1400" i="1" dirty="0"/>
              <a:t> value="${</a:t>
            </a:r>
            <a:r>
              <a:rPr lang="en-US" sz="1400" i="1" dirty="0" err="1"/>
              <a:t>status.expression</a:t>
            </a:r>
            <a:r>
              <a:rPr lang="en-US" sz="1400" i="1" dirty="0"/>
              <a:t>}"/&gt;" value="&lt;</a:t>
            </a:r>
            <a:r>
              <a:rPr lang="en-US" sz="1400" i="1" dirty="0" err="1"/>
              <a:t>c:out</a:t>
            </a:r>
            <a:r>
              <a:rPr lang="en-US" sz="1400" i="1" dirty="0"/>
              <a:t> value="${</a:t>
            </a:r>
            <a:r>
              <a:rPr lang="en-US" sz="1400" i="1" dirty="0" err="1"/>
              <a:t>status.value</a:t>
            </a:r>
            <a:r>
              <a:rPr lang="en-US" sz="1400" i="1" dirty="0"/>
              <a:t>}"/&gt;" </a:t>
            </a:r>
            <a:r>
              <a:rPr lang="en-US" sz="1400" i="1" dirty="0" smtClean="0"/>
              <a:t>/&gt;&lt;/</a:t>
            </a:r>
            <a:r>
              <a:rPr lang="en-US" sz="1400" i="1" dirty="0"/>
              <a:t>td&gt;</a:t>
            </a:r>
            <a:endParaRPr lang="en-US" sz="1400" i="1" dirty="0"/>
          </a:p>
          <a:p>
            <a:pPr marL="0" indent="0">
              <a:buNone/>
            </a:pPr>
            <a:r>
              <a:rPr lang="en-US" sz="1400" dirty="0"/>
              <a:t>&lt;/spring:bind</a:t>
            </a:r>
            <a:r>
              <a:rPr lang="en-US" sz="1400" dirty="0" smtClean="0"/>
              <a:t>&gt;</a:t>
            </a:r>
            <a:endParaRPr lang="en-US" sz="1700" dirty="0"/>
          </a:p>
          <a:p>
            <a:pPr marL="457200" indent="-457200">
              <a:lnSpc>
                <a:spcPct val="120000"/>
              </a:lnSpc>
              <a:spcBef>
                <a:spcPts val="0"/>
              </a:spcBef>
              <a:buClr>
                <a:srgbClr val="FF0000"/>
              </a:buClr>
              <a:buFont typeface="+mj-lt"/>
              <a:buAutoNum type="arabicPeriod"/>
            </a:pPr>
            <a:endParaRPr lang="en-US" sz="2000" dirty="0" smtClean="0"/>
          </a:p>
          <a:p>
            <a:pPr marL="0" indent="0">
              <a:lnSpc>
                <a:spcPct val="120000"/>
              </a:lnSpc>
              <a:spcBef>
                <a:spcPts val="0"/>
              </a:spcBef>
              <a:buClr>
                <a:srgbClr val="FF0000"/>
              </a:buClr>
              <a:buNone/>
            </a:pPr>
            <a:r>
              <a:rPr lang="en-US" sz="1500" dirty="0"/>
              <a:t>The &lt;spring:bind&gt; tag extracts information about a single field </a:t>
            </a:r>
            <a:r>
              <a:rPr lang="en-US" sz="1500" dirty="0" smtClean="0"/>
              <a:t>(“</a:t>
            </a:r>
            <a:r>
              <a:rPr lang="en-US" sz="1500" dirty="0" err="1" smtClean="0">
                <a:solidFill>
                  <a:srgbClr val="FF0000"/>
                </a:solidFill>
              </a:rPr>
              <a:t>carrierName</a:t>
            </a:r>
            <a:r>
              <a:rPr lang="en-US" sz="1500" dirty="0" smtClean="0"/>
              <a:t>" </a:t>
            </a:r>
            <a:r>
              <a:rPr lang="en-US" sz="1500" dirty="0"/>
              <a:t>in this example) from the command object (named </a:t>
            </a:r>
            <a:r>
              <a:rPr lang="en-US" sz="1500" dirty="0" smtClean="0"/>
              <a:t>“</a:t>
            </a:r>
            <a:r>
              <a:rPr lang="en-US" sz="1500" dirty="0" smtClean="0">
                <a:solidFill>
                  <a:srgbClr val="FF0000"/>
                </a:solidFill>
              </a:rPr>
              <a:t>carrier</a:t>
            </a:r>
            <a:r>
              <a:rPr lang="en-US" sz="1500" dirty="0" smtClean="0"/>
              <a:t>" </a:t>
            </a:r>
            <a:r>
              <a:rPr lang="en-US" sz="1500" dirty="0"/>
              <a:t>in this case) and places it in a status variable. </a:t>
            </a:r>
            <a:endParaRPr lang="en-US" sz="1500" dirty="0" smtClean="0"/>
          </a:p>
          <a:p>
            <a:pPr marL="0" indent="0">
              <a:lnSpc>
                <a:spcPct val="120000"/>
              </a:lnSpc>
              <a:spcBef>
                <a:spcPts val="0"/>
              </a:spcBef>
              <a:buClr>
                <a:srgbClr val="FF0000"/>
              </a:buClr>
              <a:buNone/>
            </a:pPr>
            <a:r>
              <a:rPr lang="en-US" sz="1500" dirty="0" smtClean="0"/>
              <a:t>${</a:t>
            </a:r>
            <a:r>
              <a:rPr lang="en-US" sz="1500" dirty="0" err="1" smtClean="0"/>
              <a:t>status.expression</a:t>
            </a:r>
            <a:r>
              <a:rPr lang="en-US" sz="1500" dirty="0" smtClean="0"/>
              <a:t>} </a:t>
            </a:r>
            <a:r>
              <a:rPr lang="en-US" sz="1500" dirty="0"/>
              <a:t>contains the name that the field should have and ${</a:t>
            </a:r>
            <a:r>
              <a:rPr lang="en-US" sz="1500" dirty="0" err="1"/>
              <a:t>status.value</a:t>
            </a:r>
            <a:r>
              <a:rPr lang="en-US" sz="1500" dirty="0"/>
              <a:t>} contains the value of the field (blank initially, but populated with previously submitted values if the form is redisplayed after submission errors</a:t>
            </a:r>
            <a:r>
              <a:rPr lang="en-US" sz="1500" dirty="0" smtClean="0"/>
              <a:t>).</a:t>
            </a:r>
            <a:endParaRPr lang="en-US" sz="1500" dirty="0" smtClean="0"/>
          </a:p>
          <a:p>
            <a:pPr marL="0" indent="0">
              <a:lnSpc>
                <a:spcPct val="120000"/>
              </a:lnSpc>
              <a:spcBef>
                <a:spcPts val="0"/>
              </a:spcBef>
              <a:buClr>
                <a:srgbClr val="FF0000"/>
              </a:buClr>
              <a:buNone/>
            </a:pPr>
            <a:endParaRPr lang="en-US" sz="1500" dirty="0"/>
          </a:p>
          <a:p>
            <a:pPr marL="0" indent="0">
              <a:lnSpc>
                <a:spcPct val="120000"/>
              </a:lnSpc>
              <a:spcBef>
                <a:spcPts val="0"/>
              </a:spcBef>
              <a:buClr>
                <a:srgbClr val="FF0000"/>
              </a:buClr>
              <a:buNone/>
            </a:pPr>
            <a:r>
              <a:rPr lang="en-US" sz="1500" b="1" dirty="0" smtClean="0"/>
              <a:t>New Way</a:t>
            </a:r>
            <a:endParaRPr lang="en-US" sz="1500" b="1" dirty="0" smtClean="0"/>
          </a:p>
          <a:p>
            <a:pPr marL="0" indent="0">
              <a:lnSpc>
                <a:spcPct val="120000"/>
              </a:lnSpc>
              <a:buNone/>
            </a:pPr>
            <a:r>
              <a:rPr lang="en-US" sz="1400" dirty="0"/>
              <a:t>&lt;</a:t>
            </a:r>
            <a:r>
              <a:rPr lang="en-US" sz="1400" dirty="0" err="1"/>
              <a:t>form:form</a:t>
            </a:r>
            <a:r>
              <a:rPr lang="en-US" sz="1400" dirty="0"/>
              <a:t> </a:t>
            </a:r>
            <a:r>
              <a:rPr lang="en-US" sz="1400" dirty="0" err="1"/>
              <a:t>commandName</a:t>
            </a:r>
            <a:r>
              <a:rPr lang="en-US" sz="1400" dirty="0"/>
              <a:t>=“carrier"&gt;</a:t>
            </a:r>
            <a:endParaRPr lang="en-US" sz="1400" dirty="0"/>
          </a:p>
          <a:p>
            <a:pPr marL="0" indent="0">
              <a:lnSpc>
                <a:spcPct val="120000"/>
              </a:lnSpc>
              <a:buNone/>
            </a:pPr>
            <a:r>
              <a:rPr lang="en-US" sz="1400" dirty="0"/>
              <a:t>    &lt;td</a:t>
            </a:r>
            <a:r>
              <a:rPr lang="en-US" sz="1400" dirty="0" smtClean="0"/>
              <a:t>&gt;&lt;</a:t>
            </a:r>
            <a:r>
              <a:rPr lang="en-US" sz="1400" dirty="0" err="1" smtClean="0"/>
              <a:t>form:input</a:t>
            </a:r>
            <a:r>
              <a:rPr lang="en-US" sz="1400" dirty="0" smtClean="0"/>
              <a:t> path=“</a:t>
            </a:r>
            <a:r>
              <a:rPr lang="en-US" sz="1400" dirty="0" err="1" smtClean="0"/>
              <a:t>carrierName</a:t>
            </a:r>
            <a:r>
              <a:rPr lang="en-US" sz="1400" dirty="0" smtClean="0"/>
              <a:t>” /&gt;&lt;/</a:t>
            </a:r>
            <a:r>
              <a:rPr lang="en-US" sz="1400" dirty="0"/>
              <a:t>td&gt;</a:t>
            </a:r>
            <a:endParaRPr lang="en-US" sz="1400" dirty="0"/>
          </a:p>
          <a:p>
            <a:pPr marL="0" indent="0">
              <a:lnSpc>
                <a:spcPct val="120000"/>
              </a:lnSpc>
              <a:buNone/>
            </a:pPr>
            <a:r>
              <a:rPr lang="en-US" sz="1400" dirty="0"/>
              <a:t>&lt;/</a:t>
            </a:r>
            <a:r>
              <a:rPr lang="en-US" sz="1400" dirty="0" err="1"/>
              <a:t>form:form</a:t>
            </a:r>
            <a:r>
              <a:rPr lang="en-US" sz="1400" dirty="0"/>
              <a:t>&gt;</a:t>
            </a:r>
            <a:endParaRPr lang="en-US" sz="1400" dirty="0"/>
          </a:p>
          <a:p>
            <a:pPr marL="0" indent="0">
              <a:lnSpc>
                <a:spcPct val="130000"/>
              </a:lnSpc>
              <a:spcBef>
                <a:spcPts val="0"/>
              </a:spcBef>
              <a:buClr>
                <a:srgbClr val="FF0000"/>
              </a:buClr>
              <a:buNone/>
            </a:pPr>
            <a:r>
              <a:rPr lang="en-US" sz="1500" dirty="0"/>
              <a:t>The "</a:t>
            </a:r>
            <a:r>
              <a:rPr lang="en-US" sz="1500" dirty="0" err="1"/>
              <a:t>comandName</a:t>
            </a:r>
            <a:r>
              <a:rPr lang="en-US" sz="1500" dirty="0"/>
              <a:t>" attribute tells the form the name of the command object that contains our form data (specified in your form controller by </a:t>
            </a:r>
            <a:r>
              <a:rPr lang="en-US" sz="1500" dirty="0" smtClean="0"/>
              <a:t>calling </a:t>
            </a:r>
            <a:r>
              <a:rPr lang="en-US" sz="1500" dirty="0" err="1"/>
              <a:t>setCommandName</a:t>
            </a:r>
            <a:r>
              <a:rPr lang="en-US" sz="1500" dirty="0" smtClean="0"/>
              <a:t>())</a:t>
            </a:r>
            <a:endParaRPr lang="en-US" sz="1500" dirty="0" smtClean="0"/>
          </a:p>
          <a:p>
            <a:pPr marL="0" indent="0">
              <a:lnSpc>
                <a:spcPct val="130000"/>
              </a:lnSpc>
              <a:spcBef>
                <a:spcPts val="0"/>
              </a:spcBef>
              <a:buClr>
                <a:srgbClr val="FF0000"/>
              </a:buClr>
              <a:buNone/>
            </a:pPr>
            <a:r>
              <a:rPr lang="en-US" sz="1600" dirty="0"/>
              <a:t>The "path" attribute gives the command object property that will be bound to the input field. Unlike the "path" attribute in &lt;spring:bind&gt; I didn't have to specify the command name here because the &lt;</a:t>
            </a:r>
            <a:r>
              <a:rPr lang="en-US" sz="1600" dirty="0" err="1"/>
              <a:t>form:form</a:t>
            </a:r>
            <a:r>
              <a:rPr lang="en-US" sz="1600" dirty="0"/>
              <a:t>&gt; tag already identifies the command object we'll binding to.</a:t>
            </a:r>
            <a:endParaRPr lang="en-US" sz="1500" dirty="0"/>
          </a:p>
          <a:p>
            <a:pPr>
              <a:lnSpc>
                <a:spcPct val="120000"/>
              </a:lnSpc>
              <a:spcBef>
                <a:spcPts val="0"/>
              </a:spcBef>
            </a:pPr>
            <a:endParaRPr lang="en-US" sz="1400" dirty="0" smtClean="0"/>
          </a:p>
          <a:p>
            <a:pPr>
              <a:lnSpc>
                <a:spcPct val="120000"/>
              </a:lnSpc>
              <a:spcBef>
                <a:spcPts val="0"/>
              </a:spcBef>
            </a:pPr>
            <a:endParaRPr lang="en-US" sz="1800"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Spring Bean Life Cycle</a:t>
            </a:r>
            <a:endParaRPr lang="en-US" sz="2400" dirty="0"/>
          </a:p>
        </p:txBody>
      </p:sp>
      <p:sp>
        <p:nvSpPr>
          <p:cNvPr id="3" name="Content Placeholder 2"/>
          <p:cNvSpPr>
            <a:spLocks noGrp="1"/>
          </p:cNvSpPr>
          <p:nvPr>
            <p:ph sz="quarter" idx="1"/>
          </p:nvPr>
        </p:nvSpPr>
        <p:spPr/>
        <p:txBody>
          <a:bodyPr>
            <a:normAutofit fontScale="92500" lnSpcReduction="10000"/>
          </a:bodyPr>
          <a:lstStyle/>
          <a:p>
            <a:r>
              <a:rPr lang="en-US" sz="2800" dirty="0" smtClean="0"/>
              <a:t>Bean Life Cycle Sequence</a:t>
            </a:r>
            <a:endParaRPr lang="en-US" sz="2800" dirty="0" smtClean="0"/>
          </a:p>
          <a:p>
            <a:endParaRPr lang="en-US" sz="2400" dirty="0" smtClean="0"/>
          </a:p>
          <a:p>
            <a:pPr lvl="1"/>
            <a:r>
              <a:rPr lang="en-US" sz="1600" dirty="0">
                <a:solidFill>
                  <a:srgbClr val="FF0000"/>
                </a:solidFill>
              </a:rPr>
              <a:t>Bean is created / instantiated </a:t>
            </a:r>
            <a:endParaRPr lang="en-US" sz="1600" dirty="0">
              <a:solidFill>
                <a:srgbClr val="FF0000"/>
              </a:solidFill>
            </a:endParaRPr>
          </a:p>
          <a:p>
            <a:pPr lvl="1"/>
            <a:r>
              <a:rPr lang="en-US" sz="1600" dirty="0">
                <a:solidFill>
                  <a:srgbClr val="FF0000"/>
                </a:solidFill>
              </a:rPr>
              <a:t>Bean properties are </a:t>
            </a:r>
            <a:r>
              <a:rPr lang="en-US" sz="1600" dirty="0" smtClean="0">
                <a:solidFill>
                  <a:srgbClr val="FF0000"/>
                </a:solidFill>
              </a:rPr>
              <a:t>set (Setter Injection)</a:t>
            </a:r>
            <a:endParaRPr lang="en-US" sz="1600" dirty="0" smtClean="0">
              <a:solidFill>
                <a:srgbClr val="FF0000"/>
              </a:solidFill>
            </a:endParaRPr>
          </a:p>
          <a:p>
            <a:pPr lvl="1"/>
            <a:endParaRPr lang="en-US" sz="1600" dirty="0">
              <a:solidFill>
                <a:srgbClr val="FF0000"/>
              </a:solidFill>
            </a:endParaRPr>
          </a:p>
          <a:p>
            <a:pPr lvl="1"/>
            <a:r>
              <a:rPr lang="en-US" sz="1600" dirty="0"/>
              <a:t>If (BPP)</a:t>
            </a:r>
            <a:endParaRPr lang="en-US" sz="1600" dirty="0"/>
          </a:p>
          <a:p>
            <a:pPr lvl="2"/>
            <a:r>
              <a:rPr lang="en-US" sz="1300" dirty="0" err="1"/>
              <a:t>postProcessBeforeInitialization</a:t>
            </a:r>
            <a:r>
              <a:rPr lang="en-US" sz="1300" dirty="0"/>
              <a:t>()</a:t>
            </a:r>
            <a:endParaRPr lang="en-US" sz="1300" dirty="0"/>
          </a:p>
          <a:p>
            <a:pPr lvl="1"/>
            <a:r>
              <a:rPr lang="en-US" sz="1600" dirty="0"/>
              <a:t>If (</a:t>
            </a:r>
            <a:r>
              <a:rPr lang="en-US" sz="1600" dirty="0" err="1"/>
              <a:t>init</a:t>
            </a:r>
            <a:r>
              <a:rPr lang="en-US" sz="1600" dirty="0"/>
              <a:t>-method)</a:t>
            </a:r>
            <a:endParaRPr lang="en-US" sz="1600" dirty="0"/>
          </a:p>
          <a:p>
            <a:pPr lvl="2"/>
            <a:r>
              <a:rPr lang="en-US" sz="1300" dirty="0" err="1"/>
              <a:t>init</a:t>
            </a:r>
            <a:r>
              <a:rPr lang="en-US" sz="1300" dirty="0"/>
              <a:t>-method()</a:t>
            </a:r>
            <a:endParaRPr lang="en-US" sz="1300" dirty="0"/>
          </a:p>
          <a:p>
            <a:pPr lvl="1"/>
            <a:r>
              <a:rPr lang="en-US" sz="1600" dirty="0"/>
              <a:t>If (BPP)</a:t>
            </a:r>
            <a:endParaRPr lang="en-US" sz="1600" dirty="0"/>
          </a:p>
          <a:p>
            <a:pPr lvl="2"/>
            <a:r>
              <a:rPr lang="en-US" sz="1300" dirty="0" err="1"/>
              <a:t>postProcessAfterInitialization</a:t>
            </a:r>
            <a:r>
              <a:rPr lang="en-US" sz="1300" dirty="0"/>
              <a:t>()</a:t>
            </a:r>
            <a:endParaRPr lang="en-US" sz="1300" dirty="0"/>
          </a:p>
          <a:p>
            <a:pPr lvl="1"/>
            <a:endParaRPr lang="en-US" sz="1600" dirty="0" smtClean="0"/>
          </a:p>
          <a:p>
            <a:pPr lvl="1"/>
            <a:r>
              <a:rPr lang="en-US" sz="1600" dirty="0" smtClean="0">
                <a:solidFill>
                  <a:srgbClr val="00B050"/>
                </a:solidFill>
              </a:rPr>
              <a:t>Bean </a:t>
            </a:r>
            <a:r>
              <a:rPr lang="en-US" sz="1600" dirty="0">
                <a:solidFill>
                  <a:srgbClr val="00B050"/>
                </a:solidFill>
              </a:rPr>
              <a:t>is ready</a:t>
            </a:r>
            <a:endParaRPr lang="en-US" sz="1600" dirty="0">
              <a:solidFill>
                <a:srgbClr val="00B050"/>
              </a:solidFill>
            </a:endParaRPr>
          </a:p>
          <a:p>
            <a:pPr lvl="1"/>
            <a:endParaRPr lang="en-US" sz="1600" dirty="0"/>
          </a:p>
          <a:p>
            <a:pPr lvl="1"/>
            <a:r>
              <a:rPr lang="en-US" sz="1600" dirty="0"/>
              <a:t>Bean is getting </a:t>
            </a:r>
            <a:r>
              <a:rPr lang="en-US" sz="1600" dirty="0" smtClean="0"/>
              <a:t>destroyed</a:t>
            </a:r>
            <a:endParaRPr lang="en-US" sz="1600" dirty="0" smtClean="0"/>
          </a:p>
          <a:p>
            <a:pPr lvl="1"/>
            <a:r>
              <a:rPr lang="en-US" sz="1600" dirty="0" smtClean="0"/>
              <a:t>If (</a:t>
            </a:r>
            <a:r>
              <a:rPr lang="en-US" sz="1600" dirty="0" err="1" smtClean="0"/>
              <a:t>destry-metod</a:t>
            </a:r>
            <a:r>
              <a:rPr lang="en-US" sz="1600" dirty="0" smtClean="0"/>
              <a:t>)</a:t>
            </a:r>
            <a:endParaRPr lang="en-US" sz="1600" dirty="0" smtClean="0"/>
          </a:p>
          <a:p>
            <a:pPr lvl="2"/>
            <a:r>
              <a:rPr lang="en-US" sz="1300" dirty="0" smtClean="0"/>
              <a:t>destroy()</a:t>
            </a:r>
            <a:endParaRPr lang="en-US" sz="1300" dirty="0"/>
          </a:p>
          <a:p>
            <a:pPr lvl="2"/>
            <a:endParaRPr lang="en-US" sz="1400" dirty="0"/>
          </a:p>
          <a:p>
            <a:pPr lvl="2"/>
            <a:endParaRPr lang="en-US" sz="1700" dirty="0"/>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Spring AOP	</a:t>
            </a:r>
            <a:endParaRPr lang="en-US" sz="2400" dirty="0"/>
          </a:p>
        </p:txBody>
      </p:sp>
      <p:sp>
        <p:nvSpPr>
          <p:cNvPr id="3" name="Content Placeholder 2"/>
          <p:cNvSpPr>
            <a:spLocks noGrp="1"/>
          </p:cNvSpPr>
          <p:nvPr>
            <p:ph sz="quarter" idx="1"/>
          </p:nvPr>
        </p:nvSpPr>
        <p:spPr>
          <a:xfrm>
            <a:off x="457200" y="1234440"/>
            <a:ext cx="8229600" cy="4937760"/>
          </a:xfrm>
        </p:spPr>
        <p:txBody>
          <a:bodyPr>
            <a:normAutofit fontScale="92500" lnSpcReduction="10000"/>
          </a:bodyPr>
          <a:lstStyle/>
          <a:p>
            <a:pPr lvl="1"/>
            <a:r>
              <a:rPr lang="en-US" sz="1600" dirty="0" smtClean="0">
                <a:solidFill>
                  <a:srgbClr val="00B050"/>
                </a:solidFill>
              </a:rPr>
              <a:t>Inside XML – </a:t>
            </a:r>
            <a:r>
              <a:rPr lang="en-US" sz="1600" dirty="0" err="1" smtClean="0">
                <a:solidFill>
                  <a:srgbClr val="00B050"/>
                </a:solidFill>
              </a:rPr>
              <a:t>Enabline</a:t>
            </a:r>
            <a:r>
              <a:rPr lang="en-US" sz="1600" dirty="0" smtClean="0">
                <a:solidFill>
                  <a:srgbClr val="00B050"/>
                </a:solidFill>
              </a:rPr>
              <a:t> @</a:t>
            </a:r>
            <a:r>
              <a:rPr lang="en-US" sz="1600" dirty="0" err="1" smtClean="0">
                <a:solidFill>
                  <a:srgbClr val="00B050"/>
                </a:solidFill>
              </a:rPr>
              <a:t>AspectJ</a:t>
            </a:r>
            <a:r>
              <a:rPr lang="en-US" sz="1600" dirty="0" smtClean="0">
                <a:solidFill>
                  <a:srgbClr val="00B050"/>
                </a:solidFill>
              </a:rPr>
              <a:t> Programming Module</a:t>
            </a:r>
            <a:endParaRPr lang="en-US" sz="1600" dirty="0" smtClean="0">
              <a:solidFill>
                <a:srgbClr val="00B050"/>
              </a:solidFill>
            </a:endParaRPr>
          </a:p>
          <a:p>
            <a:pPr marL="594360" lvl="2" indent="0">
              <a:buNone/>
            </a:pPr>
            <a:r>
              <a:rPr lang="en-US" sz="1400" dirty="0" smtClean="0"/>
              <a:t>	&lt;</a:t>
            </a:r>
            <a:r>
              <a:rPr lang="en-US" sz="1400" dirty="0" err="1"/>
              <a:t>aop:aspectj-autoproxy</a:t>
            </a:r>
            <a:r>
              <a:rPr lang="en-US" sz="1400" dirty="0"/>
              <a:t>/&gt; </a:t>
            </a:r>
            <a:endParaRPr lang="en-US" sz="1300" dirty="0"/>
          </a:p>
          <a:p>
            <a:pPr lvl="1"/>
            <a:r>
              <a:rPr lang="en-US" sz="1600" dirty="0">
                <a:solidFill>
                  <a:srgbClr val="00B050"/>
                </a:solidFill>
              </a:rPr>
              <a:t>Define an Aspect Java Class</a:t>
            </a:r>
            <a:endParaRPr lang="en-US" sz="1600" dirty="0">
              <a:solidFill>
                <a:srgbClr val="00B050"/>
              </a:solidFill>
            </a:endParaRPr>
          </a:p>
          <a:p>
            <a:pPr marL="594360" lvl="2" indent="0">
              <a:buNone/>
            </a:pPr>
            <a:r>
              <a:rPr lang="en-US" sz="1300" dirty="0" smtClean="0"/>
              <a:t>	@Aspect</a:t>
            </a:r>
            <a:endParaRPr lang="en-US" sz="1300" dirty="0" smtClean="0"/>
          </a:p>
          <a:p>
            <a:pPr marL="594360" lvl="2" indent="0">
              <a:buNone/>
            </a:pPr>
            <a:r>
              <a:rPr lang="en-US" sz="1400" dirty="0" smtClean="0"/>
              <a:t>	public </a:t>
            </a:r>
            <a:r>
              <a:rPr lang="en-US" sz="1400" dirty="0"/>
              <a:t>class </a:t>
            </a:r>
            <a:r>
              <a:rPr lang="en-US" sz="1400" dirty="0" err="1"/>
              <a:t>AspectModule</a:t>
            </a:r>
            <a:r>
              <a:rPr lang="en-US" sz="1400" dirty="0"/>
              <a:t> </a:t>
            </a:r>
            <a:r>
              <a:rPr lang="en-US" sz="1400" dirty="0" smtClean="0"/>
              <a:t>{</a:t>
            </a:r>
            <a:endParaRPr lang="en-US" sz="1400" dirty="0" smtClean="0"/>
          </a:p>
          <a:p>
            <a:pPr marL="594360" lvl="2" indent="0">
              <a:buNone/>
            </a:pPr>
            <a:r>
              <a:rPr lang="en-US" sz="1400" dirty="0"/>
              <a:t>	</a:t>
            </a:r>
            <a:r>
              <a:rPr lang="en-US" sz="1400" dirty="0" smtClean="0"/>
              <a:t>	…</a:t>
            </a:r>
            <a:endParaRPr lang="en-US" sz="1400" dirty="0" smtClean="0"/>
          </a:p>
          <a:p>
            <a:pPr marL="594360" lvl="2" indent="0">
              <a:buNone/>
            </a:pPr>
            <a:r>
              <a:rPr lang="en-US" sz="1400" dirty="0"/>
              <a:t>	</a:t>
            </a:r>
            <a:r>
              <a:rPr lang="en-US" sz="1400" dirty="0" smtClean="0"/>
              <a:t>}</a:t>
            </a:r>
            <a:endParaRPr lang="en-US" sz="1600" dirty="0">
              <a:solidFill>
                <a:schemeClr val="tx1"/>
              </a:solidFill>
            </a:endParaRPr>
          </a:p>
          <a:p>
            <a:pPr lvl="1"/>
            <a:r>
              <a:rPr lang="en-US" sz="1600" dirty="0">
                <a:solidFill>
                  <a:srgbClr val="00B050"/>
                </a:solidFill>
              </a:rPr>
              <a:t>Define the Aspect as a bean in XML</a:t>
            </a:r>
            <a:endParaRPr lang="en-US" sz="1600" dirty="0">
              <a:solidFill>
                <a:srgbClr val="00B050"/>
              </a:solidFill>
            </a:endParaRPr>
          </a:p>
          <a:p>
            <a:pPr marL="594360" lvl="2" indent="0">
              <a:buNone/>
            </a:pPr>
            <a:r>
              <a:rPr lang="en-US" sz="1400" dirty="0" smtClean="0"/>
              <a:t>	&lt;</a:t>
            </a:r>
            <a:r>
              <a:rPr lang="en-US" sz="1400" dirty="0"/>
              <a:t>bean id="</a:t>
            </a:r>
            <a:r>
              <a:rPr lang="en-US" sz="1400" dirty="0" err="1"/>
              <a:t>myAspect</a:t>
            </a:r>
            <a:r>
              <a:rPr lang="en-US" sz="1400" dirty="0"/>
              <a:t>" class="</a:t>
            </a:r>
            <a:r>
              <a:rPr lang="en-US" sz="1400" dirty="0" err="1"/>
              <a:t>org.xyz.AspectModule</a:t>
            </a:r>
            <a:r>
              <a:rPr lang="en-US" sz="1400" dirty="0"/>
              <a:t>"&gt; </a:t>
            </a:r>
            <a:endParaRPr lang="en-US" sz="1400" dirty="0"/>
          </a:p>
          <a:p>
            <a:pPr marL="594360" lvl="2" indent="0">
              <a:buNone/>
            </a:pPr>
            <a:r>
              <a:rPr lang="en-US" sz="1400" dirty="0" smtClean="0"/>
              <a:t>	&lt;!-- </a:t>
            </a:r>
            <a:r>
              <a:rPr lang="en-US" sz="1400" dirty="0"/>
              <a:t>configure properties of aspect here as normal --&gt; </a:t>
            </a:r>
            <a:endParaRPr lang="en-US" sz="1400" dirty="0"/>
          </a:p>
          <a:p>
            <a:pPr marL="594360" lvl="2" indent="0">
              <a:buNone/>
            </a:pPr>
            <a:r>
              <a:rPr lang="en-US" sz="1400" dirty="0" smtClean="0"/>
              <a:t>	&lt;/bean&gt;</a:t>
            </a:r>
            <a:endParaRPr lang="en-US" sz="1400" dirty="0" smtClean="0"/>
          </a:p>
          <a:p>
            <a:pPr lvl="1"/>
            <a:r>
              <a:rPr lang="en-US" sz="1600" dirty="0">
                <a:solidFill>
                  <a:srgbClr val="00B050"/>
                </a:solidFill>
              </a:rPr>
              <a:t>Declare a PONITCUT in the Aspect</a:t>
            </a:r>
            <a:endParaRPr lang="en-US" sz="1600" dirty="0">
              <a:solidFill>
                <a:srgbClr val="00B050"/>
              </a:solidFill>
            </a:endParaRPr>
          </a:p>
          <a:p>
            <a:pPr marL="594360" lvl="2" indent="0">
              <a:buNone/>
            </a:pPr>
            <a:r>
              <a:rPr lang="en-US" sz="1400" dirty="0" smtClean="0"/>
              <a:t>	@</a:t>
            </a:r>
            <a:r>
              <a:rPr lang="en-US" sz="1400" dirty="0" err="1"/>
              <a:t>Pointcut</a:t>
            </a:r>
            <a:r>
              <a:rPr lang="en-US" sz="1400" dirty="0"/>
              <a:t>("execution(* </a:t>
            </a:r>
            <a:r>
              <a:rPr lang="en-US" sz="1400" dirty="0" err="1"/>
              <a:t>com.xyz.myapp.service</a:t>
            </a:r>
            <a:r>
              <a:rPr lang="en-US" sz="1400" dirty="0"/>
              <a:t>.*.*(..))") // expression </a:t>
            </a:r>
            <a:endParaRPr lang="en-US" sz="1400" dirty="0"/>
          </a:p>
          <a:p>
            <a:pPr marL="594360" lvl="2" indent="0">
              <a:buNone/>
            </a:pPr>
            <a:r>
              <a:rPr lang="en-US" sz="1400" dirty="0" smtClean="0"/>
              <a:t>	private void </a:t>
            </a:r>
            <a:r>
              <a:rPr lang="en-US" sz="1400" dirty="0" err="1" smtClean="0"/>
              <a:t>businessService</a:t>
            </a:r>
            <a:r>
              <a:rPr lang="en-US" sz="1400" dirty="0" smtClean="0"/>
              <a:t>() {} // signature </a:t>
            </a:r>
            <a:endParaRPr lang="en-US" sz="1400" dirty="0" smtClean="0"/>
          </a:p>
          <a:p>
            <a:pPr lvl="1"/>
            <a:r>
              <a:rPr lang="en-US" sz="1600" dirty="0">
                <a:solidFill>
                  <a:srgbClr val="00B050"/>
                </a:solidFill>
              </a:rPr>
              <a:t>Declare an ADVICE in the Aspect</a:t>
            </a:r>
            <a:endParaRPr lang="en-US" sz="1600" dirty="0">
              <a:solidFill>
                <a:srgbClr val="00B050"/>
              </a:solidFill>
            </a:endParaRPr>
          </a:p>
          <a:p>
            <a:pPr marL="594360" lvl="2" indent="0">
              <a:buNone/>
            </a:pPr>
            <a:r>
              <a:rPr lang="en-US" sz="1400" dirty="0" smtClean="0"/>
              <a:t>	@</a:t>
            </a:r>
            <a:r>
              <a:rPr lang="en-US" sz="1400" dirty="0"/>
              <a:t>Around("</a:t>
            </a:r>
            <a:r>
              <a:rPr lang="en-US" sz="1400" dirty="0" err="1"/>
              <a:t>businessService</a:t>
            </a:r>
            <a:r>
              <a:rPr lang="en-US" sz="1400" dirty="0"/>
              <a:t>()") </a:t>
            </a:r>
            <a:endParaRPr lang="en-US" sz="1400" dirty="0"/>
          </a:p>
          <a:p>
            <a:pPr marL="594360" lvl="2" indent="0">
              <a:buNone/>
            </a:pPr>
            <a:r>
              <a:rPr lang="en-US" sz="1400" dirty="0" smtClean="0"/>
              <a:t>	public </a:t>
            </a:r>
            <a:r>
              <a:rPr lang="en-US" sz="1400" dirty="0"/>
              <a:t>void </a:t>
            </a:r>
            <a:r>
              <a:rPr lang="en-US" sz="1400" dirty="0" err="1"/>
              <a:t>doAroundTask</a:t>
            </a:r>
            <a:r>
              <a:rPr lang="en-US" sz="1400" dirty="0" smtClean="0"/>
              <a:t>() {	 </a:t>
            </a:r>
            <a:endParaRPr lang="en-US" sz="1400" dirty="0"/>
          </a:p>
          <a:p>
            <a:pPr marL="594360" lvl="2" indent="0">
              <a:buNone/>
            </a:pPr>
            <a:r>
              <a:rPr lang="en-US" sz="1400" dirty="0" smtClean="0"/>
              <a:t>		... </a:t>
            </a:r>
            <a:endParaRPr lang="en-US" sz="1400" dirty="0"/>
          </a:p>
          <a:p>
            <a:pPr marL="594360" lvl="2" indent="0">
              <a:buNone/>
            </a:pPr>
            <a:r>
              <a:rPr lang="en-US" sz="1400" dirty="0" smtClean="0"/>
              <a:t>	} </a:t>
            </a:r>
            <a:endParaRPr lang="en-US" sz="1400" dirty="0"/>
          </a:p>
        </p:txBody>
      </p:sp>
      <p:sp>
        <p:nvSpPr>
          <p:cNvPr id="4" name="TextBox 3"/>
          <p:cNvSpPr txBox="1"/>
          <p:nvPr/>
        </p:nvSpPr>
        <p:spPr>
          <a:xfrm>
            <a:off x="6248400" y="1371807"/>
            <a:ext cx="2209800" cy="1631216"/>
          </a:xfrm>
          <a:prstGeom prst="rect">
            <a:avLst/>
          </a:prstGeom>
          <a:solidFill>
            <a:schemeClr val="tx1"/>
          </a:solidFill>
          <a:ln>
            <a:solidFill>
              <a:schemeClr val="accent1"/>
            </a:solidFill>
          </a:ln>
        </p:spPr>
        <p:txBody>
          <a:bodyPr wrap="square" rtlCol="0">
            <a:spAutoFit/>
          </a:bodyPr>
          <a:lstStyle/>
          <a:p>
            <a:r>
              <a:rPr lang="en-US" sz="2000" dirty="0">
                <a:solidFill>
                  <a:srgbClr val="00B050"/>
                </a:solidFill>
              </a:rPr>
              <a:t>@Before</a:t>
            </a:r>
            <a:endParaRPr lang="en-US" sz="2000" dirty="0">
              <a:solidFill>
                <a:srgbClr val="00B050"/>
              </a:solidFill>
            </a:endParaRPr>
          </a:p>
          <a:p>
            <a:r>
              <a:rPr lang="en-US" sz="2000" dirty="0">
                <a:solidFill>
                  <a:srgbClr val="00B050"/>
                </a:solidFill>
              </a:rPr>
              <a:t>@After</a:t>
            </a:r>
            <a:endParaRPr lang="en-US" sz="2000" dirty="0">
              <a:solidFill>
                <a:srgbClr val="00B050"/>
              </a:solidFill>
            </a:endParaRPr>
          </a:p>
          <a:p>
            <a:r>
              <a:rPr lang="en-US" sz="2000" dirty="0">
                <a:solidFill>
                  <a:srgbClr val="00B050"/>
                </a:solidFill>
              </a:rPr>
              <a:t>@AfterReturning</a:t>
            </a:r>
            <a:endParaRPr lang="en-US" sz="2000" dirty="0">
              <a:solidFill>
                <a:srgbClr val="00B050"/>
              </a:solidFill>
            </a:endParaRPr>
          </a:p>
          <a:p>
            <a:r>
              <a:rPr lang="en-US" sz="2000" dirty="0">
                <a:solidFill>
                  <a:srgbClr val="00B050"/>
                </a:solidFill>
              </a:rPr>
              <a:t>@AfterThrowing</a:t>
            </a:r>
            <a:endParaRPr lang="en-US" sz="2000" dirty="0">
              <a:solidFill>
                <a:srgbClr val="00B050"/>
              </a:solidFill>
            </a:endParaRPr>
          </a:p>
          <a:p>
            <a:r>
              <a:rPr lang="en-US" sz="2000" dirty="0">
                <a:solidFill>
                  <a:srgbClr val="00B050"/>
                </a:solidFill>
              </a:rPr>
              <a:t>@Around</a:t>
            </a:r>
            <a:endParaRPr lang="en-US" sz="2000" dirty="0">
              <a:solidFill>
                <a:srgbClr val="00B050"/>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Spring MVC	</a:t>
            </a:r>
            <a:endParaRPr lang="en-US" sz="2400" dirty="0"/>
          </a:p>
        </p:txBody>
      </p:sp>
      <p:sp>
        <p:nvSpPr>
          <p:cNvPr id="3" name="Content Placeholder 2"/>
          <p:cNvSpPr>
            <a:spLocks noGrp="1"/>
          </p:cNvSpPr>
          <p:nvPr>
            <p:ph sz="quarter" idx="1"/>
          </p:nvPr>
        </p:nvSpPr>
        <p:spPr/>
        <p:txBody>
          <a:bodyPr>
            <a:normAutofit/>
          </a:bodyPr>
          <a:lstStyle/>
          <a:p>
            <a:pPr>
              <a:lnSpc>
                <a:spcPct val="90000"/>
              </a:lnSpc>
            </a:pPr>
            <a:r>
              <a:rPr lang="en-US" sz="2000" dirty="0"/>
              <a:t>Spring MVC is part of the Spring Framework as a MVC </a:t>
            </a:r>
            <a:r>
              <a:rPr lang="en-US" sz="2000" dirty="0" smtClean="0"/>
              <a:t>implementation</a:t>
            </a:r>
            <a:endParaRPr lang="en-US" sz="2000" dirty="0" smtClean="0"/>
          </a:p>
          <a:p>
            <a:pPr>
              <a:lnSpc>
                <a:spcPct val="90000"/>
              </a:lnSpc>
            </a:pPr>
            <a:r>
              <a:rPr lang="en-US" sz="2000" dirty="0"/>
              <a:t>The Spring Web model-view-controller (MVC) framework is designed around a </a:t>
            </a:r>
            <a:r>
              <a:rPr lang="en-US" sz="2000" b="1" dirty="0"/>
              <a:t>DispatcherServlet</a:t>
            </a:r>
            <a:r>
              <a:rPr lang="en-US" sz="2000" dirty="0"/>
              <a:t> that dispatches requests to </a:t>
            </a:r>
            <a:r>
              <a:rPr lang="en-US" sz="2000" dirty="0" smtClean="0"/>
              <a:t>handlers</a:t>
            </a:r>
            <a:endParaRPr lang="en-US" sz="2000" dirty="0" smtClean="0"/>
          </a:p>
          <a:p>
            <a:pPr>
              <a:lnSpc>
                <a:spcPct val="90000"/>
              </a:lnSpc>
            </a:pPr>
            <a:endParaRPr lang="en-US" sz="2000" dirty="0" smtClean="0"/>
          </a:p>
          <a:p>
            <a:pPr>
              <a:lnSpc>
                <a:spcPct val="90000"/>
              </a:lnSpc>
            </a:pPr>
            <a:endParaRPr lang="en-US" sz="2000" dirty="0"/>
          </a:p>
          <a:p>
            <a:pPr marL="45720" indent="0">
              <a:buNone/>
            </a:pPr>
            <a:endParaRPr lang="en-US" sz="2000" dirty="0"/>
          </a:p>
          <a:p>
            <a:pPr lvl="2"/>
            <a:endParaRPr lang="en-US" sz="1700" dirty="0" smtClean="0"/>
          </a:p>
          <a:p>
            <a:pPr lvl="2"/>
            <a:endParaRPr lang="en-US" sz="1700" dirty="0"/>
          </a:p>
          <a:p>
            <a:pPr lvl="2"/>
            <a:endParaRPr lang="en-US" sz="1700" dirty="0" smtClean="0"/>
          </a:p>
          <a:p>
            <a:pPr lvl="2"/>
            <a:endParaRPr lang="en-US" sz="1700" dirty="0"/>
          </a:p>
          <a:p>
            <a:pPr lvl="2"/>
            <a:endParaRPr lang="en-US" sz="1700" dirty="0" smtClean="0"/>
          </a:p>
          <a:p>
            <a:pPr lvl="2"/>
            <a:endParaRPr lang="en-US" sz="1700" dirty="0"/>
          </a:p>
          <a:p>
            <a:pPr lvl="2"/>
            <a:endParaRPr lang="en-US" sz="1700" dirty="0" smtClean="0"/>
          </a:p>
          <a:p>
            <a:pPr lvl="2"/>
            <a:r>
              <a:rPr lang="en-US" sz="1700" dirty="0" smtClean="0"/>
              <a:t>Open for extension….   Closed for modification</a:t>
            </a:r>
            <a:endParaRPr lang="en-US" sz="1700" dirty="0"/>
          </a:p>
        </p:txBody>
      </p:sp>
      <p:pic>
        <p:nvPicPr>
          <p:cNvPr id="9218" name="Picture 2" descr="http://1.bp.blogspot.com/-MvyoevkGywE/URdWcURwa9I/AAAAAAAAAT0/D_Zuu9huUks/s320/mvc.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81200" y="2514600"/>
            <a:ext cx="3733800" cy="226361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The Dispatcher Servlet	</a:t>
            </a:r>
            <a:endParaRPr lang="en-US" sz="2400" dirty="0"/>
          </a:p>
        </p:txBody>
      </p:sp>
      <p:sp>
        <p:nvSpPr>
          <p:cNvPr id="3" name="Content Placeholder 2"/>
          <p:cNvSpPr>
            <a:spLocks noGrp="1"/>
          </p:cNvSpPr>
          <p:nvPr>
            <p:ph sz="quarter" idx="1"/>
          </p:nvPr>
        </p:nvSpPr>
        <p:spPr/>
        <p:txBody>
          <a:bodyPr>
            <a:normAutofit/>
          </a:bodyPr>
          <a:lstStyle/>
          <a:p>
            <a:pPr>
              <a:lnSpc>
                <a:spcPct val="90000"/>
              </a:lnSpc>
            </a:pPr>
            <a:r>
              <a:rPr lang="en-US" sz="2400" dirty="0" smtClean="0"/>
              <a:t>Spring MVC framework is request-driven, designed around a central Servlet that dispatches requests to controllers and offers other functionalities that facilitates the development of web applications</a:t>
            </a:r>
            <a:endParaRPr lang="en-US" sz="2400" dirty="0" smtClean="0"/>
          </a:p>
          <a:p>
            <a:pPr>
              <a:lnSpc>
                <a:spcPct val="90000"/>
              </a:lnSpc>
            </a:pPr>
            <a:r>
              <a:rPr lang="en-US" sz="2400" dirty="0" smtClean="0"/>
              <a:t>Spring’s DispatcherServlet is completely integrated with the Spring </a:t>
            </a:r>
            <a:r>
              <a:rPr lang="en-US" sz="2400" dirty="0" err="1" smtClean="0"/>
              <a:t>IoC</a:t>
            </a:r>
            <a:r>
              <a:rPr lang="en-US" sz="2400" dirty="0" smtClean="0"/>
              <a:t> container and as such allows you to use every other feature that Spring has</a:t>
            </a:r>
            <a:endParaRPr lang="en-US" sz="2400" dirty="0" smtClean="0"/>
          </a:p>
          <a:p>
            <a:pPr>
              <a:lnSpc>
                <a:spcPct val="90000"/>
              </a:lnSpc>
            </a:pPr>
            <a:r>
              <a:rPr lang="en-US" sz="2400" dirty="0" smtClean="0"/>
              <a:t>DispatcherServlet is an expression of the “Front Controller” design pattern</a:t>
            </a:r>
            <a:endParaRPr lang="en-US" sz="2400" dirty="0" smtClean="0"/>
          </a:p>
          <a:p>
            <a:pPr>
              <a:lnSpc>
                <a:spcPct val="90000"/>
              </a:lnSpc>
            </a:pPr>
            <a:endParaRPr lang="en-US" sz="2000" dirty="0" smtClean="0"/>
          </a:p>
          <a:p>
            <a:pPr>
              <a:lnSpc>
                <a:spcPct val="90000"/>
              </a:lnSpc>
            </a:pPr>
            <a:endParaRPr lang="en-US" sz="2000" dirty="0" smtClean="0"/>
          </a:p>
          <a:p>
            <a:pPr>
              <a:lnSpc>
                <a:spcPct val="90000"/>
              </a:lnSpc>
            </a:pPr>
            <a:endParaRPr lang="en-US" sz="2000" dirty="0" smtClean="0"/>
          </a:p>
          <a:p>
            <a:pPr>
              <a:lnSpc>
                <a:spcPct val="90000"/>
              </a:lnSpc>
            </a:pPr>
            <a:endParaRPr lang="en-US" sz="2000" dirty="0"/>
          </a:p>
          <a:p>
            <a:pPr marL="45720" indent="0">
              <a:buNone/>
            </a:pPr>
            <a:endParaRPr lang="en-US" sz="2000" dirty="0"/>
          </a:p>
          <a:p>
            <a:pPr lvl="2"/>
            <a:endParaRPr lang="en-US" sz="1700" dirty="0"/>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0</TotalTime>
  <Words>21632</Words>
  <Application>WPS Presentation</Application>
  <PresentationFormat>On-screen Show (4:3)</PresentationFormat>
  <Paragraphs>880</Paragraphs>
  <Slides>50</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50</vt:i4>
      </vt:variant>
    </vt:vector>
  </HeadingPairs>
  <TitlesOfParts>
    <vt:vector size="61" baseType="lpstr">
      <vt:lpstr>Arial</vt:lpstr>
      <vt:lpstr>SimSun</vt:lpstr>
      <vt:lpstr>Wingdings</vt:lpstr>
      <vt:lpstr>Wingdings 3</vt:lpstr>
      <vt:lpstr>Wingdings</vt:lpstr>
      <vt:lpstr>Gill Sans MT</vt:lpstr>
      <vt:lpstr>Bookman Old Style</vt:lpstr>
      <vt:lpstr>Microsoft YaHei</vt:lpstr>
      <vt:lpstr>Arial Unicode MS</vt:lpstr>
      <vt:lpstr>Calibri</vt:lpstr>
      <vt:lpstr>Origin</vt:lpstr>
      <vt:lpstr>Spring Framework	</vt:lpstr>
      <vt:lpstr>Spring Framework	</vt:lpstr>
      <vt:lpstr>Spring IOC Container	</vt:lpstr>
      <vt:lpstr>Spring Bean Life Cycle</vt:lpstr>
      <vt:lpstr>Spring Bean Life Cycle</vt:lpstr>
      <vt:lpstr>Spring Bean Life Cycle</vt:lpstr>
      <vt:lpstr>Spring AOP	</vt:lpstr>
      <vt:lpstr>Spring MVC	</vt:lpstr>
      <vt:lpstr>The Dispatcher Servlet	</vt:lpstr>
      <vt:lpstr>The Dispatcher Servlet	</vt:lpstr>
      <vt:lpstr>src/main/webapp/WEB-INF/web.xml</vt:lpstr>
      <vt:lpstr>DispatcherServlet’s WebApplicationContext	</vt:lpstr>
      <vt:lpstr>ROOT WebApplicationContext	</vt:lpstr>
      <vt:lpstr>ROOT WebApplicationContext	</vt:lpstr>
      <vt:lpstr>Handler Mappings</vt:lpstr>
      <vt:lpstr>WEB-INF/classes/dispatcher-servlet.xml</vt:lpstr>
      <vt:lpstr>WEB-INF/classes/app-context.xml</vt:lpstr>
      <vt:lpstr>WEB-INF/classes/app-context.xml</vt:lpstr>
      <vt:lpstr>WEB-INF/classes/app-context.xml</vt:lpstr>
      <vt:lpstr>WEB-INF/classes/app-context.xml</vt:lpstr>
      <vt:lpstr>WEB-INF/classes/app-context.xml</vt:lpstr>
      <vt:lpstr>View Resolver</vt:lpstr>
      <vt:lpstr>InternalResourceViewResolver</vt:lpstr>
      <vt:lpstr>TilesViewResolver</vt:lpstr>
      <vt:lpstr>/WEB-INF/tiles/tiles.xml</vt:lpstr>
      <vt:lpstr>/WEB-INF/tiles/industry-tiles.xml</vt:lpstr>
      <vt:lpstr>Redirecting to views</vt:lpstr>
      <vt:lpstr>ExceptionResolver - Handling Exceptions in a generic way </vt:lpstr>
      <vt:lpstr>Annotations, annotations and annotations everywhere….</vt:lpstr>
      <vt:lpstr>Implementing Controllers</vt:lpstr>
      <vt:lpstr>@Controller</vt:lpstr>
      <vt:lpstr>@RequestMapping	</vt:lpstr>
      <vt:lpstr>Consumable Media Types</vt:lpstr>
      <vt:lpstr>Producible Media Types</vt:lpstr>
      <vt:lpstr>URI Template Patterns - @PathVariable</vt:lpstr>
      <vt:lpstr>@RequestParam</vt:lpstr>
      <vt:lpstr>@RequestBody</vt:lpstr>
      <vt:lpstr>@ResponseBody</vt:lpstr>
      <vt:lpstr>@ModelAttribute</vt:lpstr>
      <vt:lpstr>@InitBinder</vt:lpstr>
      <vt:lpstr>@Valid (JSR 303)</vt:lpstr>
      <vt:lpstr>@Valid (JSR 303)</vt:lpstr>
      <vt:lpstr>@Valid (JSR 303) – JSP</vt:lpstr>
      <vt:lpstr>@Valid (JSR 303) – Error Messages</vt:lpstr>
      <vt:lpstr>References</vt:lpstr>
      <vt:lpstr>BACKUP</vt:lpstr>
      <vt:lpstr>SimpleFormController </vt:lpstr>
      <vt:lpstr>formView </vt:lpstr>
      <vt:lpstr>Form Submission with the onSubmit() method</vt:lpstr>
      <vt:lpstr>Spring custom tags &lt;spring:bind path=“comamndName.attributeName” &gt; .... &lt;/spring:bind&gt;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 Kumar Venkatarama</dc:creator>
  <cp:lastModifiedBy>praga</cp:lastModifiedBy>
  <cp:revision>307</cp:revision>
  <dcterms:created xsi:type="dcterms:W3CDTF">2006-08-16T00:00:00Z</dcterms:created>
  <dcterms:modified xsi:type="dcterms:W3CDTF">2024-09-17T11:56:50Z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5088553CFBD549A68B1CAA22F3F19F91_13</vt:lpwstr>
  </property>
  <property fmtid="{D5CDD505-2E9C-101B-9397-08002B2CF9AE}" pid="3" name="KSOProductBuildVer">
    <vt:lpwstr>1033-12.2.0.18283</vt:lpwstr>
  </property>
</Properties>
</file>