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0" r:id="rId3"/>
    <p:sldId id="268" r:id="rId4"/>
    <p:sldId id="269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vik Ghosh" initials="S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E6C5-B145-4DE0-8D64-B4C25B39A0D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6058-B56A-49F3-8886-5943D907D17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26CF-95FA-4718-A98B-7DBC5ABB5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4673-16A4-4198-AA36-CBA67123CA1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/>
                </a:solidFill>
              </a:rPr>
              <a:t>Basics of Microservice Architecture</a:t>
            </a: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sz="1800" b="1" dirty="0">
                <a:solidFill>
                  <a:schemeClr val="accent1"/>
                </a:solidFill>
              </a:rPr>
              <a:t>				</a:t>
            </a:r>
            <a:r>
              <a:rPr lang="en-IN" sz="1800" b="1" i="1" dirty="0">
                <a:solidFill>
                  <a:schemeClr val="accent1"/>
                </a:solidFill>
              </a:rPr>
              <a:t>				</a:t>
            </a:r>
            <a:endParaRPr lang="en-IN" sz="1800" b="1" i="1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Fault Tolerance With Hystrix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             </a:t>
            </a:r>
            <a:r>
              <a:rPr lang="en-IN" sz="2400" i="1" dirty="0"/>
              <a:t>Faulty Ms-B returns a default output to make the other services safe</a:t>
            </a:r>
            <a:endParaRPr lang="en-IN" sz="2400" i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390661" y="3969505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343525" y="2277118"/>
            <a:ext cx="2093802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  <a:p>
            <a:pPr algn="ctr"/>
            <a:r>
              <a:rPr lang="en-IN" dirty="0"/>
              <a:t>(Faulty Service)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204173" y="370982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  <a:endParaRPr lang="en-IN" dirty="0"/>
          </a:p>
        </p:txBody>
      </p:sp>
      <p:pic>
        <p:nvPicPr>
          <p:cNvPr id="45" name="Graphic 44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41770" y="3709824"/>
            <a:ext cx="914400" cy="9144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088800" y="4577171"/>
            <a:ext cx="1020340" cy="320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29425" y="3028369"/>
            <a:ext cx="1215804" cy="78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29253" y="3057097"/>
            <a:ext cx="1168594" cy="7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419350" y="436605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Centralized Configuration By Config Server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Storing All Configurations in a GIT Repository</a:t>
            </a:r>
            <a:endParaRPr lang="en-IN" i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7564667" y="2701791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7564667" y="359061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7564666" y="4479437"/>
            <a:ext cx="2118049" cy="70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8146" y="3425513"/>
            <a:ext cx="2003898" cy="10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Cloud Config Server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33872" y="3151762"/>
            <a:ext cx="1254868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33872" y="3926516"/>
            <a:ext cx="1254868" cy="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893582" y="4377448"/>
            <a:ext cx="1295158" cy="44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25302" y="3939702"/>
            <a:ext cx="52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1780162" y="3580517"/>
            <a:ext cx="894944" cy="7969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Repo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Microservices Architecture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i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80190"/>
            <a:ext cx="6553545" cy="4505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57104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                  </a:t>
            </a:r>
            <a:r>
              <a:rPr lang="en-IN" sz="6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  <a:endParaRPr lang="en-IN" sz="6000" dirty="0">
              <a:solidFill>
                <a:schemeClr val="accent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Graphic 5" descr="Angel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10350" y="2407347"/>
            <a:ext cx="8858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7817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Aldhabi" panose="020B0604020202020204" pitchFamily="2" charset="-78"/>
                <a:cs typeface="Aldhabi" panose="020B0604020202020204" pitchFamily="2" charset="-78"/>
              </a:rPr>
              <a:t>TOPICS OF DISCUSSION</a:t>
            </a:r>
            <a:endParaRPr lang="en-IN" sz="4400" b="1" dirty="0"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3575"/>
            <a:ext cx="9144000" cy="36195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Microservice?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IN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Monolithic</a:t>
            </a: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Architecture and It’s Drawbacks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Why to Use Microservice Architecture?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in Microservices Implementation and How to Resolve It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Service Discovery and Eureka?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Calling Another Microservice and Load  Balancing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 of API Gateway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Tolerance With Hystrix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Centralized Configuration Using Spring Cloud Config Server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Sample Microservices Architecture</a:t>
            </a:r>
            <a:endParaRPr lang="en-IN" sz="18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781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What are Microservices?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9429"/>
            <a:ext cx="9144000" cy="3776208"/>
          </a:xfrm>
        </p:spPr>
        <p:txBody>
          <a:bodyPr>
            <a:normAutofit/>
          </a:bodyPr>
          <a:lstStyle/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r>
              <a:rPr lang="en-IN" sz="1600" b="1" dirty="0">
                <a:latin typeface="+mj-lt"/>
                <a:ea typeface="+mj-ea"/>
                <a:cs typeface="+mj-cs"/>
              </a:rPr>
              <a:t>Monolithic Architecture                                                        Microservices Architecture </a:t>
            </a:r>
            <a:endParaRPr lang="en-IN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2376" y="2586912"/>
            <a:ext cx="2397968" cy="207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02016" y="2579914"/>
            <a:ext cx="1268964" cy="6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98908" y="2579914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a1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8397551" y="2579914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a2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6798908" y="3732245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a3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8397551" y="3718249"/>
            <a:ext cx="1268964" cy="8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a4</a:t>
            </a:r>
            <a:endParaRPr lang="en-IN" sz="1200" dirty="0"/>
          </a:p>
        </p:txBody>
      </p:sp>
      <p:sp>
        <p:nvSpPr>
          <p:cNvPr id="13" name="Arrow: Right 12"/>
          <p:cNvSpPr/>
          <p:nvPr/>
        </p:nvSpPr>
        <p:spPr>
          <a:xfrm>
            <a:off x="5393093" y="3368350"/>
            <a:ext cx="951723" cy="4805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59" y="1088409"/>
            <a:ext cx="10515600" cy="73721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Drawbacks of Monolithic Architecture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800"/>
            <a:ext cx="10515600" cy="42019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2000" b="1" dirty="0"/>
              <a:t>1.    </a:t>
            </a:r>
            <a:r>
              <a:rPr lang="en-IN" sz="2000" b="1" dirty="0">
                <a:solidFill>
                  <a:srgbClr val="0070C0"/>
                </a:solidFill>
              </a:rPr>
              <a:t>Large monolithic code base is very difficult to understand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2.    </a:t>
            </a:r>
            <a:r>
              <a:rPr lang="en-IN" sz="2000" b="1" dirty="0">
                <a:solidFill>
                  <a:srgbClr val="0070C0"/>
                </a:solidFill>
              </a:rPr>
              <a:t>It’s not fault tolerant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3.    </a:t>
            </a:r>
            <a:r>
              <a:rPr lang="en-IN" sz="2000" b="1" dirty="0">
                <a:solidFill>
                  <a:srgbClr val="0070C0"/>
                </a:solidFill>
              </a:rPr>
              <a:t>Overloaded Web Container and Overloaded IDE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4.    </a:t>
            </a:r>
            <a:r>
              <a:rPr lang="en-IN" sz="2000" b="1" dirty="0">
                <a:solidFill>
                  <a:srgbClr val="0070C0"/>
                </a:solidFill>
              </a:rPr>
              <a:t>Frequent deployment is difficult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5.    </a:t>
            </a:r>
            <a:r>
              <a:rPr lang="en-IN" sz="2000" b="1" dirty="0">
                <a:solidFill>
                  <a:srgbClr val="0070C0"/>
                </a:solidFill>
              </a:rPr>
              <a:t>Scaling the application is difficult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6.    </a:t>
            </a:r>
            <a:r>
              <a:rPr lang="en-IN" sz="2000" b="1" dirty="0">
                <a:solidFill>
                  <a:srgbClr val="0070C0"/>
                </a:solidFill>
              </a:rPr>
              <a:t>“A </a:t>
            </a:r>
            <a:r>
              <a:rPr lang="en-US" sz="2000" b="1" dirty="0">
                <a:solidFill>
                  <a:srgbClr val="0070C0"/>
                </a:solidFill>
              </a:rPr>
              <a:t>monolithic architecture forces you to be married to the technology stack 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       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and in some cases, to a particular version of the technology</a:t>
            </a:r>
            <a:r>
              <a:rPr lang="en-US" sz="2000" b="1" dirty="0"/>
              <a:t>)</a:t>
            </a:r>
            <a:r>
              <a:rPr lang="en-US" sz="2000" b="1" dirty="0">
                <a:solidFill>
                  <a:srgbClr val="0070C0"/>
                </a:solidFill>
              </a:rPr>
              <a:t> you choose at 		        the start of the development.”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8416"/>
            <a:ext cx="10515600" cy="111219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Why Microservice Architecture?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35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b="1" dirty="0"/>
              <a:t>		</a:t>
            </a:r>
            <a:endParaRPr lang="en-IN" sz="1900" b="1" dirty="0"/>
          </a:p>
          <a:p>
            <a:pPr marL="0" indent="0">
              <a:buNone/>
            </a:pPr>
            <a:r>
              <a:rPr lang="en-IN" sz="1900" b="1" dirty="0"/>
              <a:t>		</a:t>
            </a:r>
            <a:r>
              <a:rPr lang="en-IN" sz="2000" b="1" dirty="0"/>
              <a:t>1.    </a:t>
            </a:r>
            <a:r>
              <a:rPr lang="en-IN" sz="2000" b="1" dirty="0">
                <a:solidFill>
                  <a:schemeClr val="accent1"/>
                </a:solidFill>
              </a:rPr>
              <a:t>Code base is better understandable</a:t>
            </a:r>
            <a:endParaRPr lang="en-IN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2.    </a:t>
            </a:r>
            <a:r>
              <a:rPr lang="en-US" sz="2000" b="1" dirty="0">
                <a:solidFill>
                  <a:schemeClr val="accent1"/>
                </a:solidFill>
              </a:rPr>
              <a:t>Highly maintainable and testable - enables rapid and frequent 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	        development  and deployment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3.    </a:t>
            </a:r>
            <a:r>
              <a:rPr lang="en-IN" sz="2000" b="1" dirty="0">
                <a:solidFill>
                  <a:srgbClr val="0070C0"/>
                </a:solidFill>
              </a:rPr>
              <a:t>Loosely coupled with other services so independently deployable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4.    </a:t>
            </a:r>
            <a:r>
              <a:rPr lang="en-IN" sz="2000" b="1" dirty="0">
                <a:solidFill>
                  <a:srgbClr val="0070C0"/>
                </a:solidFill>
              </a:rPr>
              <a:t>Improved fault isolation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5.    </a:t>
            </a:r>
            <a:r>
              <a:rPr lang="en-IN" sz="2000" b="1" dirty="0">
                <a:solidFill>
                  <a:schemeClr val="accent1"/>
                </a:solidFill>
              </a:rPr>
              <a:t>Adapting new technologies is easier</a:t>
            </a:r>
            <a:endParaRPr lang="en-IN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		</a:t>
            </a:r>
            <a:r>
              <a:rPr lang="en-IN" sz="2000" b="1" dirty="0"/>
              <a:t>6.    </a:t>
            </a:r>
            <a:r>
              <a:rPr lang="en-IN" sz="2000" b="1" dirty="0">
                <a:solidFill>
                  <a:schemeClr val="accent1"/>
                </a:solidFill>
              </a:rPr>
              <a:t>The faster IDE makes developer more productive</a:t>
            </a:r>
            <a:endParaRPr lang="en-IN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3" y="624602"/>
            <a:ext cx="10515600" cy="117750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Challenges in Microservices Implementation and Solutions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972" y="1497237"/>
            <a:ext cx="10666442" cy="51305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175649" y="1928788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Discovering all the running services and their instances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175650" y="2702199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Taking care of multiple service calls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1175650" y="3503085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Finding easier way of load balancing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175650" y="4280788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Maintaining configuration of multiple   services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175650" y="5036977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Monitoring all the incoming requests to all the services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75650" y="5798805"/>
            <a:ext cx="4068147" cy="5463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Handling Fault Tolerance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Arrow: Right 14"/>
          <p:cNvSpPr/>
          <p:nvPr/>
        </p:nvSpPr>
        <p:spPr>
          <a:xfrm>
            <a:off x="5645021" y="2221334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/>
          <p:cNvSpPr/>
          <p:nvPr/>
        </p:nvSpPr>
        <p:spPr>
          <a:xfrm>
            <a:off x="5626359" y="2950968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/>
          <p:cNvSpPr/>
          <p:nvPr/>
        </p:nvSpPr>
        <p:spPr>
          <a:xfrm>
            <a:off x="5596808" y="3730398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/>
          <p:cNvSpPr/>
          <p:nvPr/>
        </p:nvSpPr>
        <p:spPr>
          <a:xfrm>
            <a:off x="5596808" y="5157335"/>
            <a:ext cx="469642" cy="20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/>
          <p:cNvSpPr/>
          <p:nvPr/>
        </p:nvSpPr>
        <p:spPr>
          <a:xfrm>
            <a:off x="5626359" y="4444789"/>
            <a:ext cx="469641" cy="20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/>
          <p:cNvSpPr/>
          <p:nvPr/>
        </p:nvSpPr>
        <p:spPr>
          <a:xfrm>
            <a:off x="5626359" y="5974084"/>
            <a:ext cx="450979" cy="20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419461" y="1961592"/>
            <a:ext cx="4665306" cy="578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 by Netflix OSS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419461" y="2699282"/>
            <a:ext cx="4665306" cy="643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Template by Spring Frameworks</a:t>
            </a:r>
            <a:endParaRPr lang="en-IN" dirty="0"/>
          </a:p>
          <a:p>
            <a:pPr algn="ctr"/>
            <a:r>
              <a:rPr lang="en-IN" dirty="0"/>
              <a:t>Feign Client by Netflix OSS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419461" y="3523269"/>
            <a:ext cx="4665306" cy="59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 by Netflix OSS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419461" y="4254312"/>
            <a:ext cx="4665306" cy="62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Cloud Config Server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419461" y="5017050"/>
            <a:ext cx="4665306" cy="563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Zuul API Gateway by Netflix OSS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6419461" y="5735556"/>
            <a:ext cx="4665306" cy="5435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Hystrix By Netflix OSS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What is Service Discovery?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4701"/>
            <a:ext cx="10515600" cy="40122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</a:t>
            </a:r>
            <a:r>
              <a:rPr lang="en-IN" b="1" dirty="0"/>
              <a:t>Eureka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174033" y="2705878"/>
            <a:ext cx="2836506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</a:t>
            </a:r>
            <a:endParaRPr lang="en-IN" dirty="0"/>
          </a:p>
          <a:p>
            <a:pPr algn="ctr"/>
            <a:r>
              <a:rPr lang="en-IN" dirty="0"/>
              <a:t>(port:8761)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390261" y="4385388"/>
            <a:ext cx="1334278" cy="9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UserService</a:t>
            </a:r>
            <a:endParaRPr lang="en-IN" dirty="0"/>
          </a:p>
          <a:p>
            <a:pPr algn="ctr"/>
            <a:r>
              <a:rPr lang="en-IN" dirty="0"/>
              <a:t>(1234)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892490" y="4385388"/>
            <a:ext cx="1334278" cy="9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BookService</a:t>
            </a:r>
            <a:endParaRPr lang="en-IN" dirty="0"/>
          </a:p>
          <a:p>
            <a:pPr algn="ctr"/>
            <a:r>
              <a:rPr lang="en-IN" dirty="0"/>
              <a:t>(4321)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4497355" y="4385388"/>
            <a:ext cx="1129004" cy="61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BorrowService</a:t>
            </a:r>
            <a:endParaRPr lang="en-IN" dirty="0"/>
          </a:p>
          <a:p>
            <a:pPr algn="ctr"/>
            <a:r>
              <a:rPr lang="en-IN" dirty="0"/>
              <a:t>(6666)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94114" y="3890865"/>
            <a:ext cx="279919" cy="3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59629" y="3890865"/>
            <a:ext cx="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05265" y="3890865"/>
            <a:ext cx="205274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/>
          <p:cNvSpPr/>
          <p:nvPr/>
        </p:nvSpPr>
        <p:spPr>
          <a:xfrm>
            <a:off x="5626359" y="2856204"/>
            <a:ext cx="1555104" cy="837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http://localhost:8761</a:t>
            </a:r>
            <a:endParaRPr lang="en-IN" sz="1400" dirty="0"/>
          </a:p>
        </p:txBody>
      </p:sp>
      <p:sp>
        <p:nvSpPr>
          <p:cNvPr id="22" name="Rectangle 21"/>
          <p:cNvSpPr/>
          <p:nvPr/>
        </p:nvSpPr>
        <p:spPr>
          <a:xfrm>
            <a:off x="7857935" y="2575296"/>
            <a:ext cx="3088428" cy="319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 running on port 8081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Ms-B running on port 8082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Ms-C running on port 8083 &amp; 8084</a:t>
            </a:r>
            <a:endParaRPr lang="en-IN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4497355" y="5142721"/>
            <a:ext cx="1129004" cy="550508"/>
          </a:xfrm>
          <a:prstGeom prst="roundRect">
            <a:avLst>
              <a:gd name="adj" fmla="val 39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  <a:endParaRPr lang="en-IN" dirty="0"/>
          </a:p>
          <a:p>
            <a:pPr algn="ctr"/>
            <a:r>
              <a:rPr lang="en-IN" dirty="0"/>
              <a:t>(8084)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714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Calling Another Microservice and Load Balancing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41242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66889" y="1890604"/>
            <a:ext cx="2547257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</a:t>
            </a:r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708579" y="4441345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  <a:endParaRPr lang="en-IN" dirty="0"/>
          </a:p>
          <a:p>
            <a:pPr algn="ctr"/>
            <a:r>
              <a:rPr lang="en-IN" dirty="0"/>
              <a:t>(9091)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9210871" y="3512268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  <a:p>
            <a:pPr algn="ctr"/>
            <a:r>
              <a:rPr lang="en-IN" dirty="0"/>
              <a:t>(9092)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968273" y="4364863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  <a:p>
            <a:pPr algn="ctr"/>
            <a:r>
              <a:rPr lang="en-IN" dirty="0"/>
              <a:t>(9093)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617404" y="5263526"/>
            <a:ext cx="2174033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  <a:p>
            <a:pPr algn="ctr"/>
            <a:r>
              <a:rPr lang="en-IN" dirty="0"/>
              <a:t>(9094)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77237" y="2994038"/>
            <a:ext cx="1413589" cy="114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12764" y="3093024"/>
            <a:ext cx="1352939" cy="11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994851" y="2883159"/>
            <a:ext cx="1156996" cy="54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94186" y="4730591"/>
            <a:ext cx="56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41210" y="4324083"/>
            <a:ext cx="1352939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</a:t>
            </a:r>
            <a:endParaRPr lang="en-IN" dirty="0"/>
          </a:p>
        </p:txBody>
      </p:sp>
      <p:sp>
        <p:nvSpPr>
          <p:cNvPr id="41" name="Arrow: Right 40"/>
          <p:cNvSpPr/>
          <p:nvPr/>
        </p:nvSpPr>
        <p:spPr>
          <a:xfrm rot="20704857">
            <a:off x="7275411" y="3782789"/>
            <a:ext cx="1584445" cy="384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and 4</a:t>
            </a:r>
            <a:r>
              <a:rPr lang="en-IN" baseline="30000" dirty="0"/>
              <a:t>th</a:t>
            </a:r>
            <a:r>
              <a:rPr lang="en-IN" dirty="0"/>
              <a:t> call</a:t>
            </a:r>
            <a:endParaRPr lang="en-IN" dirty="0"/>
          </a:p>
        </p:txBody>
      </p:sp>
      <p:sp>
        <p:nvSpPr>
          <p:cNvPr id="42" name="Arrow: Right 41"/>
          <p:cNvSpPr/>
          <p:nvPr/>
        </p:nvSpPr>
        <p:spPr>
          <a:xfrm>
            <a:off x="7311702" y="4495241"/>
            <a:ext cx="1379374" cy="3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call</a:t>
            </a:r>
            <a:endParaRPr lang="en-IN" dirty="0"/>
          </a:p>
        </p:txBody>
      </p:sp>
      <p:sp>
        <p:nvSpPr>
          <p:cNvPr id="43" name="Arrow: Right 42"/>
          <p:cNvSpPr/>
          <p:nvPr/>
        </p:nvSpPr>
        <p:spPr>
          <a:xfrm rot="1390950">
            <a:off x="7259136" y="5155762"/>
            <a:ext cx="1193585" cy="377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call</a:t>
            </a:r>
            <a:endParaRPr lang="en-IN" dirty="0"/>
          </a:p>
        </p:txBody>
      </p:sp>
      <p:pic>
        <p:nvPicPr>
          <p:cNvPr id="45" name="Graphic 44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2621" y="4273391"/>
            <a:ext cx="914400" cy="9144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94143" y="5130021"/>
            <a:ext cx="1020340" cy="2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04915" y="4648861"/>
            <a:ext cx="42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005400" y="5046450"/>
            <a:ext cx="42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Use of API Gateway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066041" y="4994323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916812" y="3182238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916812" y="414716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916812" y="5156855"/>
            <a:ext cx="2174033" cy="70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Ms-D</a:t>
            </a:r>
            <a:endParaRPr lang="en-IN" dirty="0"/>
          </a:p>
        </p:txBody>
      </p:sp>
      <p:pic>
        <p:nvPicPr>
          <p:cNvPr id="45" name="Graphic 44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32584" y="2725038"/>
            <a:ext cx="914400" cy="9144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032584" y="3551895"/>
            <a:ext cx="1020340" cy="2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047141" y="2776120"/>
            <a:ext cx="1875453" cy="1102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Zuul API Gateway Server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65137" y="3381229"/>
            <a:ext cx="1760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30374" y="3397842"/>
            <a:ext cx="1634247" cy="1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17750" y="3735097"/>
            <a:ext cx="1746871" cy="7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03768" y="4096330"/>
            <a:ext cx="0" cy="8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65559" y="4022467"/>
            <a:ext cx="1753147" cy="1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2948</Words>
  <Application>WPS Presentation</Application>
  <PresentationFormat>Widescreen</PresentationFormat>
  <Paragraphs>221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Aldhabi</vt:lpstr>
      <vt:lpstr>Aparajita</vt:lpstr>
      <vt:lpstr>Nirmala UI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TOPICS OF DISCUSSION</vt:lpstr>
      <vt:lpstr>What are Microservices?</vt:lpstr>
      <vt:lpstr>Drawbacks of Monolithic Architecture</vt:lpstr>
      <vt:lpstr>Why Microservice Architecture?</vt:lpstr>
      <vt:lpstr>Challenges in Microservices Implementation and Solutions</vt:lpstr>
      <vt:lpstr>What is Service Discovery?</vt:lpstr>
      <vt:lpstr>Calling Another Microservice and Load Balancing</vt:lpstr>
      <vt:lpstr>Use of API Gateway</vt:lpstr>
      <vt:lpstr>Fault Tolerance With Hystrix</vt:lpstr>
      <vt:lpstr>Centralized Configuration By Config Server</vt:lpstr>
      <vt:lpstr>Sample Microservices Architecture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Microservices?</dc:title>
  <dc:creator>Souvik Ghosh</dc:creator>
  <cp:lastModifiedBy>Saratha Poovalingam</cp:lastModifiedBy>
  <cp:revision>45</cp:revision>
  <dcterms:created xsi:type="dcterms:W3CDTF">2019-07-20T17:34:00Z</dcterms:created>
  <dcterms:modified xsi:type="dcterms:W3CDTF">2024-09-21T12:08:59Z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0160A332BF4D447AACA18999CCC598C1_13</vt:lpwstr>
  </property>
  <property fmtid="{D5CDD505-2E9C-101B-9397-08002B2CF9AE}" pid="3" name="KSOProductBuildVer">
    <vt:lpwstr>1033-12.2.0.18283</vt:lpwstr>
  </property>
</Properties>
</file>