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6"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Open Sauce Semi-Bold" panose="020B0604020202020204" charset="0"/>
      <p:regular r:id="rId16"/>
    </p:embeddedFont>
    <p:embeddedFont>
      <p:font typeface="Times New Roman" panose="02020603050405020304" pitchFamily="18" charset="0"/>
      <p:regular r:id="rId17"/>
    </p:embeddedFont>
    <p:embeddedFont>
      <p:font typeface="Times New Roman Bold" panose="02020803070505020304" pitchFamily="18" charset="0"/>
      <p:regular r:id="rId18"/>
      <p:bold r:id="rId19"/>
    </p:embeddedFont>
    <p:embeddedFont>
      <p:font typeface="Times New Roman Semi-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4622" autoAdjust="0"/>
  </p:normalViewPr>
  <p:slideViewPr>
    <p:cSldViewPr>
      <p:cViewPr varScale="1">
        <p:scale>
          <a:sx n="52" d="100"/>
          <a:sy n="52" d="100"/>
        </p:scale>
        <p:origin x="10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614452" y="0"/>
            <a:ext cx="3347096" cy="2928709"/>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a:off x="16398719" y="1422693"/>
            <a:ext cx="1721161" cy="1506016"/>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8" name="TextBox 8"/>
          <p:cNvSpPr txBox="1"/>
          <p:nvPr/>
        </p:nvSpPr>
        <p:spPr>
          <a:xfrm>
            <a:off x="3204813" y="4676737"/>
            <a:ext cx="11014972" cy="459228"/>
          </a:xfrm>
          <a:prstGeom prst="rect">
            <a:avLst/>
          </a:prstGeom>
        </p:spPr>
        <p:txBody>
          <a:bodyPr lIns="0" tIns="0" rIns="0" bIns="0" rtlCol="0" anchor="t">
            <a:spAutoFit/>
          </a:bodyPr>
          <a:lstStyle/>
          <a:p>
            <a:pPr>
              <a:lnSpc>
                <a:spcPts val="3919"/>
              </a:lnSpc>
            </a:pPr>
            <a:r>
              <a:rPr lang="en-US" sz="2799" dirty="0">
                <a:solidFill>
                  <a:srgbClr val="000000"/>
                </a:solidFill>
                <a:latin typeface="Times New Roman"/>
              </a:rPr>
              <a:t>Faculty Coordinator  – Shubha Meenakshi S</a:t>
            </a:r>
          </a:p>
        </p:txBody>
      </p:sp>
      <p:sp>
        <p:nvSpPr>
          <p:cNvPr id="9" name="TextBox 9"/>
          <p:cNvSpPr txBox="1"/>
          <p:nvPr/>
        </p:nvSpPr>
        <p:spPr>
          <a:xfrm>
            <a:off x="2710698" y="882847"/>
            <a:ext cx="13380771" cy="787460"/>
          </a:xfrm>
          <a:prstGeom prst="rect">
            <a:avLst/>
          </a:prstGeom>
        </p:spPr>
        <p:txBody>
          <a:bodyPr lIns="0" tIns="0" rIns="0" bIns="0" rtlCol="0" anchor="t">
            <a:spAutoFit/>
          </a:bodyPr>
          <a:lstStyle/>
          <a:p>
            <a:pPr algn="ctr">
              <a:lnSpc>
                <a:spcPts val="6454"/>
              </a:lnSpc>
              <a:spcBef>
                <a:spcPct val="0"/>
              </a:spcBef>
            </a:pPr>
            <a:r>
              <a:rPr lang="en-US" sz="5400" dirty="0">
                <a:solidFill>
                  <a:srgbClr val="000000"/>
                </a:solidFill>
                <a:latin typeface="Times New Roman Bold"/>
              </a:rPr>
              <a:t>Inventory Demand Forecasting </a:t>
            </a:r>
          </a:p>
        </p:txBody>
      </p:sp>
      <p:grpSp>
        <p:nvGrpSpPr>
          <p:cNvPr id="10" name="Group 10"/>
          <p:cNvGrpSpPr/>
          <p:nvPr/>
        </p:nvGrpSpPr>
        <p:grpSpPr>
          <a:xfrm>
            <a:off x="-1673548" y="7358291"/>
            <a:ext cx="3347096" cy="2928709"/>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13"/>
          <p:cNvGrpSpPr/>
          <p:nvPr/>
        </p:nvGrpSpPr>
        <p:grpSpPr>
          <a:xfrm rot="-10800000">
            <a:off x="168119" y="7316630"/>
            <a:ext cx="1721161" cy="1506016"/>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6" name="TextBox 16"/>
          <p:cNvSpPr txBox="1"/>
          <p:nvPr/>
        </p:nvSpPr>
        <p:spPr>
          <a:xfrm>
            <a:off x="3204813" y="5151035"/>
            <a:ext cx="11592053" cy="1897955"/>
          </a:xfrm>
          <a:prstGeom prst="rect">
            <a:avLst/>
          </a:prstGeom>
        </p:spPr>
        <p:txBody>
          <a:bodyPr lIns="0" tIns="0" rIns="0" bIns="0" rtlCol="0" anchor="t">
            <a:spAutoFit/>
          </a:bodyPr>
          <a:lstStyle/>
          <a:p>
            <a:pPr>
              <a:lnSpc>
                <a:spcPts val="3919"/>
              </a:lnSpc>
            </a:pPr>
            <a:r>
              <a:rPr lang="en-US" sz="2799" dirty="0">
                <a:solidFill>
                  <a:srgbClr val="000000"/>
                </a:solidFill>
                <a:latin typeface="Times New Roman"/>
              </a:rPr>
              <a:t>Team Members   :-</a:t>
            </a:r>
          </a:p>
          <a:p>
            <a:pPr>
              <a:lnSpc>
                <a:spcPts val="3919"/>
              </a:lnSpc>
            </a:pPr>
            <a:r>
              <a:rPr lang="en-US" sz="2799" dirty="0">
                <a:solidFill>
                  <a:srgbClr val="000000"/>
                </a:solidFill>
                <a:latin typeface="Times New Roman"/>
              </a:rPr>
              <a:t>Harsha K- 1BI20AI015</a:t>
            </a:r>
          </a:p>
          <a:p>
            <a:pPr>
              <a:lnSpc>
                <a:spcPts val="3919"/>
              </a:lnSpc>
            </a:pPr>
            <a:r>
              <a:rPr lang="en-US" sz="2799" dirty="0">
                <a:solidFill>
                  <a:srgbClr val="000000"/>
                </a:solidFill>
                <a:latin typeface="Times New Roman"/>
              </a:rPr>
              <a:t>Hemanth Gowda N -   1BI20AI018</a:t>
            </a:r>
          </a:p>
          <a:p>
            <a:pPr>
              <a:lnSpc>
                <a:spcPts val="3080"/>
              </a:lnSpc>
              <a:spcBef>
                <a:spcPct val="0"/>
              </a:spcBef>
            </a:pPr>
            <a:endParaRPr lang="en-US" sz="2799" dirty="0">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txBody>
            <a:bodyPr/>
            <a:lstStyle/>
            <a:p>
              <a:endParaRPr lang="en-IN"/>
            </a:p>
          </p:txBody>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txBody>
            <a:bodyPr/>
            <a:lstStyle/>
            <a:p>
              <a:endParaRPr lang="en-IN"/>
            </a:p>
          </p:txBody>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Abstract</a:t>
            </a:r>
          </a:p>
        </p:txBody>
      </p:sp>
      <p:sp>
        <p:nvSpPr>
          <p:cNvPr id="7" name="TextBox 7"/>
          <p:cNvSpPr txBox="1"/>
          <p:nvPr/>
        </p:nvSpPr>
        <p:spPr>
          <a:xfrm>
            <a:off x="2380947" y="1729704"/>
            <a:ext cx="14073746" cy="6293518"/>
          </a:xfrm>
          <a:prstGeom prst="rect">
            <a:avLst/>
          </a:prstGeom>
        </p:spPr>
        <p:txBody>
          <a:bodyPr lIns="0" tIns="0" rIns="0" bIns="0" rtlCol="0" anchor="t">
            <a:sp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	</a:t>
            </a:r>
          </a:p>
          <a:p>
            <a:pPr algn="just">
              <a:lnSpc>
                <a:spcPct val="150000"/>
              </a:lnSpc>
            </a:pPr>
            <a:r>
              <a:rPr lang="en-US" sz="24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 Inventory Demand Forecasting presented in this project harnesses the power of machine learning techniques to revolutionize the way businesses predict and manage product demand. By integrating advanced algorithms, historical sales data, and real-time information, the system enhances the accuracy of demand forecasting, allowing for optimal inventory levels and efficient supply chain operations. The IDMS employs a strategic approach, including data preprocessing, feature engineering, model selection, and continuous learning, to adapt to changing market conditions. The implementation of this machine learning-based system not only improves forecasting precision but also contributes to cost savings, customer satisfaction, and overall operational efficiency in the dynamic landscape of inventory management</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Introduction</a:t>
            </a:r>
          </a:p>
        </p:txBody>
      </p:sp>
      <p:sp>
        <p:nvSpPr>
          <p:cNvPr id="7" name="TextBox 7"/>
          <p:cNvSpPr txBox="1"/>
          <p:nvPr/>
        </p:nvSpPr>
        <p:spPr>
          <a:xfrm>
            <a:off x="2371422" y="1729704"/>
            <a:ext cx="14073746" cy="7689606"/>
          </a:xfrm>
          <a:prstGeom prst="rect">
            <a:avLst/>
          </a:prstGeom>
        </p:spPr>
        <p:txBody>
          <a:bodyPr lIns="0" tIns="0" rIns="0" bIns="0" rtlCol="0" anchor="t">
            <a:spAutoFit/>
          </a:bodyPr>
          <a:lstStyle/>
          <a:p>
            <a:pPr marL="76200" marR="76835" indent="494665" algn="just">
              <a:lnSpc>
                <a:spcPct val="150000"/>
              </a:lnSpc>
              <a:spcBef>
                <a:spcPts val="5"/>
              </a:spcBef>
              <a:spcAft>
                <a:spcPts val="0"/>
              </a:spcAft>
            </a:pPr>
            <a:r>
              <a:rPr lang="en-US" sz="2400" dirty="0">
                <a:effectLst/>
                <a:latin typeface="Times New Roman" panose="02020603050405020304" pitchFamily="18" charset="0"/>
                <a:ea typeface="Times New Roman" panose="02020603050405020304" pitchFamily="18" charset="0"/>
              </a:rPr>
              <a:t>Effective inventory management is integral to the success of businesses across diverse industries, and precise demand forecasting stands at the core of this strategic imperative. In a dynamic marketplace characterized by evolving consumer preferences, fluctuating market trends, and unforeseen external factors, the ability to accurately predict and respond to demand fluctuations is crucial. This project focuses on the development of an Inventory Demand Forecasting system, leveraging advanced machine learning techniques to harness the power of historical sales data, product attributes, and external variables. By employing cutting-edge algorithms, intuitive visualizations, and an adaptive learning approach, the goal is to empower businesses with a proactive and responsive inventory management strategy. This introduction sets the stage for a comprehensive exploration of the project's methodologies, objectives, and anticipated contributions to optimizing supply chain efficiency and driving overall business success. In today's dynamic business landscape, Inventory Demand Forecasting is essential for optimizing inventory levels and meeting customer expectations. This project utilizes advanced machine learning techniques to analyze historical data and product attributes, aiming to provide businesses with accurate demand predictions. By doing so, the project seeks to enhance operational efficiency, minimize holding costs, and ensure a competitive edge in responding to the fluid demands of the market.</a:t>
            </a:r>
            <a:endParaRPr lang="en-IN" sz="2400" dirty="0">
              <a:effectLst/>
              <a:latin typeface="Times New Roman" panose="02020603050405020304" pitchFamily="18" charset="0"/>
              <a:ea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5265" y="159078"/>
            <a:ext cx="7697471" cy="1111246"/>
          </a:xfrm>
          <a:prstGeom prst="rect">
            <a:avLst/>
          </a:prstGeom>
        </p:spPr>
        <p:txBody>
          <a:bodyPr lIns="0" tIns="0" rIns="0" bIns="0" rtlCol="0" anchor="t">
            <a:spAutoFit/>
          </a:bodyPr>
          <a:lstStyle/>
          <a:p>
            <a:pPr>
              <a:lnSpc>
                <a:spcPts val="9100"/>
              </a:lnSpc>
            </a:pPr>
            <a:r>
              <a:rPr lang="en-US" sz="6500">
                <a:solidFill>
                  <a:srgbClr val="DB793D"/>
                </a:solidFill>
                <a:latin typeface="Open Sauce Semi-Bold"/>
              </a:rPr>
              <a:t>Literature Survey</a:t>
            </a:r>
          </a:p>
        </p:txBody>
      </p:sp>
      <p:graphicFrame>
        <p:nvGraphicFramePr>
          <p:cNvPr id="4" name="Table 3">
            <a:extLst>
              <a:ext uri="{FF2B5EF4-FFF2-40B4-BE49-F238E27FC236}">
                <a16:creationId xmlns:a16="http://schemas.microsoft.com/office/drawing/2014/main" id="{6DFF0B90-0773-9A01-E54B-B62E891FA0CA}"/>
              </a:ext>
            </a:extLst>
          </p:cNvPr>
          <p:cNvGraphicFramePr>
            <a:graphicFrameLocks noGrp="1"/>
          </p:cNvGraphicFramePr>
          <p:nvPr>
            <p:extLst>
              <p:ext uri="{D42A27DB-BD31-4B8C-83A1-F6EECF244321}">
                <p14:modId xmlns:p14="http://schemas.microsoft.com/office/powerpoint/2010/main" val="4121920758"/>
              </p:ext>
            </p:extLst>
          </p:nvPr>
        </p:nvGraphicFramePr>
        <p:xfrm>
          <a:off x="1219200" y="1079500"/>
          <a:ext cx="16764000" cy="8727440"/>
        </p:xfrm>
        <a:graphic>
          <a:graphicData uri="http://schemas.openxmlformats.org/drawingml/2006/table">
            <a:tbl>
              <a:tblPr firstRow="1" bandRow="1">
                <a:tableStyleId>{00A15C55-8517-42AA-B614-E9B94910E393}</a:tableStyleId>
              </a:tblPr>
              <a:tblGrid>
                <a:gridCol w="1066800">
                  <a:extLst>
                    <a:ext uri="{9D8B030D-6E8A-4147-A177-3AD203B41FA5}">
                      <a16:colId xmlns:a16="http://schemas.microsoft.com/office/drawing/2014/main" val="1583818243"/>
                    </a:ext>
                  </a:extLst>
                </a:gridCol>
                <a:gridCol w="3810000">
                  <a:extLst>
                    <a:ext uri="{9D8B030D-6E8A-4147-A177-3AD203B41FA5}">
                      <a16:colId xmlns:a16="http://schemas.microsoft.com/office/drawing/2014/main" val="1620682502"/>
                    </a:ext>
                  </a:extLst>
                </a:gridCol>
                <a:gridCol w="3505200">
                  <a:extLst>
                    <a:ext uri="{9D8B030D-6E8A-4147-A177-3AD203B41FA5}">
                      <a16:colId xmlns:a16="http://schemas.microsoft.com/office/drawing/2014/main" val="2578558603"/>
                    </a:ext>
                  </a:extLst>
                </a:gridCol>
                <a:gridCol w="2794000">
                  <a:extLst>
                    <a:ext uri="{9D8B030D-6E8A-4147-A177-3AD203B41FA5}">
                      <a16:colId xmlns:a16="http://schemas.microsoft.com/office/drawing/2014/main" val="3194258385"/>
                    </a:ext>
                  </a:extLst>
                </a:gridCol>
                <a:gridCol w="2794000">
                  <a:extLst>
                    <a:ext uri="{9D8B030D-6E8A-4147-A177-3AD203B41FA5}">
                      <a16:colId xmlns:a16="http://schemas.microsoft.com/office/drawing/2014/main" val="3014859556"/>
                    </a:ext>
                  </a:extLst>
                </a:gridCol>
                <a:gridCol w="2794000">
                  <a:extLst>
                    <a:ext uri="{9D8B030D-6E8A-4147-A177-3AD203B41FA5}">
                      <a16:colId xmlns:a16="http://schemas.microsoft.com/office/drawing/2014/main" val="262199664"/>
                    </a:ext>
                  </a:extLst>
                </a:gridCol>
              </a:tblGrid>
              <a:tr h="1854200">
                <a:tc>
                  <a:txBody>
                    <a:bodyPr/>
                    <a:lstStyle/>
                    <a:p>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 NAME AND 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name and Journals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Abstracts or objects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Technique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8614397"/>
                  </a:ext>
                </a:extLst>
              </a:tr>
              <a:tr h="1711960">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Hyndman, R. J., &amp;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Athanasopoulos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G.</a:t>
                      </a:r>
                    </a:p>
                    <a:p>
                      <a:r>
                        <a:rPr lang="en-IN" sz="1800" b="0" i="1" kern="1200" dirty="0">
                          <a:solidFill>
                            <a:schemeClr val="dk1"/>
                          </a:solidFill>
                          <a:effectLst/>
                          <a:latin typeface="Times New Roman" panose="02020603050405020304" pitchFamily="18" charset="0"/>
                          <a:ea typeface="+mn-ea"/>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"Forecasting: principles and practice"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book provides a comprehensive overview of forecasting principles, covering statistical and time series methods.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CNN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may not delve deeply into specific machine learning techniques..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8715459"/>
                  </a:ext>
                </a:extLst>
              </a:tr>
              <a:tr h="171196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Gallego, G., &amp; Moon, I.</a:t>
                      </a:r>
                    </a:p>
                    <a:p>
                      <a:r>
                        <a:rPr lang="en-IN" sz="1800" b="0" i="1" kern="1200" dirty="0">
                          <a:solidFill>
                            <a:schemeClr val="dk1"/>
                          </a:solidFill>
                          <a:effectLst/>
                          <a:latin typeface="Times New Roman" panose="02020603050405020304" pitchFamily="18" charset="0"/>
                          <a:ea typeface="+mn-ea"/>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"Machine Learning for Operations Research: Advances and Potential Applications"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paper discusses the advances and potential applications of machine learning in operations research, including techniques and challenges.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SVM</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may not specifically focus on inventory demand forecasting.</a:t>
                      </a:r>
                    </a:p>
                  </a:txBody>
                  <a:tcPr/>
                </a:tc>
                <a:extLst>
                  <a:ext uri="{0D108BD9-81ED-4DB2-BD59-A6C34878D82A}">
                    <a16:rowId xmlns:a16="http://schemas.microsoft.com/office/drawing/2014/main" val="3517687596"/>
                  </a:ext>
                </a:extLst>
              </a:tr>
              <a:tr h="171196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Ord, K.,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Fildes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R., &amp;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Kourentzes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N.2017</a:t>
                      </a:r>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"Principles of Business Forecasting"</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covers general principles of business forecasting, with an emphasis on statistical 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Decision tree 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may not extensively cover machine learning.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9308787"/>
                  </a:ext>
                </a:extLst>
              </a:tr>
              <a:tr h="171196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Zhao, H., &amp; Yang, Y.</a:t>
                      </a:r>
                    </a:p>
                    <a:p>
                      <a:r>
                        <a:rPr lang="en-IN" sz="1800" b="0" i="1" kern="1200" dirty="0">
                          <a:solidFill>
                            <a:schemeClr val="dk1"/>
                          </a:solidFill>
                          <a:effectLst/>
                          <a:latin typeface="Times New Roman" panose="02020603050405020304" pitchFamily="18" charset="0"/>
                          <a:ea typeface="+mn-ea"/>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"Sales demand forecasting in fashion retail industry with machine learning methods"</a:t>
                      </a:r>
                    </a:p>
                  </a:txBody>
                  <a:tcPr/>
                </a:tc>
                <a:tc>
                  <a:txBody>
                    <a:bodyPr/>
                    <a:lstStyle/>
                    <a:p>
                      <a:r>
                        <a:rPr lang="en-US" dirty="0">
                          <a:latin typeface="Times New Roman" panose="02020603050405020304" pitchFamily="18" charset="0"/>
                          <a:cs typeface="Times New Roman" panose="02020603050405020304" pitchFamily="18" charset="0"/>
                        </a:rPr>
                        <a:t>The paper explores machine learning methods for sales demand forecasting in the fashion retail industry.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ANN, Random forest</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limitations in terms of the specific retail industry and machine learning methods.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48916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14750147" cy="1066895"/>
          </a:xfrm>
          <a:prstGeom prst="rect">
            <a:avLst/>
          </a:prstGeom>
        </p:spPr>
        <p:txBody>
          <a:bodyPr wrap="square" lIns="0" tIns="0" rIns="0" bIns="0" rtlCol="0" anchor="t">
            <a:spAutoFit/>
          </a:bodyPr>
          <a:lstStyle/>
          <a:p>
            <a:pPr>
              <a:lnSpc>
                <a:spcPts val="9100"/>
              </a:lnSpc>
            </a:pPr>
            <a:r>
              <a:rPr lang="en-US" sz="6500" dirty="0">
                <a:solidFill>
                  <a:srgbClr val="DB793D"/>
                </a:solidFill>
                <a:latin typeface="Open Sauce Semi-Bold"/>
              </a:rPr>
              <a:t>					Proposed System</a:t>
            </a:r>
          </a:p>
        </p:txBody>
      </p:sp>
      <p:sp>
        <p:nvSpPr>
          <p:cNvPr id="16" name="TextBox 16"/>
          <p:cNvSpPr txBox="1"/>
          <p:nvPr/>
        </p:nvSpPr>
        <p:spPr>
          <a:xfrm>
            <a:off x="1015575" y="1329669"/>
            <a:ext cx="16242174" cy="6551473"/>
          </a:xfrm>
          <a:prstGeom prst="rect">
            <a:avLst/>
          </a:prstGeom>
        </p:spPr>
        <p:txBody>
          <a:bodyPr wrap="square" lIns="0" tIns="0" rIns="0" bIns="0" rtlCol="0" anchor="t">
            <a:spAutoFit/>
          </a:bodyPr>
          <a:lstStyle/>
          <a:p>
            <a:pPr algn="l">
              <a:lnSpc>
                <a:spcPts val="4677"/>
              </a:lnSpc>
            </a:pPr>
            <a:r>
              <a:rPr lang="en-US" sz="2400" dirty="0">
                <a:solidFill>
                  <a:srgbClr val="000000"/>
                </a:solidFill>
                <a:latin typeface="Times New Roman"/>
              </a:rPr>
              <a:t>1. Data Integration and Cleaning:</a:t>
            </a:r>
          </a:p>
          <a:p>
            <a:pPr algn="l">
              <a:lnSpc>
                <a:spcPts val="4677"/>
              </a:lnSpc>
            </a:pPr>
            <a:r>
              <a:rPr lang="en-US" sz="2400" dirty="0">
                <a:solidFill>
                  <a:srgbClr val="000000"/>
                </a:solidFill>
                <a:latin typeface="Times New Roman"/>
              </a:rPr>
              <a:t>   - Description: Raw data, including historical sales and product details, is centralized and cleaned to ensure consistency and quality.</a:t>
            </a:r>
          </a:p>
          <a:p>
            <a:pPr algn="l">
              <a:lnSpc>
                <a:spcPts val="4677"/>
              </a:lnSpc>
            </a:pPr>
            <a:r>
              <a:rPr lang="en-US" sz="2400" dirty="0">
                <a:solidFill>
                  <a:srgbClr val="000000"/>
                </a:solidFill>
                <a:latin typeface="Times New Roman"/>
              </a:rPr>
              <a:t>2. Feature Engineering and Model Selection:</a:t>
            </a:r>
          </a:p>
          <a:p>
            <a:pPr algn="l">
              <a:lnSpc>
                <a:spcPts val="4677"/>
              </a:lnSpc>
            </a:pPr>
            <a:r>
              <a:rPr lang="en-US" sz="2400" dirty="0">
                <a:solidFill>
                  <a:srgbClr val="000000"/>
                </a:solidFill>
                <a:latin typeface="Times New Roman"/>
              </a:rPr>
              <a:t>   - Description: Relevant features like seasonality are engineered. The system employs machine learning models, including time series and advanced techniques, tailored to the forecasting task.</a:t>
            </a:r>
          </a:p>
          <a:p>
            <a:pPr algn="l">
              <a:lnSpc>
                <a:spcPts val="4677"/>
              </a:lnSpc>
            </a:pPr>
            <a:r>
              <a:rPr lang="en-US" sz="2400" dirty="0">
                <a:solidFill>
                  <a:srgbClr val="000000"/>
                </a:solidFill>
                <a:latin typeface="Times New Roman"/>
              </a:rPr>
              <a:t>3. Real-Time Updates and Visualization:</a:t>
            </a:r>
          </a:p>
          <a:p>
            <a:pPr algn="l">
              <a:lnSpc>
                <a:spcPts val="4677"/>
              </a:lnSpc>
            </a:pPr>
            <a:r>
              <a:rPr lang="en-US" sz="2400" dirty="0">
                <a:solidFill>
                  <a:srgbClr val="000000"/>
                </a:solidFill>
                <a:latin typeface="Times New Roman"/>
              </a:rPr>
              <a:t>   - Description: The system adapts to real-time data, presenting forecasted demand trends through user-friendly dashboards and intuitive visualizations.</a:t>
            </a:r>
          </a:p>
          <a:p>
            <a:pPr algn="l">
              <a:lnSpc>
                <a:spcPts val="4677"/>
              </a:lnSpc>
            </a:pPr>
            <a:r>
              <a:rPr lang="en-US" sz="2400" dirty="0">
                <a:solidFill>
                  <a:srgbClr val="000000"/>
                </a:solidFill>
                <a:latin typeface="Times New Roman"/>
              </a:rPr>
              <a:t>4. Continuous Learning and Monitoring:</a:t>
            </a:r>
          </a:p>
          <a:p>
            <a:pPr algn="l">
              <a:lnSpc>
                <a:spcPts val="4677"/>
              </a:lnSpc>
            </a:pPr>
            <a:r>
              <a:rPr lang="en-US" sz="2400" dirty="0">
                <a:solidFill>
                  <a:srgbClr val="000000"/>
                </a:solidFill>
                <a:latin typeface="Times New Roman"/>
              </a:rPr>
              <a:t>   - Description: A continuous learning mechanism retrains the model with new data, ensuring adaptability. Performance monitoring triggers alerts and incorporates feedback for continuous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06AD96-634B-B142-FAF6-557D006FC386}"/>
              </a:ext>
            </a:extLst>
          </p:cNvPr>
          <p:cNvSpPr>
            <a:spLocks noGrp="1"/>
          </p:cNvSpPr>
          <p:nvPr>
            <p:ph type="title"/>
          </p:nvPr>
        </p:nvSpPr>
        <p:spPr>
          <a:xfrm>
            <a:off x="457200" y="274638"/>
            <a:ext cx="16992600" cy="1143000"/>
          </a:xfrm>
        </p:spPr>
        <p:txBody>
          <a:bodyPr/>
          <a:lstStyle/>
          <a:p>
            <a:r>
              <a:rPr lang="en-IN" dirty="0">
                <a:latin typeface="Times New Roman" panose="02020603050405020304" pitchFamily="18" charset="0"/>
                <a:cs typeface="Times New Roman" panose="02020603050405020304" pitchFamily="18" charset="0"/>
              </a:rPr>
              <a:t>Block Diagram</a:t>
            </a:r>
          </a:p>
        </p:txBody>
      </p:sp>
      <p:sp>
        <p:nvSpPr>
          <p:cNvPr id="9" name="Content Placeholder 8">
            <a:extLst>
              <a:ext uri="{FF2B5EF4-FFF2-40B4-BE49-F238E27FC236}">
                <a16:creationId xmlns:a16="http://schemas.microsoft.com/office/drawing/2014/main" id="{4F1AD1EA-80B9-7B34-B754-B42989176D94}"/>
              </a:ext>
            </a:extLst>
          </p:cNvPr>
          <p:cNvSpPr>
            <a:spLocks noGrp="1"/>
          </p:cNvSpPr>
          <p:nvPr>
            <p:ph sz="half" idx="2"/>
          </p:nvPr>
        </p:nvSpPr>
        <p:spPr>
          <a:xfrm>
            <a:off x="4648200" y="1600200"/>
            <a:ext cx="12801600" cy="8412162"/>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1. Start Forecasting Process:</a:t>
            </a:r>
          </a:p>
          <a:p>
            <a:pPr marL="0" indent="0">
              <a:buNone/>
            </a:pPr>
            <a:r>
              <a:rPr lang="en-US" dirty="0">
                <a:latin typeface="Times New Roman" panose="02020603050405020304" pitchFamily="18" charset="0"/>
                <a:cs typeface="Times New Roman" panose="02020603050405020304" pitchFamily="18" charset="0"/>
              </a:rPr>
              <a:t>   - The process initiation point indicating the beginning of the demand forecasting workflow.</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Data Processing:</a:t>
            </a:r>
          </a:p>
          <a:p>
            <a:pPr marL="0" indent="0">
              <a:buNone/>
            </a:pPr>
            <a:r>
              <a:rPr lang="en-US" dirty="0">
                <a:latin typeface="Times New Roman" panose="02020603050405020304" pitchFamily="18" charset="0"/>
                <a:cs typeface="Times New Roman" panose="02020603050405020304" pitchFamily="18" charset="0"/>
              </a:rPr>
              <a:t>   - Data Integration: Integration of raw data from various sources.</a:t>
            </a:r>
          </a:p>
          <a:p>
            <a:pPr marL="0" indent="0">
              <a:buNone/>
            </a:pPr>
            <a:r>
              <a:rPr lang="en-US" dirty="0">
                <a:latin typeface="Times New Roman" panose="02020603050405020304" pitchFamily="18" charset="0"/>
                <a:cs typeface="Times New Roman" panose="02020603050405020304" pitchFamily="18" charset="0"/>
              </a:rPr>
              <a:t>   - Data Preprocessing: Cleaning and preparation of data for analysis.</a:t>
            </a:r>
          </a:p>
          <a:p>
            <a:pPr marL="0" indent="0">
              <a:buNone/>
            </a:pPr>
            <a:r>
              <a:rPr lang="en-US" dirty="0">
                <a:latin typeface="Times New Roman" panose="02020603050405020304" pitchFamily="18" charset="0"/>
                <a:cs typeface="Times New Roman" panose="02020603050405020304" pitchFamily="18" charset="0"/>
              </a:rPr>
              <a:t>   - Feature Engineering: Identification and engineering of relevant features.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Machine Learning:</a:t>
            </a:r>
          </a:p>
          <a:p>
            <a:pPr marL="0" indent="0">
              <a:buNone/>
            </a:pPr>
            <a:r>
              <a:rPr lang="en-US" dirty="0">
                <a:latin typeface="Times New Roman" panose="02020603050405020304" pitchFamily="18" charset="0"/>
                <a:cs typeface="Times New Roman" panose="02020603050405020304" pitchFamily="18" charset="0"/>
              </a:rPr>
              <a:t>   - Machine Learning Model Training: Training of machine learning models using the prepared data.</a:t>
            </a:r>
          </a:p>
          <a:p>
            <a:pPr marL="0" indent="0">
              <a:buNone/>
            </a:pPr>
            <a:r>
              <a:rPr lang="en-US" dirty="0">
                <a:latin typeface="Times New Roman" panose="02020603050405020304" pitchFamily="18" charset="0"/>
                <a:cs typeface="Times New Roman" panose="02020603050405020304" pitchFamily="18" charset="0"/>
              </a:rPr>
              <a:t>   - Model Evaluation: Assessment of model performance through evaluation using </a:t>
            </a:r>
            <a:r>
              <a:rPr lang="en-US" dirty="0" err="1">
                <a:latin typeface="Times New Roman" panose="02020603050405020304" pitchFamily="18" charset="0"/>
                <a:cs typeface="Times New Roman" panose="02020603050405020304" pitchFamily="18" charset="0"/>
              </a:rPr>
              <a:t>rmse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 Visualization:</a:t>
            </a:r>
          </a:p>
          <a:p>
            <a:pPr marL="0" indent="0">
              <a:buNone/>
            </a:pPr>
            <a:r>
              <a:rPr lang="en-US" dirty="0">
                <a:latin typeface="Times New Roman" panose="02020603050405020304" pitchFamily="18" charset="0"/>
                <a:cs typeface="Times New Roman" panose="02020603050405020304" pitchFamily="18" charset="0"/>
              </a:rPr>
              <a:t>   - Generate Dashboards: Creation of user-friendly dashboards for presenting forecasted results.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 Continuous Learning:</a:t>
            </a:r>
          </a:p>
          <a:p>
            <a:pPr marL="0" indent="0">
              <a:buNone/>
            </a:pPr>
            <a:r>
              <a:rPr lang="en-US" dirty="0">
                <a:latin typeface="Times New Roman" panose="02020603050405020304" pitchFamily="18" charset="0"/>
                <a:cs typeface="Times New Roman" panose="02020603050405020304" pitchFamily="18" charset="0"/>
              </a:rPr>
              <a:t>   - Continuous Learning Mechanism: Ongoing adaptation of the system through periodic retraining.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6. End Forecasting Process:</a:t>
            </a:r>
          </a:p>
          <a:p>
            <a:pPr marL="0" indent="0">
              <a:buNone/>
            </a:pPr>
            <a:r>
              <a:rPr lang="en-US" dirty="0">
                <a:latin typeface="Times New Roman" panose="02020603050405020304" pitchFamily="18" charset="0"/>
                <a:cs typeface="Times New Roman" panose="02020603050405020304" pitchFamily="18" charset="0"/>
              </a:rPr>
              <a:t>   - The conclusion of the demand forecasting workflow.</a:t>
            </a:r>
          </a:p>
          <a:p>
            <a:endParaRPr lang="en-IN" dirty="0"/>
          </a:p>
        </p:txBody>
      </p:sp>
      <p:pic>
        <p:nvPicPr>
          <p:cNvPr id="13" name="Picture 2">
            <a:extLst>
              <a:ext uri="{FF2B5EF4-FFF2-40B4-BE49-F238E27FC236}">
                <a16:creationId xmlns:a16="http://schemas.microsoft.com/office/drawing/2014/main" id="{01374F28-1155-4754-1B6B-9B796E90E81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4191000" cy="7688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6849463" y="1242356"/>
            <a:ext cx="10971077" cy="424412"/>
          </a:xfrm>
          <a:prstGeom prst="rect">
            <a:avLst/>
          </a:prstGeom>
        </p:spPr>
        <p:txBody>
          <a:bodyPr lIns="0" tIns="0" rIns="0" bIns="0" rtlCol="0" anchor="t">
            <a:spAutoFit/>
          </a:bodyPr>
          <a:lstStyle/>
          <a:p>
            <a:pPr>
              <a:lnSpc>
                <a:spcPts val="3640"/>
              </a:lnSpc>
            </a:pPr>
            <a:r>
              <a:rPr lang="en-US" sz="2600" dirty="0">
                <a:solidFill>
                  <a:srgbClr val="000000"/>
                </a:solidFill>
                <a:latin typeface="Times New Roman"/>
              </a:rPr>
              <a:t>.</a:t>
            </a:r>
          </a:p>
        </p:txBody>
      </p:sp>
      <p:pic>
        <p:nvPicPr>
          <p:cNvPr id="20" name="Picture 19">
            <a:extLst>
              <a:ext uri="{FF2B5EF4-FFF2-40B4-BE49-F238E27FC236}">
                <a16:creationId xmlns:a16="http://schemas.microsoft.com/office/drawing/2014/main" id="{CA094B15-AA5F-ECC2-A5B0-701242F79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1308"/>
            <a:ext cx="14716125" cy="3069592"/>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20">
            <a:extLst>
              <a:ext uri="{FF2B5EF4-FFF2-40B4-BE49-F238E27FC236}">
                <a16:creationId xmlns:a16="http://schemas.microsoft.com/office/drawing/2014/main" id="{DE7E2EFE-389D-338C-339E-9A429299302B}"/>
              </a:ext>
            </a:extLst>
          </p:cNvPr>
          <p:cNvSpPr>
            <a:spLocks noGrp="1"/>
          </p:cNvSpPr>
          <p:nvPr>
            <p:ph type="title"/>
          </p:nvPr>
        </p:nvSpPr>
        <p:spPr>
          <a:xfrm>
            <a:off x="304800" y="3390900"/>
            <a:ext cx="17678400" cy="762000"/>
          </a:xfrm>
        </p:spPr>
        <p:txBody>
          <a:bodyPr>
            <a:normAutofit/>
          </a:bodyPr>
          <a:lstStyle/>
          <a:p>
            <a:r>
              <a:rPr lang="en-IN" sz="3600" dirty="0">
                <a:latin typeface="Times New Roman" panose="02020603050405020304" pitchFamily="18" charset="0"/>
                <a:cs typeface="Times New Roman" panose="02020603050405020304" pitchFamily="18" charset="0"/>
              </a:rPr>
              <a:t>System Architecture</a:t>
            </a:r>
          </a:p>
        </p:txBody>
      </p:sp>
      <p:sp>
        <p:nvSpPr>
          <p:cNvPr id="22" name="Content Placeholder 21">
            <a:extLst>
              <a:ext uri="{FF2B5EF4-FFF2-40B4-BE49-F238E27FC236}">
                <a16:creationId xmlns:a16="http://schemas.microsoft.com/office/drawing/2014/main" id="{EEEDF8C5-D84C-221F-649E-1C9EBBF3C67E}"/>
              </a:ext>
            </a:extLst>
          </p:cNvPr>
          <p:cNvSpPr>
            <a:spLocks noGrp="1"/>
          </p:cNvSpPr>
          <p:nvPr>
            <p:ph idx="1"/>
          </p:nvPr>
        </p:nvSpPr>
        <p:spPr>
          <a:xfrm>
            <a:off x="228600" y="4457700"/>
            <a:ext cx="17754600" cy="5507992"/>
          </a:xfrm>
        </p:spPr>
        <p:txBody>
          <a:bodyPr>
            <a:normAutofit/>
          </a:bodyPr>
          <a:lstStyle/>
          <a:p>
            <a:pPr algn="just"/>
            <a:r>
              <a:rPr lang="en-US" sz="2400" dirty="0">
                <a:latin typeface="Times New Roman" panose="02020603050405020304" pitchFamily="18" charset="0"/>
                <a:cs typeface="Times New Roman" panose="02020603050405020304" pitchFamily="18" charset="0"/>
              </a:rPr>
              <a:t>The UML class diagram illustrates the architecture of an Inventory Demand Forecasting system using machine learning techniques. Key components include classes for </a:t>
            </a:r>
            <a:r>
              <a:rPr lang="en-US" sz="2400" dirty="0" err="1">
                <a:latin typeface="Times New Roman" panose="02020603050405020304" pitchFamily="18" charset="0"/>
                <a:cs typeface="Times New Roman" panose="02020603050405020304" pitchFamily="18" charset="0"/>
              </a:rPr>
              <a:t>DataIntegration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DataPreprocessing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FeatureEngineering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MachineLearningModel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ModelEvaluation</a:t>
            </a:r>
            <a:r>
              <a:rPr lang="en-US" sz="2400" dirty="0">
                <a:latin typeface="Times New Roman" panose="02020603050405020304" pitchFamily="18" charset="0"/>
                <a:cs typeface="Times New Roman" panose="02020603050405020304" pitchFamily="18" charset="0"/>
              </a:rPr>
              <a:t>, Visualization, and </a:t>
            </a:r>
            <a:r>
              <a:rPr lang="en-US" sz="2400" dirty="0" err="1">
                <a:latin typeface="Times New Roman" panose="02020603050405020304" pitchFamily="18" charset="0"/>
                <a:cs typeface="Times New Roman" panose="02020603050405020304" pitchFamily="18" charset="0"/>
              </a:rPr>
              <a:t>ContinuousLearning</a:t>
            </a:r>
            <a:r>
              <a:rPr lang="en-US" sz="2400" dirty="0">
                <a:latin typeface="Times New Roman" panose="02020603050405020304" pitchFamily="18" charset="0"/>
                <a:cs typeface="Times New Roman" panose="02020603050405020304" pitchFamily="18" charset="0"/>
              </a:rPr>
              <a:t>. These classes collectively form the </a:t>
            </a:r>
            <a:r>
              <a:rPr lang="en-US" sz="2400" dirty="0" err="1">
                <a:latin typeface="Times New Roman" panose="02020603050405020304" pitchFamily="18" charset="0"/>
                <a:cs typeface="Times New Roman" panose="02020603050405020304" pitchFamily="18" charset="0"/>
              </a:rPr>
              <a:t>InventoryDemandForecastingSystem</a:t>
            </a:r>
            <a:r>
              <a:rPr lang="en-US" sz="2400" dirty="0">
                <a:latin typeface="Times New Roman" panose="02020603050405020304" pitchFamily="18" charset="0"/>
                <a:cs typeface="Times New Roman" panose="02020603050405020304" pitchFamily="18" charset="0"/>
              </a:rPr>
              <a:t>, emphasizing modularity and encapsulation. The relationships between the </a:t>
            </a:r>
            <a:r>
              <a:rPr lang="en-US" sz="2400" dirty="0" err="1">
                <a:latin typeface="Times New Roman" panose="02020603050405020304" pitchFamily="18" charset="0"/>
                <a:cs typeface="Times New Roman" panose="02020603050405020304" pitchFamily="18" charset="0"/>
              </a:rPr>
              <a:t>InventoryDemandForecastingSystem</a:t>
            </a:r>
            <a:r>
              <a:rPr lang="en-US" sz="2400" dirty="0">
                <a:latin typeface="Times New Roman" panose="02020603050405020304" pitchFamily="18" charset="0"/>
                <a:cs typeface="Times New Roman" panose="02020603050405020304" pitchFamily="18" charset="0"/>
              </a:rPr>
              <a:t> and its components denote their interdependence, highlighting the sequential flow of processes from data integration and preprocessing to model training, evaluation, visualization, and continuous learning for adaptive demand forecasting.</a:t>
            </a:r>
          </a:p>
          <a:p>
            <a:pPr algn="just"/>
            <a:r>
              <a:rPr lang="en-US" sz="2400" dirty="0">
                <a:latin typeface="Times New Roman" panose="02020603050405020304" pitchFamily="18" charset="0"/>
                <a:cs typeface="Times New Roman" panose="02020603050405020304" pitchFamily="18" charset="0"/>
              </a:rPr>
              <a:t> In this UML class diagram, the Inventory Demand Forecasting System is designed as a cohesive structure with specialized components addressing different aspects of the forecasting process. The </a:t>
            </a:r>
            <a:r>
              <a:rPr lang="en-US" sz="2400" dirty="0" err="1">
                <a:latin typeface="Times New Roman" panose="02020603050405020304" pitchFamily="18" charset="0"/>
                <a:cs typeface="Times New Roman" panose="02020603050405020304" pitchFamily="18" charset="0"/>
              </a:rPr>
              <a:t>DataIntegration</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DataPreprocessing</a:t>
            </a:r>
            <a:r>
              <a:rPr lang="en-US" sz="2400" dirty="0">
                <a:latin typeface="Times New Roman" panose="02020603050405020304" pitchFamily="18" charset="0"/>
                <a:cs typeface="Times New Roman" panose="02020603050405020304" pitchFamily="18" charset="0"/>
              </a:rPr>
              <a:t> classes manage the ingestion and cleaning of raw data, while </a:t>
            </a:r>
            <a:r>
              <a:rPr lang="en-US" sz="2400" dirty="0" err="1">
                <a:latin typeface="Times New Roman" panose="02020603050405020304" pitchFamily="18" charset="0"/>
                <a:cs typeface="Times New Roman" panose="02020603050405020304" pitchFamily="18" charset="0"/>
              </a:rPr>
              <a:t>FeatureEngineering</a:t>
            </a:r>
            <a:r>
              <a:rPr lang="en-US" sz="2400" dirty="0">
                <a:latin typeface="Times New Roman" panose="02020603050405020304" pitchFamily="18" charset="0"/>
                <a:cs typeface="Times New Roman" panose="02020603050405020304" pitchFamily="18" charset="0"/>
              </a:rPr>
              <a:t> focuses on extracting meaningful features. The </a:t>
            </a:r>
            <a:r>
              <a:rPr lang="en-US" sz="2400" dirty="0" err="1">
                <a:latin typeface="Times New Roman" panose="02020603050405020304" pitchFamily="18" charset="0"/>
                <a:cs typeface="Times New Roman" panose="02020603050405020304" pitchFamily="18" charset="0"/>
              </a:rPr>
              <a:t>MachineLearningModel</a:t>
            </a:r>
            <a:r>
              <a:rPr lang="en-US" sz="2400" dirty="0">
                <a:latin typeface="Times New Roman" panose="02020603050405020304" pitchFamily="18" charset="0"/>
                <a:cs typeface="Times New Roman" panose="02020603050405020304" pitchFamily="18" charset="0"/>
              </a:rPr>
              <a:t> class encapsulates the training of forecasting models, and </a:t>
            </a:r>
            <a:r>
              <a:rPr lang="en-US" sz="2400" dirty="0" err="1">
                <a:latin typeface="Times New Roman" panose="02020603050405020304" pitchFamily="18" charset="0"/>
                <a:cs typeface="Times New Roman" panose="02020603050405020304" pitchFamily="18" charset="0"/>
              </a:rPr>
              <a:t>ModelEvaluation</a:t>
            </a:r>
            <a:r>
              <a:rPr lang="en-US" sz="2400" dirty="0">
                <a:latin typeface="Times New Roman" panose="02020603050405020304" pitchFamily="18" charset="0"/>
                <a:cs typeface="Times New Roman" panose="02020603050405020304" pitchFamily="18" charset="0"/>
              </a:rPr>
              <a:t> assesses their performance. Visualization generates user-friendly dashboards, and </a:t>
            </a:r>
            <a:r>
              <a:rPr lang="en-US" sz="2400" dirty="0" err="1">
                <a:latin typeface="Times New Roman" panose="02020603050405020304" pitchFamily="18" charset="0"/>
                <a:cs typeface="Times New Roman" panose="02020603050405020304" pitchFamily="18" charset="0"/>
              </a:rPr>
              <a:t>ContinuousLearning</a:t>
            </a:r>
            <a:r>
              <a:rPr lang="en-US" sz="2400" dirty="0">
                <a:latin typeface="Times New Roman" panose="02020603050405020304" pitchFamily="18" charset="0"/>
                <a:cs typeface="Times New Roman" panose="02020603050405020304" pitchFamily="18" charset="0"/>
              </a:rPr>
              <a:t> ensures the system's adaptability through periodic retraining. This diagram visually communicates the modular and interconnected nature of the system, emphasizing a systematic approach to inventory demand forecasting leveraging machine learning methodologies.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8105" y="33822"/>
            <a:ext cx="8195890" cy="1336663"/>
          </a:xfrm>
          <a:prstGeom prst="rect">
            <a:avLst/>
          </a:prstGeom>
        </p:spPr>
        <p:txBody>
          <a:bodyPr lIns="0" tIns="0" rIns="0" bIns="0" rtlCol="0" anchor="t">
            <a:spAutoFit/>
          </a:bodyPr>
          <a:lstStyle/>
          <a:p>
            <a:pPr algn="ctr">
              <a:lnSpc>
                <a:spcPts val="9800"/>
              </a:lnSpc>
            </a:pPr>
            <a:r>
              <a:rPr lang="en-US" sz="7000" u="sng">
                <a:solidFill>
                  <a:srgbClr val="000000"/>
                </a:solidFill>
                <a:latin typeface="Times New Roman"/>
              </a:rPr>
              <a:t>System Requirements</a:t>
            </a:r>
          </a:p>
        </p:txBody>
      </p:sp>
      <p:sp>
        <p:nvSpPr>
          <p:cNvPr id="3" name="TextBox 3"/>
          <p:cNvSpPr txBox="1"/>
          <p:nvPr/>
        </p:nvSpPr>
        <p:spPr>
          <a:xfrm>
            <a:off x="974253" y="1391289"/>
            <a:ext cx="7106245"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Hardware Requirements:</a:t>
            </a:r>
          </a:p>
        </p:txBody>
      </p:sp>
      <p:sp>
        <p:nvSpPr>
          <p:cNvPr id="4" name="TextBox 4"/>
          <p:cNvSpPr txBox="1"/>
          <p:nvPr/>
        </p:nvSpPr>
        <p:spPr>
          <a:xfrm>
            <a:off x="1270770" y="2249809"/>
            <a:ext cx="5194176" cy="184721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rPr>
              <a:t>-CPU : Processor i5 or more</a:t>
            </a:r>
          </a:p>
          <a:p>
            <a:pPr>
              <a:lnSpc>
                <a:spcPts val="4759"/>
              </a:lnSpc>
            </a:pPr>
            <a:r>
              <a:rPr lang="en-US" sz="3399">
                <a:solidFill>
                  <a:srgbClr val="000000"/>
                </a:solidFill>
                <a:latin typeface="Times New Roman"/>
              </a:rPr>
              <a:t>-RAM : 8GB</a:t>
            </a:r>
          </a:p>
          <a:p>
            <a:pPr algn="l">
              <a:lnSpc>
                <a:spcPts val="4759"/>
              </a:lnSpc>
            </a:pPr>
            <a:r>
              <a:rPr lang="en-US" sz="3399">
                <a:solidFill>
                  <a:srgbClr val="000000"/>
                </a:solidFill>
                <a:latin typeface="Times New Roman"/>
              </a:rPr>
              <a:t>-Operating System</a:t>
            </a:r>
          </a:p>
        </p:txBody>
      </p:sp>
      <p:sp>
        <p:nvSpPr>
          <p:cNvPr id="5" name="TextBox 5"/>
          <p:cNvSpPr txBox="1"/>
          <p:nvPr/>
        </p:nvSpPr>
        <p:spPr>
          <a:xfrm>
            <a:off x="9340231" y="1391289"/>
            <a:ext cx="6782693"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Software Requirements:</a:t>
            </a:r>
          </a:p>
        </p:txBody>
      </p:sp>
      <p:sp>
        <p:nvSpPr>
          <p:cNvPr id="6" name="TextBox 6"/>
          <p:cNvSpPr txBox="1"/>
          <p:nvPr/>
        </p:nvSpPr>
        <p:spPr>
          <a:xfrm>
            <a:off x="9750284" y="2249809"/>
            <a:ext cx="3653818" cy="184721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rPr>
              <a:t>-Jupyter Notebook</a:t>
            </a:r>
          </a:p>
          <a:p>
            <a:pPr>
              <a:lnSpc>
                <a:spcPts val="4759"/>
              </a:lnSpc>
            </a:pPr>
            <a:r>
              <a:rPr lang="en-US" sz="3399">
                <a:solidFill>
                  <a:srgbClr val="000000"/>
                </a:solidFill>
                <a:latin typeface="Times New Roman"/>
              </a:rPr>
              <a:t>-Anaconda Navig</a:t>
            </a:r>
          </a:p>
          <a:p>
            <a:pPr algn="l">
              <a:lnSpc>
                <a:spcPts val="4759"/>
              </a:lnSpc>
            </a:pPr>
            <a:r>
              <a:rPr lang="en-US" sz="3399">
                <a:solidFill>
                  <a:srgbClr val="000000"/>
                </a:solidFill>
                <a:latin typeface="Times New Roman"/>
              </a:rPr>
              <a:t>-Python 3.8</a:t>
            </a:r>
          </a:p>
        </p:txBody>
      </p:sp>
      <p:sp>
        <p:nvSpPr>
          <p:cNvPr id="7" name="TextBox 7"/>
          <p:cNvSpPr txBox="1"/>
          <p:nvPr/>
        </p:nvSpPr>
        <p:spPr>
          <a:xfrm>
            <a:off x="288105" y="4087499"/>
            <a:ext cx="10136312" cy="1133476"/>
          </a:xfrm>
          <a:prstGeom prst="rect">
            <a:avLst/>
          </a:prstGeom>
        </p:spPr>
        <p:txBody>
          <a:bodyPr lIns="0" tIns="0" rIns="0" bIns="0" rtlCol="0" anchor="t">
            <a:spAutoFit/>
          </a:bodyPr>
          <a:lstStyle/>
          <a:p>
            <a:pPr algn="ctr">
              <a:lnSpc>
                <a:spcPts val="8399"/>
              </a:lnSpc>
            </a:pPr>
            <a:r>
              <a:rPr lang="en-US" sz="5999" u="sng">
                <a:solidFill>
                  <a:srgbClr val="000000"/>
                </a:solidFill>
                <a:latin typeface="Times New Roman"/>
              </a:rPr>
              <a:t>Non Functional Requirements </a:t>
            </a:r>
          </a:p>
        </p:txBody>
      </p:sp>
      <p:sp>
        <p:nvSpPr>
          <p:cNvPr id="10" name="TextBox 9">
            <a:extLst>
              <a:ext uri="{FF2B5EF4-FFF2-40B4-BE49-F238E27FC236}">
                <a16:creationId xmlns:a16="http://schemas.microsoft.com/office/drawing/2014/main" id="{24550C8C-AA8E-36A2-BAD0-13A10A9A7ABF}"/>
              </a:ext>
            </a:extLst>
          </p:cNvPr>
          <p:cNvSpPr txBox="1"/>
          <p:nvPr/>
        </p:nvSpPr>
        <p:spPr>
          <a:xfrm>
            <a:off x="838200" y="5198115"/>
            <a:ext cx="16143569"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Hardware Compatibility: </a:t>
            </a:r>
            <a:r>
              <a:rPr lang="en-US" sz="2400" dirty="0">
                <a:latin typeface="Times New Roman" panose="02020603050405020304" pitchFamily="18" charset="0"/>
                <a:cs typeface="Times New Roman" panose="02020603050405020304" pitchFamily="18" charset="0"/>
              </a:rPr>
              <a:t>The system's performance may be constrained by the hardware capabilities of the devices on which it is deployed. Older or less powerful hardware may experience slower processing speeds and could impact the real-time nature of face detection.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Availability and Quality: </a:t>
            </a:r>
            <a:r>
              <a:rPr lang="en-US" sz="2400" dirty="0">
                <a:latin typeface="Times New Roman" panose="02020603050405020304" pitchFamily="18" charset="0"/>
                <a:cs typeface="Times New Roman" panose="02020603050405020304" pitchFamily="18" charset="0"/>
              </a:rPr>
              <a:t>The project's success heavily relies on the availability and quality of labeled datasets for training and testing the machine learning models. Limited or poor-quality data may result in suboptimal model performance and generalization.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Computational Resources: </a:t>
            </a:r>
            <a:r>
              <a:rPr lang="en-US" sz="2400" dirty="0">
                <a:latin typeface="Times New Roman" panose="02020603050405020304" pitchFamily="18" charset="0"/>
                <a:cs typeface="Times New Roman" panose="02020603050405020304" pitchFamily="18" charset="0"/>
              </a:rPr>
              <a:t>Adequate computational resources are essential for training complex machine learning models, especially deep neural networks. Constraints in computational power may impact the scalability and efficiency of the developed system.</a:t>
            </a:r>
          </a:p>
          <a:p>
            <a:r>
              <a:rPr lang="en-US" sz="2400" b="1" dirty="0">
                <a:latin typeface="Times New Roman" panose="02020603050405020304" pitchFamily="18" charset="0"/>
                <a:cs typeface="Times New Roman" panose="02020603050405020304" pitchFamily="18" charset="0"/>
              </a:rPr>
              <a:t>Time Constraints</a:t>
            </a:r>
            <a:r>
              <a:rPr lang="en-US" sz="2400" dirty="0">
                <a:latin typeface="Times New Roman" panose="02020603050405020304" pitchFamily="18" charset="0"/>
                <a:cs typeface="Times New Roman" panose="02020603050405020304" pitchFamily="18" charset="0"/>
              </a:rPr>
              <a:t>: Timely completion of the project is crucial, especially in the context of medical applications where prompt diagnosis is critical. Delays in model development and deployment may hinder the project's overall impact on healthcare.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C423497-4729-C727-A448-4D1368EDE9B8}"/>
              </a:ext>
            </a:extLst>
          </p:cNvPr>
          <p:cNvSpPr txBox="1"/>
          <p:nvPr/>
        </p:nvSpPr>
        <p:spPr>
          <a:xfrm>
            <a:off x="381000" y="353080"/>
            <a:ext cx="177381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OUTPUT:</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9CAAE4-576D-363C-497F-EAC1B606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49" y="1161434"/>
            <a:ext cx="5361139" cy="8326196"/>
          </a:xfrm>
          <a:prstGeom prst="rect">
            <a:avLst/>
          </a:prstGeom>
        </p:spPr>
      </p:pic>
      <p:pic>
        <p:nvPicPr>
          <p:cNvPr id="5" name="Picture 4">
            <a:extLst>
              <a:ext uri="{FF2B5EF4-FFF2-40B4-BE49-F238E27FC236}">
                <a16:creationId xmlns:a16="http://schemas.microsoft.com/office/drawing/2014/main" id="{BAB1EF72-8D66-3B13-90CF-07E4C1636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27" y="1143000"/>
            <a:ext cx="5361139" cy="8344630"/>
          </a:xfrm>
          <a:prstGeom prst="rect">
            <a:avLst/>
          </a:prstGeom>
        </p:spPr>
      </p:pic>
      <p:pic>
        <p:nvPicPr>
          <p:cNvPr id="7" name="Picture 6">
            <a:extLst>
              <a:ext uri="{FF2B5EF4-FFF2-40B4-BE49-F238E27FC236}">
                <a16:creationId xmlns:a16="http://schemas.microsoft.com/office/drawing/2014/main" id="{F8D93D39-498D-1DA9-D518-B7B2507DE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00" y="876300"/>
            <a:ext cx="5998028" cy="4267200"/>
          </a:xfrm>
          <a:prstGeom prst="rect">
            <a:avLst/>
          </a:prstGeom>
        </p:spPr>
      </p:pic>
      <p:pic>
        <p:nvPicPr>
          <p:cNvPr id="9" name="Picture 8">
            <a:extLst>
              <a:ext uri="{FF2B5EF4-FFF2-40B4-BE49-F238E27FC236}">
                <a16:creationId xmlns:a16="http://schemas.microsoft.com/office/drawing/2014/main" id="{383CFAEB-E786-5788-C8C6-BE679A4BDF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15800" y="5600700"/>
            <a:ext cx="5107577" cy="4114800"/>
          </a:xfrm>
          <a:prstGeom prst="rect">
            <a:avLst/>
          </a:prstGeom>
        </p:spPr>
      </p:pic>
    </p:spTree>
    <p:extLst>
      <p:ext uri="{BB962C8B-B14F-4D97-AF65-F5344CB8AC3E}">
        <p14:creationId xmlns:p14="http://schemas.microsoft.com/office/powerpoint/2010/main" val="106883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1292</Words>
  <Application>Microsoft Office PowerPoint</Application>
  <PresentationFormat>Custom</PresentationFormat>
  <Paragraphs>95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Open Sauce Semi-Bold</vt:lpstr>
      <vt:lpstr>Times New Roman Bold</vt:lpstr>
      <vt:lpstr>Arial</vt:lpstr>
      <vt:lpstr>Calibri</vt:lpstr>
      <vt:lpstr>Times New Roman Semi-Bold</vt:lpstr>
      <vt:lpstr>Office Theme</vt:lpstr>
      <vt:lpstr>PowerPoint Presentation</vt:lpstr>
      <vt:lpstr>PowerPoint Presentation</vt:lpstr>
      <vt:lpstr>PowerPoint Presentation</vt:lpstr>
      <vt:lpstr>PowerPoint Presentation</vt:lpstr>
      <vt:lpstr>PowerPoint Presentation</vt:lpstr>
      <vt:lpstr>Block Diagram</vt:lpstr>
      <vt:lpstr>System Architecture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ASUS VIvoBOOK</dc:creator>
  <cp:lastModifiedBy>H A N D</cp:lastModifiedBy>
  <cp:revision>5</cp:revision>
  <dcterms:created xsi:type="dcterms:W3CDTF">2006-08-16T00:00:00Z</dcterms:created>
  <dcterms:modified xsi:type="dcterms:W3CDTF">2023-12-19T06:48:18Z</dcterms:modified>
  <dc:identifier>DAFzHiZIvjQ</dc:identifier>
</cp:coreProperties>
</file>