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63" r:id="rId6"/>
    <p:sldId id="258" r:id="rId7"/>
    <p:sldId id="260"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194504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60700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603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4210199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301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958100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65506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376849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276013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730EA-8E80-4531-B0AC-C3EC5031B69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19111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1730EA-8E80-4531-B0AC-C3EC5031B69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127092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1730EA-8E80-4531-B0AC-C3EC5031B692}"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125440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1730EA-8E80-4531-B0AC-C3EC5031B692}"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313523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730EA-8E80-4531-B0AC-C3EC5031B692}"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281538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1730EA-8E80-4531-B0AC-C3EC5031B69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350995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1730EA-8E80-4531-B0AC-C3EC5031B69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7EB39-9CB2-42EC-A1B0-5F3B68D7D3E5}" type="slidenum">
              <a:rPr lang="en-US" smtClean="0"/>
              <a:t>‹#›</a:t>
            </a:fld>
            <a:endParaRPr lang="en-US"/>
          </a:p>
        </p:txBody>
      </p:sp>
    </p:spTree>
    <p:extLst>
      <p:ext uri="{BB962C8B-B14F-4D97-AF65-F5344CB8AC3E}">
        <p14:creationId xmlns:p14="http://schemas.microsoft.com/office/powerpoint/2010/main" val="928234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1730EA-8E80-4531-B0AC-C3EC5031B692}" type="datetimeFigureOut">
              <a:rPr lang="en-US" smtClean="0"/>
              <a:t>11/2/2023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37EB39-9CB2-42EC-A1B0-5F3B68D7D3E5}" type="slidenum">
              <a:rPr lang="en-US" smtClean="0"/>
              <a:t>‹#›</a:t>
            </a:fld>
            <a:endParaRPr lang="en-US"/>
          </a:p>
        </p:txBody>
      </p:sp>
    </p:spTree>
    <p:extLst>
      <p:ext uri="{BB962C8B-B14F-4D97-AF65-F5344CB8AC3E}">
        <p14:creationId xmlns:p14="http://schemas.microsoft.com/office/powerpoint/2010/main" val="3560895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AA9D-9524-8FE5-6372-2B85E9902A64}"/>
              </a:ext>
            </a:extLst>
          </p:cNvPr>
          <p:cNvSpPr>
            <a:spLocks noGrp="1"/>
          </p:cNvSpPr>
          <p:nvPr>
            <p:ph type="ctrTitle"/>
          </p:nvPr>
        </p:nvSpPr>
        <p:spPr/>
        <p:txBody>
          <a:bodyPr/>
          <a:lstStyle/>
          <a:p>
            <a:r>
              <a:rPr lang="en-IN" dirty="0"/>
              <a:t>Exception Handling</a:t>
            </a:r>
            <a:br>
              <a:rPr lang="en-IN" dirty="0"/>
            </a:br>
            <a:endParaRPr lang="en-US" dirty="0"/>
          </a:p>
        </p:txBody>
      </p:sp>
      <p:sp>
        <p:nvSpPr>
          <p:cNvPr id="3" name="Subtitle 2">
            <a:extLst>
              <a:ext uri="{FF2B5EF4-FFF2-40B4-BE49-F238E27FC236}">
                <a16:creationId xmlns:a16="http://schemas.microsoft.com/office/drawing/2014/main" id="{739BDDEE-448C-6958-063C-0D64076D0468}"/>
              </a:ext>
            </a:extLst>
          </p:cNvPr>
          <p:cNvSpPr>
            <a:spLocks noGrp="1"/>
          </p:cNvSpPr>
          <p:nvPr>
            <p:ph type="subTitle" idx="1"/>
          </p:nvPr>
        </p:nvSpPr>
        <p:spPr/>
        <p:txBody>
          <a:bodyPr/>
          <a:lstStyle/>
          <a:p>
            <a:r>
              <a:rPr lang="en-IN" dirty="0"/>
              <a:t>By Kotha Harsha</a:t>
            </a:r>
            <a:endParaRPr lang="en-US" dirty="0"/>
          </a:p>
        </p:txBody>
      </p:sp>
    </p:spTree>
    <p:extLst>
      <p:ext uri="{BB962C8B-B14F-4D97-AF65-F5344CB8AC3E}">
        <p14:creationId xmlns:p14="http://schemas.microsoft.com/office/powerpoint/2010/main" val="154805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3E77-9B25-7236-E526-542AC4AD9A5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E596101-FCE7-A2BC-8168-84D51CC586FA}"/>
              </a:ext>
            </a:extLst>
          </p:cNvPr>
          <p:cNvPicPr>
            <a:picLocks noGrp="1" noChangeAspect="1"/>
          </p:cNvPicPr>
          <p:nvPr>
            <p:ph idx="1"/>
          </p:nvPr>
        </p:nvPicPr>
        <p:blipFill>
          <a:blip r:embed="rId2"/>
          <a:stretch>
            <a:fillRect/>
          </a:stretch>
        </p:blipFill>
        <p:spPr>
          <a:xfrm>
            <a:off x="677863" y="609601"/>
            <a:ext cx="8596312" cy="5275474"/>
          </a:xfrm>
        </p:spPr>
      </p:pic>
    </p:spTree>
    <p:extLst>
      <p:ext uri="{BB962C8B-B14F-4D97-AF65-F5344CB8AC3E}">
        <p14:creationId xmlns:p14="http://schemas.microsoft.com/office/powerpoint/2010/main" val="232647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78C1-71D1-5E6F-1165-7163FA6A9819}"/>
              </a:ext>
            </a:extLst>
          </p:cNvPr>
          <p:cNvSpPr>
            <a:spLocks noGrp="1"/>
          </p:cNvSpPr>
          <p:nvPr>
            <p:ph type="title"/>
          </p:nvPr>
        </p:nvSpPr>
        <p:spPr/>
        <p:txBody>
          <a:bodyPr/>
          <a:lstStyle/>
          <a:p>
            <a:r>
              <a:rPr lang="en-IN" dirty="0">
                <a:highlight>
                  <a:srgbClr val="FFFF00"/>
                </a:highlight>
              </a:rPr>
              <a:t>Exception Handling:</a:t>
            </a:r>
            <a:endParaRPr lang="en-US" dirty="0">
              <a:highlight>
                <a:srgbClr val="FFFF00"/>
              </a:highlight>
            </a:endParaRPr>
          </a:p>
        </p:txBody>
      </p:sp>
      <p:sp>
        <p:nvSpPr>
          <p:cNvPr id="3" name="Content Placeholder 2">
            <a:extLst>
              <a:ext uri="{FF2B5EF4-FFF2-40B4-BE49-F238E27FC236}">
                <a16:creationId xmlns:a16="http://schemas.microsoft.com/office/drawing/2014/main" id="{B11AC713-E8B2-6C6F-D7C1-2670B5ECA91A}"/>
              </a:ext>
            </a:extLst>
          </p:cNvPr>
          <p:cNvSpPr>
            <a:spLocks noGrp="1"/>
          </p:cNvSpPr>
          <p:nvPr>
            <p:ph idx="1"/>
          </p:nvPr>
        </p:nvSpPr>
        <p:spPr/>
        <p:txBody>
          <a:bodyPr>
            <a:normAutofit fontScale="92500" lnSpcReduction="10000"/>
          </a:bodyPr>
          <a:lstStyle/>
          <a:p>
            <a:r>
              <a:rPr lang="en-IN" sz="1600" dirty="0"/>
              <a:t>Exception handling in Object oriented Programming is used to manage Errors.</a:t>
            </a:r>
          </a:p>
          <a:p>
            <a:r>
              <a:rPr lang="en-IN" sz="1600" dirty="0"/>
              <a:t>In C# the Exceptions can be handled by the try-catch-finally keywords.</a:t>
            </a:r>
          </a:p>
          <a:p>
            <a:r>
              <a:rPr lang="en-US" sz="1600" b="0" i="0" dirty="0">
                <a:solidFill>
                  <a:srgbClr val="374151"/>
                </a:solidFill>
                <a:effectLst/>
              </a:rPr>
              <a:t>By doing so, you can handle exceptions gracefully, improving the reliability and robustness of your applications. Effective exception handling is an essential part of writing stable and user-friendly software, as it allows you to anticipate and handle errors that might occur during execution.</a:t>
            </a:r>
            <a:endParaRPr lang="en-IN" sz="1600" dirty="0"/>
          </a:p>
          <a:p>
            <a:r>
              <a:rPr lang="en-IN" sz="1600" dirty="0"/>
              <a:t>Try :A Try block is a block of code inside which an error can occur</a:t>
            </a:r>
          </a:p>
          <a:p>
            <a:pPr>
              <a:buFont typeface="Symbol" panose="05050102010706020507" pitchFamily="18" charset="2"/>
              <a:buChar char="Þ"/>
            </a:pPr>
            <a:r>
              <a:rPr lang="en-IN" sz="1600" dirty="0"/>
              <a:t>Catch: When any error occur in Try block ,Then it is Passed to catch block to Handle it.</a:t>
            </a:r>
          </a:p>
          <a:p>
            <a:pPr>
              <a:buFont typeface="Symbol" panose="05050102010706020507" pitchFamily="18" charset="2"/>
              <a:buChar char="Þ"/>
            </a:pPr>
            <a:r>
              <a:rPr lang="en-IN" sz="1600" dirty="0"/>
              <a:t>Finally: The Finally Block is used to </a:t>
            </a:r>
            <a:r>
              <a:rPr lang="en-IN" sz="1600" dirty="0" err="1"/>
              <a:t>to</a:t>
            </a:r>
            <a:r>
              <a:rPr lang="en-IN" sz="1600" dirty="0"/>
              <a:t> </a:t>
            </a:r>
            <a:r>
              <a:rPr lang="en-IN" sz="1600" dirty="0" err="1"/>
              <a:t>excute</a:t>
            </a:r>
            <a:r>
              <a:rPr lang="en-IN" sz="1600" dirty="0"/>
              <a:t> a given set of statements ,whether an exception is thrown or not thrown</a:t>
            </a:r>
          </a:p>
          <a:p>
            <a:pPr>
              <a:buFont typeface="Symbol" panose="05050102010706020507" pitchFamily="18" charset="2"/>
              <a:buChar char="Þ"/>
            </a:pPr>
            <a:r>
              <a:rPr lang="en-IN" sz="1600" dirty="0"/>
              <a:t>Throw(Keyword):A Program throws an exception when a problem shows </a:t>
            </a:r>
            <a:r>
              <a:rPr lang="en-IN" sz="1600" dirty="0" err="1"/>
              <a:t>up.this</a:t>
            </a:r>
            <a:r>
              <a:rPr lang="en-IN" sz="1600" dirty="0"/>
              <a:t> is done using a throw keyword.</a:t>
            </a:r>
          </a:p>
          <a:p>
            <a:pPr>
              <a:buFont typeface="Symbol" panose="05050102010706020507" pitchFamily="18" charset="2"/>
              <a:buChar char="Þ"/>
            </a:pPr>
            <a:r>
              <a:rPr lang="en-IN" sz="1600" dirty="0"/>
              <a:t> Inside the catch block you can use throw keyword to pass the stack trace to level up</a:t>
            </a:r>
          </a:p>
          <a:p>
            <a:pPr>
              <a:buFont typeface="Symbol" panose="05050102010706020507" pitchFamily="18" charset="2"/>
              <a:buChar char="Þ"/>
            </a:pPr>
            <a:endParaRPr lang="en-IN" dirty="0"/>
          </a:p>
          <a:p>
            <a:pPr>
              <a:buFont typeface="Symbol" panose="05050102010706020507" pitchFamily="18" charset="2"/>
              <a:buChar char="Þ"/>
            </a:pPr>
            <a:endParaRPr lang="en-IN" dirty="0"/>
          </a:p>
          <a:p>
            <a:pPr marL="0" indent="0">
              <a:buNone/>
            </a:pP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97252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9F2D-055A-405E-9922-6239D966F2D0}"/>
              </a:ext>
            </a:extLst>
          </p:cNvPr>
          <p:cNvSpPr>
            <a:spLocks noGrp="1"/>
          </p:cNvSpPr>
          <p:nvPr>
            <p:ph type="title"/>
          </p:nvPr>
        </p:nvSpPr>
        <p:spPr>
          <a:xfrm>
            <a:off x="462181" y="121024"/>
            <a:ext cx="8596668" cy="18825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FA613EA-24B3-64E9-17F8-96B6DBEA95EC}"/>
              </a:ext>
            </a:extLst>
          </p:cNvPr>
          <p:cNvSpPr>
            <a:spLocks noGrp="1"/>
          </p:cNvSpPr>
          <p:nvPr>
            <p:ph idx="1"/>
          </p:nvPr>
        </p:nvSpPr>
        <p:spPr>
          <a:xfrm>
            <a:off x="677334" y="816639"/>
            <a:ext cx="8596668" cy="5224724"/>
          </a:xfrm>
        </p:spPr>
        <p:txBody>
          <a:bodyPr>
            <a:normAutofit fontScale="85000" lnSpcReduction="10000"/>
          </a:bodyPr>
          <a:lstStyle/>
          <a:p>
            <a:pPr rtl="0">
              <a:buFont typeface="+mj-lt"/>
              <a:buAutoNum type="arabicPeriod"/>
            </a:pPr>
            <a:r>
              <a:rPr lang="en-US" b="1" dirty="0"/>
              <a:t>Try-Catch Blocks for Exceptions:</a:t>
            </a:r>
            <a:endParaRPr lang="en-US" dirty="0"/>
          </a:p>
          <a:p>
            <a:pPr marL="742950" lvl="1" indent="-285750" rtl="0">
              <a:buFont typeface="+mj-lt"/>
              <a:buAutoNum type="arabicPeriod"/>
            </a:pPr>
            <a:r>
              <a:rPr lang="en-US" dirty="0"/>
              <a:t>Try-catch blocks are used to handle runtime exceptions, also known as logical errors or exceptional conditions.</a:t>
            </a:r>
          </a:p>
          <a:p>
            <a:pPr marL="742950" lvl="1" indent="-285750" rtl="0">
              <a:buFont typeface="+mj-lt"/>
              <a:buAutoNum type="arabicPeriod"/>
            </a:pPr>
            <a:r>
              <a:rPr lang="en-US" dirty="0"/>
              <a:t>Exceptions can occur due to issues like dividing by zero, accessing an array index out of bounds, or attempting to open a file that doesn't exist.</a:t>
            </a:r>
          </a:p>
          <a:p>
            <a:pPr marL="742950" lvl="1" indent="-285750" rtl="0">
              <a:buFont typeface="+mj-lt"/>
              <a:buAutoNum type="arabicPeriod"/>
            </a:pPr>
            <a:r>
              <a:rPr lang="en-US" dirty="0"/>
              <a:t>The try block contains the code where exceptions may occur, and the catch block is used to catch and handle those exceptions.</a:t>
            </a:r>
          </a:p>
          <a:p>
            <a:pPr marL="742950" lvl="1" indent="-285750" rtl="0">
              <a:buFont typeface="+mj-lt"/>
              <a:buAutoNum type="arabicPeriod"/>
            </a:pPr>
            <a:r>
              <a:rPr lang="en-US" dirty="0"/>
              <a:t>You use try-catch blocks to gracefully handle and recover from runtime errors, preventing your program from crashing.</a:t>
            </a:r>
          </a:p>
          <a:p>
            <a:pPr rtl="0">
              <a:buFont typeface="+mj-lt"/>
              <a:buAutoNum type="arabicPeriod"/>
            </a:pPr>
            <a:r>
              <a:rPr lang="en-US" b="1" dirty="0"/>
              <a:t>Syntax Errors:</a:t>
            </a:r>
            <a:endParaRPr lang="en-US" dirty="0"/>
          </a:p>
          <a:p>
            <a:pPr marL="742950" lvl="1" indent="-285750" rtl="0">
              <a:buFont typeface="+mj-lt"/>
              <a:buAutoNum type="arabicPeriod"/>
            </a:pPr>
            <a:r>
              <a:rPr lang="en-US" dirty="0"/>
              <a:t>Syntax errors are detected by the compiler during the compilation phase.</a:t>
            </a:r>
          </a:p>
          <a:p>
            <a:pPr marL="742950" lvl="1" indent="-285750" rtl="0">
              <a:buFont typeface="+mj-lt"/>
              <a:buAutoNum type="arabicPeriod"/>
            </a:pPr>
            <a:r>
              <a:rPr lang="en-US" dirty="0"/>
              <a:t>These errors are related to the structure and grammar of the programming language, not to the program's logic or runtime execution.</a:t>
            </a:r>
          </a:p>
          <a:p>
            <a:pPr marL="742950" lvl="1" indent="-285750" rtl="0">
              <a:buFont typeface="+mj-lt"/>
              <a:buAutoNum type="arabicPeriod"/>
            </a:pPr>
            <a:r>
              <a:rPr lang="en-US" dirty="0"/>
              <a:t>Examples of syntax errors include missing semicolons, unmatched parentheses, or undeclared variables.</a:t>
            </a:r>
          </a:p>
          <a:p>
            <a:pPr marL="742950" lvl="1" indent="-285750" rtl="0">
              <a:buFont typeface="+mj-lt"/>
              <a:buAutoNum type="arabicPeriod"/>
            </a:pPr>
            <a:r>
              <a:rPr lang="en-US" dirty="0"/>
              <a:t>You must fix syntax errors in your source code before you can compile and run your program.</a:t>
            </a:r>
          </a:p>
          <a:p>
            <a:pPr rtl="0"/>
            <a:r>
              <a:rPr lang="en-US" dirty="0">
                <a:effectLst/>
              </a:rPr>
              <a:t>In summary, try-catch blocks are not used to handle syntax errors; they are used to handle exceptions or runtime errors. Syntax errors need to be resolved directly in your source code to successfully compile your program, and they are not related to the try-catch mechanism.</a:t>
            </a:r>
          </a:p>
          <a:p>
            <a:endParaRPr lang="en-US" dirty="0"/>
          </a:p>
        </p:txBody>
      </p:sp>
    </p:spTree>
    <p:extLst>
      <p:ext uri="{BB962C8B-B14F-4D97-AF65-F5344CB8AC3E}">
        <p14:creationId xmlns:p14="http://schemas.microsoft.com/office/powerpoint/2010/main" val="148527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8D01-B3B5-83F4-CAE8-782801A3F400}"/>
              </a:ext>
            </a:extLst>
          </p:cNvPr>
          <p:cNvSpPr>
            <a:spLocks noGrp="1"/>
          </p:cNvSpPr>
          <p:nvPr>
            <p:ph type="title"/>
          </p:nvPr>
        </p:nvSpPr>
        <p:spPr>
          <a:xfrm>
            <a:off x="677334" y="609600"/>
            <a:ext cx="8596668" cy="493059"/>
          </a:xfrm>
        </p:spPr>
        <p:txBody>
          <a:bodyPr>
            <a:normAutofit fontScale="90000"/>
          </a:bodyPr>
          <a:lstStyle/>
          <a:p>
            <a:r>
              <a:rPr lang="en-IN" dirty="0"/>
              <a:t>Exception Classes in C#</a:t>
            </a:r>
            <a:endParaRPr lang="en-US" dirty="0"/>
          </a:p>
        </p:txBody>
      </p:sp>
      <p:sp>
        <p:nvSpPr>
          <p:cNvPr id="3" name="Content Placeholder 2">
            <a:extLst>
              <a:ext uri="{FF2B5EF4-FFF2-40B4-BE49-F238E27FC236}">
                <a16:creationId xmlns:a16="http://schemas.microsoft.com/office/drawing/2014/main" id="{FA5F6A87-B718-B2E3-2145-AF5A47D994FA}"/>
              </a:ext>
            </a:extLst>
          </p:cNvPr>
          <p:cNvSpPr>
            <a:spLocks noGrp="1"/>
          </p:cNvSpPr>
          <p:nvPr>
            <p:ph idx="1"/>
          </p:nvPr>
        </p:nvSpPr>
        <p:spPr>
          <a:xfrm>
            <a:off x="677334" y="1277471"/>
            <a:ext cx="8596668" cy="4763891"/>
          </a:xfrm>
        </p:spPr>
        <p:txBody>
          <a:bodyPr/>
          <a:lstStyle/>
          <a:p>
            <a:r>
              <a:rPr lang="en-IN" dirty="0"/>
              <a:t>C# exceptions are represented by classes . The classes in C# are derived from the </a:t>
            </a:r>
            <a:r>
              <a:rPr lang="en-IN" dirty="0">
                <a:highlight>
                  <a:srgbClr val="FFFF00"/>
                </a:highlight>
              </a:rPr>
              <a:t>“</a:t>
            </a:r>
            <a:r>
              <a:rPr lang="en-IN" b="1" dirty="0" err="1">
                <a:highlight>
                  <a:srgbClr val="FFFF00"/>
                </a:highlight>
              </a:rPr>
              <a:t>System.Exception</a:t>
            </a:r>
            <a:r>
              <a:rPr lang="en-IN" b="1" dirty="0">
                <a:highlight>
                  <a:srgbClr val="FFFF00"/>
                </a:highlight>
              </a:rPr>
              <a:t>” </a:t>
            </a:r>
            <a:r>
              <a:rPr lang="en-IN" dirty="0"/>
              <a:t>class. </a:t>
            </a:r>
          </a:p>
          <a:p>
            <a:r>
              <a:rPr lang="en-IN" dirty="0"/>
              <a:t>Some of the exception classes derived from the </a:t>
            </a:r>
            <a:r>
              <a:rPr lang="en-IN" dirty="0" err="1"/>
              <a:t>System.Exception</a:t>
            </a:r>
            <a:r>
              <a:rPr lang="en-IN" dirty="0"/>
              <a:t> class are the </a:t>
            </a:r>
          </a:p>
          <a:p>
            <a:r>
              <a:rPr lang="en-IN" dirty="0"/>
              <a:t>1.System.ApplicationException (</a:t>
            </a:r>
            <a:r>
              <a:rPr lang="en-US" b="0" i="0" dirty="0">
                <a:solidFill>
                  <a:srgbClr val="000000"/>
                </a:solidFill>
                <a:effectLst/>
              </a:rPr>
              <a:t>class supports exceptions generated by application programs. Hence the exceptions defined by the programmers should derive from this class</a:t>
            </a:r>
            <a:r>
              <a:rPr lang="en-US" b="0" i="0" dirty="0">
                <a:solidFill>
                  <a:srgbClr val="000000"/>
                </a:solidFill>
                <a:effectLst/>
                <a:latin typeface="Verdana" panose="020B0604030504040204" pitchFamily="34" charset="0"/>
              </a:rPr>
              <a:t>.)</a:t>
            </a:r>
            <a:endParaRPr lang="en-IN" dirty="0">
              <a:latin typeface="+mj-lt"/>
            </a:endParaRPr>
          </a:p>
          <a:p>
            <a:r>
              <a:rPr lang="en-IN" dirty="0"/>
              <a:t>2.System.SystemException classes(</a:t>
            </a:r>
            <a:r>
              <a:rPr lang="en-US" b="0" i="0" dirty="0">
                <a:solidFill>
                  <a:srgbClr val="000000"/>
                </a:solidFill>
                <a:effectLst/>
                <a:latin typeface="+mj-lt"/>
              </a:rPr>
              <a:t>The </a:t>
            </a:r>
            <a:r>
              <a:rPr lang="en-US" b="1" i="0" dirty="0" err="1">
                <a:solidFill>
                  <a:srgbClr val="000000"/>
                </a:solidFill>
                <a:effectLst/>
                <a:latin typeface="+mj-lt"/>
              </a:rPr>
              <a:t>System.SystemException</a:t>
            </a:r>
            <a:r>
              <a:rPr lang="en-US" b="0" i="0" dirty="0">
                <a:solidFill>
                  <a:srgbClr val="000000"/>
                </a:solidFill>
                <a:effectLst/>
                <a:latin typeface="+mj-lt"/>
              </a:rPr>
              <a:t> class is the base class for all predefined system exception</a:t>
            </a:r>
            <a:r>
              <a:rPr lang="en-IN" dirty="0"/>
              <a:t>)</a:t>
            </a:r>
            <a:endParaRPr lang="en-US" dirty="0"/>
          </a:p>
        </p:txBody>
      </p:sp>
    </p:spTree>
    <p:extLst>
      <p:ext uri="{BB962C8B-B14F-4D97-AF65-F5344CB8AC3E}">
        <p14:creationId xmlns:p14="http://schemas.microsoft.com/office/powerpoint/2010/main" val="421323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BB21-EE66-BA6D-88E6-1E05E3FFF177}"/>
              </a:ext>
            </a:extLst>
          </p:cNvPr>
          <p:cNvSpPr>
            <a:spLocks noGrp="1"/>
          </p:cNvSpPr>
          <p:nvPr>
            <p:ph type="title"/>
          </p:nvPr>
        </p:nvSpPr>
        <p:spPr>
          <a:xfrm>
            <a:off x="677334" y="609600"/>
            <a:ext cx="8596668" cy="802341"/>
          </a:xfrm>
        </p:spPr>
        <p:txBody>
          <a:bodyPr>
            <a:normAutofit/>
          </a:bodyPr>
          <a:lstStyle/>
          <a:p>
            <a:r>
              <a:rPr lang="en-US" sz="1800" dirty="0">
                <a:solidFill>
                  <a:srgbClr val="000000"/>
                </a:solidFill>
              </a:rPr>
              <a:t>S</a:t>
            </a:r>
            <a:r>
              <a:rPr lang="en-US" sz="1800" b="0" i="0" dirty="0">
                <a:solidFill>
                  <a:srgbClr val="000000"/>
                </a:solidFill>
                <a:effectLst/>
              </a:rPr>
              <a:t>ome of the predefined exception classes derived from the </a:t>
            </a:r>
            <a:r>
              <a:rPr lang="en-US" sz="1800" b="0" i="0" dirty="0" err="1">
                <a:solidFill>
                  <a:srgbClr val="000000"/>
                </a:solidFill>
                <a:effectLst/>
              </a:rPr>
              <a:t>Sytem.SystemException</a:t>
            </a:r>
            <a:r>
              <a:rPr lang="en-US" sz="1800" b="0" i="0" dirty="0">
                <a:solidFill>
                  <a:srgbClr val="000000"/>
                </a:solidFill>
                <a:effectLst/>
              </a:rPr>
              <a:t> class </a:t>
            </a:r>
            <a:endParaRPr lang="en-US" sz="1800" dirty="0"/>
          </a:p>
        </p:txBody>
      </p:sp>
      <p:sp>
        <p:nvSpPr>
          <p:cNvPr id="3" name="Content Placeholder 2">
            <a:extLst>
              <a:ext uri="{FF2B5EF4-FFF2-40B4-BE49-F238E27FC236}">
                <a16:creationId xmlns:a16="http://schemas.microsoft.com/office/drawing/2014/main" id="{42ECC5FB-1A0C-6160-23F3-76C989317D57}"/>
              </a:ext>
            </a:extLst>
          </p:cNvPr>
          <p:cNvSpPr>
            <a:spLocks noGrp="1"/>
          </p:cNvSpPr>
          <p:nvPr>
            <p:ph idx="1"/>
          </p:nvPr>
        </p:nvSpPr>
        <p:spPr>
          <a:xfrm>
            <a:off x="677334" y="1344707"/>
            <a:ext cx="8596668" cy="4723550"/>
          </a:xfrm>
        </p:spPr>
        <p:txBody>
          <a:bodyPr>
            <a:normAutofit fontScale="92500" lnSpcReduction="20000"/>
          </a:bodyPr>
          <a:lstStyle/>
          <a:p>
            <a:pPr algn="l"/>
            <a:r>
              <a:rPr lang="en-US" b="1" i="0" dirty="0" err="1">
                <a:solidFill>
                  <a:srgbClr val="000000"/>
                </a:solidFill>
                <a:effectLst/>
                <a:latin typeface="+mj-lt"/>
              </a:rPr>
              <a:t>System.IO.IOException</a:t>
            </a:r>
            <a:endParaRPr lang="en-US" b="0" i="0" dirty="0">
              <a:solidFill>
                <a:srgbClr val="000000"/>
              </a:solidFill>
              <a:effectLst/>
              <a:latin typeface="+mj-lt"/>
            </a:endParaRPr>
          </a:p>
          <a:p>
            <a:pPr marL="0" indent="0" algn="l">
              <a:buNone/>
            </a:pPr>
            <a:r>
              <a:rPr lang="en-US" b="0" i="0" dirty="0">
                <a:solidFill>
                  <a:srgbClr val="000000"/>
                </a:solidFill>
                <a:effectLst/>
              </a:rPr>
              <a:t>Handles I/O errors.</a:t>
            </a:r>
          </a:p>
          <a:p>
            <a:pPr algn="l"/>
            <a:r>
              <a:rPr lang="en-US" b="1" i="0" dirty="0" err="1">
                <a:solidFill>
                  <a:srgbClr val="000000"/>
                </a:solidFill>
                <a:effectLst/>
                <a:latin typeface="+mj-lt"/>
              </a:rPr>
              <a:t>System.IndexOutOfRangeException</a:t>
            </a:r>
            <a:endParaRPr lang="en-US" dirty="0">
              <a:solidFill>
                <a:srgbClr val="000000"/>
              </a:solidFill>
              <a:latin typeface="+mj-lt"/>
            </a:endParaRPr>
          </a:p>
          <a:p>
            <a:pPr marL="0" indent="0" algn="l">
              <a:buNone/>
            </a:pPr>
            <a:r>
              <a:rPr lang="en-US" b="0" i="0" dirty="0">
                <a:solidFill>
                  <a:srgbClr val="000000"/>
                </a:solidFill>
                <a:effectLst/>
              </a:rPr>
              <a:t>Handles errors generated when a method refers to an array index out of range</a:t>
            </a:r>
            <a:r>
              <a:rPr lang="en-US" b="0" i="0" dirty="0">
                <a:solidFill>
                  <a:srgbClr val="000000"/>
                </a:solidFill>
                <a:effectLst/>
                <a:latin typeface="+mj-lt"/>
              </a:rPr>
              <a:t>.</a:t>
            </a:r>
          </a:p>
          <a:p>
            <a:pPr algn="l"/>
            <a:r>
              <a:rPr lang="en-US" b="1" i="0" dirty="0" err="1">
                <a:solidFill>
                  <a:srgbClr val="000000"/>
                </a:solidFill>
                <a:effectLst/>
                <a:latin typeface="+mj-lt"/>
              </a:rPr>
              <a:t>System.ArrayTypeMismatchException</a:t>
            </a:r>
            <a:endParaRPr lang="en-US" dirty="0">
              <a:solidFill>
                <a:srgbClr val="000000"/>
              </a:solidFill>
              <a:latin typeface="+mj-lt"/>
            </a:endParaRPr>
          </a:p>
          <a:p>
            <a:pPr marL="0" indent="0" algn="l">
              <a:buNone/>
            </a:pPr>
            <a:r>
              <a:rPr lang="en-US" b="0" i="0" dirty="0">
                <a:solidFill>
                  <a:srgbClr val="000000"/>
                </a:solidFill>
                <a:effectLst/>
              </a:rPr>
              <a:t>Handles errors generated when type is mismatched with the array type.</a:t>
            </a:r>
          </a:p>
          <a:p>
            <a:pPr algn="l"/>
            <a:r>
              <a:rPr lang="en-US" b="1" i="0" dirty="0" err="1">
                <a:solidFill>
                  <a:srgbClr val="000000"/>
                </a:solidFill>
                <a:effectLst/>
                <a:latin typeface="+mj-lt"/>
              </a:rPr>
              <a:t>System.DivideByZeroException</a:t>
            </a:r>
            <a:endParaRPr lang="en-US" b="0" i="0" dirty="0">
              <a:solidFill>
                <a:srgbClr val="000000"/>
              </a:solidFill>
              <a:effectLst/>
              <a:latin typeface="+mj-lt"/>
            </a:endParaRPr>
          </a:p>
          <a:p>
            <a:pPr marL="0" indent="0" algn="l">
              <a:buNone/>
            </a:pPr>
            <a:r>
              <a:rPr lang="en-US" b="0" i="0" dirty="0">
                <a:solidFill>
                  <a:srgbClr val="000000"/>
                </a:solidFill>
                <a:effectLst/>
              </a:rPr>
              <a:t>Handles errors generated from dividing a dividend with zero.</a:t>
            </a:r>
          </a:p>
          <a:p>
            <a:pPr algn="l"/>
            <a:r>
              <a:rPr lang="en-US" b="1" i="0" dirty="0" err="1">
                <a:solidFill>
                  <a:srgbClr val="000000"/>
                </a:solidFill>
                <a:effectLst/>
                <a:latin typeface="+mj-lt"/>
              </a:rPr>
              <a:t>System.OutOfMemoryException</a:t>
            </a:r>
            <a:endParaRPr lang="en-US" b="0" i="0" dirty="0">
              <a:solidFill>
                <a:srgbClr val="000000"/>
              </a:solidFill>
              <a:effectLst/>
              <a:latin typeface="+mj-lt"/>
            </a:endParaRPr>
          </a:p>
          <a:p>
            <a:pPr marL="0" indent="0" algn="l">
              <a:buNone/>
            </a:pPr>
            <a:r>
              <a:rPr lang="en-US" b="0" i="0" dirty="0">
                <a:solidFill>
                  <a:srgbClr val="000000"/>
                </a:solidFill>
                <a:effectLst/>
                <a:latin typeface="+mj-lt"/>
              </a:rPr>
              <a:t>Handles errors generated from insufficient free memory.</a:t>
            </a:r>
          </a:p>
          <a:p>
            <a:pPr algn="l"/>
            <a:r>
              <a:rPr lang="en-US" b="1" i="0" dirty="0" err="1">
                <a:solidFill>
                  <a:srgbClr val="000000"/>
                </a:solidFill>
                <a:effectLst/>
              </a:rPr>
              <a:t>System.NullReferenceException</a:t>
            </a:r>
            <a:endParaRPr lang="en-US" b="0" i="0" dirty="0">
              <a:solidFill>
                <a:srgbClr val="000000"/>
              </a:solidFill>
              <a:effectLst/>
            </a:endParaRPr>
          </a:p>
          <a:p>
            <a:pPr marL="0" indent="0" algn="l">
              <a:buNone/>
            </a:pPr>
            <a:r>
              <a:rPr lang="en-US" b="0" i="0" dirty="0">
                <a:solidFill>
                  <a:srgbClr val="000000"/>
                </a:solidFill>
                <a:effectLst/>
              </a:rPr>
              <a:t>Handles errors generated from referencing a null object</a:t>
            </a:r>
            <a:r>
              <a:rPr lang="en-US" b="0" i="0" dirty="0">
                <a:solidFill>
                  <a:srgbClr val="000000"/>
                </a:solidFill>
                <a:effectLst/>
                <a:latin typeface="Verdana" panose="020B0604030504040204" pitchFamily="34" charset="0"/>
              </a:rPr>
              <a:t>.</a:t>
            </a:r>
          </a:p>
          <a:p>
            <a:pPr algn="l"/>
            <a:r>
              <a:rPr lang="en-US" b="1" i="0" dirty="0" err="1">
                <a:solidFill>
                  <a:srgbClr val="000000"/>
                </a:solidFill>
                <a:effectLst/>
              </a:rPr>
              <a:t>System.StackOverflowException</a:t>
            </a:r>
            <a:endParaRPr lang="en-US" b="1" i="0" dirty="0">
              <a:solidFill>
                <a:srgbClr val="000000"/>
              </a:solidFill>
              <a:effectLst/>
            </a:endParaRPr>
          </a:p>
          <a:p>
            <a:pPr algn="l"/>
            <a:r>
              <a:rPr lang="en-US" b="0" i="0" dirty="0">
                <a:solidFill>
                  <a:srgbClr val="000000"/>
                </a:solidFill>
                <a:effectLst/>
              </a:rPr>
              <a:t>Handles errors generated from stack overflow</a:t>
            </a:r>
            <a:r>
              <a:rPr lang="en-US" b="0" i="0" dirty="0">
                <a:solidFill>
                  <a:srgbClr val="000000"/>
                </a:solidFill>
                <a:effectLst/>
                <a:latin typeface="Verdana" panose="020B0604030504040204" pitchFamily="34" charset="0"/>
              </a:rPr>
              <a:t>.</a:t>
            </a:r>
          </a:p>
          <a:p>
            <a:pPr marL="0" indent="0" algn="l">
              <a:buNone/>
            </a:pPr>
            <a:endParaRPr lang="en-US" b="0" i="0" dirty="0">
              <a:solidFill>
                <a:srgbClr val="000000"/>
              </a:solidFill>
              <a:effectLst/>
              <a:latin typeface="Verdana" panose="020B0604030504040204" pitchFamily="34" charset="0"/>
            </a:endParaRPr>
          </a:p>
          <a:p>
            <a:pPr marL="0" indent="0" algn="l">
              <a:buNone/>
            </a:pPr>
            <a:endParaRPr lang="en-US" b="0" i="0" dirty="0">
              <a:solidFill>
                <a:srgbClr val="000000"/>
              </a:solidFill>
              <a:effectLst/>
              <a:latin typeface="+mj-lt"/>
            </a:endParaRPr>
          </a:p>
          <a:p>
            <a:pPr marL="0" indent="0" algn="l">
              <a:buNone/>
            </a:pPr>
            <a:endParaRPr lang="en-US" b="0" i="0" dirty="0">
              <a:solidFill>
                <a:srgbClr val="000000"/>
              </a:solidFill>
              <a:effectLst/>
              <a:latin typeface="Verdana" panose="020B0604030504040204" pitchFamily="34" charset="0"/>
            </a:endParaRPr>
          </a:p>
          <a:p>
            <a:pPr marL="0" indent="0" algn="l">
              <a:buNone/>
            </a:pPr>
            <a:endParaRPr lang="en-US" b="0" i="0" dirty="0">
              <a:solidFill>
                <a:srgbClr val="000000"/>
              </a:solidFill>
              <a:effectLst/>
              <a:latin typeface="Verdana" panose="020B0604030504040204" pitchFamily="34" charset="0"/>
            </a:endParaRPr>
          </a:p>
          <a:p>
            <a:pPr marL="0" indent="0" algn="l">
              <a:buNone/>
            </a:pPr>
            <a:endParaRPr lang="en-US" b="0" i="0" dirty="0">
              <a:solidFill>
                <a:srgbClr val="000000"/>
              </a:solidFill>
              <a:effectLst/>
              <a:latin typeface="Verdana" panose="020B0604030504040204" pitchFamily="34" charset="0"/>
            </a:endParaRPr>
          </a:p>
          <a:p>
            <a:pPr marL="0" indent="0" algn="l">
              <a:buNone/>
            </a:pPr>
            <a:endParaRPr lang="en-US" b="0" i="0" dirty="0">
              <a:solidFill>
                <a:srgbClr val="000000"/>
              </a:solidFill>
              <a:effectLst/>
              <a:latin typeface="Verdana" panose="020B0604030504040204" pitchFamily="34" charset="0"/>
            </a:endParaRPr>
          </a:p>
          <a:p>
            <a:pPr marL="0" indent="0" algn="l">
              <a:buNone/>
            </a:pPr>
            <a:endParaRPr lang="en-US"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241454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4493-529C-DDD4-0267-614321B72183}"/>
              </a:ext>
            </a:extLst>
          </p:cNvPr>
          <p:cNvSpPr>
            <a:spLocks noGrp="1"/>
          </p:cNvSpPr>
          <p:nvPr>
            <p:ph type="title"/>
          </p:nvPr>
        </p:nvSpPr>
        <p:spPr>
          <a:xfrm>
            <a:off x="838200" y="-1398493"/>
            <a:ext cx="10515600" cy="1985401"/>
          </a:xfrm>
        </p:spPr>
        <p:txBody>
          <a:bodyPr/>
          <a:lstStyle/>
          <a:p>
            <a:endParaRPr lang="en-US" dirty="0"/>
          </a:p>
        </p:txBody>
      </p:sp>
      <p:sp>
        <p:nvSpPr>
          <p:cNvPr id="3" name="Content Placeholder 2">
            <a:extLst>
              <a:ext uri="{FF2B5EF4-FFF2-40B4-BE49-F238E27FC236}">
                <a16:creationId xmlns:a16="http://schemas.microsoft.com/office/drawing/2014/main" id="{8F56ABDF-EFE6-3FE8-633C-15D95767816C}"/>
              </a:ext>
            </a:extLst>
          </p:cNvPr>
          <p:cNvSpPr>
            <a:spLocks noGrp="1"/>
          </p:cNvSpPr>
          <p:nvPr>
            <p:ph idx="1"/>
          </p:nvPr>
        </p:nvSpPr>
        <p:spPr>
          <a:xfrm>
            <a:off x="690282" y="1264024"/>
            <a:ext cx="10515600" cy="5007068"/>
          </a:xfrm>
        </p:spPr>
        <p:txBody>
          <a:bodyPr>
            <a:normAutofit/>
          </a:bodyPr>
          <a:lstStyle/>
          <a:p>
            <a:r>
              <a:rPr lang="en-IN" dirty="0"/>
              <a:t>Syntax</a:t>
            </a:r>
          </a:p>
          <a:p>
            <a:r>
              <a:rPr lang="en-IN" dirty="0"/>
              <a:t>   try</a:t>
            </a:r>
          </a:p>
          <a:p>
            <a:pPr marL="0" indent="0">
              <a:buNone/>
            </a:pPr>
            <a:r>
              <a:rPr lang="en-IN" dirty="0"/>
              <a:t>       {</a:t>
            </a:r>
          </a:p>
          <a:p>
            <a:pPr marL="0" indent="0">
              <a:buNone/>
            </a:pPr>
            <a:r>
              <a:rPr lang="en-IN" dirty="0"/>
              <a:t>               //write some code that can raise an exception</a:t>
            </a:r>
          </a:p>
          <a:p>
            <a:pPr marL="0" indent="0">
              <a:buNone/>
            </a:pPr>
            <a:r>
              <a:rPr lang="en-IN" dirty="0"/>
              <a:t>       }</a:t>
            </a:r>
          </a:p>
          <a:p>
            <a:pPr marL="0" indent="0">
              <a:buNone/>
            </a:pPr>
            <a:r>
              <a:rPr lang="en-IN" dirty="0"/>
              <a:t>      catch(</a:t>
            </a:r>
            <a:r>
              <a:rPr lang="en-IN" dirty="0" err="1"/>
              <a:t>someException</a:t>
            </a:r>
            <a:r>
              <a:rPr lang="en-IN" dirty="0"/>
              <a:t>)</a:t>
            </a:r>
          </a:p>
          <a:p>
            <a:pPr marL="0" indent="0">
              <a:buNone/>
            </a:pPr>
            <a:r>
              <a:rPr lang="en-IN" dirty="0"/>
              <a:t>       {</a:t>
            </a:r>
          </a:p>
          <a:p>
            <a:pPr marL="0" indent="0">
              <a:buNone/>
            </a:pPr>
            <a:r>
              <a:rPr lang="en-IN" dirty="0"/>
              <a:t>           //Handle the caught exception</a:t>
            </a:r>
          </a:p>
          <a:p>
            <a:pPr marL="0" indent="0">
              <a:buNone/>
            </a:pPr>
            <a:r>
              <a:rPr lang="en-IN" dirty="0"/>
              <a:t>        }</a:t>
            </a:r>
            <a:endParaRPr lang="en-US" dirty="0"/>
          </a:p>
        </p:txBody>
      </p:sp>
    </p:spTree>
    <p:extLst>
      <p:ext uri="{BB962C8B-B14F-4D97-AF65-F5344CB8AC3E}">
        <p14:creationId xmlns:p14="http://schemas.microsoft.com/office/powerpoint/2010/main" val="418641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A71C-2AF6-C6F3-AE91-01170C1EC5FC}"/>
              </a:ext>
            </a:extLst>
          </p:cNvPr>
          <p:cNvSpPr>
            <a:spLocks noGrp="1"/>
          </p:cNvSpPr>
          <p:nvPr>
            <p:ph type="title"/>
          </p:nvPr>
        </p:nvSpPr>
        <p:spPr>
          <a:xfrm>
            <a:off x="838200" y="228601"/>
            <a:ext cx="10515600" cy="118969"/>
          </a:xfrm>
        </p:spPr>
        <p:txBody>
          <a:bodyPr>
            <a:noAutofit/>
          </a:bodyPr>
          <a:lstStyle/>
          <a:p>
            <a:r>
              <a:rPr lang="en-IN" sz="2000" dirty="0"/>
              <a:t>Handling Exception (Example)</a:t>
            </a:r>
          </a:p>
        </p:txBody>
      </p:sp>
      <p:sp>
        <p:nvSpPr>
          <p:cNvPr id="3" name="Content Placeholder 2">
            <a:extLst>
              <a:ext uri="{FF2B5EF4-FFF2-40B4-BE49-F238E27FC236}">
                <a16:creationId xmlns:a16="http://schemas.microsoft.com/office/drawing/2014/main" id="{ED6F1395-9929-EA2B-88D2-C2EBD1298805}"/>
              </a:ext>
            </a:extLst>
          </p:cNvPr>
          <p:cNvSpPr>
            <a:spLocks noGrp="1"/>
          </p:cNvSpPr>
          <p:nvPr>
            <p:ph idx="1"/>
          </p:nvPr>
        </p:nvSpPr>
        <p:spPr>
          <a:xfrm>
            <a:off x="690282" y="763306"/>
            <a:ext cx="10515600" cy="5866093"/>
          </a:xfrm>
        </p:spPr>
        <p:txBody>
          <a:bodyPr>
            <a:normAutofit fontScale="92500" lnSpcReduction="20000"/>
          </a:bodyPr>
          <a:lstStyle/>
          <a:p>
            <a:r>
              <a:rPr lang="en-IN" dirty="0"/>
              <a:t>static void Main()</a:t>
            </a:r>
          </a:p>
          <a:p>
            <a:pPr marL="0" indent="0">
              <a:buNone/>
            </a:pPr>
            <a:r>
              <a:rPr lang="en-IN" dirty="0"/>
              <a:t>   {</a:t>
            </a:r>
          </a:p>
          <a:p>
            <a:pPr marL="0" indent="0">
              <a:buNone/>
            </a:pPr>
            <a:r>
              <a:rPr lang="en-IN" dirty="0"/>
              <a:t>         string s =</a:t>
            </a:r>
            <a:r>
              <a:rPr lang="en-IN" dirty="0" err="1"/>
              <a:t>Console.ReadLine</a:t>
            </a:r>
            <a:r>
              <a:rPr lang="en-IN" dirty="0"/>
              <a:t>();</a:t>
            </a:r>
          </a:p>
          <a:p>
            <a:pPr marL="0" indent="0">
              <a:buNone/>
            </a:pPr>
            <a:r>
              <a:rPr lang="en-IN" dirty="0"/>
              <a:t>          try</a:t>
            </a:r>
          </a:p>
          <a:p>
            <a:pPr marL="0" indent="0">
              <a:buNone/>
            </a:pPr>
            <a:r>
              <a:rPr lang="en-IN" dirty="0"/>
              <a:t>          {</a:t>
            </a:r>
          </a:p>
          <a:p>
            <a:pPr marL="0" indent="0">
              <a:buNone/>
            </a:pPr>
            <a:r>
              <a:rPr lang="en-IN" dirty="0"/>
              <a:t>              Int32.Parse(s);</a:t>
            </a:r>
          </a:p>
          <a:p>
            <a:pPr marL="0" indent="0">
              <a:buNone/>
            </a:pPr>
            <a:r>
              <a:rPr lang="en-IN" dirty="0"/>
              <a:t>              </a:t>
            </a:r>
            <a:r>
              <a:rPr lang="en-IN" dirty="0" err="1"/>
              <a:t>Console.WriteLine</a:t>
            </a:r>
            <a:r>
              <a:rPr lang="en-IN" dirty="0"/>
              <a:t>(“You entered valid Int32 number {0}.”,s);</a:t>
            </a:r>
          </a:p>
          <a:p>
            <a:pPr marL="0" indent="0">
              <a:buNone/>
            </a:pPr>
            <a:r>
              <a:rPr lang="en-IN" dirty="0"/>
              <a:t>          }</a:t>
            </a:r>
          </a:p>
          <a:p>
            <a:pPr marL="0" indent="0">
              <a:buNone/>
            </a:pPr>
            <a:r>
              <a:rPr lang="en-IN" dirty="0"/>
              <a:t>          catch (</a:t>
            </a:r>
            <a:r>
              <a:rPr lang="en-IN" dirty="0" err="1"/>
              <a:t>FormatException</a:t>
            </a:r>
            <a:r>
              <a:rPr lang="en-IN" dirty="0"/>
              <a:t>)</a:t>
            </a:r>
          </a:p>
          <a:p>
            <a:pPr marL="0" indent="0">
              <a:buNone/>
            </a:pPr>
            <a:r>
              <a:rPr lang="en-IN" dirty="0"/>
              <a:t>          {</a:t>
            </a:r>
          </a:p>
          <a:p>
            <a:pPr marL="0" indent="0">
              <a:buNone/>
            </a:pPr>
            <a:r>
              <a:rPr lang="en-IN" dirty="0"/>
              <a:t>              </a:t>
            </a:r>
            <a:r>
              <a:rPr lang="en-IN" dirty="0" err="1"/>
              <a:t>Console.WriteLine</a:t>
            </a:r>
            <a:r>
              <a:rPr lang="en-IN" dirty="0"/>
              <a:t>(“Invalid integer number!”);</a:t>
            </a:r>
          </a:p>
          <a:p>
            <a:pPr marL="0" indent="0">
              <a:buNone/>
            </a:pPr>
            <a:r>
              <a:rPr lang="en-IN" dirty="0"/>
              <a:t>          }</a:t>
            </a:r>
          </a:p>
          <a:p>
            <a:pPr marL="0" indent="0">
              <a:buNone/>
            </a:pPr>
            <a:r>
              <a:rPr lang="en-IN" dirty="0"/>
              <a:t>          catch(</a:t>
            </a:r>
            <a:r>
              <a:rPr lang="en-IN" dirty="0" err="1"/>
              <a:t>OverflowException</a:t>
            </a:r>
            <a:r>
              <a:rPr lang="en-IN" dirty="0"/>
              <a:t>)</a:t>
            </a:r>
          </a:p>
          <a:p>
            <a:pPr marL="0" indent="0">
              <a:buNone/>
            </a:pPr>
            <a:r>
              <a:rPr lang="en-IN" dirty="0"/>
              <a:t>          {</a:t>
            </a:r>
          </a:p>
          <a:p>
            <a:pPr marL="0" indent="0">
              <a:buNone/>
            </a:pPr>
            <a:r>
              <a:rPr lang="en-IN" dirty="0"/>
              <a:t>            </a:t>
            </a:r>
            <a:r>
              <a:rPr lang="en-IN" dirty="0" err="1"/>
              <a:t>Console.WriteLine</a:t>
            </a:r>
            <a:r>
              <a:rPr lang="en-IN" dirty="0"/>
              <a:t>(“The number is too big to fit in Int32!”);</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212910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390E-2E8C-58F3-E35A-68141A3A29C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44C930C-7E62-78A0-D035-9BD0E17967BD}"/>
              </a:ext>
            </a:extLst>
          </p:cNvPr>
          <p:cNvPicPr>
            <a:picLocks noGrp="1" noChangeAspect="1"/>
          </p:cNvPicPr>
          <p:nvPr>
            <p:ph idx="1"/>
          </p:nvPr>
        </p:nvPicPr>
        <p:blipFill>
          <a:blip r:embed="rId2"/>
          <a:stretch>
            <a:fillRect/>
          </a:stretch>
        </p:blipFill>
        <p:spPr>
          <a:xfrm>
            <a:off x="576775" y="506438"/>
            <a:ext cx="9875519" cy="5535588"/>
          </a:xfrm>
        </p:spPr>
      </p:pic>
    </p:spTree>
    <p:extLst>
      <p:ext uri="{BB962C8B-B14F-4D97-AF65-F5344CB8AC3E}">
        <p14:creationId xmlns:p14="http://schemas.microsoft.com/office/powerpoint/2010/main" val="190719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1C60-7816-A01E-D6F1-E951D6A14A8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30A8901-EEE8-45DB-0B6A-A37D7BDF8F5C}"/>
              </a:ext>
            </a:extLst>
          </p:cNvPr>
          <p:cNvPicPr>
            <a:picLocks noGrp="1" noChangeAspect="1"/>
          </p:cNvPicPr>
          <p:nvPr>
            <p:ph idx="1"/>
          </p:nvPr>
        </p:nvPicPr>
        <p:blipFill>
          <a:blip r:embed="rId2"/>
          <a:stretch>
            <a:fillRect/>
          </a:stretch>
        </p:blipFill>
        <p:spPr>
          <a:xfrm>
            <a:off x="677863" y="609600"/>
            <a:ext cx="8596312" cy="5414754"/>
          </a:xfrm>
        </p:spPr>
      </p:pic>
    </p:spTree>
    <p:extLst>
      <p:ext uri="{BB962C8B-B14F-4D97-AF65-F5344CB8AC3E}">
        <p14:creationId xmlns:p14="http://schemas.microsoft.com/office/powerpoint/2010/main" val="1451294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185</TotalTime>
  <Words>718</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Symbol</vt:lpstr>
      <vt:lpstr>Trebuchet MS</vt:lpstr>
      <vt:lpstr>Verdana</vt:lpstr>
      <vt:lpstr>Wingdings 3</vt:lpstr>
      <vt:lpstr>Facet</vt:lpstr>
      <vt:lpstr>Exception Handling </vt:lpstr>
      <vt:lpstr>Exception Handling:</vt:lpstr>
      <vt:lpstr>PowerPoint Presentation</vt:lpstr>
      <vt:lpstr>Exception Classes in C#</vt:lpstr>
      <vt:lpstr>Some of the predefined exception classes derived from the Sytem.SystemException class </vt:lpstr>
      <vt:lpstr>PowerPoint Presentation</vt:lpstr>
      <vt:lpstr>Handling Exception (Example)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dc:title>
  <dc:creator>Kotha, Harsha</dc:creator>
  <cp:lastModifiedBy>Kotha, Harsha</cp:lastModifiedBy>
  <cp:revision>3</cp:revision>
  <dcterms:created xsi:type="dcterms:W3CDTF">2023-11-02T06:12:32Z</dcterms:created>
  <dcterms:modified xsi:type="dcterms:W3CDTF">2023-11-02T09:18:32Z</dcterms:modified>
</cp:coreProperties>
</file>