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9" r:id="rId14"/>
    <p:sldId id="270" r:id="rId15"/>
    <p:sldId id="272" r:id="rId16"/>
    <p:sldId id="271" r:id="rId17"/>
    <p:sldId id="273" r:id="rId18"/>
    <p:sldId id="274" r:id="rId19"/>
    <p:sldId id="275" r:id="rId20"/>
    <p:sldId id="276"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50" d="100"/>
          <a:sy n="50" d="100"/>
        </p:scale>
        <p:origin x="-86"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BF46D-DDE3-4EB2-8364-1E4C710B6E54}"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D0865-1BA0-4BBD-BF8D-B96A7824A936}" type="slidenum">
              <a:rPr lang="en-IN" smtClean="0"/>
              <a:t>‹#›</a:t>
            </a:fld>
            <a:endParaRPr lang="en-IN"/>
          </a:p>
        </p:txBody>
      </p:sp>
    </p:spTree>
    <p:extLst>
      <p:ext uri="{BB962C8B-B14F-4D97-AF65-F5344CB8AC3E}">
        <p14:creationId xmlns:p14="http://schemas.microsoft.com/office/powerpoint/2010/main" val="4195749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AD0865-1BA0-4BBD-BF8D-B96A7824A936}" type="slidenum">
              <a:rPr lang="en-IN" smtClean="0"/>
              <a:t>21</a:t>
            </a:fld>
            <a:endParaRPr lang="en-IN"/>
          </a:p>
        </p:txBody>
      </p:sp>
    </p:spTree>
    <p:extLst>
      <p:ext uri="{BB962C8B-B14F-4D97-AF65-F5344CB8AC3E}">
        <p14:creationId xmlns:p14="http://schemas.microsoft.com/office/powerpoint/2010/main" val="196264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F0158-594F-DBFE-26C2-0C7E55139B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F4F987-CD1C-38AC-8609-414C6DA10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934B27-124D-A20B-E528-C0CB846C11BF}"/>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5" name="Footer Placeholder 4">
            <a:extLst>
              <a:ext uri="{FF2B5EF4-FFF2-40B4-BE49-F238E27FC236}">
                <a16:creationId xmlns:a16="http://schemas.microsoft.com/office/drawing/2014/main" id="{DA7BC86F-E9D8-5608-BED4-9097449D1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A3203B-6DB8-5D58-677D-CC229595788C}"/>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247824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70CBF-3614-98DB-E1F5-543C2BD6B4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44C810-7B77-A39A-334F-151E4B516F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13701-F61B-546C-989E-EFCDA3954984}"/>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5" name="Footer Placeholder 4">
            <a:extLst>
              <a:ext uri="{FF2B5EF4-FFF2-40B4-BE49-F238E27FC236}">
                <a16:creationId xmlns:a16="http://schemas.microsoft.com/office/drawing/2014/main" id="{50DEF319-525B-FF63-72B0-2A549A69D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E26F6E-D04A-FAFC-57D0-5B5331F856C1}"/>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188856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E34556-2AB5-9AFB-BD4B-3C9DC42F1B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9A5F15-D21D-05D4-23A9-EEB2F78C41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68755-DDB6-5A02-0D3C-8C47A4E3619D}"/>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5" name="Footer Placeholder 4">
            <a:extLst>
              <a:ext uri="{FF2B5EF4-FFF2-40B4-BE49-F238E27FC236}">
                <a16:creationId xmlns:a16="http://schemas.microsoft.com/office/drawing/2014/main" id="{98BDE18A-2734-F03C-EB39-ADA4B645BF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CEC843-8FB7-E58A-A227-8751F3565FC9}"/>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90843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FD281-1679-FFC7-E89D-4DD5137886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30E4C9-6029-3B9F-B1A5-CF961E9BA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D8703B-71AC-3AF0-AB06-16D1CB1EAA91}"/>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5" name="Footer Placeholder 4">
            <a:extLst>
              <a:ext uri="{FF2B5EF4-FFF2-40B4-BE49-F238E27FC236}">
                <a16:creationId xmlns:a16="http://schemas.microsoft.com/office/drawing/2014/main" id="{C17B8C08-BA05-CED3-CB6E-C2CB473B3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05A48-E4CB-342B-CF34-70711832370C}"/>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1806148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8FE3-AC41-041E-C108-055DC2B18D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712546-4B5D-F547-75FB-ECA70B39D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90656-A106-AAAB-CB79-2B5F44388DE8}"/>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5" name="Footer Placeholder 4">
            <a:extLst>
              <a:ext uri="{FF2B5EF4-FFF2-40B4-BE49-F238E27FC236}">
                <a16:creationId xmlns:a16="http://schemas.microsoft.com/office/drawing/2014/main" id="{F6AF019B-260A-A84F-3A8C-750D4B3646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442858-196C-2913-9D0A-421AC237CC2B}"/>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321263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924D6-0E23-297E-6718-677CDFD153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595703-B7C1-345E-D47F-EF4377E2DC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55AAD6-2D06-B257-CC9E-350CAF393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4FBA48-3ABF-85A4-50DB-957E2A75801B}"/>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6" name="Footer Placeholder 5">
            <a:extLst>
              <a:ext uri="{FF2B5EF4-FFF2-40B4-BE49-F238E27FC236}">
                <a16:creationId xmlns:a16="http://schemas.microsoft.com/office/drawing/2014/main" id="{04D27B2C-2416-6ED9-3B9D-129BA10C24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34124A-BFBC-184E-84F8-BF6DFF45E6A0}"/>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47285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CF048-09A6-D89F-B1CB-7F7EC7848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15E2BA-2F72-44CB-A5AD-4880E10D0C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13F525-09F0-E5DF-BA40-A2756ACFE3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C0FD77-37F1-7D36-BAFC-51BBD99EF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C35D1A-B54A-4918-545B-D54664EFE4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18CC80-45EA-D1E6-99CF-3FDBC8AD2E72}"/>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8" name="Footer Placeholder 7">
            <a:extLst>
              <a:ext uri="{FF2B5EF4-FFF2-40B4-BE49-F238E27FC236}">
                <a16:creationId xmlns:a16="http://schemas.microsoft.com/office/drawing/2014/main" id="{1325B7D9-7478-AC7C-F03E-9F972391090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BCC8D0-A4BB-F0D8-07B9-4DCEF49709FB}"/>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4289048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57A43-7589-106C-B4C5-F3E26AAA70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0E9F51-A536-5A62-3C92-04470504C247}"/>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4" name="Footer Placeholder 3">
            <a:extLst>
              <a:ext uri="{FF2B5EF4-FFF2-40B4-BE49-F238E27FC236}">
                <a16:creationId xmlns:a16="http://schemas.microsoft.com/office/drawing/2014/main" id="{7577B692-F7A0-793D-0308-CA9F2CFFB1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5DFA0D-E962-3076-A23A-283596C716D4}"/>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351429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A9465A-4812-B5DC-F82D-1A55842B4588}"/>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3" name="Footer Placeholder 2">
            <a:extLst>
              <a:ext uri="{FF2B5EF4-FFF2-40B4-BE49-F238E27FC236}">
                <a16:creationId xmlns:a16="http://schemas.microsoft.com/office/drawing/2014/main" id="{8162B4E3-E906-0AE5-58DB-EE30DEA75B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1CB4EC-9206-8DC8-FBEA-B1F82584C061}"/>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3865313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D9BD-03C5-1475-D79C-4749F677C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C2A60C-7059-1C75-4C68-91E9452DF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8ED205-A879-D19A-0070-7C84A81F9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7F83C-6966-3564-1771-7319F05AF000}"/>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6" name="Footer Placeholder 5">
            <a:extLst>
              <a:ext uri="{FF2B5EF4-FFF2-40B4-BE49-F238E27FC236}">
                <a16:creationId xmlns:a16="http://schemas.microsoft.com/office/drawing/2014/main" id="{3E858B24-C50E-57DC-CA0D-6828354767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A5F556-080F-0D75-21FB-342161D85AD4}"/>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108066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0EDB9-B72C-5214-1D16-4C1EDEE5A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819659-09C6-BBFE-F681-0305DF85A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68240A-9641-3881-C5DC-72DB43237F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0B093-CDFC-45E9-93C0-ACFE06B993BF}"/>
              </a:ext>
            </a:extLst>
          </p:cNvPr>
          <p:cNvSpPr>
            <a:spLocks noGrp="1"/>
          </p:cNvSpPr>
          <p:nvPr>
            <p:ph type="dt" sz="half" idx="10"/>
          </p:nvPr>
        </p:nvSpPr>
        <p:spPr/>
        <p:txBody>
          <a:bodyPr/>
          <a:lstStyle/>
          <a:p>
            <a:fld id="{562C6102-359F-4FD0-85B0-CE1A68A87EB9}" type="datetimeFigureOut">
              <a:rPr lang="en-IN" smtClean="0"/>
              <a:t>26-03-2025</a:t>
            </a:fld>
            <a:endParaRPr lang="en-IN"/>
          </a:p>
        </p:txBody>
      </p:sp>
      <p:sp>
        <p:nvSpPr>
          <p:cNvPr id="6" name="Footer Placeholder 5">
            <a:extLst>
              <a:ext uri="{FF2B5EF4-FFF2-40B4-BE49-F238E27FC236}">
                <a16:creationId xmlns:a16="http://schemas.microsoft.com/office/drawing/2014/main" id="{02495869-CEFB-4FA9-1B26-2B3374E52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D7339F-3132-A1F2-1FB2-28F1DA8B8B6F}"/>
              </a:ext>
            </a:extLst>
          </p:cNvPr>
          <p:cNvSpPr>
            <a:spLocks noGrp="1"/>
          </p:cNvSpPr>
          <p:nvPr>
            <p:ph type="sldNum" sz="quarter" idx="12"/>
          </p:nvPr>
        </p:nvSpPr>
        <p:spPr/>
        <p:txBody>
          <a:bodyPr/>
          <a:lstStyle/>
          <a:p>
            <a:fld id="{78AF14C2-067C-4C79-92CA-CA1A57F86DED}" type="slidenum">
              <a:rPr lang="en-IN" smtClean="0"/>
              <a:t>‹#›</a:t>
            </a:fld>
            <a:endParaRPr lang="en-IN"/>
          </a:p>
        </p:txBody>
      </p:sp>
    </p:spTree>
    <p:extLst>
      <p:ext uri="{BB962C8B-B14F-4D97-AF65-F5344CB8AC3E}">
        <p14:creationId xmlns:p14="http://schemas.microsoft.com/office/powerpoint/2010/main" val="102646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C6B055-0AB3-43DC-0952-D0055AFB1A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419CCA-6F8D-ACA1-C6A8-A8E7EA9C2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AEF23-46EE-FA3A-E76F-25B62EE6E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2C6102-359F-4FD0-85B0-CE1A68A87EB9}" type="datetimeFigureOut">
              <a:rPr lang="en-IN" smtClean="0"/>
              <a:t>26-03-2025</a:t>
            </a:fld>
            <a:endParaRPr lang="en-IN"/>
          </a:p>
        </p:txBody>
      </p:sp>
      <p:sp>
        <p:nvSpPr>
          <p:cNvPr id="5" name="Footer Placeholder 4">
            <a:extLst>
              <a:ext uri="{FF2B5EF4-FFF2-40B4-BE49-F238E27FC236}">
                <a16:creationId xmlns:a16="http://schemas.microsoft.com/office/drawing/2014/main" id="{B7DA13A0-5DDF-194A-3C7C-25B00FA8F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7542BA1-0315-72B5-5228-EC2F6DB1E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AF14C2-067C-4C79-92CA-CA1A57F86DED}" type="slidenum">
              <a:rPr lang="en-IN" smtClean="0"/>
              <a:t>‹#›</a:t>
            </a:fld>
            <a:endParaRPr lang="en-IN"/>
          </a:p>
        </p:txBody>
      </p:sp>
    </p:spTree>
    <p:extLst>
      <p:ext uri="{BB962C8B-B14F-4D97-AF65-F5344CB8AC3E}">
        <p14:creationId xmlns:p14="http://schemas.microsoft.com/office/powerpoint/2010/main" val="18038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0" descr="preencoded.png">
            <a:extLst>
              <a:ext uri="{FF2B5EF4-FFF2-40B4-BE49-F238E27FC236}">
                <a16:creationId xmlns:a16="http://schemas.microsoft.com/office/drawing/2014/main" id="{C66AA352-3D41-17FC-BF3C-A618E3A82762}"/>
              </a:ext>
            </a:extLst>
          </p:cNvPr>
          <p:cNvPicPr>
            <a:picLocks noChangeAspect="1"/>
          </p:cNvPicPr>
          <p:nvPr/>
        </p:nvPicPr>
        <p:blipFill>
          <a:blip r:embed="rId2"/>
          <a:stretch>
            <a:fillRect/>
          </a:stretch>
        </p:blipFill>
        <p:spPr>
          <a:xfrm>
            <a:off x="8502150" y="1"/>
            <a:ext cx="3689850" cy="6858000"/>
          </a:xfrm>
          <a:prstGeom prst="rect">
            <a:avLst/>
          </a:prstGeom>
        </p:spPr>
      </p:pic>
      <p:sp>
        <p:nvSpPr>
          <p:cNvPr id="4" name="Text 0"/>
          <p:cNvSpPr/>
          <p:nvPr/>
        </p:nvSpPr>
        <p:spPr>
          <a:xfrm>
            <a:off x="340194" y="834261"/>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GUI for Moon Surface Image Simulation</a:t>
            </a:r>
            <a:endParaRPr lang="en-US" sz="4450" dirty="0"/>
          </a:p>
        </p:txBody>
      </p:sp>
    </p:spTree>
    <p:extLst>
      <p:ext uri="{BB962C8B-B14F-4D97-AF65-F5344CB8AC3E}">
        <p14:creationId xmlns:p14="http://schemas.microsoft.com/office/powerpoint/2010/main" val="243214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A9861611-17E6-DEA7-9099-9E78040252D9}"/>
              </a:ext>
            </a:extLst>
          </p:cNvPr>
          <p:cNvSpPr>
            <a:spLocks noGrp="1"/>
          </p:cNvSpPr>
          <p:nvPr>
            <p:ph type="title"/>
          </p:nvPr>
        </p:nvSpPr>
        <p:spPr>
          <a:xfrm>
            <a:off x="259080" y="325955"/>
            <a:ext cx="4807210" cy="1325563"/>
          </a:xfrm>
          <a:prstGeom prst="rect">
            <a:avLst/>
          </a:prstGeom>
          <a:noFill/>
          <a:ln/>
        </p:spPr>
        <p:txBody>
          <a:bodyPr wrap="none" lIns="0" tIns="0" rIns="0" bIns="0" rtlCol="0" anchor="t">
            <a:normAutofit/>
          </a:bodyPr>
          <a:lstStyle/>
          <a:p>
            <a:pPr marL="0" indent="0" algn="l">
              <a:lnSpc>
                <a:spcPts val="5550"/>
              </a:lnSpc>
              <a:buNone/>
            </a:pPr>
            <a:r>
              <a:rPr lang="en-US" sz="4000" dirty="0">
                <a:solidFill>
                  <a:srgbClr val="1B1B27"/>
                </a:solidFill>
                <a:latin typeface="Raleway" pitchFamily="34" charset="0"/>
                <a:ea typeface="Raleway" pitchFamily="34" charset="-122"/>
                <a:cs typeface="Raleway" pitchFamily="34" charset="-120"/>
              </a:rPr>
              <a:t>System Design </a:t>
            </a:r>
            <a:endParaRPr lang="en-US" sz="4000" dirty="0"/>
          </a:p>
        </p:txBody>
      </p:sp>
      <p:sp>
        <p:nvSpPr>
          <p:cNvPr id="5" name="Text 1">
            <a:extLst>
              <a:ext uri="{FF2B5EF4-FFF2-40B4-BE49-F238E27FC236}">
                <a16:creationId xmlns:a16="http://schemas.microsoft.com/office/drawing/2014/main" id="{B471D679-511B-AD1B-613A-D982A202D73A}"/>
              </a:ext>
            </a:extLst>
          </p:cNvPr>
          <p:cNvSpPr/>
          <p:nvPr/>
        </p:nvSpPr>
        <p:spPr>
          <a:xfrm>
            <a:off x="626150" y="133635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Structured Pipeline</a:t>
            </a:r>
            <a:endParaRPr lang="en-US" sz="2200" dirty="0"/>
          </a:p>
        </p:txBody>
      </p:sp>
      <p:sp>
        <p:nvSpPr>
          <p:cNvPr id="6" name="Text 2">
            <a:extLst>
              <a:ext uri="{FF2B5EF4-FFF2-40B4-BE49-F238E27FC236}">
                <a16:creationId xmlns:a16="http://schemas.microsoft.com/office/drawing/2014/main" id="{876FBBF9-E2B0-EA48-9E58-D9A9CEE41347}"/>
              </a:ext>
            </a:extLst>
          </p:cNvPr>
          <p:cNvSpPr/>
          <p:nvPr/>
        </p:nvSpPr>
        <p:spPr>
          <a:xfrm>
            <a:off x="626150" y="1977390"/>
            <a:ext cx="7694890" cy="1451610"/>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simulation system follows a structured pipeline. This includes image loading, parameter configuration, marker placement, and simulation output, ensuring a methodical approach to simulating camera behavior.</a:t>
            </a:r>
            <a:endParaRPr lang="en-US" sz="1750" dirty="0"/>
          </a:p>
        </p:txBody>
      </p:sp>
      <p:sp>
        <p:nvSpPr>
          <p:cNvPr id="7" name="Text 3">
            <a:extLst>
              <a:ext uri="{FF2B5EF4-FFF2-40B4-BE49-F238E27FC236}">
                <a16:creationId xmlns:a16="http://schemas.microsoft.com/office/drawing/2014/main" id="{40A4DA79-40E5-5A35-553C-D8F99AFCCDDA}"/>
              </a:ext>
            </a:extLst>
          </p:cNvPr>
          <p:cNvSpPr/>
          <p:nvPr/>
        </p:nvSpPr>
        <p:spPr>
          <a:xfrm>
            <a:off x="626148" y="358068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Loading GeoTIFF images</a:t>
            </a:r>
            <a:endParaRPr lang="en-US" sz="1750" dirty="0"/>
          </a:p>
        </p:txBody>
      </p:sp>
      <p:sp>
        <p:nvSpPr>
          <p:cNvPr id="8" name="Text 4">
            <a:extLst>
              <a:ext uri="{FF2B5EF4-FFF2-40B4-BE49-F238E27FC236}">
                <a16:creationId xmlns:a16="http://schemas.microsoft.com/office/drawing/2014/main" id="{122216FF-C50A-66A1-CE3F-0A0EA7EB9969}"/>
              </a:ext>
            </a:extLst>
          </p:cNvPr>
          <p:cNvSpPr/>
          <p:nvPr/>
        </p:nvSpPr>
        <p:spPr>
          <a:xfrm>
            <a:off x="626147" y="40070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Configuring camera parameters</a:t>
            </a:r>
            <a:endParaRPr lang="en-US" sz="1750" dirty="0"/>
          </a:p>
        </p:txBody>
      </p:sp>
      <p:sp>
        <p:nvSpPr>
          <p:cNvPr id="9" name="Text 5">
            <a:extLst>
              <a:ext uri="{FF2B5EF4-FFF2-40B4-BE49-F238E27FC236}">
                <a16:creationId xmlns:a16="http://schemas.microsoft.com/office/drawing/2014/main" id="{69DBB660-2570-6A4E-9846-03ED51640563}"/>
              </a:ext>
            </a:extLst>
          </p:cNvPr>
          <p:cNvSpPr/>
          <p:nvPr/>
        </p:nvSpPr>
        <p:spPr>
          <a:xfrm>
            <a:off x="626147" y="4475758"/>
            <a:ext cx="546985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Placing markers to define </a:t>
            </a:r>
            <a:r>
              <a:rPr lang="en-US" sz="1750" dirty="0" err="1">
                <a:solidFill>
                  <a:srgbClr val="3C3939"/>
                </a:solidFill>
                <a:latin typeface="Roboto" pitchFamily="34" charset="0"/>
                <a:ea typeface="Roboto" pitchFamily="34" charset="-122"/>
                <a:cs typeface="Roboto" pitchFamily="34" charset="-120"/>
              </a:rPr>
              <a:t>latl</a:t>
            </a:r>
            <a:r>
              <a:rPr lang="en-US" sz="1750" dirty="0">
                <a:solidFill>
                  <a:srgbClr val="3C3939"/>
                </a:solidFill>
                <a:latin typeface="Roboto" pitchFamily="34" charset="0"/>
                <a:ea typeface="Roboto" pitchFamily="34" charset="-122"/>
                <a:cs typeface="Roboto" pitchFamily="34" charset="-120"/>
              </a:rPr>
              <a:t>-long for simulation</a:t>
            </a:r>
            <a:endParaRPr lang="en-US" sz="1750" dirty="0"/>
          </a:p>
        </p:txBody>
      </p:sp>
      <p:sp>
        <p:nvSpPr>
          <p:cNvPr id="10" name="Text 6">
            <a:extLst>
              <a:ext uri="{FF2B5EF4-FFF2-40B4-BE49-F238E27FC236}">
                <a16:creationId xmlns:a16="http://schemas.microsoft.com/office/drawing/2014/main" id="{2DB1CF7A-4DC4-D87E-E19C-CB3137B5DB36}"/>
              </a:ext>
            </a:extLst>
          </p:cNvPr>
          <p:cNvSpPr/>
          <p:nvPr/>
        </p:nvSpPr>
        <p:spPr>
          <a:xfrm>
            <a:off x="626146" y="494446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Generating simulation output</a:t>
            </a:r>
            <a:endParaRPr lang="en-US" sz="1750" dirty="0"/>
          </a:p>
        </p:txBody>
      </p:sp>
    </p:spTree>
    <p:extLst>
      <p:ext uri="{BB962C8B-B14F-4D97-AF65-F5344CB8AC3E}">
        <p14:creationId xmlns:p14="http://schemas.microsoft.com/office/powerpoint/2010/main" val="473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31483" y="240893"/>
            <a:ext cx="7487841" cy="575786"/>
          </a:xfrm>
          <a:prstGeom prst="rect">
            <a:avLst/>
          </a:prstGeom>
          <a:noFill/>
          <a:ln/>
        </p:spPr>
        <p:txBody>
          <a:bodyPr wrap="none" lIns="0" tIns="0" rIns="0" bIns="0" rtlCol="0" anchor="t"/>
          <a:lstStyle/>
          <a:p>
            <a:pPr marL="0" indent="0" algn="l">
              <a:lnSpc>
                <a:spcPts val="4500"/>
              </a:lnSpc>
              <a:buNone/>
            </a:pPr>
            <a:r>
              <a:rPr lang="en-US" sz="3600" dirty="0">
                <a:solidFill>
                  <a:srgbClr val="1B1B27"/>
                </a:solidFill>
                <a:latin typeface="Raleway" pitchFamily="34" charset="0"/>
                <a:ea typeface="Raleway" pitchFamily="34" charset="-122"/>
                <a:cs typeface="Raleway" pitchFamily="34" charset="-120"/>
              </a:rPr>
              <a:t>Data Structures &amp; Processing Steps</a:t>
            </a:r>
            <a:endParaRPr lang="en-US" sz="3600" dirty="0"/>
          </a:p>
        </p:txBody>
      </p:sp>
      <p:sp>
        <p:nvSpPr>
          <p:cNvPr id="5" name="Shape 1"/>
          <p:cNvSpPr/>
          <p:nvPr/>
        </p:nvSpPr>
        <p:spPr>
          <a:xfrm>
            <a:off x="638770" y="879991"/>
            <a:ext cx="22860" cy="5978009"/>
          </a:xfrm>
          <a:prstGeom prst="roundRect">
            <a:avLst>
              <a:gd name="adj" fmla="val 338553"/>
            </a:avLst>
          </a:prstGeom>
          <a:solidFill>
            <a:srgbClr val="C7C7D0"/>
          </a:solidFill>
          <a:ln/>
        </p:spPr>
      </p:sp>
      <p:sp>
        <p:nvSpPr>
          <p:cNvPr id="6" name="Shape 2"/>
          <p:cNvSpPr/>
          <p:nvPr/>
        </p:nvSpPr>
        <p:spPr>
          <a:xfrm>
            <a:off x="823198" y="1283136"/>
            <a:ext cx="552807" cy="22860"/>
          </a:xfrm>
          <a:prstGeom prst="roundRect">
            <a:avLst>
              <a:gd name="adj" fmla="val 338553"/>
            </a:avLst>
          </a:prstGeom>
          <a:solidFill>
            <a:srgbClr val="C7C7D0"/>
          </a:solidFill>
          <a:ln/>
        </p:spPr>
      </p:sp>
      <p:sp>
        <p:nvSpPr>
          <p:cNvPr id="7" name="Shape 3"/>
          <p:cNvSpPr/>
          <p:nvPr/>
        </p:nvSpPr>
        <p:spPr>
          <a:xfrm>
            <a:off x="431483" y="1087278"/>
            <a:ext cx="414576" cy="414576"/>
          </a:xfrm>
          <a:prstGeom prst="roundRect">
            <a:avLst>
              <a:gd name="adj" fmla="val 18668"/>
            </a:avLst>
          </a:prstGeom>
          <a:solidFill>
            <a:srgbClr val="E1E1EA"/>
          </a:solidFill>
          <a:ln w="7620">
            <a:solidFill>
              <a:srgbClr val="C7C7D0"/>
            </a:solidFill>
            <a:prstDash val="solid"/>
          </a:ln>
        </p:spPr>
      </p:sp>
      <p:sp>
        <p:nvSpPr>
          <p:cNvPr id="8" name="Text 4"/>
          <p:cNvSpPr/>
          <p:nvPr/>
        </p:nvSpPr>
        <p:spPr>
          <a:xfrm>
            <a:off x="500598" y="1121866"/>
            <a:ext cx="276344" cy="345400"/>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1</a:t>
            </a:r>
            <a:endParaRPr lang="en-US" sz="2150" dirty="0"/>
          </a:p>
        </p:txBody>
      </p:sp>
      <p:sp>
        <p:nvSpPr>
          <p:cNvPr id="9" name="Text 5"/>
          <p:cNvSpPr/>
          <p:nvPr/>
        </p:nvSpPr>
        <p:spPr>
          <a:xfrm>
            <a:off x="1560076" y="1064180"/>
            <a:ext cx="2303264" cy="287893"/>
          </a:xfrm>
          <a:prstGeom prst="rect">
            <a:avLst/>
          </a:prstGeom>
          <a:noFill/>
          <a:ln/>
        </p:spPr>
        <p:txBody>
          <a:bodyPr wrap="none" lIns="0" tIns="0" rIns="0" bIns="0" rtlCol="0" anchor="t"/>
          <a:lstStyle/>
          <a:p>
            <a:pPr marL="0" indent="0" algn="l">
              <a:lnSpc>
                <a:spcPts val="2250"/>
              </a:lnSpc>
              <a:buNone/>
            </a:pPr>
            <a:r>
              <a:rPr lang="en-US" sz="1800" dirty="0">
                <a:solidFill>
                  <a:srgbClr val="3C3939"/>
                </a:solidFill>
                <a:latin typeface="Raleway" pitchFamily="34" charset="0"/>
                <a:ea typeface="Raleway" pitchFamily="34" charset="-122"/>
                <a:cs typeface="Raleway" pitchFamily="34" charset="-120"/>
              </a:rPr>
              <a:t>Load Image</a:t>
            </a:r>
            <a:endParaRPr lang="en-US" sz="1800" dirty="0"/>
          </a:p>
        </p:txBody>
      </p:sp>
      <p:sp>
        <p:nvSpPr>
          <p:cNvPr id="10" name="Text 6"/>
          <p:cNvSpPr/>
          <p:nvPr/>
        </p:nvSpPr>
        <p:spPr>
          <a:xfrm>
            <a:off x="1560076" y="1462563"/>
            <a:ext cx="6725722" cy="589598"/>
          </a:xfrm>
          <a:prstGeom prst="rect">
            <a:avLst/>
          </a:prstGeom>
          <a:noFill/>
          <a:ln/>
        </p:spPr>
        <p:txBody>
          <a:bodyPr wrap="square" lIns="0" tIns="0" rIns="0" bIns="0" rtlCol="0" anchor="t"/>
          <a:lstStyle/>
          <a:p>
            <a:pPr marL="0" indent="0" algn="l">
              <a:lnSpc>
                <a:spcPts val="2300"/>
              </a:lnSpc>
              <a:buNone/>
            </a:pPr>
            <a:r>
              <a:rPr lang="en-US" sz="1450" dirty="0">
                <a:solidFill>
                  <a:srgbClr val="3C3939"/>
                </a:solidFill>
                <a:latin typeface="Roboto" pitchFamily="34" charset="0"/>
                <a:ea typeface="Roboto" pitchFamily="34" charset="-122"/>
                <a:cs typeface="Roboto" pitchFamily="34" charset="-120"/>
              </a:rPr>
              <a:t>The user selects a GeoTIFF image to be processed, setting the stage for simulation.</a:t>
            </a:r>
            <a:endParaRPr lang="en-US" sz="1450" dirty="0"/>
          </a:p>
        </p:txBody>
      </p:sp>
      <p:sp>
        <p:nvSpPr>
          <p:cNvPr id="11" name="Shape 7"/>
          <p:cNvSpPr/>
          <p:nvPr/>
        </p:nvSpPr>
        <p:spPr>
          <a:xfrm>
            <a:off x="823198" y="2823686"/>
            <a:ext cx="552807" cy="22860"/>
          </a:xfrm>
          <a:prstGeom prst="roundRect">
            <a:avLst>
              <a:gd name="adj" fmla="val 338553"/>
            </a:avLst>
          </a:prstGeom>
          <a:solidFill>
            <a:srgbClr val="C7C7D0"/>
          </a:solidFill>
          <a:ln/>
        </p:spPr>
      </p:sp>
      <p:sp>
        <p:nvSpPr>
          <p:cNvPr id="12" name="Shape 8"/>
          <p:cNvSpPr/>
          <p:nvPr/>
        </p:nvSpPr>
        <p:spPr>
          <a:xfrm>
            <a:off x="408622" y="2581809"/>
            <a:ext cx="414576" cy="414576"/>
          </a:xfrm>
          <a:prstGeom prst="roundRect">
            <a:avLst>
              <a:gd name="adj" fmla="val 18668"/>
            </a:avLst>
          </a:prstGeom>
          <a:solidFill>
            <a:srgbClr val="E1E1EA"/>
          </a:solidFill>
          <a:ln w="7620">
            <a:solidFill>
              <a:srgbClr val="C7C7D0"/>
            </a:solidFill>
            <a:prstDash val="solid"/>
          </a:ln>
        </p:spPr>
      </p:sp>
      <p:sp>
        <p:nvSpPr>
          <p:cNvPr id="13" name="Text 9"/>
          <p:cNvSpPr/>
          <p:nvPr/>
        </p:nvSpPr>
        <p:spPr>
          <a:xfrm>
            <a:off x="500598" y="2662416"/>
            <a:ext cx="276344" cy="345400"/>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2</a:t>
            </a:r>
            <a:endParaRPr lang="en-US" sz="2150" dirty="0"/>
          </a:p>
        </p:txBody>
      </p:sp>
      <p:sp>
        <p:nvSpPr>
          <p:cNvPr id="14" name="Text 10"/>
          <p:cNvSpPr/>
          <p:nvPr/>
        </p:nvSpPr>
        <p:spPr>
          <a:xfrm>
            <a:off x="1560076" y="2604730"/>
            <a:ext cx="2525673" cy="287893"/>
          </a:xfrm>
          <a:prstGeom prst="rect">
            <a:avLst/>
          </a:prstGeom>
          <a:noFill/>
          <a:ln/>
        </p:spPr>
        <p:txBody>
          <a:bodyPr wrap="none" lIns="0" tIns="0" rIns="0" bIns="0" rtlCol="0" anchor="t"/>
          <a:lstStyle/>
          <a:p>
            <a:pPr marL="0" indent="0" algn="l">
              <a:lnSpc>
                <a:spcPts val="2250"/>
              </a:lnSpc>
              <a:buNone/>
            </a:pPr>
            <a:r>
              <a:rPr lang="en-US" sz="1800" dirty="0">
                <a:solidFill>
                  <a:srgbClr val="3C3939"/>
                </a:solidFill>
                <a:latin typeface="Raleway" pitchFamily="34" charset="0"/>
                <a:ea typeface="Raleway" pitchFamily="34" charset="-122"/>
                <a:cs typeface="Raleway" pitchFamily="34" charset="-120"/>
              </a:rPr>
              <a:t>Set Camera Parameters</a:t>
            </a:r>
            <a:endParaRPr lang="en-US" sz="1800" dirty="0"/>
          </a:p>
        </p:txBody>
      </p:sp>
      <p:sp>
        <p:nvSpPr>
          <p:cNvPr id="15" name="Text 11"/>
          <p:cNvSpPr/>
          <p:nvPr/>
        </p:nvSpPr>
        <p:spPr>
          <a:xfrm>
            <a:off x="1560076" y="3003113"/>
            <a:ext cx="6725722" cy="589598"/>
          </a:xfrm>
          <a:prstGeom prst="rect">
            <a:avLst/>
          </a:prstGeom>
          <a:noFill/>
          <a:ln/>
        </p:spPr>
        <p:txBody>
          <a:bodyPr wrap="square" lIns="0" tIns="0" rIns="0" bIns="0" rtlCol="0" anchor="t"/>
          <a:lstStyle/>
          <a:p>
            <a:pPr marL="0" indent="0" algn="l">
              <a:lnSpc>
                <a:spcPts val="2300"/>
              </a:lnSpc>
              <a:buNone/>
            </a:pPr>
            <a:r>
              <a:rPr lang="en-US" sz="1450" dirty="0">
                <a:solidFill>
                  <a:srgbClr val="3C3939"/>
                </a:solidFill>
                <a:latin typeface="Roboto" pitchFamily="34" charset="0"/>
                <a:ea typeface="Roboto" pitchFamily="34" charset="-122"/>
                <a:cs typeface="Roboto" pitchFamily="34" charset="-120"/>
              </a:rPr>
              <a:t>Parameters are manually entered or selected from preloaded camera types using a combo box, ensuring accurate simulation conditions.</a:t>
            </a:r>
            <a:endParaRPr lang="en-US" sz="1450" dirty="0"/>
          </a:p>
        </p:txBody>
      </p:sp>
      <p:sp>
        <p:nvSpPr>
          <p:cNvPr id="16" name="Shape 12"/>
          <p:cNvSpPr/>
          <p:nvPr/>
        </p:nvSpPr>
        <p:spPr>
          <a:xfrm>
            <a:off x="823198" y="4364236"/>
            <a:ext cx="552807" cy="22860"/>
          </a:xfrm>
          <a:prstGeom prst="roundRect">
            <a:avLst>
              <a:gd name="adj" fmla="val 338553"/>
            </a:avLst>
          </a:prstGeom>
          <a:solidFill>
            <a:srgbClr val="C7C7D0"/>
          </a:solidFill>
          <a:ln/>
        </p:spPr>
      </p:sp>
      <p:sp>
        <p:nvSpPr>
          <p:cNvPr id="17" name="Shape 13"/>
          <p:cNvSpPr/>
          <p:nvPr/>
        </p:nvSpPr>
        <p:spPr>
          <a:xfrm>
            <a:off x="431483" y="4168378"/>
            <a:ext cx="414576" cy="414576"/>
          </a:xfrm>
          <a:prstGeom prst="roundRect">
            <a:avLst>
              <a:gd name="adj" fmla="val 18668"/>
            </a:avLst>
          </a:prstGeom>
          <a:solidFill>
            <a:srgbClr val="E1E1EA"/>
          </a:solidFill>
          <a:ln w="7620">
            <a:solidFill>
              <a:srgbClr val="C7C7D0"/>
            </a:solidFill>
            <a:prstDash val="solid"/>
          </a:ln>
        </p:spPr>
      </p:sp>
      <p:sp>
        <p:nvSpPr>
          <p:cNvPr id="18" name="Text 14"/>
          <p:cNvSpPr/>
          <p:nvPr/>
        </p:nvSpPr>
        <p:spPr>
          <a:xfrm>
            <a:off x="500598" y="4202965"/>
            <a:ext cx="276344" cy="345400"/>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3</a:t>
            </a:r>
            <a:endParaRPr lang="en-US" sz="2150" dirty="0"/>
          </a:p>
        </p:txBody>
      </p:sp>
      <p:sp>
        <p:nvSpPr>
          <p:cNvPr id="19" name="Text 15"/>
          <p:cNvSpPr/>
          <p:nvPr/>
        </p:nvSpPr>
        <p:spPr>
          <a:xfrm>
            <a:off x="1560076" y="4145280"/>
            <a:ext cx="2303264" cy="287893"/>
          </a:xfrm>
          <a:prstGeom prst="rect">
            <a:avLst/>
          </a:prstGeom>
          <a:noFill/>
          <a:ln/>
        </p:spPr>
        <p:txBody>
          <a:bodyPr wrap="none" lIns="0" tIns="0" rIns="0" bIns="0" rtlCol="0" anchor="t"/>
          <a:lstStyle/>
          <a:p>
            <a:pPr marL="0" indent="0" algn="l">
              <a:lnSpc>
                <a:spcPts val="2250"/>
              </a:lnSpc>
              <a:buNone/>
            </a:pPr>
            <a:r>
              <a:rPr lang="en-US" sz="1800" dirty="0">
                <a:solidFill>
                  <a:srgbClr val="3C3939"/>
                </a:solidFill>
                <a:latin typeface="Raleway" pitchFamily="34" charset="0"/>
                <a:ea typeface="Raleway" pitchFamily="34" charset="-122"/>
                <a:cs typeface="Raleway" pitchFamily="34" charset="-120"/>
              </a:rPr>
              <a:t>Mark Position(s) and </a:t>
            </a:r>
            <a:r>
              <a:rPr lang="en-US" sz="1800" dirty="0" err="1">
                <a:solidFill>
                  <a:srgbClr val="3C3939"/>
                </a:solidFill>
                <a:latin typeface="Raleway" pitchFamily="34" charset="0"/>
                <a:ea typeface="Raleway" pitchFamily="34" charset="-122"/>
                <a:cs typeface="Raleway" pitchFamily="34" charset="-120"/>
              </a:rPr>
              <a:t>Footrpint</a:t>
            </a:r>
            <a:endParaRPr lang="en-US" sz="1800" dirty="0"/>
          </a:p>
        </p:txBody>
      </p:sp>
      <p:sp>
        <p:nvSpPr>
          <p:cNvPr id="20" name="Text 16"/>
          <p:cNvSpPr/>
          <p:nvPr/>
        </p:nvSpPr>
        <p:spPr>
          <a:xfrm>
            <a:off x="1560076" y="4543663"/>
            <a:ext cx="7218164" cy="851774"/>
          </a:xfrm>
          <a:prstGeom prst="rect">
            <a:avLst/>
          </a:prstGeom>
          <a:noFill/>
          <a:ln/>
        </p:spPr>
        <p:txBody>
          <a:bodyPr wrap="square" lIns="0" tIns="0" rIns="0" bIns="0" rtlCol="0" anchor="t"/>
          <a:lstStyle/>
          <a:p>
            <a:pPr>
              <a:lnSpc>
                <a:spcPts val="2300"/>
              </a:lnSpc>
            </a:pPr>
            <a:r>
              <a:rPr lang="en-US" sz="1450" dirty="0">
                <a:solidFill>
                  <a:srgbClr val="3C3939"/>
                </a:solidFill>
                <a:latin typeface="Roboto" pitchFamily="34" charset="0"/>
                <a:ea typeface="Roboto" pitchFamily="34" charset="-122"/>
                <a:cs typeface="Roboto" pitchFamily="34" charset="-120"/>
              </a:rPr>
              <a:t>The user marks a single or two-point location using the mouse or by entering coordinates, defining the area of interest. System calculates and overlays the expected simulated area on the original image.</a:t>
            </a:r>
            <a:endParaRPr lang="en-US" sz="1450" dirty="0"/>
          </a:p>
          <a:p>
            <a:pPr marL="0" indent="0" algn="l">
              <a:lnSpc>
                <a:spcPts val="2300"/>
              </a:lnSpc>
              <a:buNone/>
            </a:pPr>
            <a:endParaRPr lang="en-US" sz="1450" dirty="0"/>
          </a:p>
        </p:txBody>
      </p:sp>
      <p:sp>
        <p:nvSpPr>
          <p:cNvPr id="21" name="Shape 17"/>
          <p:cNvSpPr/>
          <p:nvPr/>
        </p:nvSpPr>
        <p:spPr>
          <a:xfrm>
            <a:off x="823198" y="5904785"/>
            <a:ext cx="552807" cy="22860"/>
          </a:xfrm>
          <a:prstGeom prst="roundRect">
            <a:avLst>
              <a:gd name="adj" fmla="val 338553"/>
            </a:avLst>
          </a:prstGeom>
          <a:solidFill>
            <a:srgbClr val="C7C7D0"/>
          </a:solidFill>
          <a:ln/>
        </p:spPr>
      </p:sp>
      <p:sp>
        <p:nvSpPr>
          <p:cNvPr id="22" name="Shape 18"/>
          <p:cNvSpPr/>
          <p:nvPr/>
        </p:nvSpPr>
        <p:spPr>
          <a:xfrm>
            <a:off x="431483" y="5708928"/>
            <a:ext cx="414576" cy="414576"/>
          </a:xfrm>
          <a:prstGeom prst="roundRect">
            <a:avLst>
              <a:gd name="adj" fmla="val 18668"/>
            </a:avLst>
          </a:prstGeom>
          <a:solidFill>
            <a:srgbClr val="E1E1EA"/>
          </a:solidFill>
          <a:ln w="7620">
            <a:solidFill>
              <a:srgbClr val="C7C7D0"/>
            </a:solidFill>
            <a:prstDash val="solid"/>
          </a:ln>
        </p:spPr>
      </p:sp>
      <p:sp>
        <p:nvSpPr>
          <p:cNvPr id="23" name="Text 19"/>
          <p:cNvSpPr/>
          <p:nvPr/>
        </p:nvSpPr>
        <p:spPr>
          <a:xfrm>
            <a:off x="500598" y="5743515"/>
            <a:ext cx="276344" cy="345400"/>
          </a:xfrm>
          <a:prstGeom prst="rect">
            <a:avLst/>
          </a:prstGeom>
          <a:noFill/>
          <a:ln/>
        </p:spPr>
        <p:txBody>
          <a:bodyPr wrap="none" lIns="0" tIns="0" rIns="0" bIns="0" rtlCol="0" anchor="t"/>
          <a:lstStyle/>
          <a:p>
            <a:pPr marL="0" indent="0" algn="ctr">
              <a:lnSpc>
                <a:spcPts val="2150"/>
              </a:lnSpc>
              <a:buNone/>
            </a:pPr>
            <a:r>
              <a:rPr lang="en-US" sz="2150" dirty="0">
                <a:solidFill>
                  <a:srgbClr val="3C3939"/>
                </a:solidFill>
                <a:latin typeface="Raleway" pitchFamily="34" charset="0"/>
                <a:ea typeface="Raleway" pitchFamily="34" charset="-122"/>
                <a:cs typeface="Raleway" pitchFamily="34" charset="-120"/>
              </a:rPr>
              <a:t>4</a:t>
            </a:r>
            <a:endParaRPr lang="en-US" sz="2150" dirty="0"/>
          </a:p>
        </p:txBody>
      </p:sp>
      <p:sp>
        <p:nvSpPr>
          <p:cNvPr id="24" name="Text 20"/>
          <p:cNvSpPr/>
          <p:nvPr/>
        </p:nvSpPr>
        <p:spPr>
          <a:xfrm>
            <a:off x="1560076" y="5685829"/>
            <a:ext cx="2303264" cy="287893"/>
          </a:xfrm>
          <a:prstGeom prst="rect">
            <a:avLst/>
          </a:prstGeom>
          <a:noFill/>
          <a:ln/>
        </p:spPr>
        <p:txBody>
          <a:bodyPr wrap="none" lIns="0" tIns="0" rIns="0" bIns="0" rtlCol="0" anchor="t"/>
          <a:lstStyle/>
          <a:p>
            <a:pPr marL="0" indent="0" algn="l">
              <a:lnSpc>
                <a:spcPts val="2250"/>
              </a:lnSpc>
              <a:buNone/>
            </a:pPr>
            <a:r>
              <a:rPr lang="en-US" sz="1800" dirty="0">
                <a:solidFill>
                  <a:srgbClr val="3C3939"/>
                </a:solidFill>
                <a:latin typeface="Raleway" pitchFamily="34" charset="0"/>
                <a:ea typeface="Raleway" pitchFamily="34" charset="-122"/>
                <a:cs typeface="Raleway" pitchFamily="34" charset="-120"/>
              </a:rPr>
              <a:t>Simulate Image</a:t>
            </a:r>
            <a:endParaRPr lang="en-US" sz="1800" dirty="0"/>
          </a:p>
        </p:txBody>
      </p:sp>
      <p:sp>
        <p:nvSpPr>
          <p:cNvPr id="25" name="Text 21"/>
          <p:cNvSpPr/>
          <p:nvPr/>
        </p:nvSpPr>
        <p:spPr>
          <a:xfrm>
            <a:off x="1560076" y="6084213"/>
            <a:ext cx="6725722" cy="589598"/>
          </a:xfrm>
          <a:prstGeom prst="rect">
            <a:avLst/>
          </a:prstGeom>
          <a:noFill/>
          <a:ln/>
        </p:spPr>
        <p:txBody>
          <a:bodyPr wrap="square" lIns="0" tIns="0" rIns="0" bIns="0" rtlCol="0" anchor="t"/>
          <a:lstStyle/>
          <a:p>
            <a:pPr marL="0" indent="0" algn="l">
              <a:lnSpc>
                <a:spcPts val="2300"/>
              </a:lnSpc>
              <a:buNone/>
            </a:pPr>
            <a:r>
              <a:rPr lang="en-US" sz="1450" dirty="0">
                <a:solidFill>
                  <a:srgbClr val="3C3939"/>
                </a:solidFill>
                <a:latin typeface="Roboto" pitchFamily="34" charset="0"/>
                <a:ea typeface="Roboto" pitchFamily="34" charset="-122"/>
                <a:cs typeface="Roboto" pitchFamily="34" charset="-120"/>
              </a:rPr>
              <a:t>The system processes the image according to specified camera parameters, generating the simulated image output for analysis.</a:t>
            </a:r>
            <a:endParaRPr lang="en-US" sz="1450" dirty="0"/>
          </a:p>
        </p:txBody>
      </p:sp>
    </p:spTree>
    <p:extLst>
      <p:ext uri="{BB962C8B-B14F-4D97-AF65-F5344CB8AC3E}">
        <p14:creationId xmlns:p14="http://schemas.microsoft.com/office/powerpoint/2010/main" val="24193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12790" y="16335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Interface Design and Access Control</a:t>
            </a:r>
            <a:endParaRPr lang="en-US" sz="4450" dirty="0"/>
          </a:p>
        </p:txBody>
      </p:sp>
      <p:sp>
        <p:nvSpPr>
          <p:cNvPr id="5" name="Shape 1"/>
          <p:cNvSpPr/>
          <p:nvPr/>
        </p:nvSpPr>
        <p:spPr>
          <a:xfrm>
            <a:off x="412790" y="2176224"/>
            <a:ext cx="510302" cy="510302"/>
          </a:xfrm>
          <a:prstGeom prst="roundRect">
            <a:avLst>
              <a:gd name="adj" fmla="val 18669"/>
            </a:avLst>
          </a:prstGeom>
          <a:solidFill>
            <a:srgbClr val="E1E1EA"/>
          </a:solidFill>
          <a:ln w="7620">
            <a:solidFill>
              <a:srgbClr val="C7C7D0"/>
            </a:solidFill>
            <a:prstDash val="solid"/>
          </a:ln>
        </p:spPr>
      </p:sp>
      <p:sp>
        <p:nvSpPr>
          <p:cNvPr id="6" name="Text 2"/>
          <p:cNvSpPr/>
          <p:nvPr/>
        </p:nvSpPr>
        <p:spPr>
          <a:xfrm>
            <a:off x="1149906" y="217622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Forms &amp; Inputs</a:t>
            </a:r>
            <a:endParaRPr lang="en-US" sz="2200" dirty="0"/>
          </a:p>
        </p:txBody>
      </p:sp>
      <p:sp>
        <p:nvSpPr>
          <p:cNvPr id="7" name="Text 3"/>
          <p:cNvSpPr/>
          <p:nvPr/>
        </p:nvSpPr>
        <p:spPr>
          <a:xfrm>
            <a:off x="1149906" y="2666643"/>
            <a:ext cx="2927747" cy="217741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GUI provides QLineEdit fields for numerical input and a QComboBox for selecting preloaded camera types, ensuring ease of data entry.</a:t>
            </a:r>
            <a:endParaRPr lang="en-US" sz="1750" dirty="0"/>
          </a:p>
        </p:txBody>
      </p:sp>
      <p:sp>
        <p:nvSpPr>
          <p:cNvPr id="8" name="Shape 4"/>
          <p:cNvSpPr/>
          <p:nvPr/>
        </p:nvSpPr>
        <p:spPr>
          <a:xfrm>
            <a:off x="4304467" y="2176224"/>
            <a:ext cx="510302" cy="510302"/>
          </a:xfrm>
          <a:prstGeom prst="roundRect">
            <a:avLst>
              <a:gd name="adj" fmla="val 18669"/>
            </a:avLst>
          </a:prstGeom>
          <a:solidFill>
            <a:srgbClr val="E1E1EA"/>
          </a:solidFill>
          <a:ln w="7620">
            <a:solidFill>
              <a:srgbClr val="C7C7D0"/>
            </a:solidFill>
            <a:prstDash val="solid"/>
          </a:ln>
        </p:spPr>
      </p:sp>
      <p:sp>
        <p:nvSpPr>
          <p:cNvPr id="9" name="Text 5"/>
          <p:cNvSpPr/>
          <p:nvPr/>
        </p:nvSpPr>
        <p:spPr>
          <a:xfrm>
            <a:off x="5041583" y="217622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Interactive Controls</a:t>
            </a:r>
            <a:endParaRPr lang="en-US" sz="2200" dirty="0"/>
          </a:p>
        </p:txBody>
      </p:sp>
      <p:sp>
        <p:nvSpPr>
          <p:cNvPr id="10" name="Text 6"/>
          <p:cNvSpPr/>
          <p:nvPr/>
        </p:nvSpPr>
        <p:spPr>
          <a:xfrm>
            <a:off x="5041583" y="2666643"/>
            <a:ext cx="2927747" cy="1814513"/>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Buttons for loading, saving, and clearing data, along with QDials for adjusting roll, pitch, yaw, and tilt angles, provide intuitive control.</a:t>
            </a:r>
            <a:endParaRPr lang="en-US" sz="1750" dirty="0"/>
          </a:p>
        </p:txBody>
      </p:sp>
      <p:sp>
        <p:nvSpPr>
          <p:cNvPr id="11" name="Shape 7"/>
          <p:cNvSpPr/>
          <p:nvPr/>
        </p:nvSpPr>
        <p:spPr>
          <a:xfrm>
            <a:off x="412790" y="5326023"/>
            <a:ext cx="510302" cy="510302"/>
          </a:xfrm>
          <a:prstGeom prst="roundRect">
            <a:avLst>
              <a:gd name="adj" fmla="val 18669"/>
            </a:avLst>
          </a:prstGeom>
          <a:solidFill>
            <a:srgbClr val="E1E1EA"/>
          </a:solidFill>
          <a:ln w="7620">
            <a:solidFill>
              <a:srgbClr val="C7C7D0"/>
            </a:solidFill>
            <a:prstDash val="solid"/>
          </a:ln>
        </p:spPr>
      </p:sp>
      <p:sp>
        <p:nvSpPr>
          <p:cNvPr id="12" name="Text 8"/>
          <p:cNvSpPr/>
          <p:nvPr/>
        </p:nvSpPr>
        <p:spPr>
          <a:xfrm>
            <a:off x="1149906" y="53260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Visualization</a:t>
            </a:r>
            <a:endParaRPr lang="en-US" sz="2200" dirty="0"/>
          </a:p>
        </p:txBody>
      </p:sp>
      <p:sp>
        <p:nvSpPr>
          <p:cNvPr id="13" name="Text 9"/>
          <p:cNvSpPr/>
          <p:nvPr/>
        </p:nvSpPr>
        <p:spPr>
          <a:xfrm>
            <a:off x="1149906" y="5816441"/>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a:t>
            </a:r>
            <a:r>
              <a:rPr lang="en-US" sz="1750" dirty="0" err="1">
                <a:solidFill>
                  <a:srgbClr val="3C3939"/>
                </a:solidFill>
                <a:latin typeface="Roboto" pitchFamily="34" charset="0"/>
                <a:ea typeface="Roboto" pitchFamily="34" charset="-122"/>
                <a:cs typeface="Roboto" pitchFamily="34" charset="-120"/>
              </a:rPr>
              <a:t>PyQtGraph</a:t>
            </a:r>
            <a:r>
              <a:rPr lang="en-US" sz="1750" dirty="0">
                <a:solidFill>
                  <a:srgbClr val="3C3939"/>
                </a:solidFill>
                <a:latin typeface="Roboto" pitchFamily="34" charset="0"/>
                <a:ea typeface="Roboto" pitchFamily="34" charset="-122"/>
                <a:cs typeface="Roboto" pitchFamily="34" charset="-120"/>
              </a:rPr>
              <a:t> canvas to displays input and output images with an interactive histogram, facilitating detailed image analysis.</a:t>
            </a:r>
            <a:endParaRPr lang="en-US" sz="1750" dirty="0"/>
          </a:p>
        </p:txBody>
      </p:sp>
    </p:spTree>
    <p:extLst>
      <p:ext uri="{BB962C8B-B14F-4D97-AF65-F5344CB8AC3E}">
        <p14:creationId xmlns:p14="http://schemas.microsoft.com/office/powerpoint/2010/main" val="236310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46FEE097-DEA3-B0FF-E5D9-266C7B2FAA11}"/>
              </a:ext>
            </a:extLst>
          </p:cNvPr>
          <p:cNvSpPr/>
          <p:nvPr/>
        </p:nvSpPr>
        <p:spPr>
          <a:xfrm>
            <a:off x="510779" y="1230749"/>
            <a:ext cx="6213696" cy="708779"/>
          </a:xfrm>
          <a:prstGeom prst="rect">
            <a:avLst/>
          </a:prstGeom>
          <a:noFill/>
          <a:ln/>
        </p:spPr>
        <p:txBody>
          <a:bodyPr wrap="none" lIns="0" tIns="0" rIns="0" bIns="0" rtlCol="0" anchor="t"/>
          <a:lstStyle/>
          <a:p>
            <a:pPr marL="0" indent="0" algn="l">
              <a:lnSpc>
                <a:spcPts val="5550"/>
              </a:lnSpc>
              <a:buNone/>
            </a:pPr>
            <a:r>
              <a:rPr lang="en-US" sz="2800" dirty="0">
                <a:solidFill>
                  <a:srgbClr val="1B1B27"/>
                </a:solidFill>
                <a:latin typeface="Raleway" pitchFamily="34" charset="0"/>
                <a:ea typeface="Raleway" pitchFamily="34" charset="-122"/>
                <a:cs typeface="Raleway" pitchFamily="34" charset="-120"/>
              </a:rPr>
              <a:t>Loading Images for Simulation</a:t>
            </a:r>
            <a:endParaRPr lang="en-US" sz="2800" dirty="0"/>
          </a:p>
        </p:txBody>
      </p:sp>
      <p:sp>
        <p:nvSpPr>
          <p:cNvPr id="5" name="Text 1">
            <a:extLst>
              <a:ext uri="{FF2B5EF4-FFF2-40B4-BE49-F238E27FC236}">
                <a16:creationId xmlns:a16="http://schemas.microsoft.com/office/drawing/2014/main" id="{3403F1CC-E70E-1C88-22F2-F1C0D00E1DFB}"/>
              </a:ext>
            </a:extLst>
          </p:cNvPr>
          <p:cNvSpPr/>
          <p:nvPr/>
        </p:nvSpPr>
        <p:spPr>
          <a:xfrm>
            <a:off x="510778" y="2224326"/>
            <a:ext cx="2213580"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Image Selection</a:t>
            </a:r>
            <a:endParaRPr lang="en-US" sz="2200" dirty="0"/>
          </a:p>
        </p:txBody>
      </p:sp>
      <p:sp>
        <p:nvSpPr>
          <p:cNvPr id="6" name="Text 2">
            <a:extLst>
              <a:ext uri="{FF2B5EF4-FFF2-40B4-BE49-F238E27FC236}">
                <a16:creationId xmlns:a16="http://schemas.microsoft.com/office/drawing/2014/main" id="{AF17FEF6-4066-3C70-78A2-2C6E4F9CCEAE}"/>
              </a:ext>
            </a:extLst>
          </p:cNvPr>
          <p:cNvSpPr/>
          <p:nvPr/>
        </p:nvSpPr>
        <p:spPr>
          <a:xfrm>
            <a:off x="510778" y="2827735"/>
            <a:ext cx="5920501" cy="1451610"/>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"Load Image" feature allows users to select a pre-captured moon surface image for simulation. It supports the GeoTIFF format to maintain spatial accuracy, ensuring precise simulations.</a:t>
            </a:r>
            <a:endParaRPr lang="en-US" sz="1750" dirty="0"/>
          </a:p>
        </p:txBody>
      </p:sp>
      <p:sp>
        <p:nvSpPr>
          <p:cNvPr id="7" name="Text 3">
            <a:extLst>
              <a:ext uri="{FF2B5EF4-FFF2-40B4-BE49-F238E27FC236}">
                <a16:creationId xmlns:a16="http://schemas.microsoft.com/office/drawing/2014/main" id="{FAC6BDE0-080C-C7EB-4054-7E92358E5717}"/>
              </a:ext>
            </a:extLst>
          </p:cNvPr>
          <p:cNvSpPr/>
          <p:nvPr/>
        </p:nvSpPr>
        <p:spPr>
          <a:xfrm>
            <a:off x="510778" y="4663797"/>
            <a:ext cx="2213580"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Process</a:t>
            </a:r>
            <a:endParaRPr lang="en-US" sz="2200" dirty="0"/>
          </a:p>
        </p:txBody>
      </p:sp>
      <p:sp>
        <p:nvSpPr>
          <p:cNvPr id="8" name="Text 4">
            <a:extLst>
              <a:ext uri="{FF2B5EF4-FFF2-40B4-BE49-F238E27FC236}">
                <a16:creationId xmlns:a16="http://schemas.microsoft.com/office/drawing/2014/main" id="{05BF67A2-658B-855A-822D-E7DC54753310}"/>
              </a:ext>
            </a:extLst>
          </p:cNvPr>
          <p:cNvSpPr/>
          <p:nvPr/>
        </p:nvSpPr>
        <p:spPr>
          <a:xfrm>
            <a:off x="510778" y="5167552"/>
            <a:ext cx="6098325" cy="1451610"/>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Users click the "Load Image" button, opening a file dialog to select a GeoTIFF image. The selected image is then displayed on the PyQtGraph canvas for further adjustments and simulation.</a:t>
            </a:r>
            <a:endParaRPr lang="en-US" sz="1750" dirty="0"/>
          </a:p>
        </p:txBody>
      </p:sp>
      <p:sp>
        <p:nvSpPr>
          <p:cNvPr id="11" name="Text 0">
            <a:extLst>
              <a:ext uri="{FF2B5EF4-FFF2-40B4-BE49-F238E27FC236}">
                <a16:creationId xmlns:a16="http://schemas.microsoft.com/office/drawing/2014/main" id="{10FE7673-F062-1374-C46A-D34F6863F0C4}"/>
              </a:ext>
            </a:extLst>
          </p:cNvPr>
          <p:cNvSpPr/>
          <p:nvPr/>
        </p:nvSpPr>
        <p:spPr>
          <a:xfrm>
            <a:off x="510779" y="447257"/>
            <a:ext cx="6213696" cy="708779"/>
          </a:xfrm>
          <a:prstGeom prst="rect">
            <a:avLst/>
          </a:prstGeom>
          <a:noFill/>
          <a:ln/>
        </p:spPr>
        <p:txBody>
          <a:bodyPr wrap="none" lIns="0" tIns="0" rIns="0" bIns="0" rtlCol="0" anchor="t"/>
          <a:lstStyle/>
          <a:p>
            <a:pPr marL="0" indent="0" algn="l">
              <a:lnSpc>
                <a:spcPts val="5550"/>
              </a:lnSpc>
              <a:buNone/>
            </a:pPr>
            <a:r>
              <a:rPr lang="en-US" sz="4000" dirty="0">
                <a:solidFill>
                  <a:srgbClr val="1B1B27"/>
                </a:solidFill>
                <a:latin typeface="Raleway" pitchFamily="34" charset="0"/>
                <a:ea typeface="Raleway" pitchFamily="34" charset="-122"/>
                <a:cs typeface="Raleway" pitchFamily="34" charset="-120"/>
              </a:rPr>
              <a:t>Implementation : </a:t>
            </a:r>
            <a:endParaRPr lang="en-US" sz="4000" dirty="0"/>
          </a:p>
        </p:txBody>
      </p:sp>
    </p:spTree>
    <p:extLst>
      <p:ext uri="{BB962C8B-B14F-4D97-AF65-F5344CB8AC3E}">
        <p14:creationId xmlns:p14="http://schemas.microsoft.com/office/powerpoint/2010/main" val="255158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45150" y="363855"/>
            <a:ext cx="6283228"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Camera Parameter Input Fields</a:t>
            </a:r>
            <a:endParaRPr lang="en-US" sz="4450" dirty="0"/>
          </a:p>
        </p:txBody>
      </p:sp>
      <p:sp>
        <p:nvSpPr>
          <p:cNvPr id="5" name="Shape 1"/>
          <p:cNvSpPr/>
          <p:nvPr/>
        </p:nvSpPr>
        <p:spPr>
          <a:xfrm>
            <a:off x="245150" y="1161931"/>
            <a:ext cx="394335" cy="510302"/>
          </a:xfrm>
          <a:prstGeom prst="roundRect">
            <a:avLst>
              <a:gd name="adj" fmla="val 18669"/>
            </a:avLst>
          </a:prstGeom>
          <a:solidFill>
            <a:srgbClr val="E1E1EA"/>
          </a:solidFill>
          <a:ln w="7620">
            <a:solidFill>
              <a:srgbClr val="C7C7D0"/>
            </a:solidFill>
            <a:prstDash val="solid"/>
          </a:ln>
        </p:spPr>
      </p:sp>
      <p:sp>
        <p:nvSpPr>
          <p:cNvPr id="6" name="Text 2"/>
          <p:cNvSpPr/>
          <p:nvPr/>
        </p:nvSpPr>
        <p:spPr>
          <a:xfrm>
            <a:off x="982265" y="1200269"/>
            <a:ext cx="219092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Altitude</a:t>
            </a:r>
            <a:endParaRPr lang="en-US" sz="2200" dirty="0"/>
          </a:p>
        </p:txBody>
      </p:sp>
      <p:sp>
        <p:nvSpPr>
          <p:cNvPr id="7" name="Text 3"/>
          <p:cNvSpPr/>
          <p:nvPr/>
        </p:nvSpPr>
        <p:spPr>
          <a:xfrm>
            <a:off x="929760" y="1668007"/>
            <a:ext cx="4382214"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Determines the camera’s height from the moon’s surface.</a:t>
            </a:r>
            <a:endParaRPr lang="en-US" sz="1750" dirty="0"/>
          </a:p>
        </p:txBody>
      </p:sp>
      <p:sp>
        <p:nvSpPr>
          <p:cNvPr id="8" name="Shape 4"/>
          <p:cNvSpPr/>
          <p:nvPr/>
        </p:nvSpPr>
        <p:spPr>
          <a:xfrm>
            <a:off x="281464" y="4448413"/>
            <a:ext cx="394335" cy="510302"/>
          </a:xfrm>
          <a:prstGeom prst="roundRect">
            <a:avLst>
              <a:gd name="adj" fmla="val 18669"/>
            </a:avLst>
          </a:prstGeom>
          <a:solidFill>
            <a:srgbClr val="E1E1EA"/>
          </a:solidFill>
          <a:ln w="7620">
            <a:solidFill>
              <a:srgbClr val="C7C7D0"/>
            </a:solidFill>
            <a:prstDash val="solid"/>
          </a:ln>
        </p:spPr>
      </p:sp>
      <p:sp>
        <p:nvSpPr>
          <p:cNvPr id="9" name="Text 5"/>
          <p:cNvSpPr/>
          <p:nvPr/>
        </p:nvSpPr>
        <p:spPr>
          <a:xfrm>
            <a:off x="929760" y="4402992"/>
            <a:ext cx="219092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Focal Length</a:t>
            </a:r>
            <a:endParaRPr lang="en-US" sz="2200" dirty="0"/>
          </a:p>
        </p:txBody>
      </p:sp>
      <p:sp>
        <p:nvSpPr>
          <p:cNvPr id="10" name="Text 6"/>
          <p:cNvSpPr/>
          <p:nvPr/>
        </p:nvSpPr>
        <p:spPr>
          <a:xfrm>
            <a:off x="982265" y="4958715"/>
            <a:ext cx="4382214"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Adjusts zoom and field of view for detailed simulations.</a:t>
            </a:r>
            <a:endParaRPr lang="en-US" sz="1750" dirty="0"/>
          </a:p>
        </p:txBody>
      </p:sp>
      <p:sp>
        <p:nvSpPr>
          <p:cNvPr id="11" name="Shape 7"/>
          <p:cNvSpPr/>
          <p:nvPr/>
        </p:nvSpPr>
        <p:spPr>
          <a:xfrm>
            <a:off x="245150" y="2665215"/>
            <a:ext cx="394335" cy="510302"/>
          </a:xfrm>
          <a:prstGeom prst="roundRect">
            <a:avLst>
              <a:gd name="adj" fmla="val 18669"/>
            </a:avLst>
          </a:prstGeom>
          <a:solidFill>
            <a:srgbClr val="E1E1EA"/>
          </a:solidFill>
          <a:ln w="7620">
            <a:solidFill>
              <a:srgbClr val="C7C7D0"/>
            </a:solidFill>
            <a:prstDash val="solid"/>
          </a:ln>
        </p:spPr>
        <p:txBody>
          <a:bodyPr/>
          <a:lstStyle/>
          <a:p>
            <a:endParaRPr lang="en-IN" dirty="0"/>
          </a:p>
        </p:txBody>
      </p:sp>
      <p:sp>
        <p:nvSpPr>
          <p:cNvPr id="12" name="Text 8"/>
          <p:cNvSpPr/>
          <p:nvPr/>
        </p:nvSpPr>
        <p:spPr>
          <a:xfrm>
            <a:off x="929944" y="2624497"/>
            <a:ext cx="219092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Detector Size</a:t>
            </a:r>
            <a:endParaRPr lang="en-US" sz="2200" dirty="0"/>
          </a:p>
        </p:txBody>
      </p:sp>
      <p:sp>
        <p:nvSpPr>
          <p:cNvPr id="13" name="Text 9"/>
          <p:cNvSpPr/>
          <p:nvPr/>
        </p:nvSpPr>
        <p:spPr>
          <a:xfrm>
            <a:off x="872432" y="3066097"/>
            <a:ext cx="4382214"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Defines the sensor dimensions (Width &amp; Height) ,(Along and Across) for accurate image capture.</a:t>
            </a:r>
            <a:endParaRPr lang="en-US" sz="1750" dirty="0"/>
          </a:p>
        </p:txBody>
      </p:sp>
      <p:sp>
        <p:nvSpPr>
          <p:cNvPr id="14" name="Shape 10"/>
          <p:cNvSpPr/>
          <p:nvPr/>
        </p:nvSpPr>
        <p:spPr>
          <a:xfrm>
            <a:off x="281464" y="5695236"/>
            <a:ext cx="394335" cy="510302"/>
          </a:xfrm>
          <a:prstGeom prst="roundRect">
            <a:avLst>
              <a:gd name="adj" fmla="val 18669"/>
            </a:avLst>
          </a:prstGeom>
          <a:solidFill>
            <a:srgbClr val="E1E1EA"/>
          </a:solidFill>
          <a:ln w="7620">
            <a:solidFill>
              <a:srgbClr val="C7C7D0"/>
            </a:solidFill>
            <a:prstDash val="solid"/>
          </a:ln>
        </p:spPr>
      </p:sp>
      <p:sp>
        <p:nvSpPr>
          <p:cNvPr id="15" name="Text 11"/>
          <p:cNvSpPr/>
          <p:nvPr/>
        </p:nvSpPr>
        <p:spPr>
          <a:xfrm>
            <a:off x="929760" y="5724404"/>
            <a:ext cx="219092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Field of View (FOV)</a:t>
            </a:r>
            <a:endParaRPr lang="en-US" sz="2200" dirty="0"/>
          </a:p>
        </p:txBody>
      </p:sp>
      <p:sp>
        <p:nvSpPr>
          <p:cNvPr id="16" name="Text 12"/>
          <p:cNvSpPr/>
          <p:nvPr/>
        </p:nvSpPr>
        <p:spPr>
          <a:xfrm>
            <a:off x="982081" y="6205538"/>
            <a:ext cx="4382214"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Controls the extent of the visible area in the simulation.</a:t>
            </a:r>
            <a:endParaRPr lang="en-US" sz="1750" dirty="0"/>
          </a:p>
        </p:txBody>
      </p:sp>
    </p:spTree>
    <p:extLst>
      <p:ext uri="{BB962C8B-B14F-4D97-AF65-F5344CB8AC3E}">
        <p14:creationId xmlns:p14="http://schemas.microsoft.com/office/powerpoint/2010/main" val="68693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12790" y="250150"/>
            <a:ext cx="858238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Single Point vs. Multi-Point Mode</a:t>
            </a:r>
            <a:endParaRPr lang="en-US" sz="4450" dirty="0"/>
          </a:p>
        </p:txBody>
      </p:sp>
      <p:sp>
        <p:nvSpPr>
          <p:cNvPr id="5" name="Shape 1"/>
          <p:cNvSpPr/>
          <p:nvPr/>
        </p:nvSpPr>
        <p:spPr>
          <a:xfrm>
            <a:off x="412790" y="1554242"/>
            <a:ext cx="510302" cy="510302"/>
          </a:xfrm>
          <a:prstGeom prst="roundRect">
            <a:avLst>
              <a:gd name="adj" fmla="val 18669"/>
            </a:avLst>
          </a:prstGeom>
          <a:solidFill>
            <a:srgbClr val="E1E1EA"/>
          </a:solidFill>
          <a:ln w="7620">
            <a:solidFill>
              <a:srgbClr val="C7C7D0"/>
            </a:solidFill>
            <a:prstDash val="solid"/>
          </a:ln>
        </p:spPr>
      </p:sp>
      <p:sp>
        <p:nvSpPr>
          <p:cNvPr id="6" name="Text 2"/>
          <p:cNvSpPr/>
          <p:nvPr/>
        </p:nvSpPr>
        <p:spPr>
          <a:xfrm>
            <a:off x="1149906" y="155424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Single Point Mode</a:t>
            </a:r>
            <a:endParaRPr lang="en-US" sz="2200" dirty="0"/>
          </a:p>
        </p:txBody>
      </p:sp>
      <p:sp>
        <p:nvSpPr>
          <p:cNvPr id="7" name="Text 3"/>
          <p:cNvSpPr/>
          <p:nvPr/>
        </p:nvSpPr>
        <p:spPr>
          <a:xfrm>
            <a:off x="1149906" y="2044660"/>
            <a:ext cx="86481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Uses one coordinate for a fixed camera position, ideal for static simulations.</a:t>
            </a:r>
            <a:endParaRPr lang="en-US" sz="1750" dirty="0"/>
          </a:p>
        </p:txBody>
      </p:sp>
      <p:sp>
        <p:nvSpPr>
          <p:cNvPr id="8" name="Shape 4"/>
          <p:cNvSpPr/>
          <p:nvPr/>
        </p:nvSpPr>
        <p:spPr>
          <a:xfrm>
            <a:off x="412790" y="2889528"/>
            <a:ext cx="510302" cy="510302"/>
          </a:xfrm>
          <a:prstGeom prst="roundRect">
            <a:avLst>
              <a:gd name="adj" fmla="val 18669"/>
            </a:avLst>
          </a:prstGeom>
          <a:solidFill>
            <a:srgbClr val="E1E1EA"/>
          </a:solidFill>
          <a:ln w="7620">
            <a:solidFill>
              <a:srgbClr val="C7C7D0"/>
            </a:solidFill>
            <a:prstDash val="solid"/>
          </a:ln>
        </p:spPr>
      </p:sp>
      <p:sp>
        <p:nvSpPr>
          <p:cNvPr id="9" name="Text 5"/>
          <p:cNvSpPr/>
          <p:nvPr/>
        </p:nvSpPr>
        <p:spPr>
          <a:xfrm>
            <a:off x="1149906" y="28895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Multi-Point Mode</a:t>
            </a:r>
            <a:endParaRPr lang="en-US" sz="2200" dirty="0"/>
          </a:p>
        </p:txBody>
      </p:sp>
      <p:sp>
        <p:nvSpPr>
          <p:cNvPr id="10" name="Text 6"/>
          <p:cNvSpPr/>
          <p:nvPr/>
        </p:nvSpPr>
        <p:spPr>
          <a:xfrm>
            <a:off x="1149906" y="3379946"/>
            <a:ext cx="8648105"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Simulates a moving camera along a start-to-end path, perfect for dynamic simulations.</a:t>
            </a:r>
            <a:endParaRPr lang="en-US" sz="1750" dirty="0"/>
          </a:p>
        </p:txBody>
      </p:sp>
      <p:sp>
        <p:nvSpPr>
          <p:cNvPr id="11" name="Text 7"/>
          <p:cNvSpPr/>
          <p:nvPr/>
        </p:nvSpPr>
        <p:spPr>
          <a:xfrm>
            <a:off x="412790" y="4360902"/>
            <a:ext cx="9385221"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Users select a mode via a dropdown menu, entering either one latitude-longitude pair (Single Point) or two coordinates to define the simulation path (Multi-Point). The simulation module processes the input and generates the respective image.</a:t>
            </a:r>
            <a:endParaRPr lang="en-US" sz="1750" dirty="0"/>
          </a:p>
        </p:txBody>
      </p:sp>
    </p:spTree>
    <p:extLst>
      <p:ext uri="{BB962C8B-B14F-4D97-AF65-F5344CB8AC3E}">
        <p14:creationId xmlns:p14="http://schemas.microsoft.com/office/powerpoint/2010/main" val="325525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336590" y="581025"/>
            <a:ext cx="1061954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Orientation Controls (Roll, Pitch, Yaw, Tilt)</a:t>
            </a:r>
            <a:endParaRPr lang="en-US" sz="4450" dirty="0"/>
          </a:p>
        </p:txBody>
      </p:sp>
      <p:sp>
        <p:nvSpPr>
          <p:cNvPr id="5" name="Text 1"/>
          <p:cNvSpPr/>
          <p:nvPr/>
        </p:nvSpPr>
        <p:spPr>
          <a:xfrm>
            <a:off x="336590" y="1743432"/>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C3939"/>
                </a:solidFill>
                <a:latin typeface="Roboto" pitchFamily="34" charset="0"/>
                <a:ea typeface="Roboto" pitchFamily="34" charset="-122"/>
                <a:cs typeface="Roboto" pitchFamily="34" charset="-120"/>
              </a:rPr>
              <a:t>Roll:</a:t>
            </a:r>
            <a:r>
              <a:rPr lang="en-US" sz="1750" dirty="0">
                <a:solidFill>
                  <a:srgbClr val="3C3939"/>
                </a:solidFill>
                <a:latin typeface="Roboto" pitchFamily="34" charset="0"/>
                <a:ea typeface="Roboto" pitchFamily="34" charset="-122"/>
                <a:cs typeface="Roboto" pitchFamily="34" charset="-120"/>
              </a:rPr>
              <a:t> Rotates the camera along its lens axis for precise alignment.</a:t>
            </a:r>
            <a:endParaRPr lang="en-US" sz="1750" dirty="0"/>
          </a:p>
        </p:txBody>
      </p:sp>
      <p:sp>
        <p:nvSpPr>
          <p:cNvPr id="6" name="Text 2"/>
          <p:cNvSpPr/>
          <p:nvPr/>
        </p:nvSpPr>
        <p:spPr>
          <a:xfrm>
            <a:off x="336590" y="2361486"/>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C3939"/>
                </a:solidFill>
                <a:latin typeface="Roboto" pitchFamily="34" charset="0"/>
                <a:ea typeface="Roboto" pitchFamily="34" charset="-122"/>
                <a:cs typeface="Roboto" pitchFamily="34" charset="-120"/>
              </a:rPr>
              <a:t>Pitch:</a:t>
            </a:r>
            <a:r>
              <a:rPr lang="en-US" sz="1750" dirty="0">
                <a:solidFill>
                  <a:srgbClr val="3C3939"/>
                </a:solidFill>
                <a:latin typeface="Roboto" pitchFamily="34" charset="0"/>
                <a:ea typeface="Roboto" pitchFamily="34" charset="-122"/>
                <a:cs typeface="Roboto" pitchFamily="34" charset="-120"/>
              </a:rPr>
              <a:t> Tilts the camera up or down, adjusting the vertical viewing angle.</a:t>
            </a:r>
            <a:endParaRPr lang="en-US" sz="1750" dirty="0"/>
          </a:p>
        </p:txBody>
      </p:sp>
      <p:sp>
        <p:nvSpPr>
          <p:cNvPr id="7" name="Text 3"/>
          <p:cNvSpPr/>
          <p:nvPr/>
        </p:nvSpPr>
        <p:spPr>
          <a:xfrm>
            <a:off x="336590" y="2979539"/>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C3939"/>
                </a:solidFill>
                <a:latin typeface="Roboto" pitchFamily="34" charset="0"/>
                <a:ea typeface="Roboto" pitchFamily="34" charset="-122"/>
                <a:cs typeface="Roboto" pitchFamily="34" charset="-120"/>
              </a:rPr>
              <a:t>Yaw:</a:t>
            </a:r>
            <a:r>
              <a:rPr lang="en-US" sz="1750" dirty="0">
                <a:solidFill>
                  <a:srgbClr val="3C3939"/>
                </a:solidFill>
                <a:latin typeface="Roboto" pitchFamily="34" charset="0"/>
                <a:ea typeface="Roboto" pitchFamily="34" charset="-122"/>
                <a:cs typeface="Roboto" pitchFamily="34" charset="-120"/>
              </a:rPr>
              <a:t> Rotates the camera left or right, modifying the horizontal viewing angle.</a:t>
            </a:r>
            <a:endParaRPr lang="en-US" sz="1750" dirty="0"/>
          </a:p>
        </p:txBody>
      </p:sp>
      <p:sp>
        <p:nvSpPr>
          <p:cNvPr id="8" name="Text 4"/>
          <p:cNvSpPr/>
          <p:nvPr/>
        </p:nvSpPr>
        <p:spPr>
          <a:xfrm>
            <a:off x="336590" y="3597593"/>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3C3939"/>
                </a:solidFill>
                <a:latin typeface="Roboto" pitchFamily="34" charset="0"/>
                <a:ea typeface="Roboto" pitchFamily="34" charset="-122"/>
                <a:cs typeface="Roboto" pitchFamily="34" charset="-120"/>
              </a:rPr>
              <a:t>Tilt:</a:t>
            </a:r>
            <a:r>
              <a:rPr lang="en-US" sz="1750" dirty="0">
                <a:solidFill>
                  <a:srgbClr val="3C3939"/>
                </a:solidFill>
                <a:latin typeface="Roboto" pitchFamily="34" charset="0"/>
                <a:ea typeface="Roboto" pitchFamily="34" charset="-122"/>
                <a:cs typeface="Roboto" pitchFamily="34" charset="-120"/>
              </a:rPr>
              <a:t> Adjusts the overall camera inclination, providing comprehensive control.</a:t>
            </a:r>
            <a:endParaRPr lang="en-US" sz="1750" dirty="0"/>
          </a:p>
        </p:txBody>
      </p:sp>
    </p:spTree>
    <p:extLst>
      <p:ext uri="{BB962C8B-B14F-4D97-AF65-F5344CB8AC3E}">
        <p14:creationId xmlns:p14="http://schemas.microsoft.com/office/powerpoint/2010/main" val="15286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BE5050E5-FE1C-BC22-D99F-E1E9CEEDE330}"/>
              </a:ext>
            </a:extLst>
          </p:cNvPr>
          <p:cNvSpPr/>
          <p:nvPr/>
        </p:nvSpPr>
        <p:spPr>
          <a:xfrm>
            <a:off x="443270" y="567452"/>
            <a:ext cx="9389391" cy="1224027"/>
          </a:xfrm>
          <a:prstGeom prst="rect">
            <a:avLst/>
          </a:prstGeom>
          <a:noFill/>
          <a:ln/>
        </p:spPr>
        <p:txBody>
          <a:bodyPr wrap="none" lIns="0" tIns="0" rIns="0" bIns="0" rtlCol="0" anchor="t"/>
          <a:lstStyle/>
          <a:p>
            <a:pPr marL="0" indent="0" algn="l">
              <a:lnSpc>
                <a:spcPts val="5550"/>
              </a:lnSpc>
              <a:buNone/>
            </a:pPr>
            <a:r>
              <a:rPr lang="en-US" sz="2800" dirty="0">
                <a:solidFill>
                  <a:srgbClr val="1B1B27"/>
                </a:solidFill>
                <a:latin typeface="Raleway" pitchFamily="34" charset="0"/>
                <a:ea typeface="Raleway" pitchFamily="34" charset="-122"/>
                <a:cs typeface="Raleway" pitchFamily="34" charset="-120"/>
              </a:rPr>
              <a:t>Footprint Preview Button</a:t>
            </a:r>
            <a:endParaRPr lang="en-US" sz="2800" dirty="0"/>
          </a:p>
        </p:txBody>
      </p:sp>
      <p:sp>
        <p:nvSpPr>
          <p:cNvPr id="7" name="Text 1">
            <a:extLst>
              <a:ext uri="{FF2B5EF4-FFF2-40B4-BE49-F238E27FC236}">
                <a16:creationId xmlns:a16="http://schemas.microsoft.com/office/drawing/2014/main" id="{E3684233-D00E-087B-3906-EE156F2F0D1D}"/>
              </a:ext>
            </a:extLst>
          </p:cNvPr>
          <p:cNvSpPr/>
          <p:nvPr/>
        </p:nvSpPr>
        <p:spPr>
          <a:xfrm>
            <a:off x="443270" y="1729858"/>
            <a:ext cx="10727649" cy="2506861"/>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Footprint Preview button allows users to visualize the region of the image covered by the simulated camera parameters. Clicking the "Footprint" button initiates the calculation of the camera's field of view, and a bounding box is overlaid on the input image to display the area that will be captured in the final simulated output. This feature ensures accurate and efficient simulations.</a:t>
            </a:r>
            <a:endParaRPr lang="en-US" sz="1750" dirty="0"/>
          </a:p>
        </p:txBody>
      </p:sp>
    </p:spTree>
    <p:extLst>
      <p:ext uri="{BB962C8B-B14F-4D97-AF65-F5344CB8AC3E}">
        <p14:creationId xmlns:p14="http://schemas.microsoft.com/office/powerpoint/2010/main" val="285228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12791" y="500658"/>
            <a:ext cx="49543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Mark &amp; Clear Position Buttons</a:t>
            </a:r>
            <a:endParaRPr lang="en-US" sz="4450" dirty="0"/>
          </a:p>
        </p:txBody>
      </p:sp>
      <p:sp>
        <p:nvSpPr>
          <p:cNvPr id="5" name="Text 1"/>
          <p:cNvSpPr/>
          <p:nvPr/>
        </p:nvSpPr>
        <p:spPr>
          <a:xfrm>
            <a:off x="412791" y="1663065"/>
            <a:ext cx="836545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Users click "Mark Position" and then select a point on the displayed image. Clicking "Clear Position" removes all marked points and resets the selection, providing flexibility and control over the simulation process.</a:t>
            </a:r>
            <a:endParaRPr lang="en-US" sz="1750" dirty="0"/>
          </a:p>
        </p:txBody>
      </p:sp>
      <p:sp>
        <p:nvSpPr>
          <p:cNvPr id="6" name="Shape 2"/>
          <p:cNvSpPr/>
          <p:nvPr/>
        </p:nvSpPr>
        <p:spPr>
          <a:xfrm>
            <a:off x="412790" y="3324463"/>
            <a:ext cx="2642983" cy="226814"/>
          </a:xfrm>
          <a:prstGeom prst="roundRect">
            <a:avLst>
              <a:gd name="adj" fmla="val 42003"/>
            </a:avLst>
          </a:prstGeom>
          <a:solidFill>
            <a:srgbClr val="E1E1EA"/>
          </a:solidFill>
          <a:ln w="7620">
            <a:solidFill>
              <a:srgbClr val="C7C7D0"/>
            </a:solidFill>
            <a:prstDash val="solid"/>
          </a:ln>
        </p:spPr>
      </p:sp>
      <p:sp>
        <p:nvSpPr>
          <p:cNvPr id="7" name="Text 3"/>
          <p:cNvSpPr/>
          <p:nvPr/>
        </p:nvSpPr>
        <p:spPr>
          <a:xfrm>
            <a:off x="412790" y="3891439"/>
            <a:ext cx="181847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Mark Position</a:t>
            </a:r>
            <a:endParaRPr lang="en-US" sz="2200" dirty="0"/>
          </a:p>
        </p:txBody>
      </p:sp>
      <p:sp>
        <p:nvSpPr>
          <p:cNvPr id="8" name="Text 4"/>
          <p:cNvSpPr/>
          <p:nvPr/>
        </p:nvSpPr>
        <p:spPr>
          <a:xfrm>
            <a:off x="412790" y="4381857"/>
            <a:ext cx="2642983"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Select specific points on the image for simulation.</a:t>
            </a:r>
            <a:endParaRPr lang="en-US" sz="1750" dirty="0"/>
          </a:p>
        </p:txBody>
      </p:sp>
      <p:sp>
        <p:nvSpPr>
          <p:cNvPr id="9" name="Shape 5"/>
          <p:cNvSpPr/>
          <p:nvPr/>
        </p:nvSpPr>
        <p:spPr>
          <a:xfrm>
            <a:off x="4873704" y="2984183"/>
            <a:ext cx="2643059" cy="226814"/>
          </a:xfrm>
          <a:prstGeom prst="roundRect">
            <a:avLst>
              <a:gd name="adj" fmla="val 42003"/>
            </a:avLst>
          </a:prstGeom>
          <a:solidFill>
            <a:srgbClr val="E1E1EA"/>
          </a:solidFill>
          <a:ln w="7620">
            <a:solidFill>
              <a:srgbClr val="C7C7D0"/>
            </a:solidFill>
            <a:prstDash val="solid"/>
          </a:ln>
        </p:spPr>
      </p:sp>
      <p:sp>
        <p:nvSpPr>
          <p:cNvPr id="10" name="Text 6"/>
          <p:cNvSpPr/>
          <p:nvPr/>
        </p:nvSpPr>
        <p:spPr>
          <a:xfrm>
            <a:off x="4873704" y="3551158"/>
            <a:ext cx="181847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Store Coordinates</a:t>
            </a:r>
            <a:endParaRPr lang="en-US" sz="2200" dirty="0"/>
          </a:p>
        </p:txBody>
      </p:sp>
      <p:sp>
        <p:nvSpPr>
          <p:cNvPr id="11" name="Text 7"/>
          <p:cNvSpPr/>
          <p:nvPr/>
        </p:nvSpPr>
        <p:spPr>
          <a:xfrm>
            <a:off x="4873704" y="4041577"/>
            <a:ext cx="2643059"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coordinates of the selected point are stored.</a:t>
            </a:r>
            <a:endParaRPr lang="en-US" sz="1750" dirty="0"/>
          </a:p>
        </p:txBody>
      </p:sp>
      <p:sp>
        <p:nvSpPr>
          <p:cNvPr id="12" name="Shape 8"/>
          <p:cNvSpPr/>
          <p:nvPr/>
        </p:nvSpPr>
        <p:spPr>
          <a:xfrm>
            <a:off x="9334738" y="2644021"/>
            <a:ext cx="2643059" cy="226814"/>
          </a:xfrm>
          <a:prstGeom prst="roundRect">
            <a:avLst>
              <a:gd name="adj" fmla="val 42003"/>
            </a:avLst>
          </a:prstGeom>
          <a:solidFill>
            <a:srgbClr val="E1E1EA"/>
          </a:solidFill>
          <a:ln w="7620">
            <a:solidFill>
              <a:srgbClr val="C7C7D0"/>
            </a:solidFill>
            <a:prstDash val="solid"/>
          </a:ln>
        </p:spPr>
      </p:sp>
      <p:sp>
        <p:nvSpPr>
          <p:cNvPr id="13" name="Text 9"/>
          <p:cNvSpPr/>
          <p:nvPr/>
        </p:nvSpPr>
        <p:spPr>
          <a:xfrm>
            <a:off x="9334738" y="3210997"/>
            <a:ext cx="181847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Clear Position</a:t>
            </a:r>
            <a:endParaRPr lang="en-US" sz="2200" dirty="0"/>
          </a:p>
        </p:txBody>
      </p:sp>
      <p:sp>
        <p:nvSpPr>
          <p:cNvPr id="14" name="Text 10"/>
          <p:cNvSpPr/>
          <p:nvPr/>
        </p:nvSpPr>
        <p:spPr>
          <a:xfrm>
            <a:off x="9334738" y="3701415"/>
            <a:ext cx="2643059"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Resets marked points for a new selection.</a:t>
            </a:r>
            <a:endParaRPr lang="en-US" sz="1750" dirty="0"/>
          </a:p>
        </p:txBody>
      </p:sp>
    </p:spTree>
    <p:extLst>
      <p:ext uri="{BB962C8B-B14F-4D97-AF65-F5344CB8AC3E}">
        <p14:creationId xmlns:p14="http://schemas.microsoft.com/office/powerpoint/2010/main" val="383124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F3346835-65D1-0FC0-8AC9-3EB4B40058F9}"/>
              </a:ext>
            </a:extLst>
          </p:cNvPr>
          <p:cNvSpPr/>
          <p:nvPr/>
        </p:nvSpPr>
        <p:spPr>
          <a:xfrm>
            <a:off x="534710" y="75961"/>
            <a:ext cx="6380451" cy="766215"/>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Save &amp; Load Camera Parameters</a:t>
            </a:r>
            <a:endParaRPr lang="en-US" sz="4450" dirty="0"/>
          </a:p>
        </p:txBody>
      </p:sp>
      <p:sp>
        <p:nvSpPr>
          <p:cNvPr id="5" name="Text 1">
            <a:extLst>
              <a:ext uri="{FF2B5EF4-FFF2-40B4-BE49-F238E27FC236}">
                <a16:creationId xmlns:a16="http://schemas.microsoft.com/office/drawing/2014/main" id="{5AA28B67-302B-79C4-730A-422E4D412DAE}"/>
              </a:ext>
            </a:extLst>
          </p:cNvPr>
          <p:cNvSpPr/>
          <p:nvPr/>
        </p:nvSpPr>
        <p:spPr>
          <a:xfrm>
            <a:off x="534711" y="1238369"/>
            <a:ext cx="9660850" cy="392311"/>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Camera parameters are predefined, but users can load and save parameters.</a:t>
            </a:r>
            <a:endParaRPr lang="en-US" sz="1750" dirty="0"/>
          </a:p>
        </p:txBody>
      </p:sp>
      <p:sp>
        <p:nvSpPr>
          <p:cNvPr id="6" name="Text 2">
            <a:extLst>
              <a:ext uri="{FF2B5EF4-FFF2-40B4-BE49-F238E27FC236}">
                <a16:creationId xmlns:a16="http://schemas.microsoft.com/office/drawing/2014/main" id="{89AE10F5-C0B6-0506-6879-2822819D4786}"/>
              </a:ext>
            </a:extLst>
          </p:cNvPr>
          <p:cNvSpPr/>
          <p:nvPr/>
        </p:nvSpPr>
        <p:spPr>
          <a:xfrm>
            <a:off x="886543" y="2357009"/>
            <a:ext cx="2100066" cy="383043"/>
          </a:xfrm>
          <a:prstGeom prst="rect">
            <a:avLst/>
          </a:prstGeom>
          <a:noFill/>
          <a:ln/>
        </p:spPr>
        <p:txBody>
          <a:bodyPr wrap="none" lIns="0" tIns="0" rIns="0" bIns="0" rtlCol="0" anchor="t"/>
          <a:lstStyle/>
          <a:p>
            <a:pPr marL="0" indent="0" algn="r">
              <a:lnSpc>
                <a:spcPts val="2750"/>
              </a:lnSpc>
              <a:buNone/>
            </a:pPr>
            <a:r>
              <a:rPr lang="en-US" sz="2200" dirty="0">
                <a:solidFill>
                  <a:srgbClr val="3C3939"/>
                </a:solidFill>
                <a:latin typeface="Raleway" pitchFamily="34" charset="0"/>
                <a:ea typeface="Raleway" pitchFamily="34" charset="-122"/>
                <a:cs typeface="Raleway" pitchFamily="34" charset="-120"/>
              </a:rPr>
              <a:t>Save Parameters</a:t>
            </a:r>
            <a:endParaRPr lang="en-US" sz="2200" dirty="0"/>
          </a:p>
        </p:txBody>
      </p:sp>
      <p:sp>
        <p:nvSpPr>
          <p:cNvPr id="7" name="Text 3">
            <a:extLst>
              <a:ext uri="{FF2B5EF4-FFF2-40B4-BE49-F238E27FC236}">
                <a16:creationId xmlns:a16="http://schemas.microsoft.com/office/drawing/2014/main" id="{6057303B-87B6-708E-9C85-52904D9CC944}"/>
              </a:ext>
            </a:extLst>
          </p:cNvPr>
          <p:cNvSpPr/>
          <p:nvPr/>
        </p:nvSpPr>
        <p:spPr>
          <a:xfrm>
            <a:off x="413223" y="2868947"/>
            <a:ext cx="2803733" cy="392311"/>
          </a:xfrm>
          <a:prstGeom prst="rect">
            <a:avLst/>
          </a:prstGeom>
          <a:noFill/>
          <a:ln/>
        </p:spPr>
        <p:txBody>
          <a:bodyPr wrap="none" lIns="0" tIns="0" rIns="0" bIns="0" rtlCol="0" anchor="t"/>
          <a:lstStyle/>
          <a:p>
            <a:pPr marL="0" indent="0" algn="r">
              <a:lnSpc>
                <a:spcPts val="2850"/>
              </a:lnSpc>
              <a:buNone/>
            </a:pPr>
            <a:r>
              <a:rPr lang="en-US" sz="1750" dirty="0">
                <a:solidFill>
                  <a:srgbClr val="3C3939"/>
                </a:solidFill>
                <a:latin typeface="Roboto" pitchFamily="34" charset="0"/>
                <a:ea typeface="Roboto" pitchFamily="34" charset="-122"/>
                <a:cs typeface="Roboto" pitchFamily="34" charset="-120"/>
              </a:rPr>
              <a:t>Store current settings.</a:t>
            </a:r>
            <a:endParaRPr lang="en-US" sz="1750" dirty="0"/>
          </a:p>
        </p:txBody>
      </p:sp>
      <p:sp>
        <p:nvSpPr>
          <p:cNvPr id="8" name="Text 5">
            <a:extLst>
              <a:ext uri="{FF2B5EF4-FFF2-40B4-BE49-F238E27FC236}">
                <a16:creationId xmlns:a16="http://schemas.microsoft.com/office/drawing/2014/main" id="{B6D9B5E0-CF06-82D0-B96E-383171DEE8FF}"/>
              </a:ext>
            </a:extLst>
          </p:cNvPr>
          <p:cNvSpPr/>
          <p:nvPr/>
        </p:nvSpPr>
        <p:spPr>
          <a:xfrm>
            <a:off x="765056" y="3597302"/>
            <a:ext cx="2100066" cy="383043"/>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Structured File</a:t>
            </a:r>
            <a:endParaRPr lang="en-US" sz="2200" dirty="0"/>
          </a:p>
        </p:txBody>
      </p:sp>
      <p:sp>
        <p:nvSpPr>
          <p:cNvPr id="9" name="Text 6">
            <a:extLst>
              <a:ext uri="{FF2B5EF4-FFF2-40B4-BE49-F238E27FC236}">
                <a16:creationId xmlns:a16="http://schemas.microsoft.com/office/drawing/2014/main" id="{8046D035-01DD-10E8-A3E4-9E0779F8EEDF}"/>
              </a:ext>
            </a:extLst>
          </p:cNvPr>
          <p:cNvSpPr/>
          <p:nvPr/>
        </p:nvSpPr>
        <p:spPr>
          <a:xfrm>
            <a:off x="1144311" y="4055385"/>
            <a:ext cx="2887866" cy="392311"/>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Save as Config.</a:t>
            </a:r>
            <a:endParaRPr lang="en-US" sz="1750" dirty="0"/>
          </a:p>
        </p:txBody>
      </p:sp>
      <p:sp>
        <p:nvSpPr>
          <p:cNvPr id="10" name="Text 8">
            <a:extLst>
              <a:ext uri="{FF2B5EF4-FFF2-40B4-BE49-F238E27FC236}">
                <a16:creationId xmlns:a16="http://schemas.microsoft.com/office/drawing/2014/main" id="{EB8A2D27-37D2-D0DB-0A0F-D004B0DD9EDF}"/>
              </a:ext>
            </a:extLst>
          </p:cNvPr>
          <p:cNvSpPr/>
          <p:nvPr/>
        </p:nvSpPr>
        <p:spPr>
          <a:xfrm>
            <a:off x="765056" y="4846852"/>
            <a:ext cx="2100066" cy="383043"/>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Load Parameters</a:t>
            </a:r>
            <a:endParaRPr lang="en-US" sz="2200" dirty="0"/>
          </a:p>
        </p:txBody>
      </p:sp>
      <p:sp>
        <p:nvSpPr>
          <p:cNvPr id="11" name="Text 9">
            <a:extLst>
              <a:ext uri="{FF2B5EF4-FFF2-40B4-BE49-F238E27FC236}">
                <a16:creationId xmlns:a16="http://schemas.microsoft.com/office/drawing/2014/main" id="{54D6EFE0-E787-3448-DC96-203E19CA7B04}"/>
              </a:ext>
            </a:extLst>
          </p:cNvPr>
          <p:cNvSpPr/>
          <p:nvPr/>
        </p:nvSpPr>
        <p:spPr>
          <a:xfrm>
            <a:off x="1144311" y="5489807"/>
            <a:ext cx="2887866" cy="392311"/>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Restore saved settings.</a:t>
            </a:r>
            <a:endParaRPr lang="en-US" sz="1750" dirty="0"/>
          </a:p>
        </p:txBody>
      </p:sp>
      <p:sp>
        <p:nvSpPr>
          <p:cNvPr id="12" name="Text 11">
            <a:extLst>
              <a:ext uri="{FF2B5EF4-FFF2-40B4-BE49-F238E27FC236}">
                <a16:creationId xmlns:a16="http://schemas.microsoft.com/office/drawing/2014/main" id="{752242CF-66BD-665F-CDAD-0E374F28BCB4}"/>
              </a:ext>
            </a:extLst>
          </p:cNvPr>
          <p:cNvSpPr/>
          <p:nvPr/>
        </p:nvSpPr>
        <p:spPr>
          <a:xfrm>
            <a:off x="765056" y="6096402"/>
            <a:ext cx="9660850" cy="392311"/>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Saves time and ensures consistency by storing and retrieving camera settings.</a:t>
            </a:r>
            <a:endParaRPr lang="en-US" sz="1750" dirty="0"/>
          </a:p>
        </p:txBody>
      </p:sp>
    </p:spTree>
    <p:extLst>
      <p:ext uri="{BB962C8B-B14F-4D97-AF65-F5344CB8AC3E}">
        <p14:creationId xmlns:p14="http://schemas.microsoft.com/office/powerpoint/2010/main" val="501449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C1B8-9881-B503-12B1-1F04A40245D9}"/>
              </a:ext>
            </a:extLst>
          </p:cNvPr>
          <p:cNvSpPr>
            <a:spLocks noGrp="1"/>
          </p:cNvSpPr>
          <p:nvPr>
            <p:ph type="ctrTitle"/>
          </p:nvPr>
        </p:nvSpPr>
        <p:spPr>
          <a:xfrm>
            <a:off x="91126" y="603315"/>
            <a:ext cx="6004874" cy="1002433"/>
          </a:xfrm>
        </p:spPr>
        <p:txBody>
          <a:bodyPr/>
          <a:lstStyle/>
          <a:p>
            <a:r>
              <a:rPr lang="en-IN" dirty="0"/>
              <a:t>Introduction</a:t>
            </a:r>
          </a:p>
        </p:txBody>
      </p:sp>
      <p:sp>
        <p:nvSpPr>
          <p:cNvPr id="4" name="Text 1"/>
          <p:cNvSpPr/>
          <p:nvPr/>
        </p:nvSpPr>
        <p:spPr>
          <a:xfrm>
            <a:off x="1001179" y="2254462"/>
            <a:ext cx="10261181" cy="3704377"/>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 This project introduces a user-friendly Graphical User Interface (GUI) designed to enhance moon surface image simulation. The existing simulation module, while functional, lacks user accessibility and ease of use. The GUI aims to bridge this gap, offering an intuitive and efficient platform for Users . The primary objective is to simplify the simulation process, making it more accessible and efficient for mission studies.</a:t>
            </a:r>
          </a:p>
          <a:p>
            <a:pPr marL="0" indent="0" algn="l">
              <a:lnSpc>
                <a:spcPts val="2850"/>
              </a:lnSpc>
              <a:buNone/>
            </a:pPr>
            <a:endParaRPr lang="en-US" sz="1750" dirty="0">
              <a:solidFill>
                <a:srgbClr val="3C3939"/>
              </a:solidFill>
              <a:latin typeface="Roboto" pitchFamily="34" charset="0"/>
              <a:ea typeface="Roboto" pitchFamily="34" charset="-122"/>
              <a:cs typeface="Roboto" pitchFamily="34" charset="-120"/>
            </a:endParaRPr>
          </a:p>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This presentation outlines the design and methodology of GUI for simulation system. The system is engineered to simulate camera behavior in unknown lunar environments, providing an interactive tool for testing and design purposes.</a:t>
            </a:r>
          </a:p>
          <a:p>
            <a:pPr marL="0" indent="0" algn="l">
              <a:lnSpc>
                <a:spcPts val="2850"/>
              </a:lnSpc>
              <a:buNone/>
            </a:pPr>
            <a:endParaRPr lang="en-US" sz="1750" dirty="0"/>
          </a:p>
        </p:txBody>
      </p:sp>
    </p:spTree>
    <p:extLst>
      <p:ext uri="{BB962C8B-B14F-4D97-AF65-F5344CB8AC3E}">
        <p14:creationId xmlns:p14="http://schemas.microsoft.com/office/powerpoint/2010/main" val="2276756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69A06FFE-0FDD-EBC1-9FD8-9AAE3BF0B9CC}"/>
              </a:ext>
            </a:extLst>
          </p:cNvPr>
          <p:cNvSpPr/>
          <p:nvPr/>
        </p:nvSpPr>
        <p:spPr>
          <a:xfrm>
            <a:off x="519470" y="414218"/>
            <a:ext cx="5917871"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Parallel Processing Optimization</a:t>
            </a:r>
            <a:endParaRPr lang="en-US" sz="4450" dirty="0"/>
          </a:p>
        </p:txBody>
      </p:sp>
      <p:sp>
        <p:nvSpPr>
          <p:cNvPr id="5" name="Text 1">
            <a:extLst>
              <a:ext uri="{FF2B5EF4-FFF2-40B4-BE49-F238E27FC236}">
                <a16:creationId xmlns:a16="http://schemas.microsoft.com/office/drawing/2014/main" id="{2FA254A5-8AB2-9E75-9E50-FB2C4F2DF4F3}"/>
              </a:ext>
            </a:extLst>
          </p:cNvPr>
          <p:cNvSpPr/>
          <p:nvPr/>
        </p:nvSpPr>
        <p:spPr>
          <a:xfrm>
            <a:off x="519471" y="1576624"/>
            <a:ext cx="9188410" cy="1435893"/>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Parallel processing speeds up image simulation by using multiple CPU cores. Instead of processing the entire image sequentially, the simulation module divides the image into smaller segments, processes them in parallel using multiprocessing, and merges the results to generate the final output </a:t>
            </a:r>
            <a:r>
              <a:rPr lang="en-US" sz="1750">
                <a:solidFill>
                  <a:srgbClr val="3C3939"/>
                </a:solidFill>
                <a:latin typeface="Roboto" pitchFamily="34" charset="0"/>
                <a:ea typeface="Roboto" pitchFamily="34" charset="-122"/>
                <a:cs typeface="Roboto" pitchFamily="34" charset="-120"/>
              </a:rPr>
              <a:t>faster.</a:t>
            </a:r>
            <a:endParaRPr lang="en-US" sz="1750" dirty="0"/>
          </a:p>
        </p:txBody>
      </p:sp>
      <p:sp>
        <p:nvSpPr>
          <p:cNvPr id="6" name="Text 2">
            <a:extLst>
              <a:ext uri="{FF2B5EF4-FFF2-40B4-BE49-F238E27FC236}">
                <a16:creationId xmlns:a16="http://schemas.microsoft.com/office/drawing/2014/main" id="{41CF84A1-BB7B-49D1-EA92-48EA9B35AC66}"/>
              </a:ext>
            </a:extLst>
          </p:cNvPr>
          <p:cNvSpPr/>
          <p:nvPr/>
        </p:nvSpPr>
        <p:spPr>
          <a:xfrm>
            <a:off x="519470" y="3251835"/>
            <a:ext cx="1997367"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Divide Image</a:t>
            </a:r>
            <a:endParaRPr lang="en-US" sz="2200" dirty="0"/>
          </a:p>
        </p:txBody>
      </p:sp>
      <p:sp>
        <p:nvSpPr>
          <p:cNvPr id="7" name="Text 3">
            <a:extLst>
              <a:ext uri="{FF2B5EF4-FFF2-40B4-BE49-F238E27FC236}">
                <a16:creationId xmlns:a16="http://schemas.microsoft.com/office/drawing/2014/main" id="{A076A108-889C-01AB-330F-B7A340D2FD2B}"/>
              </a:ext>
            </a:extLst>
          </p:cNvPr>
          <p:cNvSpPr/>
          <p:nvPr/>
        </p:nvSpPr>
        <p:spPr>
          <a:xfrm>
            <a:off x="519471" y="3699985"/>
            <a:ext cx="9188410"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Image is divided into smaller segments.</a:t>
            </a:r>
            <a:endParaRPr lang="en-US" sz="1750" dirty="0"/>
          </a:p>
        </p:txBody>
      </p:sp>
      <p:sp>
        <p:nvSpPr>
          <p:cNvPr id="8" name="Text 4">
            <a:extLst>
              <a:ext uri="{FF2B5EF4-FFF2-40B4-BE49-F238E27FC236}">
                <a16:creationId xmlns:a16="http://schemas.microsoft.com/office/drawing/2014/main" id="{4741ACF5-88C5-95C0-74B3-A68EDC91DBEF}"/>
              </a:ext>
            </a:extLst>
          </p:cNvPr>
          <p:cNvSpPr/>
          <p:nvPr/>
        </p:nvSpPr>
        <p:spPr>
          <a:xfrm>
            <a:off x="519470" y="4286487"/>
            <a:ext cx="1997367"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Process Parallel</a:t>
            </a:r>
            <a:endParaRPr lang="en-US" sz="2200" dirty="0"/>
          </a:p>
        </p:txBody>
      </p:sp>
      <p:sp>
        <p:nvSpPr>
          <p:cNvPr id="9" name="Text 5">
            <a:extLst>
              <a:ext uri="{FF2B5EF4-FFF2-40B4-BE49-F238E27FC236}">
                <a16:creationId xmlns:a16="http://schemas.microsoft.com/office/drawing/2014/main" id="{9F70B188-3B5E-53C8-15D7-AF09ABCB9B3B}"/>
              </a:ext>
            </a:extLst>
          </p:cNvPr>
          <p:cNvSpPr/>
          <p:nvPr/>
        </p:nvSpPr>
        <p:spPr>
          <a:xfrm>
            <a:off x="519470" y="4776430"/>
            <a:ext cx="9188410"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Segments are processed in parallel using multiprocessing.</a:t>
            </a:r>
            <a:endParaRPr lang="en-US" sz="1750" dirty="0"/>
          </a:p>
        </p:txBody>
      </p:sp>
      <p:sp>
        <p:nvSpPr>
          <p:cNvPr id="10" name="Text 6">
            <a:extLst>
              <a:ext uri="{FF2B5EF4-FFF2-40B4-BE49-F238E27FC236}">
                <a16:creationId xmlns:a16="http://schemas.microsoft.com/office/drawing/2014/main" id="{72AB8E15-1031-695A-49DF-AF238FFF0F2C}"/>
              </a:ext>
            </a:extLst>
          </p:cNvPr>
          <p:cNvSpPr/>
          <p:nvPr/>
        </p:nvSpPr>
        <p:spPr>
          <a:xfrm>
            <a:off x="519470" y="5411868"/>
            <a:ext cx="1997367"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Merge Results</a:t>
            </a:r>
            <a:endParaRPr lang="en-US" sz="2200" dirty="0"/>
          </a:p>
        </p:txBody>
      </p:sp>
      <p:sp>
        <p:nvSpPr>
          <p:cNvPr id="11" name="Text 7">
            <a:extLst>
              <a:ext uri="{FF2B5EF4-FFF2-40B4-BE49-F238E27FC236}">
                <a16:creationId xmlns:a16="http://schemas.microsoft.com/office/drawing/2014/main" id="{999B540E-8831-B0C3-0288-CEEB02AC445A}"/>
              </a:ext>
            </a:extLst>
          </p:cNvPr>
          <p:cNvSpPr/>
          <p:nvPr/>
        </p:nvSpPr>
        <p:spPr>
          <a:xfrm>
            <a:off x="519470" y="6005515"/>
            <a:ext cx="9188410"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Results are merged to generate the final output faster.</a:t>
            </a:r>
            <a:endParaRPr lang="en-US" sz="1750" dirty="0"/>
          </a:p>
        </p:txBody>
      </p:sp>
    </p:spTree>
    <p:extLst>
      <p:ext uri="{BB962C8B-B14F-4D97-AF65-F5344CB8AC3E}">
        <p14:creationId xmlns:p14="http://schemas.microsoft.com/office/powerpoint/2010/main" val="111436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264263D9-4F84-6763-56AA-42ADC04844D2}"/>
              </a:ext>
            </a:extLst>
          </p:cNvPr>
          <p:cNvSpPr/>
          <p:nvPr/>
        </p:nvSpPr>
        <p:spPr>
          <a:xfrm>
            <a:off x="835062" y="397045"/>
            <a:ext cx="8148737" cy="591860"/>
          </a:xfrm>
          <a:prstGeom prst="rect">
            <a:avLst/>
          </a:prstGeom>
          <a:noFill/>
          <a:ln/>
        </p:spPr>
        <p:txBody>
          <a:bodyPr wrap="none" lIns="0" tIns="0" rIns="0" bIns="0" rtlCol="0" anchor="t"/>
          <a:lstStyle/>
          <a:p>
            <a:pPr marL="0" indent="0" algn="l">
              <a:lnSpc>
                <a:spcPts val="4650"/>
              </a:lnSpc>
              <a:buNone/>
            </a:pPr>
            <a:r>
              <a:rPr lang="en-US" sz="3700" dirty="0">
                <a:solidFill>
                  <a:srgbClr val="1B1B27"/>
                </a:solidFill>
                <a:latin typeface="Raleway" pitchFamily="34" charset="0"/>
                <a:ea typeface="Raleway" pitchFamily="34" charset="-122"/>
                <a:cs typeface="Raleway" pitchFamily="34" charset="-120"/>
              </a:rPr>
              <a:t>Findings and Results</a:t>
            </a:r>
            <a:endParaRPr lang="en-US" sz="3700" dirty="0"/>
          </a:p>
        </p:txBody>
      </p:sp>
      <p:sp>
        <p:nvSpPr>
          <p:cNvPr id="5" name="Shape 1">
            <a:extLst>
              <a:ext uri="{FF2B5EF4-FFF2-40B4-BE49-F238E27FC236}">
                <a16:creationId xmlns:a16="http://schemas.microsoft.com/office/drawing/2014/main" id="{85DD2042-68A0-FD99-FD12-F15E63A5A021}"/>
              </a:ext>
            </a:extLst>
          </p:cNvPr>
          <p:cNvSpPr/>
          <p:nvPr/>
        </p:nvSpPr>
        <p:spPr>
          <a:xfrm>
            <a:off x="835063" y="1485991"/>
            <a:ext cx="733288" cy="426125"/>
          </a:xfrm>
          <a:prstGeom prst="roundRect">
            <a:avLst>
              <a:gd name="adj" fmla="val 18670"/>
            </a:avLst>
          </a:prstGeom>
          <a:solidFill>
            <a:srgbClr val="E1E1EA"/>
          </a:solidFill>
          <a:ln w="7620">
            <a:solidFill>
              <a:srgbClr val="C7C7D0"/>
            </a:solidFill>
            <a:prstDash val="solid"/>
          </a:ln>
        </p:spPr>
      </p:sp>
      <p:sp>
        <p:nvSpPr>
          <p:cNvPr id="6" name="Text 2">
            <a:extLst>
              <a:ext uri="{FF2B5EF4-FFF2-40B4-BE49-F238E27FC236}">
                <a16:creationId xmlns:a16="http://schemas.microsoft.com/office/drawing/2014/main" id="{D38E70F4-E5E9-1273-7532-7BF9E79696CB}"/>
              </a:ext>
            </a:extLst>
          </p:cNvPr>
          <p:cNvSpPr/>
          <p:nvPr/>
        </p:nvSpPr>
        <p:spPr>
          <a:xfrm>
            <a:off x="1697923" y="1504803"/>
            <a:ext cx="5075237" cy="295989"/>
          </a:xfrm>
          <a:prstGeom prst="rect">
            <a:avLst/>
          </a:prstGeom>
          <a:noFill/>
          <a:ln/>
        </p:spPr>
        <p:txBody>
          <a:bodyPr wrap="none" lIns="0" tIns="0" rIns="0" bIns="0" rtlCol="0" anchor="t"/>
          <a:lstStyle/>
          <a:p>
            <a:pPr marL="0" indent="0" algn="l">
              <a:lnSpc>
                <a:spcPts val="2300"/>
              </a:lnSpc>
              <a:buNone/>
            </a:pPr>
            <a:r>
              <a:rPr lang="en-US" sz="1850" dirty="0">
                <a:solidFill>
                  <a:srgbClr val="3C3939"/>
                </a:solidFill>
                <a:latin typeface="Raleway" pitchFamily="34" charset="0"/>
                <a:ea typeface="Raleway" pitchFamily="34" charset="-122"/>
                <a:cs typeface="Raleway" pitchFamily="34" charset="-120"/>
              </a:rPr>
              <a:t>Accurate Image Simulation</a:t>
            </a:r>
            <a:endParaRPr lang="en-US" sz="1850" dirty="0"/>
          </a:p>
        </p:txBody>
      </p:sp>
      <p:sp>
        <p:nvSpPr>
          <p:cNvPr id="7" name="Text 3">
            <a:extLst>
              <a:ext uri="{FF2B5EF4-FFF2-40B4-BE49-F238E27FC236}">
                <a16:creationId xmlns:a16="http://schemas.microsoft.com/office/drawing/2014/main" id="{E96ED55C-8DE6-77A7-33C5-341BA0375EC6}"/>
              </a:ext>
            </a:extLst>
          </p:cNvPr>
          <p:cNvSpPr/>
          <p:nvPr/>
        </p:nvSpPr>
        <p:spPr>
          <a:xfrm>
            <a:off x="1697923" y="1922491"/>
            <a:ext cx="12394595" cy="606028"/>
          </a:xfrm>
          <a:prstGeom prst="rect">
            <a:avLst/>
          </a:prstGeom>
          <a:noFill/>
          <a:ln/>
        </p:spPr>
        <p:txBody>
          <a:bodyPr wrap="squar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The system accurately simulates how a camera captures images in unknown environments.</a:t>
            </a:r>
            <a:endParaRPr lang="en-US" sz="1450" dirty="0"/>
          </a:p>
        </p:txBody>
      </p:sp>
      <p:sp>
        <p:nvSpPr>
          <p:cNvPr id="8" name="Shape 4">
            <a:extLst>
              <a:ext uri="{FF2B5EF4-FFF2-40B4-BE49-F238E27FC236}">
                <a16:creationId xmlns:a16="http://schemas.microsoft.com/office/drawing/2014/main" id="{E066FD0F-8DF0-EE23-0706-D1E766912D44}"/>
              </a:ext>
            </a:extLst>
          </p:cNvPr>
          <p:cNvSpPr/>
          <p:nvPr/>
        </p:nvSpPr>
        <p:spPr>
          <a:xfrm>
            <a:off x="835062" y="2272993"/>
            <a:ext cx="733288" cy="426125"/>
          </a:xfrm>
          <a:prstGeom prst="roundRect">
            <a:avLst>
              <a:gd name="adj" fmla="val 18670"/>
            </a:avLst>
          </a:prstGeom>
          <a:solidFill>
            <a:srgbClr val="E1E1EA"/>
          </a:solidFill>
          <a:ln w="7620">
            <a:solidFill>
              <a:srgbClr val="C7C7D0"/>
            </a:solidFill>
            <a:prstDash val="solid"/>
          </a:ln>
        </p:spPr>
        <p:txBody>
          <a:bodyPr/>
          <a:lstStyle/>
          <a:p>
            <a:endParaRPr lang="en-IN" dirty="0"/>
          </a:p>
        </p:txBody>
      </p:sp>
      <p:sp>
        <p:nvSpPr>
          <p:cNvPr id="9" name="Text 5">
            <a:extLst>
              <a:ext uri="{FF2B5EF4-FFF2-40B4-BE49-F238E27FC236}">
                <a16:creationId xmlns:a16="http://schemas.microsoft.com/office/drawing/2014/main" id="{20BFA8E4-800F-50B5-4612-5EDB0F815534}"/>
              </a:ext>
            </a:extLst>
          </p:cNvPr>
          <p:cNvSpPr/>
          <p:nvPr/>
        </p:nvSpPr>
        <p:spPr>
          <a:xfrm>
            <a:off x="1697923" y="2338060"/>
            <a:ext cx="4219837" cy="295989"/>
          </a:xfrm>
          <a:prstGeom prst="rect">
            <a:avLst/>
          </a:prstGeom>
          <a:noFill/>
          <a:ln/>
        </p:spPr>
        <p:txBody>
          <a:bodyPr wrap="none" lIns="0" tIns="0" rIns="0" bIns="0" rtlCol="0" anchor="t"/>
          <a:lstStyle/>
          <a:p>
            <a:pPr marL="0" indent="0" algn="l">
              <a:lnSpc>
                <a:spcPts val="2300"/>
              </a:lnSpc>
              <a:buNone/>
            </a:pPr>
            <a:r>
              <a:rPr lang="en-US" sz="1850" dirty="0">
                <a:solidFill>
                  <a:srgbClr val="3C3939"/>
                </a:solidFill>
                <a:latin typeface="Raleway" pitchFamily="34" charset="0"/>
                <a:ea typeface="Raleway" pitchFamily="34" charset="-122"/>
                <a:cs typeface="Raleway" pitchFamily="34" charset="-120"/>
              </a:rPr>
              <a:t>Parameter Adjustment</a:t>
            </a:r>
            <a:endParaRPr lang="en-US" sz="1850" dirty="0"/>
          </a:p>
        </p:txBody>
      </p:sp>
      <p:sp>
        <p:nvSpPr>
          <p:cNvPr id="10" name="Text 6">
            <a:extLst>
              <a:ext uri="{FF2B5EF4-FFF2-40B4-BE49-F238E27FC236}">
                <a16:creationId xmlns:a16="http://schemas.microsoft.com/office/drawing/2014/main" id="{10892274-61DF-DE97-737A-4613B8F58DB0}"/>
              </a:ext>
            </a:extLst>
          </p:cNvPr>
          <p:cNvSpPr/>
          <p:nvPr/>
        </p:nvSpPr>
        <p:spPr>
          <a:xfrm>
            <a:off x="1697922" y="2634049"/>
            <a:ext cx="12394595" cy="303014"/>
          </a:xfrm>
          <a:prstGeom prst="rect">
            <a:avLst/>
          </a:prstGeom>
          <a:noFill/>
          <a:ln/>
        </p:spPr>
        <p:txBody>
          <a:bodyPr wrap="non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Users can modify camera parameters and dynamically observe the changes.</a:t>
            </a:r>
            <a:endParaRPr lang="en-US" sz="1450" dirty="0"/>
          </a:p>
        </p:txBody>
      </p:sp>
      <p:sp>
        <p:nvSpPr>
          <p:cNvPr id="11" name="Shape 7">
            <a:extLst>
              <a:ext uri="{FF2B5EF4-FFF2-40B4-BE49-F238E27FC236}">
                <a16:creationId xmlns:a16="http://schemas.microsoft.com/office/drawing/2014/main" id="{937A1E75-AEF7-677B-C284-D1F36632E97E}"/>
              </a:ext>
            </a:extLst>
          </p:cNvPr>
          <p:cNvSpPr/>
          <p:nvPr/>
        </p:nvSpPr>
        <p:spPr>
          <a:xfrm>
            <a:off x="835063" y="3039640"/>
            <a:ext cx="733288" cy="426125"/>
          </a:xfrm>
          <a:prstGeom prst="roundRect">
            <a:avLst>
              <a:gd name="adj" fmla="val 18670"/>
            </a:avLst>
          </a:prstGeom>
          <a:solidFill>
            <a:srgbClr val="E1E1EA"/>
          </a:solidFill>
          <a:ln w="7620">
            <a:solidFill>
              <a:srgbClr val="C7C7D0"/>
            </a:solidFill>
            <a:prstDash val="solid"/>
          </a:ln>
        </p:spPr>
      </p:sp>
      <p:sp>
        <p:nvSpPr>
          <p:cNvPr id="12" name="Text 8">
            <a:extLst>
              <a:ext uri="{FF2B5EF4-FFF2-40B4-BE49-F238E27FC236}">
                <a16:creationId xmlns:a16="http://schemas.microsoft.com/office/drawing/2014/main" id="{681D7C08-B6AC-C512-3926-EADFB640CD79}"/>
              </a:ext>
            </a:extLst>
          </p:cNvPr>
          <p:cNvSpPr/>
          <p:nvPr/>
        </p:nvSpPr>
        <p:spPr>
          <a:xfrm>
            <a:off x="1697922" y="3104707"/>
            <a:ext cx="4140956" cy="295989"/>
          </a:xfrm>
          <a:prstGeom prst="rect">
            <a:avLst/>
          </a:prstGeom>
          <a:noFill/>
          <a:ln/>
        </p:spPr>
        <p:txBody>
          <a:bodyPr wrap="none" lIns="0" tIns="0" rIns="0" bIns="0" rtlCol="0" anchor="t"/>
          <a:lstStyle/>
          <a:p>
            <a:pPr marL="0" indent="0" algn="l">
              <a:lnSpc>
                <a:spcPts val="2300"/>
              </a:lnSpc>
              <a:buNone/>
            </a:pPr>
            <a:r>
              <a:rPr lang="en-US" sz="1850" dirty="0">
                <a:solidFill>
                  <a:srgbClr val="3C3939"/>
                </a:solidFill>
                <a:latin typeface="Raleway" pitchFamily="34" charset="0"/>
                <a:ea typeface="Raleway" pitchFamily="34" charset="-122"/>
                <a:cs typeface="Raleway" pitchFamily="34" charset="-120"/>
              </a:rPr>
              <a:t>Footprint Visualization</a:t>
            </a:r>
            <a:endParaRPr lang="en-US" sz="1850" dirty="0"/>
          </a:p>
        </p:txBody>
      </p:sp>
      <p:sp>
        <p:nvSpPr>
          <p:cNvPr id="13" name="Text 9">
            <a:extLst>
              <a:ext uri="{FF2B5EF4-FFF2-40B4-BE49-F238E27FC236}">
                <a16:creationId xmlns:a16="http://schemas.microsoft.com/office/drawing/2014/main" id="{0D8CECA0-620D-A1CA-9F54-4479CC68461E}"/>
              </a:ext>
            </a:extLst>
          </p:cNvPr>
          <p:cNvSpPr/>
          <p:nvPr/>
        </p:nvSpPr>
        <p:spPr>
          <a:xfrm>
            <a:off x="1697921" y="3400696"/>
            <a:ext cx="12394595" cy="606028"/>
          </a:xfrm>
          <a:prstGeom prst="rect">
            <a:avLst/>
          </a:prstGeom>
          <a:noFill/>
          <a:ln/>
        </p:spPr>
        <p:txBody>
          <a:bodyPr wrap="squar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The footprint feature helps users understand how the final image will appear before simulation.</a:t>
            </a:r>
            <a:endParaRPr lang="en-US" sz="1450" dirty="0"/>
          </a:p>
        </p:txBody>
      </p:sp>
      <p:sp>
        <p:nvSpPr>
          <p:cNvPr id="14" name="Shape 10">
            <a:extLst>
              <a:ext uri="{FF2B5EF4-FFF2-40B4-BE49-F238E27FC236}">
                <a16:creationId xmlns:a16="http://schemas.microsoft.com/office/drawing/2014/main" id="{7479C9DF-6748-D3DA-F1BC-D894AA1FD179}"/>
              </a:ext>
            </a:extLst>
          </p:cNvPr>
          <p:cNvSpPr/>
          <p:nvPr/>
        </p:nvSpPr>
        <p:spPr>
          <a:xfrm>
            <a:off x="835063" y="3779522"/>
            <a:ext cx="733288" cy="426125"/>
          </a:xfrm>
          <a:prstGeom prst="roundRect">
            <a:avLst>
              <a:gd name="adj" fmla="val 18670"/>
            </a:avLst>
          </a:prstGeom>
          <a:solidFill>
            <a:srgbClr val="E1E1EA"/>
          </a:solidFill>
          <a:ln w="7620">
            <a:solidFill>
              <a:srgbClr val="C7C7D0"/>
            </a:solidFill>
            <a:prstDash val="solid"/>
          </a:ln>
        </p:spPr>
        <p:txBody>
          <a:bodyPr/>
          <a:lstStyle/>
          <a:p>
            <a:endParaRPr lang="en-IN" dirty="0"/>
          </a:p>
        </p:txBody>
      </p:sp>
      <p:sp>
        <p:nvSpPr>
          <p:cNvPr id="15" name="Text 11">
            <a:extLst>
              <a:ext uri="{FF2B5EF4-FFF2-40B4-BE49-F238E27FC236}">
                <a16:creationId xmlns:a16="http://schemas.microsoft.com/office/drawing/2014/main" id="{B09E8F21-7EF0-879C-C0E2-0FC44CA6D414}"/>
              </a:ext>
            </a:extLst>
          </p:cNvPr>
          <p:cNvSpPr/>
          <p:nvPr/>
        </p:nvSpPr>
        <p:spPr>
          <a:xfrm>
            <a:off x="1697923" y="3854352"/>
            <a:ext cx="4074369" cy="295989"/>
          </a:xfrm>
          <a:prstGeom prst="rect">
            <a:avLst/>
          </a:prstGeom>
          <a:noFill/>
          <a:ln/>
        </p:spPr>
        <p:txBody>
          <a:bodyPr wrap="none" lIns="0" tIns="0" rIns="0" bIns="0" rtlCol="0" anchor="t"/>
          <a:lstStyle/>
          <a:p>
            <a:pPr marL="0" indent="0" algn="l">
              <a:lnSpc>
                <a:spcPts val="2300"/>
              </a:lnSpc>
              <a:buNone/>
            </a:pPr>
            <a:r>
              <a:rPr lang="en-US" sz="1850" dirty="0">
                <a:solidFill>
                  <a:srgbClr val="3C3939"/>
                </a:solidFill>
                <a:latin typeface="Raleway" pitchFamily="34" charset="0"/>
                <a:ea typeface="Raleway" pitchFamily="34" charset="-122"/>
                <a:cs typeface="Raleway" pitchFamily="34" charset="-120"/>
              </a:rPr>
              <a:t>Efficient Processing</a:t>
            </a:r>
            <a:endParaRPr lang="en-US" sz="1850" dirty="0"/>
          </a:p>
        </p:txBody>
      </p:sp>
      <p:sp>
        <p:nvSpPr>
          <p:cNvPr id="16" name="Text 12">
            <a:extLst>
              <a:ext uri="{FF2B5EF4-FFF2-40B4-BE49-F238E27FC236}">
                <a16:creationId xmlns:a16="http://schemas.microsoft.com/office/drawing/2014/main" id="{95EECE2D-C539-A0CE-FD55-70E9B10F2D69}"/>
              </a:ext>
            </a:extLst>
          </p:cNvPr>
          <p:cNvSpPr/>
          <p:nvPr/>
        </p:nvSpPr>
        <p:spPr>
          <a:xfrm>
            <a:off x="1697920" y="4181458"/>
            <a:ext cx="12394595" cy="303014"/>
          </a:xfrm>
          <a:prstGeom prst="rect">
            <a:avLst/>
          </a:prstGeom>
          <a:noFill/>
          <a:ln/>
        </p:spPr>
        <p:txBody>
          <a:bodyPr wrap="non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NumPy and GDAL ensure large GeoTIFF images are processed efficiently.</a:t>
            </a:r>
            <a:endParaRPr lang="en-US" sz="1450" dirty="0"/>
          </a:p>
        </p:txBody>
      </p:sp>
      <p:sp>
        <p:nvSpPr>
          <p:cNvPr id="17" name="Text 13">
            <a:extLst>
              <a:ext uri="{FF2B5EF4-FFF2-40B4-BE49-F238E27FC236}">
                <a16:creationId xmlns:a16="http://schemas.microsoft.com/office/drawing/2014/main" id="{E2ABAB70-6296-A76A-FD3F-35F206575954}"/>
              </a:ext>
            </a:extLst>
          </p:cNvPr>
          <p:cNvSpPr/>
          <p:nvPr/>
        </p:nvSpPr>
        <p:spPr>
          <a:xfrm>
            <a:off x="640079" y="4878901"/>
            <a:ext cx="10728961" cy="1212056"/>
          </a:xfrm>
          <a:prstGeom prst="rect">
            <a:avLst/>
          </a:prstGeom>
          <a:noFill/>
          <a:ln/>
        </p:spPr>
        <p:txBody>
          <a:bodyPr wrap="square" lIns="0" tIns="0" rIns="0" bIns="0" rtlCol="0" anchor="t"/>
          <a:lstStyle/>
          <a:p>
            <a:pPr marL="0" indent="0" algn="l">
              <a:lnSpc>
                <a:spcPts val="2350"/>
              </a:lnSpc>
              <a:buNone/>
            </a:pPr>
            <a:r>
              <a:rPr lang="en-US" sz="1450" dirty="0">
                <a:solidFill>
                  <a:srgbClr val="3C3939"/>
                </a:solidFill>
                <a:latin typeface="Roboto" pitchFamily="34" charset="0"/>
                <a:ea typeface="Roboto" pitchFamily="34" charset="-122"/>
                <a:cs typeface="Roboto" pitchFamily="34" charset="-120"/>
              </a:rPr>
              <a:t>The implemented system provides accurate image simulation, enabling parameter adjustment, footprint visualization, and efficient processing of large GeoTIFF images. The simulated images align with expected outputs based on camera equations, providing an intuitive interface for parameter adjustments.</a:t>
            </a:r>
            <a:endParaRPr lang="en-US" sz="1450" dirty="0"/>
          </a:p>
        </p:txBody>
      </p:sp>
    </p:spTree>
    <p:extLst>
      <p:ext uri="{BB962C8B-B14F-4D97-AF65-F5344CB8AC3E}">
        <p14:creationId xmlns:p14="http://schemas.microsoft.com/office/powerpoint/2010/main" val="25298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398374" y="716100"/>
            <a:ext cx="820924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Project Purpose and Objectives</a:t>
            </a:r>
            <a:endParaRPr lang="en-US" sz="4450" dirty="0"/>
          </a:p>
        </p:txBody>
      </p:sp>
      <p:sp>
        <p:nvSpPr>
          <p:cNvPr id="5" name="Text 1"/>
          <p:cNvSpPr/>
          <p:nvPr/>
        </p:nvSpPr>
        <p:spPr>
          <a:xfrm>
            <a:off x="398374" y="1765040"/>
            <a:ext cx="11579781" cy="1100019"/>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 The project is designed to simplify moon surface image simulations using camera parameters such as position, altitude, and orientation. This aims is to provide a structured, efficient, and user-friendly environment for parameter adjustment and image visualization.</a:t>
            </a:r>
            <a:endParaRPr lang="en-US" sz="1750" dirty="0"/>
          </a:p>
        </p:txBody>
      </p:sp>
      <p:sp>
        <p:nvSpPr>
          <p:cNvPr id="6" name="Shape 2"/>
          <p:cNvSpPr/>
          <p:nvPr/>
        </p:nvSpPr>
        <p:spPr>
          <a:xfrm>
            <a:off x="398374" y="3001147"/>
            <a:ext cx="510302" cy="510302"/>
          </a:xfrm>
          <a:prstGeom prst="roundRect">
            <a:avLst>
              <a:gd name="adj" fmla="val 18669"/>
            </a:avLst>
          </a:prstGeom>
          <a:solidFill>
            <a:srgbClr val="E1E1EA"/>
          </a:solidFill>
          <a:ln w="7620">
            <a:solidFill>
              <a:srgbClr val="C7C7D0"/>
            </a:solidFill>
            <a:prstDash val="solid"/>
          </a:ln>
        </p:spPr>
      </p:sp>
      <p:pic>
        <p:nvPicPr>
          <p:cNvPr id="7" name="Image 1" descr="preencoded.png"/>
          <p:cNvPicPr>
            <a:picLocks noChangeAspect="1"/>
          </p:cNvPicPr>
          <p:nvPr/>
        </p:nvPicPr>
        <p:blipFill>
          <a:blip r:embed="rId2"/>
          <a:stretch>
            <a:fillRect/>
          </a:stretch>
        </p:blipFill>
        <p:spPr>
          <a:xfrm>
            <a:off x="483444" y="3043652"/>
            <a:ext cx="340162" cy="425291"/>
          </a:xfrm>
          <a:prstGeom prst="rect">
            <a:avLst/>
          </a:prstGeom>
        </p:spPr>
      </p:pic>
      <p:sp>
        <p:nvSpPr>
          <p:cNvPr id="8" name="Text 3"/>
          <p:cNvSpPr/>
          <p:nvPr/>
        </p:nvSpPr>
        <p:spPr>
          <a:xfrm>
            <a:off x="1135490" y="3001147"/>
            <a:ext cx="2971562" cy="708660"/>
          </a:xfrm>
          <a:prstGeom prst="rect">
            <a:avLst/>
          </a:prstGeom>
          <a:noFill/>
          <a:ln/>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User-Friendly Interface</a:t>
            </a:r>
            <a:endParaRPr lang="en-US" sz="2200" dirty="0"/>
          </a:p>
        </p:txBody>
      </p:sp>
      <p:sp>
        <p:nvSpPr>
          <p:cNvPr id="9" name="Text 4"/>
          <p:cNvSpPr/>
          <p:nvPr/>
        </p:nvSpPr>
        <p:spPr>
          <a:xfrm>
            <a:off x="1135490" y="3845895"/>
            <a:ext cx="2971562"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Provide an intuitive interface for configuring simulation parameters.</a:t>
            </a:r>
            <a:endParaRPr lang="en-US" sz="1750" dirty="0"/>
          </a:p>
        </p:txBody>
      </p:sp>
      <p:sp>
        <p:nvSpPr>
          <p:cNvPr id="10" name="Shape 5"/>
          <p:cNvSpPr/>
          <p:nvPr/>
        </p:nvSpPr>
        <p:spPr>
          <a:xfrm>
            <a:off x="4333866" y="3001147"/>
            <a:ext cx="510302" cy="510302"/>
          </a:xfrm>
          <a:prstGeom prst="roundRect">
            <a:avLst>
              <a:gd name="adj" fmla="val 18669"/>
            </a:avLst>
          </a:prstGeom>
          <a:solidFill>
            <a:srgbClr val="E1E1EA"/>
          </a:solidFill>
          <a:ln w="7620">
            <a:solidFill>
              <a:srgbClr val="C7C7D0"/>
            </a:solidFill>
            <a:prstDash val="solid"/>
          </a:ln>
        </p:spPr>
      </p:sp>
      <p:pic>
        <p:nvPicPr>
          <p:cNvPr id="11" name="Image 2" descr="preencoded.png"/>
          <p:cNvPicPr>
            <a:picLocks noChangeAspect="1"/>
          </p:cNvPicPr>
          <p:nvPr/>
        </p:nvPicPr>
        <p:blipFill>
          <a:blip r:embed="rId3"/>
          <a:stretch>
            <a:fillRect/>
          </a:stretch>
        </p:blipFill>
        <p:spPr>
          <a:xfrm>
            <a:off x="4418936" y="3043652"/>
            <a:ext cx="340162" cy="425291"/>
          </a:xfrm>
          <a:prstGeom prst="rect">
            <a:avLst/>
          </a:prstGeom>
        </p:spPr>
      </p:pic>
      <p:sp>
        <p:nvSpPr>
          <p:cNvPr id="12" name="Text 6"/>
          <p:cNvSpPr/>
          <p:nvPr/>
        </p:nvSpPr>
        <p:spPr>
          <a:xfrm>
            <a:off x="5070982" y="300114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Improved Efficiency</a:t>
            </a:r>
            <a:endParaRPr lang="en-US" sz="2200" dirty="0"/>
          </a:p>
        </p:txBody>
      </p:sp>
      <p:sp>
        <p:nvSpPr>
          <p:cNvPr id="13" name="Text 7"/>
          <p:cNvSpPr/>
          <p:nvPr/>
        </p:nvSpPr>
        <p:spPr>
          <a:xfrm>
            <a:off x="5070982" y="3491565"/>
            <a:ext cx="2971562" cy="1451610"/>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Enhance the existing simulation module by integrating parallel processing.</a:t>
            </a:r>
            <a:endParaRPr lang="en-US" sz="1750" dirty="0"/>
          </a:p>
        </p:txBody>
      </p:sp>
      <p:sp>
        <p:nvSpPr>
          <p:cNvPr id="14" name="Shape 8"/>
          <p:cNvSpPr/>
          <p:nvPr/>
        </p:nvSpPr>
        <p:spPr>
          <a:xfrm>
            <a:off x="8269357" y="3001147"/>
            <a:ext cx="510302" cy="510302"/>
          </a:xfrm>
          <a:prstGeom prst="roundRect">
            <a:avLst>
              <a:gd name="adj" fmla="val 18669"/>
            </a:avLst>
          </a:prstGeom>
          <a:solidFill>
            <a:srgbClr val="E1E1EA"/>
          </a:solidFill>
          <a:ln w="7620">
            <a:solidFill>
              <a:srgbClr val="C7C7D0"/>
            </a:solidFill>
            <a:prstDash val="solid"/>
          </a:ln>
        </p:spPr>
      </p:sp>
      <p:pic>
        <p:nvPicPr>
          <p:cNvPr id="15" name="Image 3" descr="preencoded.png"/>
          <p:cNvPicPr>
            <a:picLocks noChangeAspect="1"/>
          </p:cNvPicPr>
          <p:nvPr/>
        </p:nvPicPr>
        <p:blipFill>
          <a:blip r:embed="rId4"/>
          <a:stretch>
            <a:fillRect/>
          </a:stretch>
        </p:blipFill>
        <p:spPr>
          <a:xfrm>
            <a:off x="8354428" y="3043652"/>
            <a:ext cx="340162" cy="425291"/>
          </a:xfrm>
          <a:prstGeom prst="rect">
            <a:avLst/>
          </a:prstGeom>
        </p:spPr>
      </p:pic>
      <p:sp>
        <p:nvSpPr>
          <p:cNvPr id="16" name="Text 9"/>
          <p:cNvSpPr/>
          <p:nvPr/>
        </p:nvSpPr>
        <p:spPr>
          <a:xfrm>
            <a:off x="9006473" y="300114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Aid Lunar Studies</a:t>
            </a:r>
            <a:endParaRPr lang="en-US" sz="2200" dirty="0"/>
          </a:p>
        </p:txBody>
      </p:sp>
      <p:sp>
        <p:nvSpPr>
          <p:cNvPr id="17" name="Text 10"/>
          <p:cNvSpPr/>
          <p:nvPr/>
        </p:nvSpPr>
        <p:spPr>
          <a:xfrm>
            <a:off x="9006473" y="3491565"/>
            <a:ext cx="2971562" cy="1451610"/>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Assist in Simulation by studying how cameras will capture images in lunar missions.</a:t>
            </a:r>
            <a:endParaRPr lang="en-US" sz="1750" dirty="0"/>
          </a:p>
        </p:txBody>
      </p:sp>
    </p:spTree>
    <p:extLst>
      <p:ext uri="{BB962C8B-B14F-4D97-AF65-F5344CB8AC3E}">
        <p14:creationId xmlns:p14="http://schemas.microsoft.com/office/powerpoint/2010/main" val="2448861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360654" y="917063"/>
            <a:ext cx="7003816" cy="708779"/>
          </a:xfrm>
          <a:prstGeom prst="rect">
            <a:avLst/>
          </a:prstGeom>
          <a:noFill/>
          <a:ln/>
        </p:spPr>
        <p:txBody>
          <a:bodyPr wrap="none" lIns="0" tIns="0" rIns="0" bIns="0" rtlCol="0" anchor="t"/>
          <a:lstStyle/>
          <a:p>
            <a:pPr marL="0" indent="0" algn="l">
              <a:lnSpc>
                <a:spcPts val="5550"/>
              </a:lnSpc>
              <a:buNone/>
            </a:pPr>
            <a:r>
              <a:rPr lang="en-US" sz="4000" dirty="0">
                <a:solidFill>
                  <a:srgbClr val="1B1B27"/>
                </a:solidFill>
                <a:latin typeface="Raleway" pitchFamily="34" charset="0"/>
                <a:ea typeface="Raleway" pitchFamily="34" charset="-122"/>
                <a:cs typeface="Raleway" pitchFamily="34" charset="-120"/>
              </a:rPr>
              <a:t>Scope: Capabilities and Limitations</a:t>
            </a:r>
            <a:endParaRPr lang="en-US" sz="4000" dirty="0"/>
          </a:p>
        </p:txBody>
      </p:sp>
      <p:sp>
        <p:nvSpPr>
          <p:cNvPr id="5" name="Text 1"/>
          <p:cNvSpPr/>
          <p:nvPr/>
        </p:nvSpPr>
        <p:spPr>
          <a:xfrm>
            <a:off x="360654" y="2079470"/>
            <a:ext cx="9895709"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 This GUI offers an interactive environment for configuring and running moon surface image simulations, allowing input of camera settings to generate simulated images.</a:t>
            </a:r>
            <a:endParaRPr lang="en-US" sz="1750" dirty="0"/>
          </a:p>
        </p:txBody>
      </p:sp>
      <p:sp>
        <p:nvSpPr>
          <p:cNvPr id="6" name="Text 2"/>
          <p:cNvSpPr/>
          <p:nvPr/>
        </p:nvSpPr>
        <p:spPr>
          <a:xfrm>
            <a:off x="360654" y="3287240"/>
            <a:ext cx="2151119" cy="354330"/>
          </a:xfrm>
          <a:prstGeom prst="rect">
            <a:avLst/>
          </a:prstGeom>
          <a:noFill/>
          <a:ln/>
        </p:spPr>
        <p:txBody>
          <a:bodyPr wrap="none" lIns="0" tIns="0" rIns="0" bIns="0" rtlCol="0" anchor="t"/>
          <a:lstStyle/>
          <a:p>
            <a:pPr marL="0" indent="0" algn="l">
              <a:lnSpc>
                <a:spcPts val="2750"/>
              </a:lnSpc>
              <a:buNone/>
            </a:pPr>
            <a:r>
              <a:rPr lang="en-US" sz="1750" dirty="0">
                <a:solidFill>
                  <a:srgbClr val="1B1B27"/>
                </a:solidFill>
                <a:latin typeface="Raleway" pitchFamily="34" charset="0"/>
                <a:ea typeface="Raleway" pitchFamily="34" charset="-122"/>
                <a:cs typeface="Raleway" pitchFamily="34" charset="-120"/>
              </a:rPr>
              <a:t>Capabilities</a:t>
            </a:r>
            <a:endParaRPr lang="en-US" sz="1750" dirty="0"/>
          </a:p>
        </p:txBody>
      </p:sp>
      <p:sp>
        <p:nvSpPr>
          <p:cNvPr id="7" name="Text 3"/>
          <p:cNvSpPr/>
          <p:nvPr/>
        </p:nvSpPr>
        <p:spPr>
          <a:xfrm>
            <a:off x="360654" y="3868384"/>
            <a:ext cx="473791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Interactive GUI for configuration and simulation.</a:t>
            </a:r>
            <a:endParaRPr lang="en-US" sz="1750" dirty="0"/>
          </a:p>
        </p:txBody>
      </p:sp>
      <p:sp>
        <p:nvSpPr>
          <p:cNvPr id="8" name="Text 4"/>
          <p:cNvSpPr/>
          <p:nvPr/>
        </p:nvSpPr>
        <p:spPr>
          <a:xfrm>
            <a:off x="360654" y="4310583"/>
            <a:ext cx="473791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Input of camera settings for lunar surface images.</a:t>
            </a:r>
            <a:endParaRPr lang="en-US" sz="1750" dirty="0"/>
          </a:p>
        </p:txBody>
      </p:sp>
      <p:sp>
        <p:nvSpPr>
          <p:cNvPr id="9" name="Text 5"/>
          <p:cNvSpPr/>
          <p:nvPr/>
        </p:nvSpPr>
        <p:spPr>
          <a:xfrm>
            <a:off x="360654" y="4752781"/>
            <a:ext cx="473791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Improved performance via parallel processing.</a:t>
            </a:r>
            <a:endParaRPr lang="en-US" sz="1750" dirty="0"/>
          </a:p>
        </p:txBody>
      </p:sp>
      <p:sp>
        <p:nvSpPr>
          <p:cNvPr id="10" name="Text 6"/>
          <p:cNvSpPr/>
          <p:nvPr/>
        </p:nvSpPr>
        <p:spPr>
          <a:xfrm>
            <a:off x="7166385" y="3287240"/>
            <a:ext cx="2151119" cy="354330"/>
          </a:xfrm>
          <a:prstGeom prst="rect">
            <a:avLst/>
          </a:prstGeom>
          <a:noFill/>
          <a:ln/>
        </p:spPr>
        <p:txBody>
          <a:bodyPr wrap="none" lIns="0" tIns="0" rIns="0" bIns="0" rtlCol="0" anchor="t"/>
          <a:lstStyle/>
          <a:p>
            <a:pPr marL="0" indent="0" algn="l">
              <a:lnSpc>
                <a:spcPts val="2750"/>
              </a:lnSpc>
              <a:buNone/>
            </a:pPr>
            <a:r>
              <a:rPr lang="en-US" sz="1750" dirty="0">
                <a:solidFill>
                  <a:srgbClr val="1B1B27"/>
                </a:solidFill>
                <a:latin typeface="Raleway" pitchFamily="34" charset="0"/>
                <a:ea typeface="Raleway" pitchFamily="34" charset="-122"/>
                <a:cs typeface="Raleway" pitchFamily="34" charset="-120"/>
              </a:rPr>
              <a:t>Limitations</a:t>
            </a:r>
            <a:endParaRPr lang="en-US" sz="1750" dirty="0"/>
          </a:p>
        </p:txBody>
      </p:sp>
      <p:sp>
        <p:nvSpPr>
          <p:cNvPr id="11" name="Text 7"/>
          <p:cNvSpPr/>
          <p:nvPr/>
        </p:nvSpPr>
        <p:spPr>
          <a:xfrm>
            <a:off x="7166385" y="3868384"/>
            <a:ext cx="473791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No real-time image capture or real-world data.</a:t>
            </a:r>
            <a:endParaRPr lang="en-US" sz="1750" dirty="0"/>
          </a:p>
        </p:txBody>
      </p:sp>
      <p:sp>
        <p:nvSpPr>
          <p:cNvPr id="12" name="Text 8"/>
          <p:cNvSpPr/>
          <p:nvPr/>
        </p:nvSpPr>
        <p:spPr>
          <a:xfrm>
            <a:off x="7166385" y="4310583"/>
            <a:ext cx="473791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Operates only with pre-captured input images.</a:t>
            </a:r>
            <a:endParaRPr lang="en-US" sz="1750" dirty="0"/>
          </a:p>
        </p:txBody>
      </p:sp>
      <p:sp>
        <p:nvSpPr>
          <p:cNvPr id="13" name="Text 9"/>
          <p:cNvSpPr/>
          <p:nvPr/>
        </p:nvSpPr>
        <p:spPr>
          <a:xfrm>
            <a:off x="7166385" y="4752781"/>
            <a:ext cx="473791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Static model without dynamic changes.</a:t>
            </a:r>
            <a:endParaRPr lang="en-US" sz="1750" dirty="0"/>
          </a:p>
        </p:txBody>
      </p:sp>
    </p:spTree>
    <p:extLst>
      <p:ext uri="{BB962C8B-B14F-4D97-AF65-F5344CB8AC3E}">
        <p14:creationId xmlns:p14="http://schemas.microsoft.com/office/powerpoint/2010/main" val="1761066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a:extLst>
              <a:ext uri="{FF2B5EF4-FFF2-40B4-BE49-F238E27FC236}">
                <a16:creationId xmlns:a16="http://schemas.microsoft.com/office/drawing/2014/main" id="{3FBCBE2A-4D45-BC85-7301-8BD9EBBD2301}"/>
              </a:ext>
            </a:extLst>
          </p:cNvPr>
          <p:cNvSpPr/>
          <p:nvPr/>
        </p:nvSpPr>
        <p:spPr>
          <a:xfrm>
            <a:off x="293251" y="757671"/>
            <a:ext cx="4949309" cy="537729"/>
          </a:xfrm>
          <a:prstGeom prst="rect">
            <a:avLst/>
          </a:prstGeom>
          <a:noFill/>
          <a:ln/>
        </p:spPr>
        <p:txBody>
          <a:bodyPr wrap="none" lIns="0" tIns="0" rIns="0" bIns="0" rtlCol="0" anchor="t"/>
          <a:lstStyle/>
          <a:p>
            <a:pPr marL="0" indent="0" algn="l">
              <a:lnSpc>
                <a:spcPts val="4300"/>
              </a:lnSpc>
              <a:buNone/>
            </a:pPr>
            <a:r>
              <a:rPr lang="en-US" sz="4000" dirty="0">
                <a:solidFill>
                  <a:srgbClr val="1B1B27"/>
                </a:solidFill>
                <a:latin typeface="Raleway" pitchFamily="34" charset="0"/>
                <a:ea typeface="Raleway" pitchFamily="34" charset="-122"/>
                <a:cs typeface="Raleway" pitchFamily="34" charset="-120"/>
              </a:rPr>
              <a:t>Technologies Used</a:t>
            </a:r>
            <a:endParaRPr lang="en-US" sz="4000" dirty="0"/>
          </a:p>
        </p:txBody>
      </p:sp>
      <p:sp>
        <p:nvSpPr>
          <p:cNvPr id="5" name="Text 1">
            <a:extLst>
              <a:ext uri="{FF2B5EF4-FFF2-40B4-BE49-F238E27FC236}">
                <a16:creationId xmlns:a16="http://schemas.microsoft.com/office/drawing/2014/main" id="{576E609F-9753-B315-CD05-DBA8B7963C18}"/>
              </a:ext>
            </a:extLst>
          </p:cNvPr>
          <p:cNvSpPr/>
          <p:nvPr/>
        </p:nvSpPr>
        <p:spPr>
          <a:xfrm>
            <a:off x="448776" y="1417872"/>
            <a:ext cx="8475288" cy="275414"/>
          </a:xfrm>
          <a:prstGeom prst="rect">
            <a:avLst/>
          </a:prstGeom>
          <a:noFill/>
          <a:ln/>
        </p:spPr>
        <p:txBody>
          <a:bodyPr wrap="none" lIns="0" tIns="0" rIns="0" bIns="0" rtlCol="0" anchor="t"/>
          <a:lstStyle/>
          <a:p>
            <a:pPr marL="0" indent="0" algn="l">
              <a:lnSpc>
                <a:spcPts val="2200"/>
              </a:lnSpc>
              <a:buNone/>
            </a:pPr>
            <a:r>
              <a:rPr lang="en-US" sz="1750" dirty="0">
                <a:solidFill>
                  <a:srgbClr val="3C3939"/>
                </a:solidFill>
                <a:latin typeface="Roboto" pitchFamily="34" charset="0"/>
                <a:ea typeface="Roboto" pitchFamily="34" charset="-122"/>
                <a:cs typeface="Roboto" pitchFamily="34" charset="-120"/>
              </a:rPr>
              <a:t>The project leverages a variety of technologies to ensure both functionality and performance.</a:t>
            </a:r>
            <a:endParaRPr lang="en-US" sz="1750" dirty="0"/>
          </a:p>
        </p:txBody>
      </p:sp>
      <p:pic>
        <p:nvPicPr>
          <p:cNvPr id="6" name="Image 1" descr="preencoded.png">
            <a:extLst>
              <a:ext uri="{FF2B5EF4-FFF2-40B4-BE49-F238E27FC236}">
                <a16:creationId xmlns:a16="http://schemas.microsoft.com/office/drawing/2014/main" id="{37A492E5-C9E3-80DF-0802-05F642B46DBA}"/>
              </a:ext>
            </a:extLst>
          </p:cNvPr>
          <p:cNvPicPr>
            <a:picLocks noChangeAspect="1"/>
          </p:cNvPicPr>
          <p:nvPr/>
        </p:nvPicPr>
        <p:blipFill>
          <a:blip r:embed="rId2"/>
          <a:stretch>
            <a:fillRect/>
          </a:stretch>
        </p:blipFill>
        <p:spPr>
          <a:xfrm>
            <a:off x="293252" y="1906330"/>
            <a:ext cx="645148" cy="645148"/>
          </a:xfrm>
          <a:prstGeom prst="rect">
            <a:avLst/>
          </a:prstGeom>
        </p:spPr>
      </p:pic>
      <p:sp>
        <p:nvSpPr>
          <p:cNvPr id="7" name="Text 2">
            <a:extLst>
              <a:ext uri="{FF2B5EF4-FFF2-40B4-BE49-F238E27FC236}">
                <a16:creationId xmlns:a16="http://schemas.microsoft.com/office/drawing/2014/main" id="{AE154F42-4CCD-852A-9BCF-6AF2EB6C14A0}"/>
              </a:ext>
            </a:extLst>
          </p:cNvPr>
          <p:cNvSpPr/>
          <p:nvPr/>
        </p:nvSpPr>
        <p:spPr>
          <a:xfrm>
            <a:off x="985748" y="1922294"/>
            <a:ext cx="1384994" cy="26898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34" charset="0"/>
                <a:ea typeface="Raleway" pitchFamily="34" charset="-122"/>
                <a:cs typeface="Raleway" pitchFamily="34" charset="-120"/>
              </a:rPr>
              <a:t>PyQt5</a:t>
            </a:r>
            <a:endParaRPr lang="en-US" sz="1750" dirty="0"/>
          </a:p>
        </p:txBody>
      </p:sp>
      <p:sp>
        <p:nvSpPr>
          <p:cNvPr id="8" name="Text 3">
            <a:extLst>
              <a:ext uri="{FF2B5EF4-FFF2-40B4-BE49-F238E27FC236}">
                <a16:creationId xmlns:a16="http://schemas.microsoft.com/office/drawing/2014/main" id="{779A0B23-D618-9B9D-AE48-559570ECE51C}"/>
              </a:ext>
            </a:extLst>
          </p:cNvPr>
          <p:cNvSpPr/>
          <p:nvPr/>
        </p:nvSpPr>
        <p:spPr>
          <a:xfrm>
            <a:off x="985748" y="2276064"/>
            <a:ext cx="8087577" cy="275414"/>
          </a:xfrm>
          <a:prstGeom prst="rect">
            <a:avLst/>
          </a:prstGeom>
          <a:noFill/>
          <a:ln/>
        </p:spPr>
        <p:txBody>
          <a:bodyPr wrap="none" lIns="0" tIns="0" rIns="0" bIns="0" rtlCol="0" anchor="t"/>
          <a:lstStyle/>
          <a:p>
            <a:pPr marL="0" indent="0" algn="l">
              <a:lnSpc>
                <a:spcPts val="2200"/>
              </a:lnSpc>
              <a:buNone/>
            </a:pPr>
            <a:r>
              <a:rPr lang="en-US" sz="1750" dirty="0">
                <a:solidFill>
                  <a:srgbClr val="3C3939"/>
                </a:solidFill>
                <a:latin typeface="Roboto" pitchFamily="34" charset="0"/>
                <a:ea typeface="Roboto" pitchFamily="34" charset="-122"/>
                <a:cs typeface="Roboto" pitchFamily="34" charset="-120"/>
              </a:rPr>
              <a:t>Creates the graphical user interface (GUI) for parameter manipulation.</a:t>
            </a:r>
            <a:endParaRPr lang="en-US" sz="1750" dirty="0"/>
          </a:p>
        </p:txBody>
      </p:sp>
      <p:pic>
        <p:nvPicPr>
          <p:cNvPr id="9" name="Image 2" descr="preencoded.png">
            <a:extLst>
              <a:ext uri="{FF2B5EF4-FFF2-40B4-BE49-F238E27FC236}">
                <a16:creationId xmlns:a16="http://schemas.microsoft.com/office/drawing/2014/main" id="{0BCC83C5-505F-9CC9-4403-EC6DE67D9798}"/>
              </a:ext>
            </a:extLst>
          </p:cNvPr>
          <p:cNvPicPr>
            <a:picLocks noChangeAspect="1"/>
          </p:cNvPicPr>
          <p:nvPr/>
        </p:nvPicPr>
        <p:blipFill>
          <a:blip r:embed="rId3"/>
          <a:stretch>
            <a:fillRect/>
          </a:stretch>
        </p:blipFill>
        <p:spPr>
          <a:xfrm>
            <a:off x="293252" y="3091359"/>
            <a:ext cx="645148" cy="645148"/>
          </a:xfrm>
          <a:prstGeom prst="rect">
            <a:avLst/>
          </a:prstGeom>
        </p:spPr>
      </p:pic>
      <p:sp>
        <p:nvSpPr>
          <p:cNvPr id="10" name="Text 4">
            <a:extLst>
              <a:ext uri="{FF2B5EF4-FFF2-40B4-BE49-F238E27FC236}">
                <a16:creationId xmlns:a16="http://schemas.microsoft.com/office/drawing/2014/main" id="{9669F615-891D-E1F1-08EB-E0B22F958421}"/>
              </a:ext>
            </a:extLst>
          </p:cNvPr>
          <p:cNvSpPr/>
          <p:nvPr/>
        </p:nvSpPr>
        <p:spPr>
          <a:xfrm>
            <a:off x="985748" y="3107323"/>
            <a:ext cx="1384994" cy="26898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34" charset="0"/>
                <a:ea typeface="Raleway" pitchFamily="34" charset="-122"/>
                <a:cs typeface="Raleway" pitchFamily="34" charset="-120"/>
              </a:rPr>
              <a:t>PyQtGraph</a:t>
            </a:r>
            <a:endParaRPr lang="en-US" sz="1750" dirty="0"/>
          </a:p>
        </p:txBody>
      </p:sp>
      <p:sp>
        <p:nvSpPr>
          <p:cNvPr id="11" name="Text 5">
            <a:extLst>
              <a:ext uri="{FF2B5EF4-FFF2-40B4-BE49-F238E27FC236}">
                <a16:creationId xmlns:a16="http://schemas.microsoft.com/office/drawing/2014/main" id="{5F8FBA66-8180-0F48-42C7-E0719208BECF}"/>
              </a:ext>
            </a:extLst>
          </p:cNvPr>
          <p:cNvSpPr/>
          <p:nvPr/>
        </p:nvSpPr>
        <p:spPr>
          <a:xfrm>
            <a:off x="985747" y="3474004"/>
            <a:ext cx="8087577" cy="275414"/>
          </a:xfrm>
          <a:prstGeom prst="rect">
            <a:avLst/>
          </a:prstGeom>
          <a:noFill/>
          <a:ln/>
        </p:spPr>
        <p:txBody>
          <a:bodyPr wrap="none" lIns="0" tIns="0" rIns="0" bIns="0" rtlCol="0" anchor="t"/>
          <a:lstStyle/>
          <a:p>
            <a:pPr marL="0" indent="0" algn="l">
              <a:lnSpc>
                <a:spcPts val="2200"/>
              </a:lnSpc>
              <a:buNone/>
            </a:pPr>
            <a:r>
              <a:rPr lang="en-US" sz="1750" dirty="0">
                <a:solidFill>
                  <a:srgbClr val="3C3939"/>
                </a:solidFill>
                <a:latin typeface="Roboto" pitchFamily="34" charset="0"/>
                <a:ea typeface="Roboto" pitchFamily="34" charset="-122"/>
                <a:cs typeface="Roboto" pitchFamily="34" charset="-120"/>
              </a:rPr>
              <a:t>Provides visualization, efficiently displaying simulated images.</a:t>
            </a:r>
            <a:endParaRPr lang="en-US" sz="1750" dirty="0"/>
          </a:p>
        </p:txBody>
      </p:sp>
      <p:pic>
        <p:nvPicPr>
          <p:cNvPr id="12" name="Image 3" descr="preencoded.png">
            <a:extLst>
              <a:ext uri="{FF2B5EF4-FFF2-40B4-BE49-F238E27FC236}">
                <a16:creationId xmlns:a16="http://schemas.microsoft.com/office/drawing/2014/main" id="{1CE45524-016D-7914-BEAF-111E2B418FD9}"/>
              </a:ext>
            </a:extLst>
          </p:cNvPr>
          <p:cNvPicPr>
            <a:picLocks noChangeAspect="1"/>
          </p:cNvPicPr>
          <p:nvPr/>
        </p:nvPicPr>
        <p:blipFill>
          <a:blip r:embed="rId4"/>
          <a:stretch>
            <a:fillRect/>
          </a:stretch>
        </p:blipFill>
        <p:spPr>
          <a:xfrm>
            <a:off x="293252" y="4276388"/>
            <a:ext cx="645148" cy="645148"/>
          </a:xfrm>
          <a:prstGeom prst="rect">
            <a:avLst/>
          </a:prstGeom>
        </p:spPr>
      </p:pic>
      <p:sp>
        <p:nvSpPr>
          <p:cNvPr id="13" name="Text 6">
            <a:extLst>
              <a:ext uri="{FF2B5EF4-FFF2-40B4-BE49-F238E27FC236}">
                <a16:creationId xmlns:a16="http://schemas.microsoft.com/office/drawing/2014/main" id="{6853B9C1-1B5D-A3ED-D603-4B31E4BC9CEB}"/>
              </a:ext>
            </a:extLst>
          </p:cNvPr>
          <p:cNvSpPr/>
          <p:nvPr/>
        </p:nvSpPr>
        <p:spPr>
          <a:xfrm>
            <a:off x="906424" y="4292353"/>
            <a:ext cx="1384994" cy="26898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34" charset="0"/>
                <a:ea typeface="Raleway" pitchFamily="34" charset="-122"/>
                <a:cs typeface="Raleway" pitchFamily="34" charset="-120"/>
              </a:rPr>
              <a:t>GDAL</a:t>
            </a:r>
            <a:endParaRPr lang="en-US" sz="1750" dirty="0"/>
          </a:p>
        </p:txBody>
      </p:sp>
      <p:sp>
        <p:nvSpPr>
          <p:cNvPr id="14" name="Text 7">
            <a:extLst>
              <a:ext uri="{FF2B5EF4-FFF2-40B4-BE49-F238E27FC236}">
                <a16:creationId xmlns:a16="http://schemas.microsoft.com/office/drawing/2014/main" id="{E1456003-5907-4BD8-C5D9-76A272948606}"/>
              </a:ext>
            </a:extLst>
          </p:cNvPr>
          <p:cNvSpPr/>
          <p:nvPr/>
        </p:nvSpPr>
        <p:spPr>
          <a:xfrm>
            <a:off x="906423" y="4674274"/>
            <a:ext cx="8087577" cy="275414"/>
          </a:xfrm>
          <a:prstGeom prst="rect">
            <a:avLst/>
          </a:prstGeom>
          <a:noFill/>
          <a:ln/>
        </p:spPr>
        <p:txBody>
          <a:bodyPr wrap="none" lIns="0" tIns="0" rIns="0" bIns="0" rtlCol="0" anchor="t"/>
          <a:lstStyle/>
          <a:p>
            <a:pPr marL="0" indent="0" algn="l">
              <a:lnSpc>
                <a:spcPts val="2200"/>
              </a:lnSpc>
              <a:buNone/>
            </a:pPr>
            <a:r>
              <a:rPr lang="en-US" sz="1750" dirty="0">
                <a:solidFill>
                  <a:srgbClr val="3C3939"/>
                </a:solidFill>
                <a:latin typeface="Roboto" pitchFamily="34" charset="0"/>
                <a:ea typeface="Roboto" pitchFamily="34" charset="-122"/>
                <a:cs typeface="Roboto" pitchFamily="34" charset="-120"/>
              </a:rPr>
              <a:t>Handles geographic data, transforming spatial data for accurate simulation.</a:t>
            </a:r>
            <a:endParaRPr lang="en-US" sz="1750" dirty="0"/>
          </a:p>
        </p:txBody>
      </p:sp>
      <p:sp>
        <p:nvSpPr>
          <p:cNvPr id="15" name="Text 8">
            <a:extLst>
              <a:ext uri="{FF2B5EF4-FFF2-40B4-BE49-F238E27FC236}">
                <a16:creationId xmlns:a16="http://schemas.microsoft.com/office/drawing/2014/main" id="{330D5D05-21D8-AEFF-2AFD-63866203071F}"/>
              </a:ext>
            </a:extLst>
          </p:cNvPr>
          <p:cNvSpPr/>
          <p:nvPr/>
        </p:nvSpPr>
        <p:spPr>
          <a:xfrm>
            <a:off x="448776" y="5271906"/>
            <a:ext cx="8700748" cy="456606"/>
          </a:xfrm>
          <a:prstGeom prst="rect">
            <a:avLst/>
          </a:prstGeom>
          <a:noFill/>
          <a:ln/>
        </p:spPr>
        <p:txBody>
          <a:bodyPr wrap="none" lIns="0" tIns="0" rIns="0" bIns="0" rtlCol="0" anchor="t"/>
          <a:lstStyle/>
          <a:p>
            <a:pPr marL="0" indent="0" algn="l">
              <a:lnSpc>
                <a:spcPts val="2200"/>
              </a:lnSpc>
              <a:buNone/>
            </a:pPr>
            <a:r>
              <a:rPr lang="en-US" sz="1750" dirty="0">
                <a:solidFill>
                  <a:srgbClr val="3C3939"/>
                </a:solidFill>
                <a:latin typeface="Roboto" pitchFamily="34" charset="0"/>
                <a:ea typeface="Roboto" pitchFamily="34" charset="-122"/>
                <a:cs typeface="Roboto" pitchFamily="34" charset="-120"/>
              </a:rPr>
              <a:t>NumPy is also essential for mathematical operations and data transformations.</a:t>
            </a:r>
          </a:p>
          <a:p>
            <a:pPr marL="0" indent="0" algn="l">
              <a:lnSpc>
                <a:spcPts val="2200"/>
              </a:lnSpc>
              <a:buNone/>
            </a:pPr>
            <a:r>
              <a:rPr lang="en-US" sz="1750" dirty="0">
                <a:solidFill>
                  <a:srgbClr val="3C3939"/>
                </a:solidFill>
                <a:latin typeface="Roboto" pitchFamily="34" charset="0"/>
                <a:ea typeface="Roboto" pitchFamily="34" charset="-122"/>
                <a:cs typeface="Roboto" pitchFamily="34" charset="-120"/>
              </a:rPr>
              <a:t> Parallel Processing enhances the speed and efficiency of the simulation module.</a:t>
            </a:r>
            <a:endParaRPr lang="en-US" sz="1750" dirty="0"/>
          </a:p>
        </p:txBody>
      </p:sp>
    </p:spTree>
    <p:extLst>
      <p:ext uri="{BB962C8B-B14F-4D97-AF65-F5344CB8AC3E}">
        <p14:creationId xmlns:p14="http://schemas.microsoft.com/office/powerpoint/2010/main" val="113857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28066-FCD8-50CE-0ED0-E7F8401B7CDC}"/>
              </a:ext>
            </a:extLst>
          </p:cNvPr>
          <p:cNvSpPr>
            <a:spLocks noGrp="1"/>
          </p:cNvSpPr>
          <p:nvPr>
            <p:ph type="title"/>
          </p:nvPr>
        </p:nvSpPr>
        <p:spPr/>
        <p:txBody>
          <a:bodyPr/>
          <a:lstStyle/>
          <a:p>
            <a:r>
              <a:rPr lang="en-IN" dirty="0"/>
              <a:t>Methodology :</a:t>
            </a:r>
          </a:p>
        </p:txBody>
      </p:sp>
      <p:sp>
        <p:nvSpPr>
          <p:cNvPr id="3" name="Content Placeholder 2">
            <a:extLst>
              <a:ext uri="{FF2B5EF4-FFF2-40B4-BE49-F238E27FC236}">
                <a16:creationId xmlns:a16="http://schemas.microsoft.com/office/drawing/2014/main" id="{E9BF0FC5-6BD4-11B5-2638-37CBF925D959}"/>
              </a:ext>
            </a:extLst>
          </p:cNvPr>
          <p:cNvSpPr>
            <a:spLocks noGrp="1"/>
          </p:cNvSpPr>
          <p:nvPr>
            <p:ph idx="1"/>
          </p:nvPr>
        </p:nvSpPr>
        <p:spPr/>
        <p:txBody>
          <a:bodyPr>
            <a:normAutofit/>
          </a:bodyPr>
          <a:lstStyle/>
          <a:p>
            <a:r>
              <a:rPr lang="en-IN" sz="1750" dirty="0"/>
              <a:t>Iterative Waterfall Model</a:t>
            </a:r>
          </a:p>
        </p:txBody>
      </p:sp>
      <p:pic>
        <p:nvPicPr>
          <p:cNvPr id="5" name="Picture 4">
            <a:extLst>
              <a:ext uri="{FF2B5EF4-FFF2-40B4-BE49-F238E27FC236}">
                <a16:creationId xmlns:a16="http://schemas.microsoft.com/office/drawing/2014/main" id="{05FBEFBA-9EB5-5DBC-D131-3A7DA6686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880" y="2329789"/>
            <a:ext cx="6842760" cy="3847174"/>
          </a:xfrm>
          <a:prstGeom prst="rect">
            <a:avLst/>
          </a:prstGeom>
        </p:spPr>
      </p:pic>
    </p:spTree>
    <p:extLst>
      <p:ext uri="{BB962C8B-B14F-4D97-AF65-F5344CB8AC3E}">
        <p14:creationId xmlns:p14="http://schemas.microsoft.com/office/powerpoint/2010/main" val="3304153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8">
            <a:extLst>
              <a:ext uri="{FF2B5EF4-FFF2-40B4-BE49-F238E27FC236}">
                <a16:creationId xmlns:a16="http://schemas.microsoft.com/office/drawing/2014/main" id="{A5335276-623B-9C98-DF36-94C7C15BB3EE}"/>
              </a:ext>
            </a:extLst>
          </p:cNvPr>
          <p:cNvSpPr/>
          <p:nvPr/>
        </p:nvSpPr>
        <p:spPr>
          <a:xfrm>
            <a:off x="412432" y="621030"/>
            <a:ext cx="10438448" cy="872490"/>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project follows an Iterative Waterfall Model. Each phase is completed before the next begins, with iterations for continuous refinement and improvement of the system's functionality and performance.</a:t>
            </a:r>
            <a:endParaRPr lang="en-US" sz="1750" dirty="0"/>
          </a:p>
        </p:txBody>
      </p:sp>
      <p:sp>
        <p:nvSpPr>
          <p:cNvPr id="5" name="Text 0"/>
          <p:cNvSpPr/>
          <p:nvPr/>
        </p:nvSpPr>
        <p:spPr>
          <a:xfrm>
            <a:off x="412432" y="1666042"/>
            <a:ext cx="6226612" cy="708779"/>
          </a:xfrm>
          <a:prstGeom prst="rect">
            <a:avLst/>
          </a:prstGeom>
          <a:noFill/>
          <a:ln/>
        </p:spPr>
        <p:txBody>
          <a:bodyPr wrap="none" lIns="0" tIns="0" rIns="0" bIns="0" rtlCol="0" anchor="t"/>
          <a:lstStyle/>
          <a:p>
            <a:pPr marL="0" indent="0" algn="l">
              <a:lnSpc>
                <a:spcPts val="5550"/>
              </a:lnSpc>
              <a:buNone/>
            </a:pPr>
            <a:r>
              <a:rPr lang="en-US" sz="4000" dirty="0">
                <a:solidFill>
                  <a:srgbClr val="1B1B27"/>
                </a:solidFill>
                <a:latin typeface="Raleway" pitchFamily="34" charset="0"/>
                <a:ea typeface="Raleway" pitchFamily="34" charset="-122"/>
                <a:cs typeface="Raleway" pitchFamily="34" charset="-120"/>
              </a:rPr>
              <a:t>Why Iterative Waterfall?</a:t>
            </a:r>
            <a:endParaRPr lang="en-US" sz="4000" dirty="0"/>
          </a:p>
        </p:txBody>
      </p:sp>
      <p:sp>
        <p:nvSpPr>
          <p:cNvPr id="6" name="Shape 1"/>
          <p:cNvSpPr/>
          <p:nvPr/>
        </p:nvSpPr>
        <p:spPr>
          <a:xfrm>
            <a:off x="412432" y="2711053"/>
            <a:ext cx="510302" cy="510302"/>
          </a:xfrm>
          <a:prstGeom prst="roundRect">
            <a:avLst>
              <a:gd name="adj" fmla="val 18669"/>
            </a:avLst>
          </a:prstGeom>
          <a:solidFill>
            <a:srgbClr val="E1E1EA"/>
          </a:solidFill>
          <a:ln w="7620">
            <a:solidFill>
              <a:srgbClr val="C7C7D0"/>
            </a:solidFill>
            <a:prstDash val="solid"/>
          </a:ln>
        </p:spPr>
      </p:sp>
      <p:sp>
        <p:nvSpPr>
          <p:cNvPr id="7" name="Text 2"/>
          <p:cNvSpPr/>
          <p:nvPr/>
        </p:nvSpPr>
        <p:spPr>
          <a:xfrm>
            <a:off x="1149548" y="2711053"/>
            <a:ext cx="3244096"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Structured Development</a:t>
            </a:r>
            <a:endParaRPr lang="en-US" sz="2200" dirty="0"/>
          </a:p>
        </p:txBody>
      </p:sp>
      <p:sp>
        <p:nvSpPr>
          <p:cNvPr id="8" name="Text 3"/>
          <p:cNvSpPr/>
          <p:nvPr/>
        </p:nvSpPr>
        <p:spPr>
          <a:xfrm>
            <a:off x="1149548" y="3201472"/>
            <a:ext cx="3842147"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Provides a clear development process.</a:t>
            </a:r>
            <a:endParaRPr lang="en-US" sz="1750" dirty="0"/>
          </a:p>
        </p:txBody>
      </p:sp>
      <p:sp>
        <p:nvSpPr>
          <p:cNvPr id="9" name="Shape 4"/>
          <p:cNvSpPr/>
          <p:nvPr/>
        </p:nvSpPr>
        <p:spPr>
          <a:xfrm>
            <a:off x="5218509" y="2711053"/>
            <a:ext cx="510302" cy="510302"/>
          </a:xfrm>
          <a:prstGeom prst="roundRect">
            <a:avLst>
              <a:gd name="adj" fmla="val 18669"/>
            </a:avLst>
          </a:prstGeom>
          <a:solidFill>
            <a:srgbClr val="E1E1EA"/>
          </a:solidFill>
          <a:ln w="7620">
            <a:solidFill>
              <a:srgbClr val="C7C7D0"/>
            </a:solidFill>
            <a:prstDash val="solid"/>
          </a:ln>
        </p:spPr>
      </p:sp>
      <p:sp>
        <p:nvSpPr>
          <p:cNvPr id="10" name="Text 5"/>
          <p:cNvSpPr/>
          <p:nvPr/>
        </p:nvSpPr>
        <p:spPr>
          <a:xfrm>
            <a:off x="5955625" y="271105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Flexibility to Refine</a:t>
            </a:r>
            <a:endParaRPr lang="en-US" sz="2200" dirty="0"/>
          </a:p>
        </p:txBody>
      </p:sp>
      <p:sp>
        <p:nvSpPr>
          <p:cNvPr id="11" name="Text 6"/>
          <p:cNvSpPr/>
          <p:nvPr/>
        </p:nvSpPr>
        <p:spPr>
          <a:xfrm>
            <a:off x="5955625" y="3201472"/>
            <a:ext cx="3842147"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Allows refinements after each phase.</a:t>
            </a:r>
            <a:endParaRPr lang="en-US" sz="1750" dirty="0"/>
          </a:p>
        </p:txBody>
      </p:sp>
      <p:sp>
        <p:nvSpPr>
          <p:cNvPr id="12" name="Shape 7"/>
          <p:cNvSpPr/>
          <p:nvPr/>
        </p:nvSpPr>
        <p:spPr>
          <a:xfrm>
            <a:off x="412432" y="3957042"/>
            <a:ext cx="510302" cy="510302"/>
          </a:xfrm>
          <a:prstGeom prst="roundRect">
            <a:avLst>
              <a:gd name="adj" fmla="val 18669"/>
            </a:avLst>
          </a:prstGeom>
          <a:solidFill>
            <a:srgbClr val="E1E1EA"/>
          </a:solidFill>
          <a:ln w="7620">
            <a:solidFill>
              <a:srgbClr val="C7C7D0"/>
            </a:solidFill>
            <a:prstDash val="solid"/>
          </a:ln>
        </p:spPr>
      </p:sp>
      <p:sp>
        <p:nvSpPr>
          <p:cNvPr id="13" name="Text 8"/>
          <p:cNvSpPr/>
          <p:nvPr/>
        </p:nvSpPr>
        <p:spPr>
          <a:xfrm>
            <a:off x="1149548" y="3973949"/>
            <a:ext cx="2864644"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Continuous Feedback</a:t>
            </a:r>
            <a:endParaRPr lang="en-US" sz="2200" dirty="0"/>
          </a:p>
        </p:txBody>
      </p:sp>
      <p:sp>
        <p:nvSpPr>
          <p:cNvPr id="14" name="Text 9"/>
          <p:cNvSpPr/>
          <p:nvPr/>
        </p:nvSpPr>
        <p:spPr>
          <a:xfrm>
            <a:off x="1149548" y="4366140"/>
            <a:ext cx="864810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Ensures feedback and improvements.</a:t>
            </a:r>
            <a:endParaRPr lang="en-US" sz="1750" dirty="0"/>
          </a:p>
        </p:txBody>
      </p:sp>
      <p:sp>
        <p:nvSpPr>
          <p:cNvPr id="15" name="Text 10"/>
          <p:cNvSpPr/>
          <p:nvPr/>
        </p:nvSpPr>
        <p:spPr>
          <a:xfrm>
            <a:off x="412432" y="4915492"/>
            <a:ext cx="9385221"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The Iterative Waterfall model was selected for its blend of structure and adaptability, enabling continuous improvements based on feedback.</a:t>
            </a:r>
            <a:endParaRPr lang="en-US" sz="1750" dirty="0"/>
          </a:p>
        </p:txBody>
      </p:sp>
    </p:spTree>
    <p:extLst>
      <p:ext uri="{BB962C8B-B14F-4D97-AF65-F5344CB8AC3E}">
        <p14:creationId xmlns:p14="http://schemas.microsoft.com/office/powerpoint/2010/main" val="134706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59819" y="116324"/>
            <a:ext cx="5757267" cy="669131"/>
          </a:xfrm>
          <a:prstGeom prst="rect">
            <a:avLst/>
          </a:prstGeom>
          <a:noFill/>
          <a:ln/>
        </p:spPr>
        <p:txBody>
          <a:bodyPr wrap="none" lIns="0" tIns="0" rIns="0" bIns="0" rtlCol="0" anchor="t"/>
          <a:lstStyle/>
          <a:p>
            <a:pPr marL="0" indent="0" algn="l">
              <a:lnSpc>
                <a:spcPts val="5250"/>
              </a:lnSpc>
              <a:buNone/>
            </a:pPr>
            <a:r>
              <a:rPr lang="en-US" sz="4000" dirty="0">
                <a:solidFill>
                  <a:srgbClr val="1B1B27"/>
                </a:solidFill>
                <a:latin typeface="Raleway" pitchFamily="34" charset="0"/>
                <a:ea typeface="Raleway" pitchFamily="34" charset="-122"/>
                <a:cs typeface="Raleway" pitchFamily="34" charset="-120"/>
              </a:rPr>
              <a:t>Implementation Stages</a:t>
            </a:r>
            <a:endParaRPr lang="en-US" sz="4000" dirty="0"/>
          </a:p>
        </p:txBody>
      </p:sp>
      <p:pic>
        <p:nvPicPr>
          <p:cNvPr id="5" name="Image 1" descr="preencoded.png"/>
          <p:cNvPicPr>
            <a:picLocks noChangeAspect="1"/>
          </p:cNvPicPr>
          <p:nvPr/>
        </p:nvPicPr>
        <p:blipFill>
          <a:blip r:embed="rId2"/>
          <a:stretch>
            <a:fillRect/>
          </a:stretch>
        </p:blipFill>
        <p:spPr>
          <a:xfrm>
            <a:off x="459819" y="852369"/>
            <a:ext cx="1070610" cy="1284803"/>
          </a:xfrm>
          <a:prstGeom prst="rect">
            <a:avLst/>
          </a:prstGeom>
        </p:spPr>
      </p:pic>
      <p:sp>
        <p:nvSpPr>
          <p:cNvPr id="6" name="Text 1"/>
          <p:cNvSpPr/>
          <p:nvPr/>
        </p:nvSpPr>
        <p:spPr>
          <a:xfrm>
            <a:off x="1851541" y="1066443"/>
            <a:ext cx="2904887" cy="334566"/>
          </a:xfrm>
          <a:prstGeom prst="rect">
            <a:avLst/>
          </a:prstGeom>
          <a:noFill/>
          <a:ln/>
        </p:spPr>
        <p:txBody>
          <a:bodyPr wrap="none" lIns="0" tIns="0" rIns="0" bIns="0" rtlCol="0" anchor="t"/>
          <a:lstStyle/>
          <a:p>
            <a:pPr marL="0" indent="0" algn="l">
              <a:lnSpc>
                <a:spcPts val="2600"/>
              </a:lnSpc>
              <a:buNone/>
            </a:pPr>
            <a:r>
              <a:rPr lang="en-US" sz="2100" dirty="0">
                <a:solidFill>
                  <a:srgbClr val="3C3939"/>
                </a:solidFill>
                <a:latin typeface="Raleway" pitchFamily="34" charset="0"/>
                <a:ea typeface="Raleway" pitchFamily="34" charset="-122"/>
                <a:cs typeface="Raleway" pitchFamily="34" charset="-120"/>
              </a:rPr>
              <a:t>Requirements &amp; Design</a:t>
            </a:r>
            <a:endParaRPr lang="en-US" sz="2100" dirty="0"/>
          </a:p>
        </p:txBody>
      </p:sp>
      <p:sp>
        <p:nvSpPr>
          <p:cNvPr id="7" name="Text 2"/>
          <p:cNvSpPr/>
          <p:nvPr/>
        </p:nvSpPr>
        <p:spPr>
          <a:xfrm>
            <a:off x="1851540" y="1529417"/>
            <a:ext cx="8082320" cy="342662"/>
          </a:xfrm>
          <a:prstGeom prst="rect">
            <a:avLst/>
          </a:prstGeom>
          <a:noFill/>
          <a:ln/>
        </p:spPr>
        <p:txBody>
          <a:bodyPr wrap="none" lIns="0" tIns="0" rIns="0" bIns="0" rtlCol="0" anchor="t"/>
          <a:lstStyle/>
          <a:p>
            <a:pPr marL="0" indent="0" algn="l">
              <a:lnSpc>
                <a:spcPts val="2650"/>
              </a:lnSpc>
              <a:buNone/>
            </a:pPr>
            <a:r>
              <a:rPr lang="en-US" sz="1750" dirty="0">
                <a:solidFill>
                  <a:srgbClr val="3C3939"/>
                </a:solidFill>
                <a:latin typeface="Roboto" pitchFamily="34" charset="0"/>
                <a:ea typeface="Roboto" pitchFamily="34" charset="-122"/>
                <a:cs typeface="Roboto" pitchFamily="34" charset="-120"/>
              </a:rPr>
              <a:t>Gather GUI needs, usability issues.</a:t>
            </a:r>
            <a:endParaRPr lang="en-US" sz="1750" dirty="0"/>
          </a:p>
        </p:txBody>
      </p:sp>
      <p:pic>
        <p:nvPicPr>
          <p:cNvPr id="8" name="Image 2" descr="preencoded.png"/>
          <p:cNvPicPr>
            <a:picLocks noChangeAspect="1"/>
          </p:cNvPicPr>
          <p:nvPr/>
        </p:nvPicPr>
        <p:blipFill>
          <a:blip r:embed="rId3"/>
          <a:stretch>
            <a:fillRect/>
          </a:stretch>
        </p:blipFill>
        <p:spPr>
          <a:xfrm>
            <a:off x="459819" y="2137172"/>
            <a:ext cx="1070610" cy="1284803"/>
          </a:xfrm>
          <a:prstGeom prst="rect">
            <a:avLst/>
          </a:prstGeom>
        </p:spPr>
      </p:pic>
      <p:sp>
        <p:nvSpPr>
          <p:cNvPr id="9" name="Text 3"/>
          <p:cNvSpPr/>
          <p:nvPr/>
        </p:nvSpPr>
        <p:spPr>
          <a:xfrm>
            <a:off x="1851541" y="2351247"/>
            <a:ext cx="2965966" cy="334566"/>
          </a:xfrm>
          <a:prstGeom prst="rect">
            <a:avLst/>
          </a:prstGeom>
          <a:noFill/>
          <a:ln/>
        </p:spPr>
        <p:txBody>
          <a:bodyPr wrap="none" lIns="0" tIns="0" rIns="0" bIns="0" rtlCol="0" anchor="t"/>
          <a:lstStyle/>
          <a:p>
            <a:pPr marL="0" indent="0" algn="l">
              <a:lnSpc>
                <a:spcPts val="2600"/>
              </a:lnSpc>
              <a:buNone/>
            </a:pPr>
            <a:r>
              <a:rPr lang="en-US" sz="2100" dirty="0">
                <a:solidFill>
                  <a:srgbClr val="3C3939"/>
                </a:solidFill>
                <a:latin typeface="Raleway" pitchFamily="34" charset="0"/>
                <a:ea typeface="Raleway" pitchFamily="34" charset="-122"/>
                <a:cs typeface="Raleway" pitchFamily="34" charset="-120"/>
              </a:rPr>
              <a:t>Initial Development</a:t>
            </a:r>
            <a:endParaRPr lang="en-US" sz="2100" dirty="0"/>
          </a:p>
        </p:txBody>
      </p:sp>
      <p:sp>
        <p:nvSpPr>
          <p:cNvPr id="10" name="Text 4"/>
          <p:cNvSpPr/>
          <p:nvPr/>
        </p:nvSpPr>
        <p:spPr>
          <a:xfrm>
            <a:off x="1851540" y="2838212"/>
            <a:ext cx="8082320" cy="342662"/>
          </a:xfrm>
          <a:prstGeom prst="rect">
            <a:avLst/>
          </a:prstGeom>
          <a:noFill/>
          <a:ln/>
        </p:spPr>
        <p:txBody>
          <a:bodyPr wrap="none" lIns="0" tIns="0" rIns="0" bIns="0" rtlCol="0" anchor="t"/>
          <a:lstStyle/>
          <a:p>
            <a:pPr marL="0" indent="0" algn="l">
              <a:lnSpc>
                <a:spcPts val="2650"/>
              </a:lnSpc>
              <a:buNone/>
            </a:pPr>
            <a:r>
              <a:rPr lang="en-US" sz="1750" dirty="0">
                <a:solidFill>
                  <a:srgbClr val="3C3939"/>
                </a:solidFill>
                <a:latin typeface="Roboto" pitchFamily="34" charset="0"/>
                <a:ea typeface="Roboto" pitchFamily="34" charset="-122"/>
                <a:cs typeface="Roboto" pitchFamily="34" charset="-120"/>
              </a:rPr>
              <a:t>Build initial GUI, integrate basic functionality.</a:t>
            </a:r>
            <a:endParaRPr lang="en-US" sz="1750" dirty="0"/>
          </a:p>
        </p:txBody>
      </p:sp>
      <p:pic>
        <p:nvPicPr>
          <p:cNvPr id="11" name="Image 3" descr="preencoded.png"/>
          <p:cNvPicPr>
            <a:picLocks noChangeAspect="1"/>
          </p:cNvPicPr>
          <p:nvPr/>
        </p:nvPicPr>
        <p:blipFill>
          <a:blip r:embed="rId4"/>
          <a:stretch>
            <a:fillRect/>
          </a:stretch>
        </p:blipFill>
        <p:spPr>
          <a:xfrm>
            <a:off x="459819" y="3421976"/>
            <a:ext cx="1070610" cy="1284803"/>
          </a:xfrm>
          <a:prstGeom prst="rect">
            <a:avLst/>
          </a:prstGeom>
        </p:spPr>
      </p:pic>
      <p:sp>
        <p:nvSpPr>
          <p:cNvPr id="12" name="Text 5"/>
          <p:cNvSpPr/>
          <p:nvPr/>
        </p:nvSpPr>
        <p:spPr>
          <a:xfrm>
            <a:off x="1851541" y="3636050"/>
            <a:ext cx="2758083" cy="334566"/>
          </a:xfrm>
          <a:prstGeom prst="rect">
            <a:avLst/>
          </a:prstGeom>
          <a:noFill/>
          <a:ln/>
        </p:spPr>
        <p:txBody>
          <a:bodyPr wrap="none" lIns="0" tIns="0" rIns="0" bIns="0" rtlCol="0" anchor="t"/>
          <a:lstStyle/>
          <a:p>
            <a:pPr marL="0" indent="0" algn="l">
              <a:lnSpc>
                <a:spcPts val="2600"/>
              </a:lnSpc>
              <a:buNone/>
            </a:pPr>
            <a:r>
              <a:rPr lang="en-US" sz="2100" dirty="0">
                <a:solidFill>
                  <a:srgbClr val="3C3939"/>
                </a:solidFill>
                <a:latin typeface="Raleway" pitchFamily="34" charset="0"/>
                <a:ea typeface="Raleway" pitchFamily="34" charset="-122"/>
                <a:cs typeface="Raleway" pitchFamily="34" charset="-120"/>
              </a:rPr>
              <a:t>Iteration &amp; Refinement</a:t>
            </a:r>
            <a:endParaRPr lang="en-US" sz="2100" dirty="0"/>
          </a:p>
        </p:txBody>
      </p:sp>
      <p:sp>
        <p:nvSpPr>
          <p:cNvPr id="13" name="Text 6"/>
          <p:cNvSpPr/>
          <p:nvPr/>
        </p:nvSpPr>
        <p:spPr>
          <a:xfrm>
            <a:off x="1851540" y="4167367"/>
            <a:ext cx="8082320" cy="342662"/>
          </a:xfrm>
          <a:prstGeom prst="rect">
            <a:avLst/>
          </a:prstGeom>
          <a:noFill/>
          <a:ln/>
        </p:spPr>
        <p:txBody>
          <a:bodyPr wrap="none" lIns="0" tIns="0" rIns="0" bIns="0" rtlCol="0" anchor="t"/>
          <a:lstStyle/>
          <a:p>
            <a:pPr marL="0" indent="0" algn="l">
              <a:lnSpc>
                <a:spcPts val="2650"/>
              </a:lnSpc>
              <a:buNone/>
            </a:pPr>
            <a:r>
              <a:rPr lang="en-US" sz="1750" dirty="0">
                <a:solidFill>
                  <a:srgbClr val="3C3939"/>
                </a:solidFill>
                <a:latin typeface="Roboto" pitchFamily="34" charset="0"/>
                <a:ea typeface="Roboto" pitchFamily="34" charset="-122"/>
                <a:cs typeface="Roboto" pitchFamily="34" charset="-120"/>
              </a:rPr>
              <a:t>Gather feedback, optimize simulation.</a:t>
            </a:r>
            <a:endParaRPr lang="en-US" sz="1750" dirty="0"/>
          </a:p>
        </p:txBody>
      </p:sp>
      <p:pic>
        <p:nvPicPr>
          <p:cNvPr id="14" name="Image 4" descr="preencoded.png"/>
          <p:cNvPicPr>
            <a:picLocks noChangeAspect="1"/>
          </p:cNvPicPr>
          <p:nvPr/>
        </p:nvPicPr>
        <p:blipFill>
          <a:blip r:embed="rId5"/>
          <a:stretch>
            <a:fillRect/>
          </a:stretch>
        </p:blipFill>
        <p:spPr>
          <a:xfrm>
            <a:off x="459819" y="4706779"/>
            <a:ext cx="1070610" cy="1284803"/>
          </a:xfrm>
          <a:prstGeom prst="rect">
            <a:avLst/>
          </a:prstGeom>
        </p:spPr>
      </p:pic>
      <p:sp>
        <p:nvSpPr>
          <p:cNvPr id="15" name="Text 7"/>
          <p:cNvSpPr/>
          <p:nvPr/>
        </p:nvSpPr>
        <p:spPr>
          <a:xfrm>
            <a:off x="1851541" y="4920854"/>
            <a:ext cx="3395782" cy="334566"/>
          </a:xfrm>
          <a:prstGeom prst="rect">
            <a:avLst/>
          </a:prstGeom>
          <a:noFill/>
          <a:ln/>
        </p:spPr>
        <p:txBody>
          <a:bodyPr wrap="none" lIns="0" tIns="0" rIns="0" bIns="0" rtlCol="0" anchor="t"/>
          <a:lstStyle/>
          <a:p>
            <a:pPr marL="0" indent="0" algn="l">
              <a:lnSpc>
                <a:spcPts val="2600"/>
              </a:lnSpc>
              <a:buNone/>
            </a:pPr>
            <a:r>
              <a:rPr lang="en-US" sz="2100" dirty="0">
                <a:solidFill>
                  <a:srgbClr val="3C3939"/>
                </a:solidFill>
                <a:latin typeface="Raleway" pitchFamily="34" charset="0"/>
                <a:ea typeface="Raleway" pitchFamily="34" charset="-122"/>
                <a:cs typeface="Raleway" pitchFamily="34" charset="-120"/>
              </a:rPr>
              <a:t>Final Adjustments</a:t>
            </a:r>
            <a:endParaRPr lang="en-US" sz="2100" dirty="0"/>
          </a:p>
        </p:txBody>
      </p:sp>
      <p:sp>
        <p:nvSpPr>
          <p:cNvPr id="16" name="Text 8"/>
          <p:cNvSpPr/>
          <p:nvPr/>
        </p:nvSpPr>
        <p:spPr>
          <a:xfrm>
            <a:off x="1851540" y="5398591"/>
            <a:ext cx="8082320" cy="342662"/>
          </a:xfrm>
          <a:prstGeom prst="rect">
            <a:avLst/>
          </a:prstGeom>
          <a:noFill/>
          <a:ln/>
        </p:spPr>
        <p:txBody>
          <a:bodyPr wrap="none" lIns="0" tIns="0" rIns="0" bIns="0" rtlCol="0" anchor="t"/>
          <a:lstStyle/>
          <a:p>
            <a:pPr marL="0" indent="0" algn="l">
              <a:lnSpc>
                <a:spcPts val="2650"/>
              </a:lnSpc>
              <a:buNone/>
            </a:pPr>
            <a:r>
              <a:rPr lang="en-US" sz="1750" dirty="0">
                <a:solidFill>
                  <a:srgbClr val="3C3939"/>
                </a:solidFill>
                <a:latin typeface="Roboto" pitchFamily="34" charset="0"/>
                <a:ea typeface="Roboto" pitchFamily="34" charset="-122"/>
                <a:cs typeface="Roboto" pitchFamily="34" charset="-120"/>
              </a:rPr>
              <a:t>fix issues, ensure user experience.</a:t>
            </a:r>
            <a:endParaRPr lang="en-US" sz="1750" dirty="0"/>
          </a:p>
        </p:txBody>
      </p:sp>
      <p:sp>
        <p:nvSpPr>
          <p:cNvPr id="17" name="Text 9"/>
          <p:cNvSpPr/>
          <p:nvPr/>
        </p:nvSpPr>
        <p:spPr>
          <a:xfrm>
            <a:off x="510302" y="6105880"/>
            <a:ext cx="9474041" cy="685324"/>
          </a:xfrm>
          <a:prstGeom prst="rect">
            <a:avLst/>
          </a:prstGeom>
          <a:noFill/>
          <a:ln/>
        </p:spPr>
        <p:txBody>
          <a:bodyPr wrap="square" lIns="0" tIns="0" rIns="0" bIns="0" rtlCol="0" anchor="t"/>
          <a:lstStyle/>
          <a:p>
            <a:pPr marL="0" indent="0" algn="l">
              <a:lnSpc>
                <a:spcPts val="2650"/>
              </a:lnSpc>
              <a:buNone/>
            </a:pPr>
            <a:r>
              <a:rPr lang="en-US" sz="1650" dirty="0">
                <a:solidFill>
                  <a:srgbClr val="3C3939"/>
                </a:solidFill>
                <a:latin typeface="Roboto" pitchFamily="34" charset="0"/>
                <a:ea typeface="Roboto" pitchFamily="34" charset="-122"/>
                <a:cs typeface="Roboto" pitchFamily="34" charset="-120"/>
              </a:rPr>
              <a:t>Each stage was executed with adjustments made in subsequent iterations to enhance the final product.</a:t>
            </a:r>
            <a:endParaRPr lang="en-US" sz="1650" dirty="0"/>
          </a:p>
        </p:txBody>
      </p:sp>
    </p:spTree>
    <p:extLst>
      <p:ext uri="{BB962C8B-B14F-4D97-AF65-F5344CB8AC3E}">
        <p14:creationId xmlns:p14="http://schemas.microsoft.com/office/powerpoint/2010/main" val="129324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29910" y="518636"/>
            <a:ext cx="11145083"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Implementation Platform and Environment</a:t>
            </a:r>
            <a:endParaRPr lang="en-US" sz="4450" dirty="0"/>
          </a:p>
        </p:txBody>
      </p:sp>
      <p:sp>
        <p:nvSpPr>
          <p:cNvPr id="5" name="Text 1"/>
          <p:cNvSpPr/>
          <p:nvPr/>
        </p:nvSpPr>
        <p:spPr>
          <a:xfrm>
            <a:off x="229910" y="179439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Key Components</a:t>
            </a:r>
            <a:endParaRPr lang="en-US" sz="2200" dirty="0"/>
          </a:p>
        </p:txBody>
      </p:sp>
      <p:sp>
        <p:nvSpPr>
          <p:cNvPr id="6" name="Text 2"/>
          <p:cNvSpPr/>
          <p:nvPr/>
        </p:nvSpPr>
        <p:spPr>
          <a:xfrm>
            <a:off x="229910" y="237553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Programming Language: Python</a:t>
            </a:r>
            <a:endParaRPr lang="en-US" sz="1750" dirty="0"/>
          </a:p>
        </p:txBody>
      </p:sp>
      <p:sp>
        <p:nvSpPr>
          <p:cNvPr id="11" name="Text 7"/>
          <p:cNvSpPr/>
          <p:nvPr/>
        </p:nvSpPr>
        <p:spPr>
          <a:xfrm>
            <a:off x="229910" y="278380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C3939"/>
                </a:solidFill>
                <a:latin typeface="Roboto" pitchFamily="34" charset="0"/>
                <a:ea typeface="Roboto" pitchFamily="34" charset="-122"/>
                <a:cs typeface="Roboto" pitchFamily="34" charset="-120"/>
              </a:rPr>
              <a:t>Development Environment: Spyder</a:t>
            </a:r>
            <a:endParaRPr lang="en-US" sz="1750" dirty="0"/>
          </a:p>
        </p:txBody>
      </p:sp>
      <p:sp>
        <p:nvSpPr>
          <p:cNvPr id="12" name="Text 8"/>
          <p:cNvSpPr/>
          <p:nvPr/>
        </p:nvSpPr>
        <p:spPr>
          <a:xfrm>
            <a:off x="229910" y="3528299"/>
            <a:ext cx="3183969"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Raleway" pitchFamily="34" charset="0"/>
                <a:ea typeface="Raleway" pitchFamily="34" charset="-122"/>
                <a:cs typeface="Raleway" pitchFamily="34" charset="-120"/>
              </a:rPr>
              <a:t>Hardware Requirements</a:t>
            </a:r>
            <a:endParaRPr lang="en-US" sz="2200" dirty="0"/>
          </a:p>
        </p:txBody>
      </p:sp>
      <p:sp>
        <p:nvSpPr>
          <p:cNvPr id="13" name="Text 9"/>
          <p:cNvSpPr/>
          <p:nvPr/>
        </p:nvSpPr>
        <p:spPr>
          <a:xfrm>
            <a:off x="229910" y="4119563"/>
            <a:ext cx="10711756" cy="2075139"/>
          </a:xfrm>
          <a:prstGeom prst="rect">
            <a:avLst/>
          </a:prstGeom>
          <a:noFill/>
          <a:ln/>
        </p:spPr>
        <p:txBody>
          <a:bodyPr wrap="square" lIns="0" tIns="0" rIns="0" bIns="0" rtlCol="0" anchor="t"/>
          <a:lstStyle/>
          <a:p>
            <a:pPr marL="0" indent="0" algn="l">
              <a:lnSpc>
                <a:spcPts val="2850"/>
              </a:lnSpc>
              <a:buNone/>
            </a:pPr>
            <a:r>
              <a:rPr lang="en-US" dirty="0"/>
              <a:t>The system is designed to run efficiently on standard computing hardware, ensuring better performance when processing </a:t>
            </a:r>
            <a:r>
              <a:rPr lang="en-US" dirty="0" err="1"/>
              <a:t>GeoTIFF</a:t>
            </a:r>
            <a:r>
              <a:rPr lang="en-US" dirty="0"/>
              <a:t> files.. At a minimum, it requires 8GB of RAM and a multi-core CPU, which helps handle computationally intensive tasks effectively. The software is developed within a Linux environment. To enhance performance and reduce processing time, the system benefits significantly from a higher number of CPU cores, allowing for parallel execution of tasks. </a:t>
            </a:r>
            <a:endParaRPr lang="en-US" dirty="0">
              <a:solidFill>
                <a:srgbClr val="3C3939"/>
              </a:solidFill>
              <a:latin typeface="Roboto" pitchFamily="34" charset="0"/>
              <a:ea typeface="Roboto" pitchFamily="34" charset="-122"/>
              <a:cs typeface="Roboto" pitchFamily="34" charset="-120"/>
            </a:endParaRPr>
          </a:p>
        </p:txBody>
      </p:sp>
    </p:spTree>
    <p:extLst>
      <p:ext uri="{BB962C8B-B14F-4D97-AF65-F5344CB8AC3E}">
        <p14:creationId xmlns:p14="http://schemas.microsoft.com/office/powerpoint/2010/main" val="653839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1504</Words>
  <Application>Microsoft Office PowerPoint</Application>
  <PresentationFormat>Widescreen</PresentationFormat>
  <Paragraphs>151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Raleway</vt:lpstr>
      <vt:lpstr>Roboto</vt:lpstr>
      <vt:lpstr>Office Theme</vt:lpstr>
      <vt:lpstr>PowerPoint Presentation</vt:lpstr>
      <vt:lpstr>Introduction</vt:lpstr>
      <vt:lpstr>PowerPoint Presentation</vt:lpstr>
      <vt:lpstr>PowerPoint Presentation</vt:lpstr>
      <vt:lpstr>PowerPoint Presentation</vt:lpstr>
      <vt:lpstr>Methodology :</vt:lpstr>
      <vt:lpstr>PowerPoint Presentation</vt:lpstr>
      <vt:lpstr>PowerPoint Presentation</vt:lpstr>
      <vt:lpstr>PowerPoint Presentation</vt:lpstr>
      <vt:lpstr>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Harshal Patel</dc:creator>
  <cp:lastModifiedBy>Harshal Patel</cp:lastModifiedBy>
  <cp:revision>1</cp:revision>
  <dcterms:created xsi:type="dcterms:W3CDTF">2025-03-26T02:38:54Z</dcterms:created>
  <dcterms:modified xsi:type="dcterms:W3CDTF">2025-03-26T03:05:31Z</dcterms:modified>
</cp:coreProperties>
</file>