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450068" y="326136"/>
            <a:ext cx="1406652" cy="379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9933" y="200067"/>
            <a:ext cx="936814" cy="6266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11256" y="1444524"/>
            <a:ext cx="8579547" cy="51241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450068" y="326136"/>
            <a:ext cx="1406652" cy="3794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9933" y="200067"/>
            <a:ext cx="936814" cy="6266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13102" y="831037"/>
            <a:ext cx="876579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41526" y="1835886"/>
            <a:ext cx="9108947" cy="2446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47800" y="2133600"/>
            <a:ext cx="102870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Retail-Giant Sales </a:t>
            </a:r>
            <a:r>
              <a:rPr sz="4000" spc="-1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Forecasting </a:t>
            </a:r>
            <a:r>
              <a:rPr lang="en-IN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Assignment</a:t>
            </a:r>
            <a:endParaRPr sz="4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39624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Presented By : </a:t>
            </a:r>
            <a:r>
              <a:rPr lang="en-IN" sz="3200" dirty="0" err="1" smtClean="0"/>
              <a:t>Harshal</a:t>
            </a:r>
            <a:r>
              <a:rPr lang="en-IN" sz="3200" dirty="0" smtClean="0"/>
              <a:t> </a:t>
            </a:r>
            <a:r>
              <a:rPr lang="en-IN" sz="3200" dirty="0" err="1" smtClean="0"/>
              <a:t>Gawale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686" y="825195"/>
            <a:ext cx="92678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13815" algn="l"/>
              </a:tabLst>
            </a:pPr>
            <a:r>
              <a:rPr sz="2600" spc="-5" dirty="0"/>
              <a:t>Results:	</a:t>
            </a:r>
            <a:r>
              <a:rPr sz="2600" dirty="0"/>
              <a:t>2a. </a:t>
            </a:r>
            <a:r>
              <a:rPr sz="2600" spc="-45" dirty="0"/>
              <a:t>APAC </a:t>
            </a:r>
            <a:r>
              <a:rPr sz="2600" dirty="0"/>
              <a:t>Consumer Quantity </a:t>
            </a:r>
            <a:r>
              <a:rPr sz="2600" spc="-10" dirty="0"/>
              <a:t>Forecast </a:t>
            </a:r>
            <a:r>
              <a:rPr sz="2600" dirty="0"/>
              <a:t>on validation</a:t>
            </a:r>
            <a:r>
              <a:rPr sz="2600" spc="-280" dirty="0"/>
              <a:t> </a:t>
            </a:r>
            <a:r>
              <a:rPr sz="2600" spc="-5" dirty="0"/>
              <a:t>set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2636901" y="5846470"/>
            <a:ext cx="1551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a) </a:t>
            </a:r>
            <a:r>
              <a:rPr sz="1200" spc="-5" dirty="0">
                <a:latin typeface="Carlito"/>
                <a:cs typeface="Carlito"/>
              </a:rPr>
              <a:t>Linear </a:t>
            </a:r>
            <a:r>
              <a:rPr sz="1200" dirty="0">
                <a:latin typeface="Carlito"/>
                <a:cs typeface="Carlito"/>
              </a:rPr>
              <a:t>Model</a:t>
            </a:r>
            <a:r>
              <a:rPr sz="1200" spc="-8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Forecast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5983" y="5846165"/>
            <a:ext cx="1941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b) </a:t>
            </a:r>
            <a:r>
              <a:rPr sz="1200" spc="-5" dirty="0">
                <a:latin typeface="Carlito"/>
                <a:cs typeface="Carlito"/>
              </a:rPr>
              <a:t>Auto ARIMA </a:t>
            </a:r>
            <a:r>
              <a:rPr sz="1200" dirty="0">
                <a:latin typeface="Carlito"/>
                <a:cs typeface="Carlito"/>
              </a:rPr>
              <a:t>Model</a:t>
            </a:r>
            <a:r>
              <a:rPr sz="1200" spc="-5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Forecast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1745" y="2172461"/>
            <a:ext cx="4399854" cy="3019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78818" y="1734311"/>
            <a:ext cx="4124977" cy="3095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1882" y="855674"/>
            <a:ext cx="9013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14780" algn="l"/>
              </a:tabLst>
            </a:pPr>
            <a:r>
              <a:rPr spc="-5" dirty="0"/>
              <a:t>Results:	2b. </a:t>
            </a:r>
            <a:r>
              <a:rPr spc="-60" dirty="0"/>
              <a:t>APAC </a:t>
            </a:r>
            <a:r>
              <a:rPr spc="-5" dirty="0"/>
              <a:t>Consumer Quantity </a:t>
            </a:r>
            <a:r>
              <a:rPr spc="-15" dirty="0"/>
              <a:t>Forecast </a:t>
            </a:r>
            <a:r>
              <a:rPr spc="-5" dirty="0"/>
              <a:t>on test</a:t>
            </a:r>
            <a:r>
              <a:rPr spc="-20" dirty="0"/>
              <a:t> </a:t>
            </a:r>
            <a:r>
              <a:rPr spc="-5" dirty="0"/>
              <a:t>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9709" y="5569407"/>
            <a:ext cx="1551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a) </a:t>
            </a:r>
            <a:r>
              <a:rPr sz="1200" spc="-5" dirty="0">
                <a:latin typeface="Carlito"/>
                <a:cs typeface="Carlito"/>
              </a:rPr>
              <a:t>Linear </a:t>
            </a:r>
            <a:r>
              <a:rPr sz="1200" dirty="0">
                <a:latin typeface="Carlito"/>
                <a:cs typeface="Carlito"/>
              </a:rPr>
              <a:t>Model</a:t>
            </a:r>
            <a:r>
              <a:rPr sz="1200" spc="-8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Forecast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05589" y="1734311"/>
            <a:ext cx="4028437" cy="3095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3782" y="808431"/>
            <a:ext cx="8938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14780" algn="l"/>
              </a:tabLst>
            </a:pPr>
            <a:r>
              <a:rPr spc="-5" dirty="0"/>
              <a:t>Results:	3a. EU Consumer </a:t>
            </a:r>
            <a:r>
              <a:rPr dirty="0"/>
              <a:t>Sales </a:t>
            </a:r>
            <a:r>
              <a:rPr spc="-15" dirty="0"/>
              <a:t>Forecast </a:t>
            </a:r>
            <a:r>
              <a:rPr spc="-5" dirty="0"/>
              <a:t>on </a:t>
            </a:r>
            <a:r>
              <a:rPr dirty="0"/>
              <a:t>validation</a:t>
            </a:r>
            <a:r>
              <a:rPr spc="-40" dirty="0"/>
              <a:t> </a:t>
            </a:r>
            <a:r>
              <a:rPr spc="-5" dirty="0"/>
              <a:t>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6901" y="5846470"/>
            <a:ext cx="1551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a) </a:t>
            </a:r>
            <a:r>
              <a:rPr sz="1200" spc="-5" dirty="0">
                <a:latin typeface="Carlito"/>
                <a:cs typeface="Carlito"/>
              </a:rPr>
              <a:t>Linear </a:t>
            </a:r>
            <a:r>
              <a:rPr sz="1200" dirty="0">
                <a:latin typeface="Carlito"/>
                <a:cs typeface="Carlito"/>
              </a:rPr>
              <a:t>Model</a:t>
            </a:r>
            <a:r>
              <a:rPr sz="1200" spc="-8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Forecast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5983" y="5846165"/>
            <a:ext cx="1941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b) </a:t>
            </a:r>
            <a:r>
              <a:rPr sz="1200" spc="-5" dirty="0">
                <a:latin typeface="Carlito"/>
                <a:cs typeface="Carlito"/>
              </a:rPr>
              <a:t>Auto ARIMA </a:t>
            </a:r>
            <a:r>
              <a:rPr sz="1200" dirty="0">
                <a:latin typeface="Carlito"/>
                <a:cs typeface="Carlito"/>
              </a:rPr>
              <a:t>Model</a:t>
            </a:r>
            <a:r>
              <a:rPr sz="1200" spc="-5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Forecast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1745" y="2172461"/>
            <a:ext cx="4399854" cy="3019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78818" y="1734311"/>
            <a:ext cx="4124977" cy="3095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2404" y="788669"/>
            <a:ext cx="79698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14780" algn="l"/>
              </a:tabLst>
            </a:pPr>
            <a:r>
              <a:rPr spc="-5" dirty="0"/>
              <a:t>Results:	3b. EU Consumer Sales </a:t>
            </a:r>
            <a:r>
              <a:rPr spc="-10" dirty="0"/>
              <a:t>Forecast </a:t>
            </a:r>
            <a:r>
              <a:rPr spc="-5" dirty="0"/>
              <a:t>on test</a:t>
            </a:r>
            <a:r>
              <a:rPr spc="-20" dirty="0"/>
              <a:t> </a:t>
            </a:r>
            <a:r>
              <a:rPr spc="-5" dirty="0"/>
              <a:t>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52440" y="5569407"/>
            <a:ext cx="2016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a) ) </a:t>
            </a:r>
            <a:r>
              <a:rPr sz="1200" spc="-5" dirty="0">
                <a:latin typeface="Carlito"/>
                <a:cs typeface="Carlito"/>
              </a:rPr>
              <a:t>Auto ARIMA </a:t>
            </a:r>
            <a:r>
              <a:rPr sz="1200" dirty="0">
                <a:latin typeface="Carlito"/>
                <a:cs typeface="Carlito"/>
              </a:rPr>
              <a:t>Model</a:t>
            </a:r>
            <a:r>
              <a:rPr sz="1200" spc="-4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Forecast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92229" y="1746504"/>
            <a:ext cx="4247478" cy="3095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3782" y="808431"/>
            <a:ext cx="9532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14780" algn="l"/>
              </a:tabLst>
            </a:pPr>
            <a:r>
              <a:rPr spc="-5" dirty="0"/>
              <a:t>Results:	4a. EU Consumer Quantity </a:t>
            </a:r>
            <a:r>
              <a:rPr spc="-15" dirty="0"/>
              <a:t>Forecast </a:t>
            </a:r>
            <a:r>
              <a:rPr spc="-5" dirty="0"/>
              <a:t>on </a:t>
            </a:r>
            <a:r>
              <a:rPr dirty="0"/>
              <a:t>validation</a:t>
            </a:r>
            <a:r>
              <a:rPr spc="20" dirty="0"/>
              <a:t> </a:t>
            </a:r>
            <a:r>
              <a:rPr spc="-5" dirty="0"/>
              <a:t>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6901" y="5846470"/>
            <a:ext cx="1551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a) </a:t>
            </a:r>
            <a:r>
              <a:rPr sz="1200" spc="-5" dirty="0">
                <a:latin typeface="Carlito"/>
                <a:cs typeface="Carlito"/>
              </a:rPr>
              <a:t>Linear </a:t>
            </a:r>
            <a:r>
              <a:rPr sz="1200" dirty="0">
                <a:latin typeface="Carlito"/>
                <a:cs typeface="Carlito"/>
              </a:rPr>
              <a:t>Model</a:t>
            </a:r>
            <a:r>
              <a:rPr sz="1200" spc="-8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Forecast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5983" y="5846165"/>
            <a:ext cx="1941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b) </a:t>
            </a:r>
            <a:r>
              <a:rPr sz="1200" spc="-5" dirty="0">
                <a:latin typeface="Carlito"/>
                <a:cs typeface="Carlito"/>
              </a:rPr>
              <a:t>Auto ARIMA </a:t>
            </a:r>
            <a:r>
              <a:rPr sz="1200" dirty="0">
                <a:latin typeface="Carlito"/>
                <a:cs typeface="Carlito"/>
              </a:rPr>
              <a:t>Model</a:t>
            </a:r>
            <a:r>
              <a:rPr sz="1200" spc="-5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Forecast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1745" y="2172461"/>
            <a:ext cx="4399854" cy="3019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78818" y="1734311"/>
            <a:ext cx="4124977" cy="3095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9689" y="878535"/>
            <a:ext cx="85382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66190" algn="l"/>
              </a:tabLst>
            </a:pPr>
            <a:r>
              <a:rPr sz="2500" spc="-5" dirty="0"/>
              <a:t>Results:	4b. EU Consumer Quantity </a:t>
            </a:r>
            <a:r>
              <a:rPr sz="2500" spc="-10" dirty="0"/>
              <a:t>Forecast </a:t>
            </a:r>
            <a:r>
              <a:rPr sz="2500" spc="-5" dirty="0"/>
              <a:t>on validation</a:t>
            </a:r>
            <a:r>
              <a:rPr sz="2500" spc="85" dirty="0"/>
              <a:t> </a:t>
            </a:r>
            <a:r>
              <a:rPr sz="2500" spc="-5" dirty="0"/>
              <a:t>set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5039995" y="5616955"/>
            <a:ext cx="2016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a) ) </a:t>
            </a:r>
            <a:r>
              <a:rPr sz="1200" spc="-5" dirty="0">
                <a:latin typeface="Carlito"/>
                <a:cs typeface="Carlito"/>
              </a:rPr>
              <a:t>Auto ARIMA </a:t>
            </a:r>
            <a:r>
              <a:rPr sz="1200" dirty="0">
                <a:latin typeface="Carlito"/>
                <a:cs typeface="Carlito"/>
              </a:rPr>
              <a:t>Model</a:t>
            </a:r>
            <a:r>
              <a:rPr sz="1200" spc="-4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Forecast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2446" y="1848611"/>
            <a:ext cx="4248821" cy="3095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6611" y="1873757"/>
            <a:ext cx="8919210" cy="393376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69900" marR="5080" indent="-457200" algn="just">
              <a:lnSpc>
                <a:spcPts val="2160"/>
              </a:lnSpc>
              <a:spcBef>
                <a:spcPts val="375"/>
              </a:spcBef>
              <a:buAutoNum type="arabicPeriod"/>
              <a:tabLst>
                <a:tab pos="4699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Based on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provided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helped “Global Mart” in identifying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most profitable  market segments as </a:t>
            </a:r>
            <a:r>
              <a:rPr sz="2000" spc="-45" dirty="0">
                <a:latin typeface="Times New Roman" pitchFamily="18" charset="0"/>
                <a:cs typeface="Times New Roman" pitchFamily="18" charset="0"/>
              </a:rPr>
              <a:t>APAC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Consumer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and EU</a:t>
            </a:r>
            <a:r>
              <a:rPr sz="2000" spc="-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Consumer.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469900" marR="5080" indent="-457200" algn="just">
              <a:lnSpc>
                <a:spcPts val="2160"/>
              </a:lnSpc>
              <a:spcBef>
                <a:spcPts val="994"/>
              </a:spcBef>
              <a:buAutoNum type="arabicPeriod"/>
              <a:tabLst>
                <a:tab pos="469900" algn="l"/>
              </a:tabLst>
            </a:pPr>
            <a:r>
              <a:rPr sz="2000" spc="-75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created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total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forecasting models for top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segments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out of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4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best were  selected for forecasting future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6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months sales 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quantity for months January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2015 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June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2015.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469900" indent="-457200" algn="just">
              <a:lnSpc>
                <a:spcPct val="100000"/>
              </a:lnSpc>
              <a:spcBef>
                <a:spcPts val="740"/>
              </a:spcBef>
              <a:buAutoNum type="arabicPeriod"/>
              <a:tabLst>
                <a:tab pos="46990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Below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summary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of 4 key forecasts on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test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data(Jan – June</a:t>
            </a:r>
            <a:r>
              <a:rPr sz="2000" spc="-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2015):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927100" lvl="1" indent="-457200" algn="just">
              <a:lnSpc>
                <a:spcPts val="2280"/>
              </a:lnSpc>
              <a:spcBef>
                <a:spcPts val="250"/>
              </a:spcBef>
              <a:buAutoNum type="alphaLcParenR"/>
              <a:tabLst>
                <a:tab pos="927100" algn="l"/>
              </a:tabLst>
            </a:pPr>
            <a:r>
              <a:rPr sz="2000" spc="-45" dirty="0">
                <a:latin typeface="Times New Roman" pitchFamily="18" charset="0"/>
                <a:cs typeface="Times New Roman" pitchFamily="18" charset="0"/>
              </a:rPr>
              <a:t>APAC</a:t>
            </a:r>
            <a:r>
              <a:rPr sz="2000" spc="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Consumer</a:t>
            </a:r>
            <a:r>
              <a:rPr sz="2000" spc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Sales</a:t>
            </a:r>
            <a:r>
              <a:rPr sz="2000" spc="2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2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likely</a:t>
            </a:r>
            <a:r>
              <a:rPr sz="2000" spc="2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2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rise</a:t>
            </a:r>
            <a:r>
              <a:rPr sz="2000" spc="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spc="2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sz="2000" spc="2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sz="2000" spc="25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months</a:t>
            </a:r>
            <a:r>
              <a:rPr sz="2000" spc="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000" spc="2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small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927100">
              <a:lnSpc>
                <a:spcPts val="2280"/>
              </a:lnSpc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fluctuations.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927100" lvl="1" indent="-457200">
              <a:lnSpc>
                <a:spcPct val="100000"/>
              </a:lnSpc>
              <a:spcBef>
                <a:spcPts val="265"/>
              </a:spcBef>
              <a:buAutoNum type="alphaLcParenR" startAt="2"/>
              <a:tabLst>
                <a:tab pos="926465" algn="l"/>
                <a:tab pos="927100" algn="l"/>
              </a:tabLst>
            </a:pPr>
            <a:r>
              <a:rPr sz="2000" spc="-45" dirty="0">
                <a:latin typeface="Times New Roman" pitchFamily="18" charset="0"/>
                <a:cs typeface="Times New Roman" pitchFamily="18" charset="0"/>
              </a:rPr>
              <a:t>APAC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Consumer is also likely to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rise steeply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in coming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months.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927100" lvl="1" indent="-457200">
              <a:lnSpc>
                <a:spcPct val="100000"/>
              </a:lnSpc>
              <a:spcBef>
                <a:spcPts val="265"/>
              </a:spcBef>
              <a:buAutoNum type="alphaLcParenR" startAt="2"/>
              <a:tabLst>
                <a:tab pos="926465" algn="l"/>
                <a:tab pos="92710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EU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Consumer Sales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may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show slow rise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in coming</a:t>
            </a:r>
            <a:r>
              <a:rPr sz="20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months.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927100" lvl="1" indent="-457200">
              <a:lnSpc>
                <a:spcPts val="2280"/>
              </a:lnSpc>
              <a:spcBef>
                <a:spcPts val="254"/>
              </a:spcBef>
              <a:buAutoNum type="alphaLcParenR" startAt="2"/>
              <a:tabLst>
                <a:tab pos="926465" algn="l"/>
                <a:tab pos="92710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EU</a:t>
            </a:r>
            <a:r>
              <a:rPr sz="2000" spc="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Consumer</a:t>
            </a:r>
            <a:r>
              <a:rPr sz="2000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Quantity</a:t>
            </a:r>
            <a:r>
              <a:rPr sz="2000" spc="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likely</a:t>
            </a:r>
            <a:r>
              <a:rPr sz="20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drop</a:t>
            </a:r>
            <a:r>
              <a:rPr sz="2000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during</a:t>
            </a:r>
            <a:r>
              <a:rPr sz="2000" spc="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initial</a:t>
            </a:r>
            <a:r>
              <a:rPr sz="20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2000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000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20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months</a:t>
            </a:r>
            <a:r>
              <a:rPr sz="20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sz="20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then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927100">
              <a:lnSpc>
                <a:spcPts val="2280"/>
              </a:lnSpc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rise rapidly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next 3 months, eventually reaching a</a:t>
            </a:r>
            <a:r>
              <a:rPr sz="2000" spc="-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plateau.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35453" y="956863"/>
            <a:ext cx="1853186" cy="2831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13102" y="831037"/>
            <a:ext cx="1863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 pitchFamily="18" charset="0"/>
                <a:cs typeface="Times New Roman" pitchFamily="18" charset="0"/>
              </a:rPr>
              <a:t>Conclusions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2791" y="1606143"/>
            <a:ext cx="8583930" cy="46684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1700" spc="-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“Global Mart” is an online store </a:t>
            </a:r>
            <a:r>
              <a:rPr sz="170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super </a:t>
            </a:r>
            <a:r>
              <a:rPr sz="1700" spc="-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giant having worldwide operations. It takes </a:t>
            </a:r>
            <a:r>
              <a:rPr sz="170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orders </a:t>
            </a:r>
            <a:r>
              <a:rPr sz="1700" spc="-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and  delivers across </a:t>
            </a:r>
            <a:r>
              <a:rPr sz="170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700" spc="-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globe and deals with all </a:t>
            </a:r>
            <a:r>
              <a:rPr sz="170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700" spc="-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major product categories </a:t>
            </a:r>
            <a:r>
              <a:rPr sz="170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sz="1700" spc="-1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consumer, </a:t>
            </a:r>
            <a:r>
              <a:rPr sz="1700" spc="-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corporate </a:t>
            </a:r>
            <a:r>
              <a:rPr sz="170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&amp;  </a:t>
            </a:r>
            <a:r>
              <a:rPr sz="1700" spc="-5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home</a:t>
            </a:r>
            <a:r>
              <a:rPr sz="1700" spc="-15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spc="-10" smtClean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office</a:t>
            </a:r>
            <a:r>
              <a:rPr sz="1700" spc="-1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sz="17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1700" spc="-3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Now,</a:t>
            </a:r>
            <a:r>
              <a:rPr sz="1700" spc="7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700" spc="5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spc="-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store</a:t>
            </a:r>
            <a:r>
              <a:rPr sz="1700" spc="5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spc="-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wants</a:t>
            </a:r>
            <a:r>
              <a:rPr sz="1700" spc="7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spc="-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sz="1700" spc="7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spc="-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finalise</a:t>
            </a:r>
            <a:r>
              <a:rPr sz="1700" spc="6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700" spc="7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inventory</a:t>
            </a:r>
            <a:r>
              <a:rPr sz="1700" spc="7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spc="-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  <a:r>
              <a:rPr sz="1700" spc="6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spc="-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plan</a:t>
            </a:r>
            <a:r>
              <a:rPr sz="1700" spc="7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spc="-1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sz="1700" spc="6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700" spc="7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spc="-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next</a:t>
            </a:r>
            <a:r>
              <a:rPr sz="1700" spc="7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sz="1700" spc="7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spc="-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months.</a:t>
            </a:r>
            <a:r>
              <a:rPr sz="1700" spc="6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spc="-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Hence,</a:t>
            </a:r>
            <a:r>
              <a:rPr sz="1700" spc="7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endParaRPr sz="17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70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objectives of </a:t>
            </a:r>
            <a:r>
              <a:rPr sz="1700" spc="-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the analysis</a:t>
            </a:r>
            <a:r>
              <a:rPr sz="1700" spc="-3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spc="-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are:</a:t>
            </a:r>
            <a:endParaRPr sz="1700">
              <a:latin typeface="Times New Roman" pitchFamily="18" charset="0"/>
              <a:cs typeface="Times New Roman" pitchFamily="18" charset="0"/>
            </a:endParaRPr>
          </a:p>
          <a:p>
            <a:pPr marL="142240" indent="-129539">
              <a:lnSpc>
                <a:spcPct val="100000"/>
              </a:lnSpc>
              <a:spcBef>
                <a:spcPts val="1420"/>
              </a:spcBef>
              <a:buChar char="•"/>
              <a:tabLst>
                <a:tab pos="142240" algn="l"/>
              </a:tabLst>
            </a:pPr>
            <a:r>
              <a:rPr sz="1700" spc="-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Find </a:t>
            </a:r>
            <a:r>
              <a:rPr sz="170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out the most </a:t>
            </a:r>
            <a:r>
              <a:rPr sz="1700" spc="-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profitable </a:t>
            </a:r>
            <a:r>
              <a:rPr sz="170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(and </a:t>
            </a:r>
            <a:r>
              <a:rPr sz="1700" spc="-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consistent) </a:t>
            </a:r>
            <a:r>
              <a:rPr sz="170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market </a:t>
            </a:r>
            <a:r>
              <a:rPr sz="1700" spc="-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segments </a:t>
            </a:r>
            <a:r>
              <a:rPr sz="170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for the</a:t>
            </a:r>
            <a:r>
              <a:rPr sz="1700" spc="-1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spc="-1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company.</a:t>
            </a:r>
            <a:endParaRPr sz="1700">
              <a:latin typeface="Times New Roman" pitchFamily="18" charset="0"/>
              <a:cs typeface="Times New Roman" pitchFamily="18" charset="0"/>
            </a:endParaRPr>
          </a:p>
          <a:p>
            <a:pPr marL="149860" indent="-137160">
              <a:lnSpc>
                <a:spcPct val="100000"/>
              </a:lnSpc>
              <a:spcBef>
                <a:spcPts val="1405"/>
              </a:spcBef>
              <a:buChar char="•"/>
              <a:tabLst>
                <a:tab pos="149860" algn="l"/>
              </a:tabLst>
            </a:pPr>
            <a:r>
              <a:rPr sz="170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sz="1700" spc="6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sz="1700" spc="6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spc="-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segments,</a:t>
            </a:r>
            <a:r>
              <a:rPr sz="1700" spc="7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spc="-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forecast</a:t>
            </a:r>
            <a:r>
              <a:rPr sz="1700" spc="6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700" spc="5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spc="-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sales</a:t>
            </a:r>
            <a:r>
              <a:rPr sz="1700" spc="6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spc="-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700" spc="7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700" spc="6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spc="-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demand</a:t>
            </a:r>
            <a:r>
              <a:rPr sz="1700" spc="7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spc="-1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sz="1700" spc="6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700" spc="5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next</a:t>
            </a:r>
            <a:r>
              <a:rPr sz="1700" spc="7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sz="1700" spc="6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spc="-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months,</a:t>
            </a:r>
            <a:r>
              <a:rPr sz="1700" spc="7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spc="-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sz="1700" spc="7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1700" spc="7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700" spc="7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spc="-1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revenue</a:t>
            </a:r>
            <a:endParaRPr sz="17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700" spc="-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and inventory </a:t>
            </a:r>
            <a:r>
              <a:rPr sz="170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may be managed</a:t>
            </a:r>
            <a:r>
              <a:rPr sz="1700" spc="-6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spc="-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accordingly</a:t>
            </a:r>
            <a:endParaRPr sz="17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170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700" spc="-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analysis </a:t>
            </a:r>
            <a:r>
              <a:rPr sz="170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has been </a:t>
            </a:r>
            <a:r>
              <a:rPr sz="1700" spc="-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divided </a:t>
            </a:r>
            <a:r>
              <a:rPr sz="1700" spc="-5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into </a:t>
            </a:r>
            <a:r>
              <a:rPr sz="1700" smtClean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fo</a:t>
            </a:r>
            <a:r>
              <a:rPr lang="en-IN" sz="1700" dirty="0" err="1" smtClean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llo</a:t>
            </a:r>
            <a:r>
              <a:rPr lang="en-IN" sz="1700" dirty="0" smtClean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sz="1700" spc="-55" smtClean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spc="-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parts:</a:t>
            </a:r>
            <a:endParaRPr sz="1700">
              <a:latin typeface="Times New Roman" pitchFamily="18" charset="0"/>
              <a:cs typeface="Times New Roman" pitchFamily="18" charset="0"/>
            </a:endParaRPr>
          </a:p>
          <a:p>
            <a:pPr marL="142240" indent="-129539">
              <a:lnSpc>
                <a:spcPct val="100000"/>
              </a:lnSpc>
              <a:spcBef>
                <a:spcPts val="1415"/>
              </a:spcBef>
              <a:buChar char="•"/>
              <a:tabLst>
                <a:tab pos="142240" algn="l"/>
              </a:tabLst>
            </a:pPr>
            <a:r>
              <a:rPr sz="1700" spc="-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1700" spc="-2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spc="-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Understanding</a:t>
            </a:r>
            <a:endParaRPr sz="1700">
              <a:latin typeface="Times New Roman" pitchFamily="18" charset="0"/>
              <a:cs typeface="Times New Roman" pitchFamily="18" charset="0"/>
            </a:endParaRPr>
          </a:p>
          <a:p>
            <a:pPr marL="142240" indent="-129539">
              <a:lnSpc>
                <a:spcPct val="100000"/>
              </a:lnSpc>
              <a:spcBef>
                <a:spcPts val="1405"/>
              </a:spcBef>
              <a:buChar char="•"/>
              <a:tabLst>
                <a:tab pos="142240" algn="l"/>
              </a:tabLst>
            </a:pPr>
            <a:r>
              <a:rPr sz="1700" spc="-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Finding the </a:t>
            </a:r>
            <a:r>
              <a:rPr sz="170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most </a:t>
            </a:r>
            <a:r>
              <a:rPr sz="1700" spc="-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profitable</a:t>
            </a:r>
            <a:r>
              <a:rPr sz="1700" spc="1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spc="-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segments</a:t>
            </a:r>
            <a:endParaRPr sz="1700">
              <a:latin typeface="Times New Roman" pitchFamily="18" charset="0"/>
              <a:cs typeface="Times New Roman" pitchFamily="18" charset="0"/>
            </a:endParaRPr>
          </a:p>
          <a:p>
            <a:pPr marL="142240" indent="-129539">
              <a:lnSpc>
                <a:spcPct val="100000"/>
              </a:lnSpc>
              <a:spcBef>
                <a:spcPts val="1405"/>
              </a:spcBef>
              <a:buChar char="•"/>
              <a:tabLst>
                <a:tab pos="142240" algn="l"/>
              </a:tabLst>
            </a:pPr>
            <a:r>
              <a:rPr sz="1700" spc="-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Forecasting </a:t>
            </a:r>
            <a:r>
              <a:rPr sz="170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sales </a:t>
            </a:r>
            <a:r>
              <a:rPr sz="1700" spc="-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170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demand for </a:t>
            </a:r>
            <a:r>
              <a:rPr sz="1700" spc="-5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each </a:t>
            </a:r>
            <a:r>
              <a:rPr sz="170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of the </a:t>
            </a:r>
            <a:r>
              <a:rPr sz="1700" spc="-5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profitable</a:t>
            </a:r>
            <a:r>
              <a:rPr sz="1700" spc="-8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spc="-5" smtClean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segments</a:t>
            </a:r>
            <a:endParaRPr sz="17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2790" y="761491"/>
            <a:ext cx="8784209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Background </a:t>
            </a:r>
            <a:r>
              <a:rPr sz="3200" dirty="0"/>
              <a:t>– </a:t>
            </a:r>
            <a:r>
              <a:rPr sz="3200" spc="-15" dirty="0"/>
              <a:t>Time </a:t>
            </a:r>
            <a:r>
              <a:rPr sz="3200"/>
              <a:t>Series </a:t>
            </a:r>
            <a:r>
              <a:rPr lang="en-IN" sz="3200" dirty="0" smtClean="0"/>
              <a:t>Assignment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457200"/>
            <a:ext cx="8765794" cy="430887"/>
          </a:xfrm>
        </p:spPr>
        <p:txBody>
          <a:bodyPr/>
          <a:lstStyle/>
          <a:p>
            <a:r>
              <a:rPr lang="en-US" spc="-10" dirty="0" smtClean="0"/>
              <a:t>Problem </a:t>
            </a:r>
            <a:r>
              <a:rPr lang="en-US" dirty="0" smtClean="0"/>
              <a:t>solving</a:t>
            </a:r>
            <a:r>
              <a:rPr lang="en-US" spc="-90" dirty="0" smtClean="0"/>
              <a:t> </a:t>
            </a:r>
            <a:r>
              <a:rPr lang="en-US" dirty="0" smtClean="0"/>
              <a:t>methodology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600" y="1229360"/>
          <a:ext cx="11049000" cy="5518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2250"/>
                <a:gridCol w="2762250"/>
                <a:gridCol w="2762250"/>
                <a:gridCol w="2762250"/>
              </a:tblGrid>
              <a:tr h="812035">
                <a:tc>
                  <a:txBody>
                    <a:bodyPr/>
                    <a:lstStyle/>
                    <a:p>
                      <a:pPr marL="12700" algn="just">
                        <a:lnSpc>
                          <a:spcPts val="2065"/>
                        </a:lnSpc>
                        <a:spcBef>
                          <a:spcPts val="100"/>
                        </a:spcBef>
                      </a:pPr>
                      <a:r>
                        <a:rPr lang="en-US" sz="1800" spc="-15" dirty="0" smtClean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Data</a:t>
                      </a:r>
                      <a:endParaRPr lang="en-US" sz="1800" dirty="0" smtClean="0">
                        <a:latin typeface="Carlito"/>
                        <a:cs typeface="Carlito"/>
                      </a:endParaRPr>
                    </a:p>
                    <a:p>
                      <a:pPr marL="12700" algn="just">
                        <a:lnSpc>
                          <a:spcPts val="2065"/>
                        </a:lnSpc>
                      </a:pPr>
                      <a:r>
                        <a:rPr lang="en-US" sz="1800" spc="-10" dirty="0" smtClean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</a:t>
                      </a:r>
                      <a:r>
                        <a:rPr lang="en-US" sz="1800" spc="-30" dirty="0" smtClean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lang="en-US" sz="1800" dirty="0" smtClean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lang="en-US" sz="1800" spc="5" dirty="0" smtClean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</a:t>
                      </a:r>
                      <a:r>
                        <a:rPr lang="en-US" sz="1800" dirty="0" smtClean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lang="en-US" sz="1800" spc="-40" dirty="0" smtClean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lang="en-US" sz="1800" spc="-15" dirty="0" smtClean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lang="en-US" sz="1800" dirty="0" smtClean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</a:t>
                      </a:r>
                      <a:r>
                        <a:rPr lang="en-US" sz="1800" spc="-10" dirty="0" smtClean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</a:t>
                      </a:r>
                      <a:r>
                        <a:rPr lang="en-US" sz="1800" spc="-5" dirty="0" smtClean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on</a:t>
                      </a:r>
                      <a:endParaRPr lang="en-US" sz="1800" dirty="0">
                        <a:latin typeface="Carlito"/>
                        <a:cs typeface="Carli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</a:t>
                      </a:r>
                      <a:r>
                        <a:rPr lang="en-US" sz="1800" spc="-10" dirty="0" smtClean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</a:t>
                      </a:r>
                      <a:r>
                        <a:rPr lang="en-US" sz="1800" spc="-5" dirty="0" smtClean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del</a:t>
                      </a:r>
                      <a:r>
                        <a:rPr lang="en-US" sz="1800" spc="-10" dirty="0" smtClean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</a:t>
                      </a:r>
                      <a:r>
                        <a:rPr lang="en-US" sz="1800" spc="-5" dirty="0" smtClean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2065"/>
                        </a:lnSpc>
                        <a:spcBef>
                          <a:spcPts val="100"/>
                        </a:spcBef>
                      </a:pPr>
                      <a:r>
                        <a:rPr lang="en-US" sz="1800" spc="-5" dirty="0" smtClean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Model</a:t>
                      </a:r>
                      <a:endParaRPr lang="en-US" sz="1800" dirty="0" smtClean="0">
                        <a:latin typeface="Carlito"/>
                        <a:cs typeface="Carlito"/>
                      </a:endParaRPr>
                    </a:p>
                    <a:p>
                      <a:pPr marL="12700">
                        <a:lnSpc>
                          <a:spcPts val="2065"/>
                        </a:lnSpc>
                      </a:pPr>
                      <a:r>
                        <a:rPr lang="en-US" sz="1800" spc="-40" dirty="0" smtClean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lang="en-US" sz="1800" spc="-25" dirty="0" smtClean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</a:t>
                      </a:r>
                      <a:r>
                        <a:rPr lang="en-US" sz="1800" dirty="0" smtClean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alu</a:t>
                      </a:r>
                      <a:r>
                        <a:rPr lang="en-US" sz="1800" spc="-15" dirty="0" smtClean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lang="en-US" sz="1800" dirty="0" smtClean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</a:t>
                      </a:r>
                      <a:r>
                        <a:rPr lang="en-US" sz="1800" spc="-10" dirty="0" smtClean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</a:t>
                      </a:r>
                      <a:r>
                        <a:rPr lang="en-US" sz="1800" spc="-5" dirty="0" smtClean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on</a:t>
                      </a:r>
                      <a:endParaRPr lang="en-US" sz="1800" dirty="0" smtClean="0">
                        <a:latin typeface="Carlito"/>
                        <a:cs typeface="Carlito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pc="-15" dirty="0" smtClean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Forecasting</a:t>
                      </a:r>
                      <a:endParaRPr lang="en-US" dirty="0"/>
                    </a:p>
                  </a:txBody>
                  <a:tcPr/>
                </a:tc>
              </a:tr>
              <a:tr h="697341">
                <a:tc>
                  <a:txBody>
                    <a:bodyPr/>
                    <a:lstStyle/>
                    <a:p>
                      <a:pPr marL="127000" marR="390525" indent="-127000" algn="just">
                        <a:lnSpc>
                          <a:spcPts val="1610"/>
                        </a:lnSpc>
                        <a:spcBef>
                          <a:spcPts val="105"/>
                        </a:spcBef>
                        <a:buNone/>
                        <a:tabLst>
                          <a:tab pos="127000" algn="l"/>
                        </a:tabLst>
                      </a:pPr>
                      <a:r>
                        <a:rPr lang="en-US" sz="1400" spc="-10" dirty="0" smtClean="0">
                          <a:latin typeface="Carlito"/>
                          <a:cs typeface="Carlito"/>
                        </a:rPr>
                        <a:t>Create </a:t>
                      </a:r>
                      <a:r>
                        <a:rPr lang="en-US" sz="1400" dirty="0" smtClean="0">
                          <a:latin typeface="Carlito"/>
                          <a:cs typeface="Carlito"/>
                        </a:rPr>
                        <a:t>21</a:t>
                      </a:r>
                      <a:r>
                        <a:rPr lang="en-US" sz="1400" spc="-65" dirty="0" smtClean="0">
                          <a:latin typeface="Carlito"/>
                          <a:cs typeface="Carlito"/>
                        </a:rPr>
                        <a:t> </a:t>
                      </a:r>
                      <a:r>
                        <a:rPr lang="en-US" sz="1400" spc="-10" dirty="0" smtClean="0">
                          <a:latin typeface="Carlito"/>
                          <a:cs typeface="Carlito"/>
                        </a:rPr>
                        <a:t>Market-</a:t>
                      </a:r>
                      <a:endParaRPr lang="en-US" sz="1400" dirty="0" smtClean="0">
                        <a:latin typeface="Carlito"/>
                        <a:cs typeface="Carlito"/>
                      </a:endParaRPr>
                    </a:p>
                    <a:p>
                      <a:pPr marR="358140" algn="just">
                        <a:lnSpc>
                          <a:spcPts val="1610"/>
                        </a:lnSpc>
                      </a:pPr>
                      <a:r>
                        <a:rPr lang="en-US" sz="1400" spc="-5" dirty="0" smtClean="0">
                          <a:latin typeface="Carlito"/>
                          <a:cs typeface="Carlito"/>
                        </a:rPr>
                        <a:t>Segment</a:t>
                      </a:r>
                      <a:r>
                        <a:rPr lang="en-US" sz="1400" spc="-30" dirty="0" smtClean="0">
                          <a:latin typeface="Carlito"/>
                          <a:cs typeface="Carlito"/>
                        </a:rPr>
                        <a:t> </a:t>
                      </a:r>
                      <a:r>
                        <a:rPr lang="en-US" sz="1400" spc="-15" dirty="0" smtClean="0">
                          <a:latin typeface="Carlito"/>
                          <a:cs typeface="Carlito"/>
                        </a:rPr>
                        <a:t>buckets</a:t>
                      </a:r>
                      <a:endParaRPr lang="en-US" sz="1400" dirty="0" smtClean="0">
                        <a:latin typeface="Carlito"/>
                        <a:cs typeface="Carlito"/>
                      </a:endParaRPr>
                    </a:p>
                    <a:p>
                      <a:pPr algn="just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0" indent="-114300">
                        <a:lnSpc>
                          <a:spcPts val="1610"/>
                        </a:lnSpc>
                        <a:spcBef>
                          <a:spcPts val="105"/>
                        </a:spcBef>
                        <a:buNone/>
                        <a:tabLst>
                          <a:tab pos="127000" algn="l"/>
                        </a:tabLst>
                      </a:pPr>
                      <a:r>
                        <a:rPr lang="en-US" sz="1400" spc="-10" dirty="0" smtClean="0">
                          <a:latin typeface="Carlito"/>
                          <a:cs typeface="Carlito"/>
                        </a:rPr>
                        <a:t>Create </a:t>
                      </a:r>
                      <a:r>
                        <a:rPr lang="en-US" sz="1400" spc="-5" dirty="0" smtClean="0">
                          <a:latin typeface="Carlito"/>
                          <a:cs typeface="Carlito"/>
                        </a:rPr>
                        <a:t>time </a:t>
                      </a:r>
                      <a:r>
                        <a:rPr lang="en-US" sz="1400" dirty="0" smtClean="0">
                          <a:latin typeface="Carlito"/>
                          <a:cs typeface="Carlito"/>
                        </a:rPr>
                        <a:t>series </a:t>
                      </a:r>
                      <a:r>
                        <a:rPr lang="en-US" sz="1400" spc="-5" dirty="0" smtClean="0">
                          <a:latin typeface="Carlito"/>
                          <a:cs typeface="Carlito"/>
                        </a:rPr>
                        <a:t>of</a:t>
                      </a:r>
                      <a:r>
                        <a:rPr lang="en-US" sz="1400" spc="-50" dirty="0" smtClean="0">
                          <a:latin typeface="Carlito"/>
                          <a:cs typeface="Carlito"/>
                        </a:rPr>
                        <a:t> </a:t>
                      </a:r>
                      <a:r>
                        <a:rPr lang="en-US" sz="1400" spc="-10" dirty="0" smtClean="0">
                          <a:latin typeface="Carlito"/>
                          <a:cs typeface="Carlito"/>
                        </a:rPr>
                        <a:t>top</a:t>
                      </a:r>
                      <a:endParaRPr lang="en-US" sz="1400" dirty="0" smtClean="0">
                        <a:latin typeface="Carlito"/>
                        <a:cs typeface="Carlito"/>
                      </a:endParaRPr>
                    </a:p>
                    <a:p>
                      <a:pPr marL="127000">
                        <a:lnSpc>
                          <a:spcPts val="1610"/>
                        </a:lnSpc>
                      </a:pPr>
                      <a:r>
                        <a:rPr lang="en-US" sz="1400" spc="-10" dirty="0" smtClean="0">
                          <a:latin typeface="Carlito"/>
                          <a:cs typeface="Carlito"/>
                        </a:rPr>
                        <a:t>Aggregated</a:t>
                      </a:r>
                      <a:r>
                        <a:rPr lang="en-US" sz="1400" spc="-20" dirty="0" smtClean="0">
                          <a:latin typeface="Carlito"/>
                          <a:cs typeface="Carlito"/>
                        </a:rPr>
                        <a:t> </a:t>
                      </a:r>
                      <a:r>
                        <a:rPr lang="en-US" sz="1400" spc="-10" dirty="0" smtClean="0">
                          <a:latin typeface="Carlito"/>
                          <a:cs typeface="Carlito"/>
                        </a:rPr>
                        <a:t>Data</a:t>
                      </a:r>
                      <a:endParaRPr lang="en-US" sz="1400" dirty="0" smtClean="0">
                        <a:latin typeface="Carlito"/>
                        <a:cs typeface="Carlito"/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pc="-15" dirty="0" smtClean="0">
                          <a:latin typeface="Carlito"/>
                          <a:cs typeface="Carlito"/>
                        </a:rPr>
                        <a:t>Evaluate </a:t>
                      </a:r>
                      <a:r>
                        <a:rPr lang="en-US" sz="1400" spc="-5" dirty="0" smtClean="0">
                          <a:latin typeface="Carlito"/>
                          <a:cs typeface="Carlito"/>
                        </a:rPr>
                        <a:t>model on  validation set</a:t>
                      </a:r>
                      <a:r>
                        <a:rPr lang="en-US" sz="1400" spc="-85" dirty="0" smtClean="0">
                          <a:latin typeface="Carlito"/>
                          <a:cs typeface="Carlito"/>
                        </a:rPr>
                        <a:t> </a:t>
                      </a:r>
                      <a:r>
                        <a:rPr lang="en-US" sz="1400" spc="-5" dirty="0" smtClean="0">
                          <a:latin typeface="Carlito"/>
                          <a:cs typeface="Carlito"/>
                        </a:rPr>
                        <a:t>using  MPSE</a:t>
                      </a:r>
                      <a:endParaRPr lang="en-US" sz="1400" dirty="0" smtClean="0">
                        <a:latin typeface="Carlito"/>
                        <a:cs typeface="Carlito"/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arlito"/>
                          <a:cs typeface="Carlito"/>
                        </a:rPr>
                        <a:t>Use </a:t>
                      </a:r>
                      <a:r>
                        <a:rPr lang="en-US" sz="1400" spc="-5" dirty="0" smtClean="0">
                          <a:latin typeface="Carlito"/>
                          <a:cs typeface="Carlito"/>
                        </a:rPr>
                        <a:t>best model</a:t>
                      </a:r>
                      <a:r>
                        <a:rPr lang="en-US" sz="1400" spc="-95" dirty="0" smtClean="0">
                          <a:latin typeface="Carlito"/>
                          <a:cs typeface="Carlito"/>
                        </a:rPr>
                        <a:t> </a:t>
                      </a:r>
                      <a:r>
                        <a:rPr lang="en-US" sz="1400" spc="-10" dirty="0" smtClean="0">
                          <a:latin typeface="Carlito"/>
                          <a:cs typeface="Carlito"/>
                        </a:rPr>
                        <a:t>to  forecast future </a:t>
                      </a:r>
                      <a:r>
                        <a:rPr lang="en-US" sz="1400" dirty="0" smtClean="0">
                          <a:latin typeface="Carlito"/>
                          <a:cs typeface="Carlito"/>
                        </a:rPr>
                        <a:t>6  </a:t>
                      </a:r>
                      <a:r>
                        <a:rPr lang="en-US" sz="1400" spc="-5" dirty="0" smtClean="0">
                          <a:latin typeface="Carlito"/>
                          <a:cs typeface="Carlito"/>
                        </a:rPr>
                        <a:t>months</a:t>
                      </a:r>
                      <a:r>
                        <a:rPr lang="en-US" sz="1400" spc="-10" dirty="0" smtClean="0">
                          <a:latin typeface="Carlito"/>
                          <a:cs typeface="Carlito"/>
                        </a:rPr>
                        <a:t> </a:t>
                      </a:r>
                      <a:r>
                        <a:rPr lang="en-US" sz="1400" spc="-5" dirty="0" smtClean="0">
                          <a:latin typeface="Carlito"/>
                          <a:cs typeface="Carlito"/>
                        </a:rPr>
                        <a:t>Sales.</a:t>
                      </a:r>
                      <a:endParaRPr lang="en-US" sz="1400" dirty="0" smtClean="0">
                        <a:latin typeface="Carlito"/>
                        <a:cs typeface="Carlito"/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825799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pc="-10" dirty="0" smtClean="0">
                          <a:latin typeface="Carlito"/>
                          <a:cs typeface="Carlito"/>
                        </a:rPr>
                        <a:t>Aggregate </a:t>
                      </a:r>
                      <a:r>
                        <a:rPr lang="en-US" sz="1400" spc="-15" dirty="0" smtClean="0">
                          <a:latin typeface="Carlito"/>
                          <a:cs typeface="Carlito"/>
                        </a:rPr>
                        <a:t>buckets </a:t>
                      </a:r>
                      <a:r>
                        <a:rPr lang="en-US" sz="1400" spc="-10" dirty="0" smtClean="0">
                          <a:latin typeface="Carlito"/>
                          <a:cs typeface="Carlito"/>
                        </a:rPr>
                        <a:t>by  </a:t>
                      </a:r>
                      <a:r>
                        <a:rPr lang="en-US" sz="1400" spc="-5" dirty="0" smtClean="0">
                          <a:latin typeface="Carlito"/>
                          <a:cs typeface="Carlito"/>
                        </a:rPr>
                        <a:t>Sales, Profit,</a:t>
                      </a:r>
                      <a:r>
                        <a:rPr lang="en-US" sz="1400" spc="-65" dirty="0" smtClean="0">
                          <a:latin typeface="Carlito"/>
                          <a:cs typeface="Carlito"/>
                        </a:rPr>
                        <a:t> </a:t>
                      </a:r>
                      <a:r>
                        <a:rPr lang="en-US" sz="1400" spc="-5" dirty="0" smtClean="0">
                          <a:latin typeface="Carlito"/>
                          <a:cs typeface="Carlito"/>
                        </a:rPr>
                        <a:t>Quantity</a:t>
                      </a:r>
                      <a:endParaRPr lang="en-US" sz="1400" dirty="0" smtClean="0">
                        <a:latin typeface="Carlito"/>
                        <a:cs typeface="Carlito"/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pc="-5" dirty="0" smtClean="0">
                          <a:latin typeface="Carlito"/>
                          <a:cs typeface="Carlito"/>
                        </a:rPr>
                        <a:t>Smoothen time series </a:t>
                      </a:r>
                      <a:r>
                        <a:rPr lang="en-US" sz="1400" spc="-10" dirty="0" smtClean="0">
                          <a:latin typeface="Carlito"/>
                          <a:cs typeface="Carlito"/>
                        </a:rPr>
                        <a:t>to  </a:t>
                      </a:r>
                      <a:r>
                        <a:rPr lang="en-US" sz="1400" spc="-5" dirty="0" smtClean="0">
                          <a:latin typeface="Carlito"/>
                          <a:cs typeface="Carlito"/>
                        </a:rPr>
                        <a:t>identify </a:t>
                      </a:r>
                      <a:r>
                        <a:rPr lang="en-US" sz="1400" spc="-10" dirty="0" smtClean="0">
                          <a:latin typeface="Carlito"/>
                          <a:cs typeface="Carlito"/>
                        </a:rPr>
                        <a:t>trend </a:t>
                      </a:r>
                      <a:r>
                        <a:rPr lang="en-US" sz="1400" dirty="0" smtClean="0">
                          <a:latin typeface="Carlito"/>
                          <a:cs typeface="Carlito"/>
                        </a:rPr>
                        <a:t>&amp;  </a:t>
                      </a:r>
                      <a:r>
                        <a:rPr lang="en-US" sz="1400" spc="-5" dirty="0" smtClean="0">
                          <a:latin typeface="Carlito"/>
                          <a:cs typeface="Carlito"/>
                        </a:rPr>
                        <a:t>seasonality</a:t>
                      </a:r>
                      <a:endParaRPr lang="en-US" sz="1400" dirty="0" smtClean="0">
                        <a:latin typeface="Carlito"/>
                        <a:cs typeface="Carlito"/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pc="-5" dirty="0" smtClean="0">
                          <a:latin typeface="Carlito"/>
                          <a:cs typeface="Carlito"/>
                        </a:rPr>
                        <a:t>Choose best model</a:t>
                      </a:r>
                      <a:r>
                        <a:rPr lang="en-US" sz="1400" spc="-80" dirty="0" smtClean="0">
                          <a:latin typeface="Carlito"/>
                          <a:cs typeface="Carlito"/>
                        </a:rPr>
                        <a:t> </a:t>
                      </a:r>
                      <a:r>
                        <a:rPr lang="en-US" sz="1400" spc="-5" dirty="0" smtClean="0">
                          <a:latin typeface="Carlito"/>
                          <a:cs typeface="Carlito"/>
                        </a:rPr>
                        <a:t>out  of </a:t>
                      </a:r>
                      <a:r>
                        <a:rPr lang="en-US" sz="1400" dirty="0" smtClean="0">
                          <a:latin typeface="Carlito"/>
                          <a:cs typeface="Carlito"/>
                        </a:rPr>
                        <a:t>Model 1 &amp; Model 2  </a:t>
                      </a:r>
                      <a:r>
                        <a:rPr lang="en-US" sz="1400" spc="-5" dirty="0" smtClean="0">
                          <a:latin typeface="Carlito"/>
                          <a:cs typeface="Carlito"/>
                        </a:rPr>
                        <a:t>using</a:t>
                      </a:r>
                      <a:r>
                        <a:rPr lang="en-US" sz="1400" spc="-15" dirty="0" smtClean="0">
                          <a:latin typeface="Carlito"/>
                          <a:cs typeface="Carlito"/>
                        </a:rPr>
                        <a:t> </a:t>
                      </a:r>
                      <a:r>
                        <a:rPr lang="en-US" sz="1400" spc="-5" dirty="0" smtClean="0">
                          <a:latin typeface="Carlito"/>
                          <a:cs typeface="Carlito"/>
                        </a:rPr>
                        <a:t>MPSE</a:t>
                      </a:r>
                      <a:endParaRPr lang="en-US" sz="1400" dirty="0" smtClean="0">
                        <a:latin typeface="Carlito"/>
                        <a:cs typeface="Carlito"/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pc="-10" dirty="0" smtClean="0">
                          <a:latin typeface="Carlito"/>
                          <a:cs typeface="Carlito"/>
                        </a:rPr>
                        <a:t>Repeat </a:t>
                      </a:r>
                      <a:r>
                        <a:rPr lang="en-US" sz="1400" spc="-5" dirty="0" smtClean="0">
                          <a:latin typeface="Carlito"/>
                          <a:cs typeface="Carlito"/>
                        </a:rPr>
                        <a:t>same </a:t>
                      </a:r>
                      <a:r>
                        <a:rPr lang="en-US" sz="1400" spc="-10" dirty="0" smtClean="0">
                          <a:latin typeface="Carlito"/>
                          <a:cs typeface="Carlito"/>
                        </a:rPr>
                        <a:t>for</a:t>
                      </a:r>
                      <a:r>
                        <a:rPr lang="en-US" sz="1400" spc="-70" dirty="0" smtClean="0">
                          <a:latin typeface="Carlito"/>
                          <a:cs typeface="Carlito"/>
                        </a:rPr>
                        <a:t> </a:t>
                      </a:r>
                      <a:r>
                        <a:rPr lang="en-US" sz="1400" spc="-5" dirty="0" smtClean="0">
                          <a:latin typeface="Carlito"/>
                          <a:cs typeface="Carlito"/>
                        </a:rPr>
                        <a:t>both  </a:t>
                      </a:r>
                      <a:r>
                        <a:rPr lang="en-US" sz="1400" spc="-10" dirty="0" smtClean="0">
                          <a:latin typeface="Carlito"/>
                          <a:cs typeface="Carlito"/>
                        </a:rPr>
                        <a:t>Market-Segments  separately for </a:t>
                      </a:r>
                      <a:r>
                        <a:rPr lang="en-US" sz="1400" spc="-5" dirty="0" smtClean="0">
                          <a:latin typeface="Carlito"/>
                          <a:cs typeface="Carlito"/>
                        </a:rPr>
                        <a:t>Sales</a:t>
                      </a:r>
                      <a:r>
                        <a:rPr lang="en-US" sz="1400" spc="-65" dirty="0" smtClean="0">
                          <a:latin typeface="Carlito"/>
                          <a:cs typeface="Carlito"/>
                        </a:rPr>
                        <a:t> </a:t>
                      </a:r>
                      <a:r>
                        <a:rPr lang="en-US" sz="1400" dirty="0" smtClean="0">
                          <a:latin typeface="Carlito"/>
                          <a:cs typeface="Carlito"/>
                        </a:rPr>
                        <a:t>&amp;  </a:t>
                      </a:r>
                      <a:r>
                        <a:rPr lang="en-US" sz="1400" spc="-5" dirty="0" smtClean="0">
                          <a:latin typeface="Carlito"/>
                          <a:cs typeface="Carlito"/>
                        </a:rPr>
                        <a:t>Quantity</a:t>
                      </a:r>
                      <a:endParaRPr lang="en-US" sz="1400" dirty="0" smtClean="0">
                        <a:latin typeface="Carlito"/>
                        <a:cs typeface="Carlito"/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578059">
                <a:tc>
                  <a:txBody>
                    <a:bodyPr/>
                    <a:lstStyle/>
                    <a:p>
                      <a:r>
                        <a:rPr lang="en-US" sz="1400" spc="-5" dirty="0" smtClean="0">
                          <a:latin typeface="Carlito"/>
                          <a:cs typeface="Carlito"/>
                        </a:rPr>
                        <a:t>Calculate Coefficient of  </a:t>
                      </a:r>
                      <a:r>
                        <a:rPr lang="en-US" sz="1400" spc="-10" dirty="0" smtClean="0">
                          <a:latin typeface="Carlito"/>
                          <a:cs typeface="Carlito"/>
                        </a:rPr>
                        <a:t>Variation(CV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pc="-10" dirty="0" smtClean="0">
                          <a:latin typeface="Carlito"/>
                          <a:cs typeface="Carlito"/>
                        </a:rPr>
                        <a:t>Creating </a:t>
                      </a:r>
                      <a:r>
                        <a:rPr lang="en-US" sz="1400" spc="-5" dirty="0" smtClean="0">
                          <a:latin typeface="Carlito"/>
                          <a:cs typeface="Carlito"/>
                        </a:rPr>
                        <a:t>train </a:t>
                      </a:r>
                      <a:r>
                        <a:rPr lang="en-US" sz="1400" dirty="0" smtClean="0">
                          <a:latin typeface="Carlito"/>
                          <a:cs typeface="Carlito"/>
                        </a:rPr>
                        <a:t>&amp;  </a:t>
                      </a:r>
                      <a:r>
                        <a:rPr lang="en-US" sz="1400" spc="-5" dirty="0" smtClean="0">
                          <a:latin typeface="Carlito"/>
                          <a:cs typeface="Carlito"/>
                        </a:rPr>
                        <a:t>validation sets of </a:t>
                      </a:r>
                      <a:r>
                        <a:rPr lang="en-US" sz="1400" spc="-15" dirty="0" smtClean="0">
                          <a:latin typeface="Carlito"/>
                          <a:cs typeface="Carlito"/>
                        </a:rPr>
                        <a:t>size </a:t>
                      </a:r>
                      <a:r>
                        <a:rPr lang="en-US" sz="1400" dirty="0" smtClean="0">
                          <a:latin typeface="Carlito"/>
                          <a:cs typeface="Carlito"/>
                        </a:rPr>
                        <a:t>42  &amp; 6</a:t>
                      </a:r>
                      <a:r>
                        <a:rPr lang="en-US" sz="1400" spc="-25" dirty="0" smtClean="0">
                          <a:latin typeface="Carlito"/>
                          <a:cs typeface="Carlito"/>
                        </a:rPr>
                        <a:t> </a:t>
                      </a:r>
                      <a:r>
                        <a:rPr lang="en-US" sz="1400" spc="-5" dirty="0" smtClean="0">
                          <a:latin typeface="Carlito"/>
                          <a:cs typeface="Carlito"/>
                        </a:rPr>
                        <a:t>months</a:t>
                      </a:r>
                      <a:endParaRPr lang="en-US" sz="1400" dirty="0" smtClean="0">
                        <a:latin typeface="Carlito"/>
                        <a:cs typeface="Carlito"/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pc="-10" dirty="0" smtClean="0">
                          <a:latin typeface="Carlito"/>
                          <a:cs typeface="Carlito"/>
                        </a:rPr>
                        <a:t>For </a:t>
                      </a:r>
                      <a:r>
                        <a:rPr lang="en-US" sz="1400" spc="-5" dirty="0" smtClean="0">
                          <a:latin typeface="Carlito"/>
                          <a:cs typeface="Carlito"/>
                        </a:rPr>
                        <a:t>Auto </a:t>
                      </a:r>
                      <a:r>
                        <a:rPr lang="en-US" sz="1400" dirty="0" smtClean="0">
                          <a:latin typeface="Carlito"/>
                          <a:cs typeface="Carlito"/>
                        </a:rPr>
                        <a:t>ARIMA</a:t>
                      </a:r>
                      <a:r>
                        <a:rPr lang="en-US" sz="1400" spc="-85" dirty="0" smtClean="0">
                          <a:latin typeface="Carlito"/>
                          <a:cs typeface="Carlito"/>
                        </a:rPr>
                        <a:t> </a:t>
                      </a:r>
                      <a:r>
                        <a:rPr lang="en-US" sz="1400" spc="-5" dirty="0" smtClean="0">
                          <a:latin typeface="Carlito"/>
                          <a:cs typeface="Carlito"/>
                        </a:rPr>
                        <a:t>plot  ACF of residuals </a:t>
                      </a:r>
                      <a:r>
                        <a:rPr lang="en-US" sz="1400" spc="-10" dirty="0" smtClean="0">
                          <a:latin typeface="Carlito"/>
                          <a:cs typeface="Carlito"/>
                        </a:rPr>
                        <a:t>to  </a:t>
                      </a:r>
                      <a:r>
                        <a:rPr lang="en-US" sz="1400" spc="-5" dirty="0" smtClean="0">
                          <a:latin typeface="Carlito"/>
                          <a:cs typeface="Carlito"/>
                        </a:rPr>
                        <a:t>check </a:t>
                      </a:r>
                      <a:r>
                        <a:rPr lang="en-US" sz="1400" dirty="0" smtClean="0">
                          <a:latin typeface="Carlito"/>
                          <a:cs typeface="Carlito"/>
                        </a:rPr>
                        <a:t>it </a:t>
                      </a:r>
                      <a:r>
                        <a:rPr lang="en-US" sz="1400" spc="-5" dirty="0" smtClean="0">
                          <a:latin typeface="Carlito"/>
                          <a:cs typeface="Carlito"/>
                        </a:rPr>
                        <a:t>resembles  white</a:t>
                      </a:r>
                      <a:r>
                        <a:rPr lang="en-US" sz="1400" spc="-15" dirty="0" smtClean="0">
                          <a:latin typeface="Carlito"/>
                          <a:cs typeface="Carlito"/>
                        </a:rPr>
                        <a:t> </a:t>
                      </a:r>
                      <a:r>
                        <a:rPr lang="en-US" sz="1400" spc="-5" dirty="0" smtClean="0">
                          <a:latin typeface="Carlito"/>
                          <a:cs typeface="Carlito"/>
                        </a:rPr>
                        <a:t>noise</a:t>
                      </a:r>
                      <a:endParaRPr lang="en-US" sz="1400" dirty="0" smtClean="0">
                        <a:latin typeface="Carlito"/>
                        <a:cs typeface="Carlito"/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pc="-10" dirty="0" smtClean="0">
                          <a:latin typeface="Carlito"/>
                          <a:cs typeface="Carlito"/>
                        </a:rPr>
                        <a:t>Prepare </a:t>
                      </a:r>
                      <a:r>
                        <a:rPr lang="en-US" sz="1400" dirty="0" smtClean="0">
                          <a:latin typeface="Carlito"/>
                          <a:cs typeface="Carlito"/>
                        </a:rPr>
                        <a:t>4 </a:t>
                      </a:r>
                      <a:r>
                        <a:rPr lang="en-US" sz="1400" spc="-10" dirty="0" smtClean="0">
                          <a:latin typeface="Carlito"/>
                          <a:cs typeface="Carlito"/>
                        </a:rPr>
                        <a:t>forecasts</a:t>
                      </a:r>
                      <a:r>
                        <a:rPr lang="en-US" sz="1400" spc="-80" dirty="0" smtClean="0">
                          <a:latin typeface="Carlito"/>
                          <a:cs typeface="Carlito"/>
                        </a:rPr>
                        <a:t> </a:t>
                      </a:r>
                      <a:r>
                        <a:rPr lang="en-US" sz="1400" spc="-10" dirty="0" smtClean="0">
                          <a:latin typeface="Carlito"/>
                          <a:cs typeface="Carlito"/>
                        </a:rPr>
                        <a:t>for  </a:t>
                      </a:r>
                      <a:r>
                        <a:rPr lang="en-US" sz="1400" spc="-5" dirty="0" smtClean="0">
                          <a:latin typeface="Carlito"/>
                          <a:cs typeface="Carlito"/>
                        </a:rPr>
                        <a:t>top </a:t>
                      </a:r>
                      <a:r>
                        <a:rPr lang="en-US" sz="1400" dirty="0" smtClean="0">
                          <a:latin typeface="Carlito"/>
                          <a:cs typeface="Carlito"/>
                        </a:rPr>
                        <a:t>2 </a:t>
                      </a:r>
                      <a:r>
                        <a:rPr lang="en-US" sz="1400" spc="-5" dirty="0" smtClean="0">
                          <a:latin typeface="Carlito"/>
                          <a:cs typeface="Carlito"/>
                        </a:rPr>
                        <a:t>segments </a:t>
                      </a:r>
                      <a:r>
                        <a:rPr lang="en-US" sz="1400" spc="-10" dirty="0" smtClean="0">
                          <a:latin typeface="Carlito"/>
                          <a:cs typeface="Carlito"/>
                        </a:rPr>
                        <a:t>by  </a:t>
                      </a:r>
                      <a:r>
                        <a:rPr lang="en-US" sz="1400" spc="-5" dirty="0" smtClean="0">
                          <a:latin typeface="Carlito"/>
                          <a:cs typeface="Carlito"/>
                        </a:rPr>
                        <a:t>Sales </a:t>
                      </a:r>
                      <a:r>
                        <a:rPr lang="en-US" sz="1400" dirty="0" smtClean="0">
                          <a:latin typeface="Carlito"/>
                          <a:cs typeface="Carlito"/>
                        </a:rPr>
                        <a:t>&amp;</a:t>
                      </a:r>
                      <a:r>
                        <a:rPr lang="en-US" sz="1400" spc="-20" dirty="0" smtClean="0">
                          <a:latin typeface="Carlito"/>
                          <a:cs typeface="Carlito"/>
                        </a:rPr>
                        <a:t> </a:t>
                      </a:r>
                      <a:r>
                        <a:rPr lang="en-US" sz="1400" spc="-5" dirty="0" smtClean="0">
                          <a:latin typeface="Carlito"/>
                          <a:cs typeface="Carlito"/>
                        </a:rPr>
                        <a:t>Quantity</a:t>
                      </a:r>
                      <a:endParaRPr lang="en-US" sz="1400" dirty="0" smtClean="0">
                        <a:latin typeface="Carlito"/>
                        <a:cs typeface="Carlito"/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697341">
                <a:tc>
                  <a:txBody>
                    <a:bodyPr/>
                    <a:lstStyle/>
                    <a:p>
                      <a:pPr marL="127000" indent="-114300">
                        <a:lnSpc>
                          <a:spcPts val="1610"/>
                        </a:lnSpc>
                        <a:spcBef>
                          <a:spcPts val="90"/>
                        </a:spcBef>
                        <a:buNone/>
                        <a:tabLst>
                          <a:tab pos="127000" algn="l"/>
                        </a:tabLst>
                      </a:pPr>
                      <a:r>
                        <a:rPr lang="en-US" sz="1400" spc="-5" dirty="0" smtClean="0">
                          <a:latin typeface="Carlito"/>
                          <a:cs typeface="Carlito"/>
                        </a:rPr>
                        <a:t>Pick </a:t>
                      </a:r>
                      <a:r>
                        <a:rPr lang="en-US" sz="1400" spc="-40" dirty="0" smtClean="0">
                          <a:latin typeface="Carlito"/>
                          <a:cs typeface="Carlito"/>
                        </a:rPr>
                        <a:t>Top </a:t>
                      </a:r>
                      <a:r>
                        <a:rPr lang="en-US" sz="1400" dirty="0" smtClean="0">
                          <a:latin typeface="Carlito"/>
                          <a:cs typeface="Carlito"/>
                        </a:rPr>
                        <a:t>2</a:t>
                      </a:r>
                      <a:r>
                        <a:rPr lang="en-US" sz="1400" spc="5" dirty="0" smtClean="0">
                          <a:latin typeface="Carlito"/>
                          <a:cs typeface="Carlito"/>
                        </a:rPr>
                        <a:t> </a:t>
                      </a:r>
                      <a:r>
                        <a:rPr lang="en-US" sz="1400" spc="-5" dirty="0" smtClean="0">
                          <a:latin typeface="Carlito"/>
                          <a:cs typeface="Carlito"/>
                        </a:rPr>
                        <a:t>Segments</a:t>
                      </a:r>
                      <a:endParaRPr lang="en-US" sz="1400" dirty="0" smtClean="0">
                        <a:latin typeface="Carlito"/>
                        <a:cs typeface="Carlito"/>
                      </a:endParaRPr>
                    </a:p>
                    <a:p>
                      <a:pPr marL="127000">
                        <a:lnSpc>
                          <a:spcPts val="1610"/>
                        </a:lnSpc>
                      </a:pPr>
                      <a:r>
                        <a:rPr lang="en-US" sz="1400" dirty="0" smtClean="0">
                          <a:latin typeface="Carlito"/>
                          <a:cs typeface="Carlito"/>
                        </a:rPr>
                        <a:t>based on CV &amp;</a:t>
                      </a:r>
                      <a:r>
                        <a:rPr lang="en-US" sz="1400" spc="-70" dirty="0" smtClean="0">
                          <a:latin typeface="Carlito"/>
                          <a:cs typeface="Carlito"/>
                        </a:rPr>
                        <a:t> </a:t>
                      </a:r>
                      <a:r>
                        <a:rPr lang="en-US" sz="1400" spc="-5" dirty="0" smtClean="0">
                          <a:latin typeface="Carlito"/>
                          <a:cs typeface="Carlito"/>
                        </a:rPr>
                        <a:t>Profit</a:t>
                      </a:r>
                      <a:endParaRPr lang="en-US" sz="1400" dirty="0" smtClean="0">
                        <a:latin typeface="Carlito"/>
                        <a:cs typeface="Carlito"/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pc="-5" dirty="0" smtClean="0">
                          <a:latin typeface="Carlito"/>
                          <a:cs typeface="Carlito"/>
                        </a:rPr>
                        <a:t>Build </a:t>
                      </a:r>
                      <a:r>
                        <a:rPr lang="en-US" sz="1400" dirty="0" smtClean="0">
                          <a:latin typeface="Carlito"/>
                          <a:cs typeface="Carlito"/>
                        </a:rPr>
                        <a:t>Model 1:  </a:t>
                      </a:r>
                      <a:r>
                        <a:rPr lang="en-US" sz="1400" spc="-5" dirty="0" smtClean="0">
                          <a:latin typeface="Carlito"/>
                          <a:cs typeface="Carlito"/>
                        </a:rPr>
                        <a:t>Regression</a:t>
                      </a:r>
                      <a:r>
                        <a:rPr lang="en-US" sz="1400" spc="-90" dirty="0" smtClean="0">
                          <a:latin typeface="Carlito"/>
                          <a:cs typeface="Carlito"/>
                        </a:rPr>
                        <a:t> </a:t>
                      </a:r>
                      <a:r>
                        <a:rPr lang="en-US" sz="1400" dirty="0" smtClean="0">
                          <a:latin typeface="Carlito"/>
                          <a:cs typeface="Carlito"/>
                        </a:rPr>
                        <a:t>Model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1266225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pc="-10" dirty="0" smtClean="0">
                          <a:latin typeface="Carlito"/>
                          <a:cs typeface="Carlito"/>
                        </a:rPr>
                        <a:t>Aggregate data by  Market-Segment </a:t>
                      </a:r>
                      <a:r>
                        <a:rPr lang="en-US" sz="1400" dirty="0" smtClean="0">
                          <a:latin typeface="Carlito"/>
                          <a:cs typeface="Carlito"/>
                        </a:rPr>
                        <a:t>&amp;  </a:t>
                      </a:r>
                      <a:r>
                        <a:rPr lang="en-US" sz="1400" spc="-10" dirty="0" smtClean="0">
                          <a:latin typeface="Carlito"/>
                          <a:cs typeface="Carlito"/>
                        </a:rPr>
                        <a:t>Order </a:t>
                      </a:r>
                      <a:r>
                        <a:rPr lang="en-US" sz="1400" spc="-5" dirty="0" smtClean="0">
                          <a:latin typeface="Carlito"/>
                          <a:cs typeface="Carlito"/>
                        </a:rPr>
                        <a:t>Month on </a:t>
                      </a:r>
                      <a:r>
                        <a:rPr lang="en-US" sz="1400" spc="-10" dirty="0" smtClean="0">
                          <a:latin typeface="Carlito"/>
                          <a:cs typeface="Carlito"/>
                        </a:rPr>
                        <a:t>subset  </a:t>
                      </a:r>
                      <a:r>
                        <a:rPr lang="en-US" sz="1400" spc="-5" dirty="0" smtClean="0">
                          <a:latin typeface="Carlito"/>
                          <a:cs typeface="Carlito"/>
                        </a:rPr>
                        <a:t>of </a:t>
                      </a:r>
                      <a:r>
                        <a:rPr lang="en-US" sz="1400" spc="-40" dirty="0" smtClean="0">
                          <a:latin typeface="Carlito"/>
                          <a:cs typeface="Carlito"/>
                        </a:rPr>
                        <a:t>Top </a:t>
                      </a:r>
                      <a:r>
                        <a:rPr lang="en-US" sz="1400" dirty="0" smtClean="0">
                          <a:latin typeface="Carlito"/>
                          <a:cs typeface="Carlito"/>
                        </a:rPr>
                        <a:t>2</a:t>
                      </a:r>
                      <a:r>
                        <a:rPr lang="en-US" sz="1400" spc="5" dirty="0" smtClean="0">
                          <a:latin typeface="Carlito"/>
                          <a:cs typeface="Carlito"/>
                        </a:rPr>
                        <a:t> </a:t>
                      </a:r>
                      <a:r>
                        <a:rPr lang="en-US" sz="1400" spc="-5" dirty="0" smtClean="0">
                          <a:latin typeface="Carlito"/>
                          <a:cs typeface="Carlito"/>
                        </a:rPr>
                        <a:t>segments</a:t>
                      </a:r>
                      <a:endParaRPr lang="en-US" sz="1400" dirty="0" smtClean="0">
                        <a:latin typeface="Carlito"/>
                        <a:cs typeface="Carlito"/>
                      </a:endParaRPr>
                    </a:p>
                    <a:p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spc="-5" dirty="0" smtClean="0">
                          <a:latin typeface="Carlito"/>
                          <a:cs typeface="Carlito"/>
                        </a:rPr>
                        <a:t>Build </a:t>
                      </a:r>
                      <a:r>
                        <a:rPr lang="it-IT" sz="1400" dirty="0" smtClean="0">
                          <a:latin typeface="Carlito"/>
                          <a:cs typeface="Carlito"/>
                        </a:rPr>
                        <a:t>Model 2:</a:t>
                      </a:r>
                      <a:r>
                        <a:rPr lang="it-IT" sz="1400" spc="-85" dirty="0" smtClean="0">
                          <a:latin typeface="Carlito"/>
                          <a:cs typeface="Carlito"/>
                        </a:rPr>
                        <a:t> </a:t>
                      </a:r>
                      <a:r>
                        <a:rPr lang="it-IT" sz="1400" spc="-5" dirty="0" smtClean="0">
                          <a:latin typeface="Carlito"/>
                          <a:cs typeface="Carlito"/>
                        </a:rPr>
                        <a:t>Auto  </a:t>
                      </a:r>
                      <a:r>
                        <a:rPr lang="it-IT" sz="1400" dirty="0" smtClean="0">
                          <a:latin typeface="Carlito"/>
                          <a:cs typeface="Carlito"/>
                        </a:rPr>
                        <a:t>ARMA</a:t>
                      </a:r>
                      <a:r>
                        <a:rPr lang="it-IT" sz="1400" spc="-40" dirty="0" smtClean="0">
                          <a:latin typeface="Carlito"/>
                          <a:cs typeface="Carlito"/>
                        </a:rPr>
                        <a:t> </a:t>
                      </a:r>
                      <a:r>
                        <a:rPr lang="it-IT" sz="1400" dirty="0" smtClean="0">
                          <a:latin typeface="Carlito"/>
                          <a:cs typeface="Carlito"/>
                        </a:rPr>
                        <a:t>Model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3410" y="991565"/>
            <a:ext cx="5391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Times New Roman" pitchFamily="18" charset="0"/>
                <a:cs typeface="Times New Roman" pitchFamily="18" charset="0"/>
              </a:rPr>
              <a:t>Analysis: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Preparation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 EDA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783590" indent="-342900">
              <a:lnSpc>
                <a:spcPct val="100000"/>
              </a:lnSpc>
              <a:spcBef>
                <a:spcPts val="685"/>
              </a:spcBef>
              <a:buAutoNum type="arabicPeriod"/>
              <a:tabLst>
                <a:tab pos="783590" algn="l"/>
                <a:tab pos="784225" algn="l"/>
              </a:tabLst>
            </a:pPr>
            <a:r>
              <a:rPr dirty="0">
                <a:latin typeface="Times New Roman" pitchFamily="18" charset="0"/>
                <a:cs typeface="Times New Roman" pitchFamily="18" charset="0"/>
              </a:rPr>
              <a:t>Created 21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data subset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buckets based on Market &amp; Segment they</a:t>
            </a:r>
            <a:r>
              <a:rPr spc="-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belong.</a:t>
            </a:r>
          </a:p>
          <a:p>
            <a:pPr marL="783590" indent="-342900">
              <a:lnSpc>
                <a:spcPct val="100000"/>
              </a:lnSpc>
              <a:spcBef>
                <a:spcPts val="590"/>
              </a:spcBef>
              <a:buAutoNum type="arabicPeriod"/>
              <a:tabLst>
                <a:tab pos="783590" algn="l"/>
                <a:tab pos="784225" algn="l"/>
              </a:tabLst>
            </a:pPr>
            <a:r>
              <a:rPr dirty="0">
                <a:latin typeface="Times New Roman" pitchFamily="18" charset="0"/>
                <a:cs typeface="Times New Roman" pitchFamily="18" charset="0"/>
              </a:rPr>
              <a:t>Aggregated data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in each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bucket by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Sales, Quantity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Profit.</a:t>
            </a:r>
          </a:p>
          <a:p>
            <a:pPr marL="783590" indent="-342900">
              <a:lnSpc>
                <a:spcPts val="1835"/>
              </a:lnSpc>
              <a:spcBef>
                <a:spcPts val="600"/>
              </a:spcBef>
              <a:buAutoNum type="arabicPeriod"/>
              <a:tabLst>
                <a:tab pos="783590" algn="l"/>
                <a:tab pos="784225" algn="l"/>
                <a:tab pos="1910080" algn="l"/>
              </a:tabLst>
            </a:pPr>
            <a:r>
              <a:rPr spc="-5" dirty="0">
                <a:latin typeface="Times New Roman" pitchFamily="18" charset="0"/>
                <a:cs typeface="Times New Roman" pitchFamily="18" charset="0"/>
              </a:rPr>
              <a:t>Calculated	Coefficient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pc="-20" dirty="0">
                <a:latin typeface="Times New Roman" pitchFamily="18" charset="0"/>
                <a:cs typeface="Times New Roman" pitchFamily="18" charset="0"/>
              </a:rPr>
              <a:t>Variation(CV)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aggregated Profit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Market-Segment</a:t>
            </a:r>
          </a:p>
          <a:p>
            <a:pPr marL="783590">
              <a:lnSpc>
                <a:spcPts val="1835"/>
              </a:lnSpc>
            </a:pPr>
            <a:r>
              <a:rPr spc="-5" dirty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 below:</a:t>
            </a:r>
          </a:p>
          <a:p>
            <a:pPr marL="765175">
              <a:lnSpc>
                <a:spcPct val="100000"/>
              </a:lnSpc>
              <a:spcBef>
                <a:spcPts val="590"/>
              </a:spcBef>
            </a:pPr>
            <a:r>
              <a:rPr b="1" u="heavy" spc="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CV </a:t>
            </a:r>
            <a:r>
              <a:rPr b="1" u="heavy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=</a:t>
            </a:r>
            <a:r>
              <a:rPr b="1" u="heavy" spc="-80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sd(Profit)*100/mean(Profit)</a:t>
            </a:r>
          </a:p>
          <a:p>
            <a:pPr marL="427990">
              <a:lnSpc>
                <a:spcPct val="100000"/>
              </a:lnSpc>
              <a:spcBef>
                <a:spcPts val="5"/>
              </a:spcBef>
            </a:pP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897890" indent="-457200">
              <a:lnSpc>
                <a:spcPts val="1835"/>
              </a:lnSpc>
              <a:spcBef>
                <a:spcPts val="5"/>
              </a:spcBef>
              <a:buAutoNum type="arabicPeriod" startAt="4"/>
              <a:tabLst>
                <a:tab pos="897890" algn="l"/>
                <a:tab pos="898525" algn="l"/>
              </a:tabLst>
            </a:pPr>
            <a:r>
              <a:rPr spc="-5" dirty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spc="2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CV</a:t>
            </a:r>
            <a:r>
              <a:rPr spc="2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spc="2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Profit</a:t>
            </a:r>
            <a:r>
              <a:rPr spc="2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found</a:t>
            </a:r>
            <a:r>
              <a:rPr spc="2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45" dirty="0">
                <a:latin typeface="Times New Roman" pitchFamily="18" charset="0"/>
                <a:cs typeface="Times New Roman" pitchFamily="18" charset="0"/>
              </a:rPr>
              <a:t>Top</a:t>
            </a:r>
            <a:r>
              <a:rPr spc="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pc="2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most</a:t>
            </a:r>
            <a:r>
              <a:rPr spc="2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profitable</a:t>
            </a:r>
            <a:r>
              <a:rPr spc="2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Market-Segments</a:t>
            </a:r>
            <a:r>
              <a:rPr spc="2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pc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5" dirty="0">
                <a:latin typeface="Times New Roman" pitchFamily="18" charset="0"/>
                <a:cs typeface="Times New Roman" pitchFamily="18" charset="0"/>
              </a:rPr>
              <a:t>APAC_Consumer</a:t>
            </a:r>
            <a:r>
              <a:rPr spc="2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&amp;</a:t>
            </a:r>
          </a:p>
          <a:p>
            <a:pPr marL="897890">
              <a:lnSpc>
                <a:spcPts val="1835"/>
              </a:lnSpc>
            </a:pPr>
            <a:r>
              <a:rPr dirty="0">
                <a:latin typeface="Times New Roman" pitchFamily="18" charset="0"/>
                <a:cs typeface="Times New Roman" pitchFamily="18" charset="0"/>
              </a:rPr>
              <a:t>EU_Consumer with below</a:t>
            </a:r>
            <a:r>
              <a:rPr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values: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70023" y="6002832"/>
            <a:ext cx="504571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25" algn="l"/>
              </a:tabLst>
            </a:pPr>
            <a:r>
              <a:rPr sz="1700" dirty="0">
                <a:latin typeface="Times New Roman" pitchFamily="18" charset="0"/>
                <a:cs typeface="Times New Roman" pitchFamily="18" charset="0"/>
              </a:rPr>
              <a:t>5.	Aggregated data by </a:t>
            </a:r>
            <a:r>
              <a:rPr sz="1700" spc="-5" dirty="0">
                <a:latin typeface="Times New Roman" pitchFamily="18" charset="0"/>
                <a:cs typeface="Times New Roman" pitchFamily="18" charset="0"/>
              </a:rPr>
              <a:t>Market-Segment </a:t>
            </a:r>
            <a:r>
              <a:rPr sz="1700" dirty="0">
                <a:latin typeface="Times New Roman" pitchFamily="18" charset="0"/>
                <a:cs typeface="Times New Roman" pitchFamily="18" charset="0"/>
              </a:rPr>
              <a:t>&amp; Order</a:t>
            </a:r>
            <a:r>
              <a:rPr sz="17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dirty="0">
                <a:latin typeface="Times New Roman" pitchFamily="18" charset="0"/>
                <a:cs typeface="Times New Roman" pitchFamily="18" charset="0"/>
              </a:rPr>
              <a:t>Month.</a:t>
            </a:r>
            <a:endParaRPr sz="17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70147" y="4590288"/>
            <a:ext cx="5271448" cy="1018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1882" y="1153794"/>
            <a:ext cx="8535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 pitchFamily="18" charset="0"/>
                <a:cs typeface="Times New Roman" pitchFamily="18" charset="0"/>
              </a:rPr>
              <a:t>Analysis: Building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Regression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and Auto ARIMA</a:t>
            </a:r>
            <a:r>
              <a:rPr spc="-3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2342" y="2139518"/>
            <a:ext cx="9564370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ts val="2055"/>
              </a:lnSpc>
              <a:spcBef>
                <a:spcPts val="1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Created</a:t>
            </a:r>
            <a:r>
              <a:rPr sz="18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time</a:t>
            </a:r>
            <a:r>
              <a:rPr sz="18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series</a:t>
            </a:r>
            <a:r>
              <a:rPr sz="18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18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aggregated</a:t>
            </a:r>
            <a:r>
              <a:rPr sz="18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18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18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EU_Consumer</a:t>
            </a:r>
            <a:r>
              <a:rPr sz="18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sz="18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APAC_Consumer</a:t>
            </a:r>
            <a:r>
              <a:rPr sz="18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subsets</a:t>
            </a:r>
            <a:r>
              <a:rPr sz="18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18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first</a:t>
            </a:r>
            <a:r>
              <a:rPr sz="18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48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469900">
              <a:lnSpc>
                <a:spcPts val="2055"/>
              </a:lnSpc>
            </a:pPr>
            <a:r>
              <a:rPr sz="1800" spc="-5" dirty="0">
                <a:latin typeface="Times New Roman" pitchFamily="18" charset="0"/>
                <a:cs typeface="Times New Roman" pitchFamily="18" charset="0"/>
              </a:rPr>
              <a:t>months: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469900" indent="-457834">
              <a:lnSpc>
                <a:spcPct val="100000"/>
              </a:lnSpc>
              <a:spcBef>
                <a:spcPts val="780"/>
              </a:spcBef>
              <a:buAutoNum type="arabicPeriod" startAt="2"/>
              <a:tabLst>
                <a:tab pos="469900" algn="l"/>
                <a:tab pos="470534" algn="l"/>
              </a:tabLst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ts(APAC_Consumer_Agg$Sales,frequency=12,start=c(2011,1),end=c(2014,12))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469900" indent="-457834">
              <a:lnSpc>
                <a:spcPct val="100000"/>
              </a:lnSpc>
              <a:spcBef>
                <a:spcPts val="795"/>
              </a:spcBef>
              <a:buAutoNum type="arabicPeriod" startAt="2"/>
              <a:tabLst>
                <a:tab pos="469900" algn="l"/>
                <a:tab pos="470534" algn="l"/>
              </a:tabLst>
            </a:pPr>
            <a:r>
              <a:rPr sz="1800" spc="-5" dirty="0">
                <a:latin typeface="Times New Roman" pitchFamily="18" charset="0"/>
                <a:cs typeface="Times New Roman" pitchFamily="18" charset="0"/>
              </a:rPr>
              <a:t>Smoothened time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series using Moving 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Average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method,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also tested Holt 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Winters</a:t>
            </a:r>
            <a:r>
              <a:rPr sz="1800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smoothing.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469900" marR="6350" indent="-457834">
              <a:lnSpc>
                <a:spcPts val="1939"/>
              </a:lnSpc>
              <a:spcBef>
                <a:spcPts val="1030"/>
              </a:spcBef>
              <a:buAutoNum type="arabicPeriod" startAt="2"/>
              <a:tabLst>
                <a:tab pos="469900" algn="l"/>
                <a:tab pos="470534" algn="l"/>
              </a:tabLst>
            </a:pPr>
            <a:r>
              <a:rPr sz="1800" spc="-15" dirty="0">
                <a:latin typeface="Times New Roman" pitchFamily="18" charset="0"/>
                <a:cs typeface="Times New Roman" pitchFamily="18" charset="0"/>
              </a:rPr>
              <a:t>Time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series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data was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divided into train(1-42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month), validation(43-48 month)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&amp; test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sets(49-54  month).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469900" indent="-457834">
              <a:lnSpc>
                <a:spcPct val="100000"/>
              </a:lnSpc>
              <a:spcBef>
                <a:spcPts val="755"/>
              </a:spcBef>
              <a:buAutoNum type="arabicPeriod" startAt="2"/>
              <a:tabLst>
                <a:tab pos="469900" algn="l"/>
                <a:tab pos="470534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Model 1: Linear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model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: Created using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tslm()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function from forecast package in R on train</a:t>
            </a:r>
            <a:r>
              <a:rPr sz="18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data.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469900" indent="-457834">
              <a:lnSpc>
                <a:spcPts val="2055"/>
              </a:lnSpc>
              <a:spcBef>
                <a:spcPts val="790"/>
              </a:spcBef>
              <a:buAutoNum type="arabicPeriod" startAt="2"/>
              <a:tabLst>
                <a:tab pos="469900" algn="l"/>
                <a:tab pos="470534" algn="l"/>
              </a:tabLst>
            </a:pPr>
            <a:r>
              <a:rPr sz="1800" spc="-5" dirty="0">
                <a:latin typeface="Times New Roman" pitchFamily="18" charset="0"/>
                <a:cs typeface="Times New Roman" pitchFamily="18" charset="0"/>
              </a:rPr>
              <a:t>Model 2: Auto Arima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Model: Created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using auto.arima() function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from forecast package in R</a:t>
            </a:r>
            <a:r>
              <a:rPr sz="1800" spc="4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train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469900">
              <a:lnSpc>
                <a:spcPts val="2055"/>
              </a:lnSpc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data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469900" indent="-457834">
              <a:lnSpc>
                <a:spcPct val="100000"/>
              </a:lnSpc>
              <a:spcBef>
                <a:spcPts val="780"/>
              </a:spcBef>
              <a:buAutoNum type="arabicPeriod" startAt="6"/>
              <a:tabLst>
                <a:tab pos="469900" algn="l"/>
                <a:tab pos="470534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Both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models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were evaluated using Mean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Absolute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Percentage</a:t>
            </a:r>
            <a:r>
              <a:rPr sz="1800" spc="-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Error(MAPE).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469900" indent="-457834">
              <a:lnSpc>
                <a:spcPct val="100000"/>
              </a:lnSpc>
              <a:spcBef>
                <a:spcPts val="780"/>
              </a:spcBef>
              <a:buAutoNum type="arabicPeriod" startAt="6"/>
              <a:tabLst>
                <a:tab pos="469900" algn="l"/>
                <a:tab pos="470534" algn="l"/>
              </a:tabLst>
            </a:pPr>
            <a:r>
              <a:rPr sz="1800" spc="-5" dirty="0">
                <a:latin typeface="Times New Roman" pitchFamily="18" charset="0"/>
                <a:cs typeface="Times New Roman" pitchFamily="18" charset="0"/>
              </a:rPr>
              <a:t>ACF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plots of residuals were used check that it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resembles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white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noise.</a:t>
            </a:r>
            <a:endParaRPr sz="1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700" y="680973"/>
            <a:ext cx="4232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 pitchFamily="18" charset="0"/>
                <a:cs typeface="Times New Roman" pitchFamily="18" charset="0"/>
              </a:rPr>
              <a:t>Analysis: Model</a:t>
            </a:r>
            <a:r>
              <a:rPr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Evaluation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19" y="693419"/>
            <a:ext cx="12146280" cy="5451475"/>
            <a:chOff x="45719" y="693419"/>
            <a:chExt cx="12146280" cy="5451475"/>
          </a:xfrm>
        </p:grpSpPr>
        <p:sp>
          <p:nvSpPr>
            <p:cNvPr id="4" name="object 4"/>
            <p:cNvSpPr/>
            <p:nvPr/>
          </p:nvSpPr>
          <p:spPr>
            <a:xfrm>
              <a:off x="6358128" y="693419"/>
              <a:ext cx="5833871" cy="54513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19" y="3750563"/>
              <a:ext cx="6358128" cy="8092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925827" y="2423616"/>
            <a:ext cx="23647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a)MAPE and other </a:t>
            </a:r>
            <a:r>
              <a:rPr sz="1200" spc="-5" dirty="0">
                <a:latin typeface="Carlito"/>
                <a:cs typeface="Carlito"/>
              </a:rPr>
              <a:t>measures </a:t>
            </a:r>
            <a:r>
              <a:rPr sz="1200" spc="-10" dirty="0">
                <a:latin typeface="Carlito"/>
                <a:cs typeface="Carlito"/>
              </a:rPr>
              <a:t>for</a:t>
            </a:r>
            <a:r>
              <a:rPr sz="1200" spc="-80" dirty="0">
                <a:latin typeface="Carlito"/>
                <a:cs typeface="Carlito"/>
              </a:rPr>
              <a:t> </a:t>
            </a:r>
            <a:r>
              <a:rPr sz="1200" spc="-25" dirty="0">
                <a:latin typeface="Carlito"/>
                <a:cs typeface="Carlito"/>
              </a:rPr>
              <a:t>APAC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Carlito"/>
                <a:cs typeface="Carlito"/>
              </a:rPr>
              <a:t>Consumer </a:t>
            </a:r>
            <a:r>
              <a:rPr sz="1200" dirty="0">
                <a:latin typeface="Carlito"/>
                <a:cs typeface="Carlito"/>
              </a:rPr>
              <a:t>time </a:t>
            </a:r>
            <a:r>
              <a:rPr sz="1200" spc="-5" dirty="0">
                <a:latin typeface="Carlito"/>
                <a:cs typeface="Carlito"/>
              </a:rPr>
              <a:t>series Linear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Model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368" y="1747647"/>
            <a:ext cx="5896728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94623" y="6330188"/>
            <a:ext cx="1754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c) </a:t>
            </a:r>
            <a:r>
              <a:rPr sz="1200" spc="-10" dirty="0">
                <a:latin typeface="Carlito"/>
                <a:cs typeface="Carlito"/>
              </a:rPr>
              <a:t>ACF </a:t>
            </a:r>
            <a:r>
              <a:rPr sz="1200" spc="-5" dirty="0">
                <a:latin typeface="Carlito"/>
                <a:cs typeface="Carlito"/>
              </a:rPr>
              <a:t>of Residuals </a:t>
            </a:r>
            <a:r>
              <a:rPr sz="1200" spc="-10" dirty="0">
                <a:latin typeface="Carlito"/>
                <a:cs typeface="Carlito"/>
              </a:rPr>
              <a:t>for </a:t>
            </a:r>
            <a:r>
              <a:rPr sz="1200" spc="-25" dirty="0">
                <a:latin typeface="Carlito"/>
                <a:cs typeface="Carlito"/>
              </a:rPr>
              <a:t>APAC  </a:t>
            </a:r>
            <a:r>
              <a:rPr sz="1200" spc="-5" dirty="0">
                <a:latin typeface="Carlito"/>
                <a:cs typeface="Carlito"/>
              </a:rPr>
              <a:t>Consumer Sales </a:t>
            </a:r>
            <a:r>
              <a:rPr sz="1200" dirty="0">
                <a:latin typeface="Carlito"/>
                <a:cs typeface="Carlito"/>
              </a:rPr>
              <a:t>time</a:t>
            </a:r>
            <a:r>
              <a:rPr sz="1200" spc="-4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series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65502" y="5070475"/>
            <a:ext cx="2641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b)MAPE </a:t>
            </a:r>
            <a:r>
              <a:rPr sz="1200" dirty="0">
                <a:latin typeface="Carlito"/>
                <a:cs typeface="Carlito"/>
              </a:rPr>
              <a:t>and other </a:t>
            </a:r>
            <a:r>
              <a:rPr sz="1200" spc="-5" dirty="0">
                <a:latin typeface="Carlito"/>
                <a:cs typeface="Carlito"/>
              </a:rPr>
              <a:t>measures </a:t>
            </a:r>
            <a:r>
              <a:rPr sz="1200" spc="-10" dirty="0">
                <a:latin typeface="Carlito"/>
                <a:cs typeface="Carlito"/>
              </a:rPr>
              <a:t>for </a:t>
            </a:r>
            <a:r>
              <a:rPr sz="1200" spc="-25" dirty="0">
                <a:latin typeface="Carlito"/>
                <a:cs typeface="Carlito"/>
              </a:rPr>
              <a:t>APAC  </a:t>
            </a:r>
            <a:r>
              <a:rPr sz="1200" spc="-5" dirty="0">
                <a:latin typeface="Carlito"/>
                <a:cs typeface="Carlito"/>
              </a:rPr>
              <a:t>Consumer </a:t>
            </a:r>
            <a:r>
              <a:rPr sz="1200" dirty="0">
                <a:latin typeface="Carlito"/>
                <a:cs typeface="Carlito"/>
              </a:rPr>
              <a:t>time </a:t>
            </a:r>
            <a:r>
              <a:rPr sz="1200" spc="-5" dirty="0">
                <a:latin typeface="Carlito"/>
                <a:cs typeface="Carlito"/>
              </a:rPr>
              <a:t>series Auto </a:t>
            </a:r>
            <a:r>
              <a:rPr sz="1200" dirty="0">
                <a:latin typeface="Carlito"/>
                <a:cs typeface="Carlito"/>
              </a:rPr>
              <a:t>ARIMA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Model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8063" y="848105"/>
            <a:ext cx="83877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66190" algn="l"/>
              </a:tabLst>
            </a:pPr>
            <a:r>
              <a:rPr sz="2500" spc="-5" dirty="0"/>
              <a:t>Results:	1a. </a:t>
            </a:r>
            <a:r>
              <a:rPr sz="2500" spc="-50" dirty="0"/>
              <a:t>APAC </a:t>
            </a:r>
            <a:r>
              <a:rPr sz="2500" spc="-5" dirty="0"/>
              <a:t>Consumer Sales </a:t>
            </a:r>
            <a:r>
              <a:rPr sz="2500" spc="-10" dirty="0"/>
              <a:t>Forecast </a:t>
            </a:r>
            <a:r>
              <a:rPr sz="2500" spc="-5" dirty="0"/>
              <a:t>on validation</a:t>
            </a:r>
            <a:r>
              <a:rPr sz="2500" spc="-30" dirty="0"/>
              <a:t> </a:t>
            </a:r>
            <a:r>
              <a:rPr sz="2500" spc="-5" dirty="0"/>
              <a:t>set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2636901" y="5846470"/>
            <a:ext cx="1551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a) </a:t>
            </a:r>
            <a:r>
              <a:rPr sz="1200" spc="-5" dirty="0">
                <a:latin typeface="Carlito"/>
                <a:cs typeface="Carlito"/>
              </a:rPr>
              <a:t>Linear </a:t>
            </a:r>
            <a:r>
              <a:rPr sz="1200" dirty="0">
                <a:latin typeface="Carlito"/>
                <a:cs typeface="Carlito"/>
              </a:rPr>
              <a:t>Model</a:t>
            </a:r>
            <a:r>
              <a:rPr sz="1200" spc="-8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Forecast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5983" y="5846165"/>
            <a:ext cx="1941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b) </a:t>
            </a:r>
            <a:r>
              <a:rPr sz="1200" spc="-5" dirty="0">
                <a:latin typeface="Carlito"/>
                <a:cs typeface="Carlito"/>
              </a:rPr>
              <a:t>Auto ARIMA </a:t>
            </a:r>
            <a:r>
              <a:rPr sz="1200" dirty="0">
                <a:latin typeface="Carlito"/>
                <a:cs typeface="Carlito"/>
              </a:rPr>
              <a:t>Model</a:t>
            </a:r>
            <a:r>
              <a:rPr sz="1200" spc="-5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Forecast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9229" y="1734311"/>
            <a:ext cx="4247478" cy="3095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71745" y="2245614"/>
            <a:ext cx="4399854" cy="3095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5580" y="910793"/>
            <a:ext cx="8420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14780" algn="l"/>
              </a:tabLst>
            </a:pPr>
            <a:r>
              <a:rPr spc="-5" dirty="0"/>
              <a:t>Results:	1b. </a:t>
            </a:r>
            <a:r>
              <a:rPr spc="-60" dirty="0"/>
              <a:t>APAC </a:t>
            </a:r>
            <a:r>
              <a:rPr spc="-5" dirty="0"/>
              <a:t>Consumer </a:t>
            </a:r>
            <a:r>
              <a:rPr dirty="0"/>
              <a:t>Sales </a:t>
            </a:r>
            <a:r>
              <a:rPr spc="-15" dirty="0"/>
              <a:t>Forecast </a:t>
            </a:r>
            <a:r>
              <a:rPr spc="-5" dirty="0"/>
              <a:t>on test</a:t>
            </a:r>
            <a:r>
              <a:rPr spc="-65" dirty="0"/>
              <a:t> </a:t>
            </a:r>
            <a:r>
              <a:rPr spc="-5" dirty="0"/>
              <a:t>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0591" y="5742533"/>
            <a:ext cx="2016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a) ) </a:t>
            </a:r>
            <a:r>
              <a:rPr sz="1200" spc="-5" dirty="0">
                <a:latin typeface="Carlito"/>
                <a:cs typeface="Carlito"/>
              </a:rPr>
              <a:t>Auto ARIMA </a:t>
            </a:r>
            <a:r>
              <a:rPr sz="1200" dirty="0">
                <a:latin typeface="Carlito"/>
                <a:cs typeface="Carlito"/>
              </a:rPr>
              <a:t>Model</a:t>
            </a:r>
            <a:r>
              <a:rPr sz="1200" spc="-5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Forecast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2446" y="1911095"/>
            <a:ext cx="4029712" cy="3095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18</TotalTime>
  <Words>714</Words>
  <Application>Microsoft Office PowerPoint</Application>
  <PresentationFormat>Custom</PresentationFormat>
  <Paragraphs>95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Retail-Giant Sales Forecasting Assignment</vt:lpstr>
      <vt:lpstr>Background – Time Series Assignment</vt:lpstr>
      <vt:lpstr>Problem solving methodology</vt:lpstr>
      <vt:lpstr>Slide 4</vt:lpstr>
      <vt:lpstr>Analysis: Data Preparation &amp; EDA</vt:lpstr>
      <vt:lpstr>Analysis: Building Regression and Auto ARIMA Models</vt:lpstr>
      <vt:lpstr>Analysis: Model Evaluation</vt:lpstr>
      <vt:lpstr>Results: 1a. APAC Consumer Sales Forecast on validation set</vt:lpstr>
      <vt:lpstr>Results: 1b. APAC Consumer Sales Forecast on test set</vt:lpstr>
      <vt:lpstr>Results: 2a. APAC Consumer Quantity Forecast on validation set</vt:lpstr>
      <vt:lpstr>Results: 2b. APAC Consumer Quantity Forecast on test set</vt:lpstr>
      <vt:lpstr>Results: 3a. EU Consumer Sales Forecast on validation set</vt:lpstr>
      <vt:lpstr>Results: 3b. EU Consumer Sales Forecast on test set</vt:lpstr>
      <vt:lpstr>Results: 4a. EU Consumer Quantity Forecast on validation set</vt:lpstr>
      <vt:lpstr>Results: 4b. EU Consumer Quantity Forecast on validation set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Windows User</cp:lastModifiedBy>
  <cp:revision>2</cp:revision>
  <dcterms:created xsi:type="dcterms:W3CDTF">2021-10-17T06:34:51Z</dcterms:created>
  <dcterms:modified xsi:type="dcterms:W3CDTF">2021-10-17T06:56:51Z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2017-11-19T00:00:00Z</vt:filetime>
  </property>
  <property fmtid="{D5CDD505-2E9C-101B-9397-08002B2CF9AE}" pid="3" name="Creator">
    <vt:lpwstr>Foxit Software Inc.</vt:lpwstr>
  </property>
  <property fmtid="{D5CDD505-2E9C-101B-9397-08002B2CF9AE}" pid="4" name="LastSaved">
    <vt:filetime>2021-10-17T00:00:00Z</vt:filetime>
  </property>
</Properties>
</file>