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1" r:id="rId18"/>
    <p:sldId id="283" r:id="rId19"/>
    <p:sldId id="271" r:id="rId20"/>
    <p:sldId id="277" r:id="rId21"/>
    <p:sldId id="276" r:id="rId22"/>
    <p:sldId id="272" r:id="rId23"/>
    <p:sldId id="278" r:id="rId24"/>
    <p:sldId id="284" r:id="rId25"/>
    <p:sldId id="285" r:id="rId26"/>
    <p:sldId id="286" r:id="rId27"/>
    <p:sldId id="287" r:id="rId28"/>
    <p:sldId id="288" r:id="rId29"/>
    <p:sldId id="289" r:id="rId30"/>
    <p:sldId id="273" r:id="rId31"/>
    <p:sldId id="274" r:id="rId32"/>
    <p:sldId id="275" r:id="rId33"/>
    <p:sldId id="279" r:id="rId34"/>
    <p:sldId id="28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39A1-FB2A-4536-A3C2-DFD878E20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CFBEE0-9C28-49D9-BAEE-AFECB1F775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548978-D0FB-442A-BB69-E924F146C463}"/>
              </a:ext>
            </a:extLst>
          </p:cNvPr>
          <p:cNvSpPr>
            <a:spLocks noGrp="1"/>
          </p:cNvSpPr>
          <p:nvPr>
            <p:ph type="dt" sz="half" idx="10"/>
          </p:nvPr>
        </p:nvSpPr>
        <p:spPr/>
        <p:txBody>
          <a:bodyPr/>
          <a:lstStyle/>
          <a:p>
            <a:fld id="{1A5D3743-64F9-46A1-BA4F-A868DBB22227}" type="datetimeFigureOut">
              <a:rPr lang="en-IN" smtClean="0"/>
              <a:t>14-05-2021</a:t>
            </a:fld>
            <a:endParaRPr lang="en-IN"/>
          </a:p>
        </p:txBody>
      </p:sp>
      <p:sp>
        <p:nvSpPr>
          <p:cNvPr id="5" name="Footer Placeholder 4">
            <a:extLst>
              <a:ext uri="{FF2B5EF4-FFF2-40B4-BE49-F238E27FC236}">
                <a16:creationId xmlns:a16="http://schemas.microsoft.com/office/drawing/2014/main" id="{A67A67AE-949A-4973-B76E-BEC3BED53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3D554-723A-48BD-999D-1DD7FCBD4210}"/>
              </a:ext>
            </a:extLst>
          </p:cNvPr>
          <p:cNvSpPr>
            <a:spLocks noGrp="1"/>
          </p:cNvSpPr>
          <p:nvPr>
            <p:ph type="sldNum" sz="quarter" idx="12"/>
          </p:nvPr>
        </p:nvSpPr>
        <p:spPr/>
        <p:txBody>
          <a:bodyPr/>
          <a:lstStyle/>
          <a:p>
            <a:fld id="{96ABBE28-ED51-4DA0-B782-7556B7C8237A}" type="slidenum">
              <a:rPr lang="en-IN" smtClean="0"/>
              <a:t>‹#›</a:t>
            </a:fld>
            <a:endParaRPr lang="en-IN"/>
          </a:p>
        </p:txBody>
      </p:sp>
    </p:spTree>
    <p:extLst>
      <p:ext uri="{BB962C8B-B14F-4D97-AF65-F5344CB8AC3E}">
        <p14:creationId xmlns:p14="http://schemas.microsoft.com/office/powerpoint/2010/main" val="85992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AFE7-3AFF-4D46-8A46-A6797A48B8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4F1E6B-6112-4EA9-988C-0FA0AF1211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31FFE1-BEE2-4282-B743-7634061383E0}"/>
              </a:ext>
            </a:extLst>
          </p:cNvPr>
          <p:cNvSpPr>
            <a:spLocks noGrp="1"/>
          </p:cNvSpPr>
          <p:nvPr>
            <p:ph type="dt" sz="half" idx="10"/>
          </p:nvPr>
        </p:nvSpPr>
        <p:spPr/>
        <p:txBody>
          <a:bodyPr/>
          <a:lstStyle/>
          <a:p>
            <a:fld id="{1A5D3743-64F9-46A1-BA4F-A868DBB22227}" type="datetimeFigureOut">
              <a:rPr lang="en-IN" smtClean="0"/>
              <a:t>14-05-2021</a:t>
            </a:fld>
            <a:endParaRPr lang="en-IN"/>
          </a:p>
        </p:txBody>
      </p:sp>
      <p:sp>
        <p:nvSpPr>
          <p:cNvPr id="5" name="Footer Placeholder 4">
            <a:extLst>
              <a:ext uri="{FF2B5EF4-FFF2-40B4-BE49-F238E27FC236}">
                <a16:creationId xmlns:a16="http://schemas.microsoft.com/office/drawing/2014/main" id="{99251263-75EE-49D0-8537-6612297EA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28898A-D594-4911-93FE-01B2C6ECD371}"/>
              </a:ext>
            </a:extLst>
          </p:cNvPr>
          <p:cNvSpPr>
            <a:spLocks noGrp="1"/>
          </p:cNvSpPr>
          <p:nvPr>
            <p:ph type="sldNum" sz="quarter" idx="12"/>
          </p:nvPr>
        </p:nvSpPr>
        <p:spPr/>
        <p:txBody>
          <a:bodyPr/>
          <a:lstStyle/>
          <a:p>
            <a:fld id="{96ABBE28-ED51-4DA0-B782-7556B7C8237A}" type="slidenum">
              <a:rPr lang="en-IN" smtClean="0"/>
              <a:t>‹#›</a:t>
            </a:fld>
            <a:endParaRPr lang="en-IN"/>
          </a:p>
        </p:txBody>
      </p:sp>
    </p:spTree>
    <p:extLst>
      <p:ext uri="{BB962C8B-B14F-4D97-AF65-F5344CB8AC3E}">
        <p14:creationId xmlns:p14="http://schemas.microsoft.com/office/powerpoint/2010/main" val="207016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8F46A-58CC-417B-BE77-534E7F5E0B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51E586-8ADA-46C9-851A-6A58A1A6AD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F4EA9C-E4EB-44BB-B694-9E9B025C1743}"/>
              </a:ext>
            </a:extLst>
          </p:cNvPr>
          <p:cNvSpPr>
            <a:spLocks noGrp="1"/>
          </p:cNvSpPr>
          <p:nvPr>
            <p:ph type="dt" sz="half" idx="10"/>
          </p:nvPr>
        </p:nvSpPr>
        <p:spPr/>
        <p:txBody>
          <a:bodyPr/>
          <a:lstStyle/>
          <a:p>
            <a:fld id="{1A5D3743-64F9-46A1-BA4F-A868DBB22227}" type="datetimeFigureOut">
              <a:rPr lang="en-IN" smtClean="0"/>
              <a:t>14-05-2021</a:t>
            </a:fld>
            <a:endParaRPr lang="en-IN"/>
          </a:p>
        </p:txBody>
      </p:sp>
      <p:sp>
        <p:nvSpPr>
          <p:cNvPr id="5" name="Footer Placeholder 4">
            <a:extLst>
              <a:ext uri="{FF2B5EF4-FFF2-40B4-BE49-F238E27FC236}">
                <a16:creationId xmlns:a16="http://schemas.microsoft.com/office/drawing/2014/main" id="{9E56EEE0-FF55-4C57-8CED-68A0629756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11BC9-3B92-4325-AE33-B7D104337476}"/>
              </a:ext>
            </a:extLst>
          </p:cNvPr>
          <p:cNvSpPr>
            <a:spLocks noGrp="1"/>
          </p:cNvSpPr>
          <p:nvPr>
            <p:ph type="sldNum" sz="quarter" idx="12"/>
          </p:nvPr>
        </p:nvSpPr>
        <p:spPr/>
        <p:txBody>
          <a:bodyPr/>
          <a:lstStyle/>
          <a:p>
            <a:fld id="{96ABBE28-ED51-4DA0-B782-7556B7C8237A}" type="slidenum">
              <a:rPr lang="en-IN" smtClean="0"/>
              <a:t>‹#›</a:t>
            </a:fld>
            <a:endParaRPr lang="en-IN"/>
          </a:p>
        </p:txBody>
      </p:sp>
    </p:spTree>
    <p:extLst>
      <p:ext uri="{BB962C8B-B14F-4D97-AF65-F5344CB8AC3E}">
        <p14:creationId xmlns:p14="http://schemas.microsoft.com/office/powerpoint/2010/main" val="290026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7836-45FF-4CAD-89AE-1F89B44022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5B1FBF-C45F-4EA4-B4A0-B68013A635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C3FB6-BB32-40A7-8803-0B8F5496403A}"/>
              </a:ext>
            </a:extLst>
          </p:cNvPr>
          <p:cNvSpPr>
            <a:spLocks noGrp="1"/>
          </p:cNvSpPr>
          <p:nvPr>
            <p:ph type="dt" sz="half" idx="10"/>
          </p:nvPr>
        </p:nvSpPr>
        <p:spPr/>
        <p:txBody>
          <a:bodyPr/>
          <a:lstStyle/>
          <a:p>
            <a:fld id="{1A5D3743-64F9-46A1-BA4F-A868DBB22227}" type="datetimeFigureOut">
              <a:rPr lang="en-IN" smtClean="0"/>
              <a:t>14-05-2021</a:t>
            </a:fld>
            <a:endParaRPr lang="en-IN"/>
          </a:p>
        </p:txBody>
      </p:sp>
      <p:sp>
        <p:nvSpPr>
          <p:cNvPr id="5" name="Footer Placeholder 4">
            <a:extLst>
              <a:ext uri="{FF2B5EF4-FFF2-40B4-BE49-F238E27FC236}">
                <a16:creationId xmlns:a16="http://schemas.microsoft.com/office/drawing/2014/main" id="{3FB6A333-EA3B-49A5-AA20-8E54DD2D3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1130FB-6E7B-4F65-951C-779FEF103F8F}"/>
              </a:ext>
            </a:extLst>
          </p:cNvPr>
          <p:cNvSpPr>
            <a:spLocks noGrp="1"/>
          </p:cNvSpPr>
          <p:nvPr>
            <p:ph type="sldNum" sz="quarter" idx="12"/>
          </p:nvPr>
        </p:nvSpPr>
        <p:spPr/>
        <p:txBody>
          <a:bodyPr/>
          <a:lstStyle/>
          <a:p>
            <a:fld id="{96ABBE28-ED51-4DA0-B782-7556B7C8237A}" type="slidenum">
              <a:rPr lang="en-IN" smtClean="0"/>
              <a:t>‹#›</a:t>
            </a:fld>
            <a:endParaRPr lang="en-IN"/>
          </a:p>
        </p:txBody>
      </p:sp>
    </p:spTree>
    <p:extLst>
      <p:ext uri="{BB962C8B-B14F-4D97-AF65-F5344CB8AC3E}">
        <p14:creationId xmlns:p14="http://schemas.microsoft.com/office/powerpoint/2010/main" val="327895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105D-2723-4063-95C0-D1627C5941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B8046C-9302-47A4-A9EA-C263E2A2D7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A8191A-8810-43E0-9205-65E0CEC0F832}"/>
              </a:ext>
            </a:extLst>
          </p:cNvPr>
          <p:cNvSpPr>
            <a:spLocks noGrp="1"/>
          </p:cNvSpPr>
          <p:nvPr>
            <p:ph type="dt" sz="half" idx="10"/>
          </p:nvPr>
        </p:nvSpPr>
        <p:spPr/>
        <p:txBody>
          <a:bodyPr/>
          <a:lstStyle/>
          <a:p>
            <a:fld id="{1A5D3743-64F9-46A1-BA4F-A868DBB22227}" type="datetimeFigureOut">
              <a:rPr lang="en-IN" smtClean="0"/>
              <a:t>14-05-2021</a:t>
            </a:fld>
            <a:endParaRPr lang="en-IN"/>
          </a:p>
        </p:txBody>
      </p:sp>
      <p:sp>
        <p:nvSpPr>
          <p:cNvPr id="5" name="Footer Placeholder 4">
            <a:extLst>
              <a:ext uri="{FF2B5EF4-FFF2-40B4-BE49-F238E27FC236}">
                <a16:creationId xmlns:a16="http://schemas.microsoft.com/office/drawing/2014/main" id="{40EDF306-4885-4BDB-A76A-B92D13E74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77AD3-3B97-41FB-B6EF-CE9903D439E4}"/>
              </a:ext>
            </a:extLst>
          </p:cNvPr>
          <p:cNvSpPr>
            <a:spLocks noGrp="1"/>
          </p:cNvSpPr>
          <p:nvPr>
            <p:ph type="sldNum" sz="quarter" idx="12"/>
          </p:nvPr>
        </p:nvSpPr>
        <p:spPr/>
        <p:txBody>
          <a:bodyPr/>
          <a:lstStyle/>
          <a:p>
            <a:fld id="{96ABBE28-ED51-4DA0-B782-7556B7C8237A}" type="slidenum">
              <a:rPr lang="en-IN" smtClean="0"/>
              <a:t>‹#›</a:t>
            </a:fld>
            <a:endParaRPr lang="en-IN"/>
          </a:p>
        </p:txBody>
      </p:sp>
    </p:spTree>
    <p:extLst>
      <p:ext uri="{BB962C8B-B14F-4D97-AF65-F5344CB8AC3E}">
        <p14:creationId xmlns:p14="http://schemas.microsoft.com/office/powerpoint/2010/main" val="244391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19FB-F37F-4CD4-A3AD-90D3FB7E5F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350AF1-23E8-4913-ABEA-5E182F14DA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F18B4D-ADDD-413D-944E-56E68DE8AD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6BB2E0-F68C-42A1-9320-B54020906749}"/>
              </a:ext>
            </a:extLst>
          </p:cNvPr>
          <p:cNvSpPr>
            <a:spLocks noGrp="1"/>
          </p:cNvSpPr>
          <p:nvPr>
            <p:ph type="dt" sz="half" idx="10"/>
          </p:nvPr>
        </p:nvSpPr>
        <p:spPr/>
        <p:txBody>
          <a:bodyPr/>
          <a:lstStyle/>
          <a:p>
            <a:fld id="{1A5D3743-64F9-46A1-BA4F-A868DBB22227}" type="datetimeFigureOut">
              <a:rPr lang="en-IN" smtClean="0"/>
              <a:t>14-05-2021</a:t>
            </a:fld>
            <a:endParaRPr lang="en-IN"/>
          </a:p>
        </p:txBody>
      </p:sp>
      <p:sp>
        <p:nvSpPr>
          <p:cNvPr id="6" name="Footer Placeholder 5">
            <a:extLst>
              <a:ext uri="{FF2B5EF4-FFF2-40B4-BE49-F238E27FC236}">
                <a16:creationId xmlns:a16="http://schemas.microsoft.com/office/drawing/2014/main" id="{E4F903BB-6B66-456B-9C7A-CB6D5011EB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7ECFBF-370A-4A41-BF95-BE5E42C2D0B0}"/>
              </a:ext>
            </a:extLst>
          </p:cNvPr>
          <p:cNvSpPr>
            <a:spLocks noGrp="1"/>
          </p:cNvSpPr>
          <p:nvPr>
            <p:ph type="sldNum" sz="quarter" idx="12"/>
          </p:nvPr>
        </p:nvSpPr>
        <p:spPr/>
        <p:txBody>
          <a:bodyPr/>
          <a:lstStyle/>
          <a:p>
            <a:fld id="{96ABBE28-ED51-4DA0-B782-7556B7C8237A}" type="slidenum">
              <a:rPr lang="en-IN" smtClean="0"/>
              <a:t>‹#›</a:t>
            </a:fld>
            <a:endParaRPr lang="en-IN"/>
          </a:p>
        </p:txBody>
      </p:sp>
    </p:spTree>
    <p:extLst>
      <p:ext uri="{BB962C8B-B14F-4D97-AF65-F5344CB8AC3E}">
        <p14:creationId xmlns:p14="http://schemas.microsoft.com/office/powerpoint/2010/main" val="307894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BFBC7-26F5-41FD-8343-C7F05DD42D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1223B2-6CA1-4E08-B2D5-1D77A13F9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787519-7D0A-4881-84B9-7384E14D9C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E780C7-FE6E-4CA5-9ED7-14A1209CB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FA4EB1-B41F-4CDF-A5F5-7D66348440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D22925-E94A-4B16-81B9-64E4A7B9428D}"/>
              </a:ext>
            </a:extLst>
          </p:cNvPr>
          <p:cNvSpPr>
            <a:spLocks noGrp="1"/>
          </p:cNvSpPr>
          <p:nvPr>
            <p:ph type="dt" sz="half" idx="10"/>
          </p:nvPr>
        </p:nvSpPr>
        <p:spPr/>
        <p:txBody>
          <a:bodyPr/>
          <a:lstStyle/>
          <a:p>
            <a:fld id="{1A5D3743-64F9-46A1-BA4F-A868DBB22227}" type="datetimeFigureOut">
              <a:rPr lang="en-IN" smtClean="0"/>
              <a:t>14-05-2021</a:t>
            </a:fld>
            <a:endParaRPr lang="en-IN"/>
          </a:p>
        </p:txBody>
      </p:sp>
      <p:sp>
        <p:nvSpPr>
          <p:cNvPr id="8" name="Footer Placeholder 7">
            <a:extLst>
              <a:ext uri="{FF2B5EF4-FFF2-40B4-BE49-F238E27FC236}">
                <a16:creationId xmlns:a16="http://schemas.microsoft.com/office/drawing/2014/main" id="{1670DD3D-3E64-4835-AE55-4E70AB6AB5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60C2EA-AEEF-4E38-8BEC-A596EEFDB420}"/>
              </a:ext>
            </a:extLst>
          </p:cNvPr>
          <p:cNvSpPr>
            <a:spLocks noGrp="1"/>
          </p:cNvSpPr>
          <p:nvPr>
            <p:ph type="sldNum" sz="quarter" idx="12"/>
          </p:nvPr>
        </p:nvSpPr>
        <p:spPr/>
        <p:txBody>
          <a:bodyPr/>
          <a:lstStyle/>
          <a:p>
            <a:fld id="{96ABBE28-ED51-4DA0-B782-7556B7C8237A}" type="slidenum">
              <a:rPr lang="en-IN" smtClean="0"/>
              <a:t>‹#›</a:t>
            </a:fld>
            <a:endParaRPr lang="en-IN"/>
          </a:p>
        </p:txBody>
      </p:sp>
    </p:spTree>
    <p:extLst>
      <p:ext uri="{BB962C8B-B14F-4D97-AF65-F5344CB8AC3E}">
        <p14:creationId xmlns:p14="http://schemas.microsoft.com/office/powerpoint/2010/main" val="75911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BF38-1BB3-4985-8B4C-17BF6B2563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D5C3D8-3A8F-4AE6-A271-7A6DF07B835D}"/>
              </a:ext>
            </a:extLst>
          </p:cNvPr>
          <p:cNvSpPr>
            <a:spLocks noGrp="1"/>
          </p:cNvSpPr>
          <p:nvPr>
            <p:ph type="dt" sz="half" idx="10"/>
          </p:nvPr>
        </p:nvSpPr>
        <p:spPr/>
        <p:txBody>
          <a:bodyPr/>
          <a:lstStyle/>
          <a:p>
            <a:fld id="{1A5D3743-64F9-46A1-BA4F-A868DBB22227}" type="datetimeFigureOut">
              <a:rPr lang="en-IN" smtClean="0"/>
              <a:t>14-05-2021</a:t>
            </a:fld>
            <a:endParaRPr lang="en-IN"/>
          </a:p>
        </p:txBody>
      </p:sp>
      <p:sp>
        <p:nvSpPr>
          <p:cNvPr id="4" name="Footer Placeholder 3">
            <a:extLst>
              <a:ext uri="{FF2B5EF4-FFF2-40B4-BE49-F238E27FC236}">
                <a16:creationId xmlns:a16="http://schemas.microsoft.com/office/drawing/2014/main" id="{ADD745D2-BD22-407C-A3A2-6D17A7FBB9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B822D3-34A9-4B32-8153-A42DDF8F8330}"/>
              </a:ext>
            </a:extLst>
          </p:cNvPr>
          <p:cNvSpPr>
            <a:spLocks noGrp="1"/>
          </p:cNvSpPr>
          <p:nvPr>
            <p:ph type="sldNum" sz="quarter" idx="12"/>
          </p:nvPr>
        </p:nvSpPr>
        <p:spPr/>
        <p:txBody>
          <a:bodyPr/>
          <a:lstStyle/>
          <a:p>
            <a:fld id="{96ABBE28-ED51-4DA0-B782-7556B7C8237A}" type="slidenum">
              <a:rPr lang="en-IN" smtClean="0"/>
              <a:t>‹#›</a:t>
            </a:fld>
            <a:endParaRPr lang="en-IN"/>
          </a:p>
        </p:txBody>
      </p:sp>
    </p:spTree>
    <p:extLst>
      <p:ext uri="{BB962C8B-B14F-4D97-AF65-F5344CB8AC3E}">
        <p14:creationId xmlns:p14="http://schemas.microsoft.com/office/powerpoint/2010/main" val="222050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5316AB-8CF4-4A48-8402-249647054634}"/>
              </a:ext>
            </a:extLst>
          </p:cNvPr>
          <p:cNvSpPr>
            <a:spLocks noGrp="1"/>
          </p:cNvSpPr>
          <p:nvPr>
            <p:ph type="dt" sz="half" idx="10"/>
          </p:nvPr>
        </p:nvSpPr>
        <p:spPr/>
        <p:txBody>
          <a:bodyPr/>
          <a:lstStyle/>
          <a:p>
            <a:fld id="{1A5D3743-64F9-46A1-BA4F-A868DBB22227}" type="datetimeFigureOut">
              <a:rPr lang="en-IN" smtClean="0"/>
              <a:t>14-05-2021</a:t>
            </a:fld>
            <a:endParaRPr lang="en-IN"/>
          </a:p>
        </p:txBody>
      </p:sp>
      <p:sp>
        <p:nvSpPr>
          <p:cNvPr id="3" name="Footer Placeholder 2">
            <a:extLst>
              <a:ext uri="{FF2B5EF4-FFF2-40B4-BE49-F238E27FC236}">
                <a16:creationId xmlns:a16="http://schemas.microsoft.com/office/drawing/2014/main" id="{7ED053BB-5C9F-4088-9A72-04CA864212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B9862B-71B2-4BAA-A0E5-4DC56E5E7353}"/>
              </a:ext>
            </a:extLst>
          </p:cNvPr>
          <p:cNvSpPr>
            <a:spLocks noGrp="1"/>
          </p:cNvSpPr>
          <p:nvPr>
            <p:ph type="sldNum" sz="quarter" idx="12"/>
          </p:nvPr>
        </p:nvSpPr>
        <p:spPr/>
        <p:txBody>
          <a:bodyPr/>
          <a:lstStyle/>
          <a:p>
            <a:fld id="{96ABBE28-ED51-4DA0-B782-7556B7C8237A}" type="slidenum">
              <a:rPr lang="en-IN" smtClean="0"/>
              <a:t>‹#›</a:t>
            </a:fld>
            <a:endParaRPr lang="en-IN"/>
          </a:p>
        </p:txBody>
      </p:sp>
    </p:spTree>
    <p:extLst>
      <p:ext uri="{BB962C8B-B14F-4D97-AF65-F5344CB8AC3E}">
        <p14:creationId xmlns:p14="http://schemas.microsoft.com/office/powerpoint/2010/main" val="390124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CA44-5679-4C3F-A993-98931BC10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05C782-4492-4843-B143-17AD3C455B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72E6AE-FA1F-4CCC-BB37-C6E30ABDB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198743-41DE-4FEA-B0DD-1971473470F7}"/>
              </a:ext>
            </a:extLst>
          </p:cNvPr>
          <p:cNvSpPr>
            <a:spLocks noGrp="1"/>
          </p:cNvSpPr>
          <p:nvPr>
            <p:ph type="dt" sz="half" idx="10"/>
          </p:nvPr>
        </p:nvSpPr>
        <p:spPr/>
        <p:txBody>
          <a:bodyPr/>
          <a:lstStyle/>
          <a:p>
            <a:fld id="{1A5D3743-64F9-46A1-BA4F-A868DBB22227}" type="datetimeFigureOut">
              <a:rPr lang="en-IN" smtClean="0"/>
              <a:t>14-05-2021</a:t>
            </a:fld>
            <a:endParaRPr lang="en-IN"/>
          </a:p>
        </p:txBody>
      </p:sp>
      <p:sp>
        <p:nvSpPr>
          <p:cNvPr id="6" name="Footer Placeholder 5">
            <a:extLst>
              <a:ext uri="{FF2B5EF4-FFF2-40B4-BE49-F238E27FC236}">
                <a16:creationId xmlns:a16="http://schemas.microsoft.com/office/drawing/2014/main" id="{6558661A-13CE-4097-B574-E2E00699D2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E8C02-6E2F-45A6-B53E-333CF5EAAC93}"/>
              </a:ext>
            </a:extLst>
          </p:cNvPr>
          <p:cNvSpPr>
            <a:spLocks noGrp="1"/>
          </p:cNvSpPr>
          <p:nvPr>
            <p:ph type="sldNum" sz="quarter" idx="12"/>
          </p:nvPr>
        </p:nvSpPr>
        <p:spPr/>
        <p:txBody>
          <a:bodyPr/>
          <a:lstStyle/>
          <a:p>
            <a:fld id="{96ABBE28-ED51-4DA0-B782-7556B7C8237A}" type="slidenum">
              <a:rPr lang="en-IN" smtClean="0"/>
              <a:t>‹#›</a:t>
            </a:fld>
            <a:endParaRPr lang="en-IN"/>
          </a:p>
        </p:txBody>
      </p:sp>
    </p:spTree>
    <p:extLst>
      <p:ext uri="{BB962C8B-B14F-4D97-AF65-F5344CB8AC3E}">
        <p14:creationId xmlns:p14="http://schemas.microsoft.com/office/powerpoint/2010/main" val="194993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F36F-2288-4AA3-BB04-3B8180DC15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78BEFA-F317-4B3C-B5FC-374787699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2B1F9F-AF91-4B7C-8FF0-052796E08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204671-C354-47C7-8CCA-71C43EA5E40C}"/>
              </a:ext>
            </a:extLst>
          </p:cNvPr>
          <p:cNvSpPr>
            <a:spLocks noGrp="1"/>
          </p:cNvSpPr>
          <p:nvPr>
            <p:ph type="dt" sz="half" idx="10"/>
          </p:nvPr>
        </p:nvSpPr>
        <p:spPr/>
        <p:txBody>
          <a:bodyPr/>
          <a:lstStyle/>
          <a:p>
            <a:fld id="{1A5D3743-64F9-46A1-BA4F-A868DBB22227}" type="datetimeFigureOut">
              <a:rPr lang="en-IN" smtClean="0"/>
              <a:t>14-05-2021</a:t>
            </a:fld>
            <a:endParaRPr lang="en-IN"/>
          </a:p>
        </p:txBody>
      </p:sp>
      <p:sp>
        <p:nvSpPr>
          <p:cNvPr id="6" name="Footer Placeholder 5">
            <a:extLst>
              <a:ext uri="{FF2B5EF4-FFF2-40B4-BE49-F238E27FC236}">
                <a16:creationId xmlns:a16="http://schemas.microsoft.com/office/drawing/2014/main" id="{0D7CB0C7-FAB1-49C7-B5D6-BF795C2093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91CC46-6597-460E-9EB2-92E2B2F11636}"/>
              </a:ext>
            </a:extLst>
          </p:cNvPr>
          <p:cNvSpPr>
            <a:spLocks noGrp="1"/>
          </p:cNvSpPr>
          <p:nvPr>
            <p:ph type="sldNum" sz="quarter" idx="12"/>
          </p:nvPr>
        </p:nvSpPr>
        <p:spPr/>
        <p:txBody>
          <a:bodyPr/>
          <a:lstStyle/>
          <a:p>
            <a:fld id="{96ABBE28-ED51-4DA0-B782-7556B7C8237A}" type="slidenum">
              <a:rPr lang="en-IN" smtClean="0"/>
              <a:t>‹#›</a:t>
            </a:fld>
            <a:endParaRPr lang="en-IN"/>
          </a:p>
        </p:txBody>
      </p:sp>
    </p:spTree>
    <p:extLst>
      <p:ext uri="{BB962C8B-B14F-4D97-AF65-F5344CB8AC3E}">
        <p14:creationId xmlns:p14="http://schemas.microsoft.com/office/powerpoint/2010/main" val="89550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341A54-C946-4A19-881E-B8120F517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2805F1-70CC-4494-BAFD-C2EA34E7E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263F85-2280-4D3C-82C5-9E74F12B33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D3743-64F9-46A1-BA4F-A868DBB22227}" type="datetimeFigureOut">
              <a:rPr lang="en-IN" smtClean="0"/>
              <a:t>14-05-2021</a:t>
            </a:fld>
            <a:endParaRPr lang="en-IN"/>
          </a:p>
        </p:txBody>
      </p:sp>
      <p:sp>
        <p:nvSpPr>
          <p:cNvPr id="5" name="Footer Placeholder 4">
            <a:extLst>
              <a:ext uri="{FF2B5EF4-FFF2-40B4-BE49-F238E27FC236}">
                <a16:creationId xmlns:a16="http://schemas.microsoft.com/office/drawing/2014/main" id="{F884C92D-638A-481B-BA59-A9F35635C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2AF566-A2BC-4B69-8111-A8E0EC51CE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BBE28-ED51-4DA0-B782-7556B7C8237A}" type="slidenum">
              <a:rPr lang="en-IN" smtClean="0"/>
              <a:t>‹#›</a:t>
            </a:fld>
            <a:endParaRPr lang="en-IN"/>
          </a:p>
        </p:txBody>
      </p:sp>
    </p:spTree>
    <p:extLst>
      <p:ext uri="{BB962C8B-B14F-4D97-AF65-F5344CB8AC3E}">
        <p14:creationId xmlns:p14="http://schemas.microsoft.com/office/powerpoint/2010/main" val="1525840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earchengineland.com/how-to-use-fetch-as-googlebot-like-seo-samurai-214292"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C03CE5-1BB9-4860-A528-0CC362B2065F}"/>
              </a:ext>
            </a:extLst>
          </p:cNvPr>
          <p:cNvSpPr txBox="1">
            <a:spLocks/>
          </p:cNvSpPr>
          <p:nvPr/>
        </p:nvSpPr>
        <p:spPr>
          <a:xfrm>
            <a:off x="1712952" y="0"/>
            <a:ext cx="7772400" cy="1524000"/>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700" dirty="0"/>
              <a:t>    </a:t>
            </a:r>
            <a:r>
              <a:rPr lang="en-US" sz="2700" dirty="0">
                <a:solidFill>
                  <a:srgbClr val="FF0000"/>
                </a:solidFill>
              </a:rPr>
              <a:t>    </a:t>
            </a:r>
            <a:br>
              <a:rPr lang="en-US" sz="2700" dirty="0">
                <a:solidFill>
                  <a:srgbClr val="FF0000"/>
                </a:solidFill>
              </a:rPr>
            </a:br>
            <a:r>
              <a:rPr lang="en-US" sz="3100" b="1" dirty="0"/>
              <a:t>D.K.T.E. Society’s Textile and Engineering Institute,     </a:t>
            </a:r>
            <a:r>
              <a:rPr lang="en-US" sz="3100" b="1" dirty="0" err="1"/>
              <a:t>Ichalkaranji</a:t>
            </a:r>
            <a:br>
              <a:rPr lang="en-US" sz="3100" b="1" dirty="0"/>
            </a:br>
            <a:br>
              <a:rPr lang="en-IN" dirty="0"/>
            </a:br>
            <a:br>
              <a:rPr lang="en-US" sz="2700" dirty="0">
                <a:solidFill>
                  <a:srgbClr val="FF0000"/>
                </a:solidFill>
              </a:rPr>
            </a:br>
            <a:endParaRPr lang="en-US" dirty="0">
              <a:solidFill>
                <a:srgbClr val="FF0000"/>
              </a:solidFill>
            </a:endParaRPr>
          </a:p>
        </p:txBody>
      </p:sp>
      <p:sp>
        <p:nvSpPr>
          <p:cNvPr id="5" name="Subtitle 2">
            <a:extLst>
              <a:ext uri="{FF2B5EF4-FFF2-40B4-BE49-F238E27FC236}">
                <a16:creationId xmlns:a16="http://schemas.microsoft.com/office/drawing/2014/main" id="{5AE26869-CE88-4E74-954A-F96DB5302421}"/>
              </a:ext>
            </a:extLst>
          </p:cNvPr>
          <p:cNvSpPr txBox="1">
            <a:spLocks/>
          </p:cNvSpPr>
          <p:nvPr/>
        </p:nvSpPr>
        <p:spPr>
          <a:xfrm>
            <a:off x="699788" y="1309455"/>
            <a:ext cx="9798728" cy="5646199"/>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400" dirty="0"/>
          </a:p>
          <a:p>
            <a:r>
              <a:rPr lang="en-US" sz="3400" dirty="0"/>
              <a:t>“</a:t>
            </a:r>
            <a:r>
              <a:rPr lang="en-US" sz="3400" b="1" dirty="0"/>
              <a:t>Snippet  Visualization System</a:t>
            </a:r>
            <a:r>
              <a:rPr lang="en-US" sz="3400" dirty="0"/>
              <a:t>”</a:t>
            </a:r>
            <a:br>
              <a:rPr lang="en-US" sz="3400" dirty="0"/>
            </a:br>
            <a:r>
              <a:rPr lang="en-US" sz="3400" dirty="0"/>
              <a:t>Presented by</a:t>
            </a:r>
          </a:p>
          <a:p>
            <a:pPr algn="l"/>
            <a:r>
              <a:rPr lang="en-US" sz="3400" dirty="0"/>
              <a:t>	Name 				    		     Roll.no </a:t>
            </a:r>
          </a:p>
          <a:p>
            <a:pPr algn="l"/>
            <a:r>
              <a:rPr lang="en-US" sz="3400" b="1" dirty="0"/>
              <a:t>       </a:t>
            </a:r>
            <a:r>
              <a:rPr lang="en-US" sz="4000" b="1" dirty="0" err="1"/>
              <a:t>Saloni</a:t>
            </a:r>
            <a:r>
              <a:rPr lang="en-US" sz="4000" b="1" dirty="0"/>
              <a:t> P. </a:t>
            </a:r>
            <a:r>
              <a:rPr lang="en-US" sz="4000" b="1" dirty="0" err="1"/>
              <a:t>Bamane</a:t>
            </a:r>
            <a:r>
              <a:rPr lang="en-US" sz="4000" b="1" dirty="0"/>
              <a:t>	     		          17UIT11003XX   </a:t>
            </a:r>
            <a:endParaRPr lang="en-IN" sz="4000" dirty="0"/>
          </a:p>
          <a:p>
            <a:pPr algn="l"/>
            <a:r>
              <a:rPr lang="en-IN" sz="4000" b="1" dirty="0"/>
              <a:t>      </a:t>
            </a:r>
            <a:r>
              <a:rPr lang="en-US" sz="4000" b="1" dirty="0"/>
              <a:t>Prajakta K. </a:t>
            </a:r>
            <a:r>
              <a:rPr lang="en-US" sz="4000" b="1" dirty="0" err="1"/>
              <a:t>Bugade</a:t>
            </a:r>
            <a:r>
              <a:rPr lang="en-US" sz="4000" b="1" dirty="0"/>
              <a:t>     		          17UIT11006XX   </a:t>
            </a:r>
            <a:endParaRPr lang="en-IN" sz="4000" dirty="0"/>
          </a:p>
          <a:p>
            <a:pPr algn="l"/>
            <a:r>
              <a:rPr lang="en-IN" sz="4000" b="1" dirty="0"/>
              <a:t>      </a:t>
            </a:r>
            <a:r>
              <a:rPr lang="en-US" sz="4000" b="1" dirty="0"/>
              <a:t>Aditi R. Wankhede                                      17UIT71017XX   </a:t>
            </a:r>
            <a:r>
              <a:rPr lang="en-IN" sz="4000" dirty="0"/>
              <a:t> </a:t>
            </a:r>
          </a:p>
          <a:p>
            <a:pPr algn="l"/>
            <a:r>
              <a:rPr lang="en-IN" sz="4000" b="1" dirty="0"/>
              <a:t>      </a:t>
            </a:r>
            <a:r>
              <a:rPr lang="en-US" sz="4000" b="1" dirty="0"/>
              <a:t>Kaushik S. </a:t>
            </a:r>
            <a:r>
              <a:rPr lang="en-US" sz="4000" b="1" dirty="0" err="1"/>
              <a:t>Talange</a:t>
            </a:r>
            <a:r>
              <a:rPr lang="en-US" sz="4000" b="1" dirty="0"/>
              <a:t>	                                 19UIT653XX   </a:t>
            </a:r>
            <a:endParaRPr lang="en-IN" sz="4000" dirty="0"/>
          </a:p>
          <a:p>
            <a:pPr algn="l"/>
            <a:r>
              <a:rPr lang="en-IN" sz="4000" b="1" dirty="0"/>
              <a:t>      </a:t>
            </a:r>
            <a:r>
              <a:rPr lang="en-US" sz="4000" b="1" dirty="0"/>
              <a:t>Harshal S. </a:t>
            </a:r>
            <a:r>
              <a:rPr lang="en-US" sz="4000" b="1"/>
              <a:t>Shelar                                          </a:t>
            </a:r>
            <a:r>
              <a:rPr lang="en-US" sz="4000" b="1" dirty="0"/>
              <a:t>16UIT52050XX</a:t>
            </a:r>
            <a:r>
              <a:rPr lang="en-IN" sz="4000" dirty="0"/>
              <a:t> </a:t>
            </a:r>
          </a:p>
          <a:p>
            <a:pPr algn="l"/>
            <a:r>
              <a:rPr lang="en-IN" sz="4000" b="1" dirty="0"/>
              <a:t>      </a:t>
            </a:r>
            <a:r>
              <a:rPr lang="en-US" sz="4000" b="1" dirty="0" err="1"/>
              <a:t>Sohel</a:t>
            </a:r>
            <a:r>
              <a:rPr lang="en-US" sz="4000" b="1" dirty="0"/>
              <a:t> R. Zari	                                            16UIT12058XX	</a:t>
            </a:r>
            <a:endParaRPr lang="en-IN" sz="4000" dirty="0"/>
          </a:p>
          <a:p>
            <a:pPr algn="l"/>
            <a:endParaRPr lang="en-US" sz="4000" dirty="0"/>
          </a:p>
          <a:p>
            <a:pPr algn="l"/>
            <a:endParaRPr lang="en-US" sz="4000" dirty="0"/>
          </a:p>
          <a:p>
            <a:pPr algn="l"/>
            <a:r>
              <a:rPr lang="en-US" sz="4000" dirty="0"/>
              <a:t>                                  	 Under the Guidance of:</a:t>
            </a:r>
          </a:p>
          <a:p>
            <a:pPr algn="l"/>
            <a:r>
              <a:rPr lang="en-US" sz="4000" dirty="0"/>
              <a:t>                                  	       Prof. S. C. </a:t>
            </a:r>
            <a:r>
              <a:rPr lang="en-US" sz="4000" dirty="0" err="1"/>
              <a:t>Sagare</a:t>
            </a:r>
            <a:endParaRPr lang="en-US" sz="4000" dirty="0"/>
          </a:p>
          <a:p>
            <a:pPr algn="l"/>
            <a:endParaRPr lang="en-US" sz="4000" dirty="0"/>
          </a:p>
          <a:p>
            <a:endParaRPr lang="en-US" dirty="0"/>
          </a:p>
        </p:txBody>
      </p:sp>
      <p:pic>
        <p:nvPicPr>
          <p:cNvPr id="6" name="Picture 5">
            <a:extLst>
              <a:ext uri="{FF2B5EF4-FFF2-40B4-BE49-F238E27FC236}">
                <a16:creationId xmlns:a16="http://schemas.microsoft.com/office/drawing/2014/main" id="{5DBEA2D1-1D08-45C2-8527-9BAF1E0B7405}"/>
              </a:ext>
            </a:extLst>
          </p:cNvPr>
          <p:cNvPicPr/>
          <p:nvPr/>
        </p:nvPicPr>
        <p:blipFill>
          <a:blip r:embed="rId2" cstate="print"/>
          <a:srcRect/>
          <a:stretch/>
        </p:blipFill>
        <p:spPr>
          <a:xfrm>
            <a:off x="4474567" y="659130"/>
            <a:ext cx="2249170" cy="864870"/>
          </a:xfrm>
          <a:prstGeom prst="rect">
            <a:avLst/>
          </a:prstGeom>
          <a:ln>
            <a:noFill/>
          </a:ln>
        </p:spPr>
      </p:pic>
    </p:spTree>
    <p:extLst>
      <p:ext uri="{BB962C8B-B14F-4D97-AF65-F5344CB8AC3E}">
        <p14:creationId xmlns:p14="http://schemas.microsoft.com/office/powerpoint/2010/main" val="1191125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BFDB59-5CB0-4681-9388-29BBB6B1C8CD}"/>
              </a:ext>
            </a:extLst>
          </p:cNvPr>
          <p:cNvSpPr>
            <a:spLocks noGrp="1"/>
          </p:cNvSpPr>
          <p:nvPr>
            <p:ph type="title"/>
          </p:nvPr>
        </p:nvSpPr>
        <p:spPr>
          <a:xfrm>
            <a:off x="1966404" y="452508"/>
            <a:ext cx="8229600" cy="827405"/>
          </a:xfrm>
        </p:spPr>
        <p:txBody>
          <a:bodyPr/>
          <a:lstStyle/>
          <a:p>
            <a:pPr algn="l"/>
            <a:r>
              <a:rPr lang="en-US" dirty="0"/>
              <a:t>                      8.Design</a:t>
            </a:r>
          </a:p>
        </p:txBody>
      </p:sp>
      <p:sp>
        <p:nvSpPr>
          <p:cNvPr id="5" name="Content Placeholder 2">
            <a:extLst>
              <a:ext uri="{FF2B5EF4-FFF2-40B4-BE49-F238E27FC236}">
                <a16:creationId xmlns:a16="http://schemas.microsoft.com/office/drawing/2014/main" id="{5A926A2F-4AB9-4C6E-8C35-CFA1B20683E5}"/>
              </a:ext>
            </a:extLst>
          </p:cNvPr>
          <p:cNvSpPr>
            <a:spLocks noGrp="1"/>
          </p:cNvSpPr>
          <p:nvPr>
            <p:ph sz="half" idx="1"/>
          </p:nvPr>
        </p:nvSpPr>
        <p:spPr>
          <a:xfrm>
            <a:off x="1895919" y="1438663"/>
            <a:ext cx="4038600" cy="751205"/>
          </a:xfrm>
        </p:spPr>
        <p:txBody>
          <a:bodyPr/>
          <a:lstStyle/>
          <a:p>
            <a:pPr marL="0" indent="0">
              <a:buNone/>
            </a:pPr>
            <a:r>
              <a:rPr lang="en-US" sz="2800" dirty="0"/>
              <a:t>8.1 System Architecture</a:t>
            </a:r>
          </a:p>
          <a:p>
            <a:pPr marL="0" indent="0">
              <a:buNone/>
            </a:pPr>
            <a:endParaRPr lang="en-US" sz="2800" dirty="0"/>
          </a:p>
        </p:txBody>
      </p:sp>
      <p:graphicFrame>
        <p:nvGraphicFramePr>
          <p:cNvPr id="6" name="Content Placeholder 14">
            <a:extLst>
              <a:ext uri="{FF2B5EF4-FFF2-40B4-BE49-F238E27FC236}">
                <a16:creationId xmlns:a16="http://schemas.microsoft.com/office/drawing/2014/main" id="{F85B122A-ECAB-4782-9703-5D8432B6FC0B}"/>
              </a:ext>
            </a:extLst>
          </p:cNvPr>
          <p:cNvGraphicFramePr>
            <a:graphicFrameLocks noChangeAspect="1"/>
          </p:cNvGraphicFramePr>
          <p:nvPr>
            <p:extLst>
              <p:ext uri="{D42A27DB-BD31-4B8C-83A1-F6EECF244321}">
                <p14:modId xmlns:p14="http://schemas.microsoft.com/office/powerpoint/2010/main" val="1166547154"/>
              </p:ext>
            </p:extLst>
          </p:nvPr>
        </p:nvGraphicFramePr>
        <p:xfrm>
          <a:off x="2645219" y="1900943"/>
          <a:ext cx="6814820" cy="4225925"/>
        </p:xfrm>
        <a:graphic>
          <a:graphicData uri="http://schemas.openxmlformats.org/presentationml/2006/ole">
            <mc:AlternateContent xmlns:mc="http://schemas.openxmlformats.org/markup-compatibility/2006">
              <mc:Choice xmlns:v="urn:schemas-microsoft-com:vml" Requires="v">
                <p:oleObj spid="_x0000_s1063" r:id="rId3" imgW="6301740" imgH="3726180" progId="Paint.Picture">
                  <p:embed/>
                </p:oleObj>
              </mc:Choice>
              <mc:Fallback>
                <p:oleObj r:id="rId3" imgW="6301740" imgH="3726180" progId="Paint.Picture">
                  <p:embed/>
                  <p:pic>
                    <p:nvPicPr>
                      <p:cNvPr id="6" name="Content Placeholder 14">
                        <a:extLst>
                          <a:ext uri="{FF2B5EF4-FFF2-40B4-BE49-F238E27FC236}">
                            <a16:creationId xmlns:a16="http://schemas.microsoft.com/office/drawing/2014/main" id="{F85B122A-ECAB-4782-9703-5D8432B6FC0B}"/>
                          </a:ext>
                        </a:extLst>
                      </p:cNvPr>
                      <p:cNvPicPr/>
                      <p:nvPr/>
                    </p:nvPicPr>
                    <p:blipFill>
                      <a:blip r:embed="rId4"/>
                      <a:stretch>
                        <a:fillRect/>
                      </a:stretch>
                    </p:blipFill>
                    <p:spPr>
                      <a:xfrm>
                        <a:off x="2645219" y="1900943"/>
                        <a:ext cx="6814820" cy="4225925"/>
                      </a:xfrm>
                      <a:prstGeom prst="rect">
                        <a:avLst/>
                      </a:prstGeom>
                    </p:spPr>
                  </p:pic>
                </p:oleObj>
              </mc:Fallback>
            </mc:AlternateContent>
          </a:graphicData>
        </a:graphic>
      </p:graphicFrame>
      <p:sp>
        <p:nvSpPr>
          <p:cNvPr id="7" name="Text Box 16">
            <a:extLst>
              <a:ext uri="{FF2B5EF4-FFF2-40B4-BE49-F238E27FC236}">
                <a16:creationId xmlns:a16="http://schemas.microsoft.com/office/drawing/2014/main" id="{C36020E7-72DC-43E8-84AF-010F21606CB2}"/>
              </a:ext>
            </a:extLst>
          </p:cNvPr>
          <p:cNvSpPr txBox="1"/>
          <p:nvPr/>
        </p:nvSpPr>
        <p:spPr>
          <a:xfrm>
            <a:off x="4206049" y="6124328"/>
            <a:ext cx="3703955" cy="368300"/>
          </a:xfrm>
          <a:prstGeom prst="rect">
            <a:avLst/>
          </a:prstGeom>
          <a:noFill/>
        </p:spPr>
        <p:txBody>
          <a:bodyPr wrap="square" rtlCol="0">
            <a:spAutoFit/>
          </a:bodyPr>
          <a:lstStyle/>
          <a:p>
            <a:r>
              <a:rPr lang="en-US"/>
              <a:t>Fig 1-Snippet visualization system</a:t>
            </a:r>
          </a:p>
        </p:txBody>
      </p:sp>
    </p:spTree>
    <p:extLst>
      <p:ext uri="{BB962C8B-B14F-4D97-AF65-F5344CB8AC3E}">
        <p14:creationId xmlns:p14="http://schemas.microsoft.com/office/powerpoint/2010/main" val="392100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0D08E03-6919-4143-8119-E85CBF3AFB20}"/>
              </a:ext>
            </a:extLst>
          </p:cNvPr>
          <p:cNvSpPr>
            <a:spLocks noGrp="1"/>
          </p:cNvSpPr>
          <p:nvPr>
            <p:ph type="title"/>
          </p:nvPr>
        </p:nvSpPr>
        <p:spPr>
          <a:xfrm>
            <a:off x="1868750" y="558723"/>
            <a:ext cx="8229600" cy="1143000"/>
          </a:xfrm>
        </p:spPr>
        <p:txBody>
          <a:bodyPr/>
          <a:lstStyle/>
          <a:p>
            <a:pPr algn="l"/>
            <a:r>
              <a:rPr lang="en-US" dirty="0"/>
              <a:t>			8.2 Modules</a:t>
            </a:r>
          </a:p>
        </p:txBody>
      </p:sp>
      <p:sp>
        <p:nvSpPr>
          <p:cNvPr id="5" name="Content Placeholder 5">
            <a:extLst>
              <a:ext uri="{FF2B5EF4-FFF2-40B4-BE49-F238E27FC236}">
                <a16:creationId xmlns:a16="http://schemas.microsoft.com/office/drawing/2014/main" id="{C5727311-1FBA-41AE-B7D0-E7E12D5DBB00}"/>
              </a:ext>
            </a:extLst>
          </p:cNvPr>
          <p:cNvSpPr>
            <a:spLocks noGrp="1"/>
          </p:cNvSpPr>
          <p:nvPr>
            <p:ph idx="1"/>
          </p:nvPr>
        </p:nvSpPr>
        <p:spPr>
          <a:xfrm>
            <a:off x="541538" y="1509205"/>
            <a:ext cx="11123719" cy="5113538"/>
          </a:xfrm>
        </p:spPr>
        <p:txBody>
          <a:bodyPr>
            <a:normAutofit fontScale="97500"/>
          </a:bodyPr>
          <a:lstStyle/>
          <a:p>
            <a:pPr marL="0" indent="0">
              <a:buNone/>
            </a:pPr>
            <a:r>
              <a:rPr lang="en-US" sz="2000" dirty="0"/>
              <a:t>1. Collecting information:</a:t>
            </a:r>
          </a:p>
          <a:p>
            <a:pPr marL="0" indent="0">
              <a:buNone/>
            </a:pPr>
            <a:r>
              <a:rPr lang="en-US" sz="2000" dirty="0"/>
              <a:t> It  is the first step where system will collect data from custom search engine and store it into database for further processing. Data is stored in the form of text, </a:t>
            </a:r>
            <a:r>
              <a:rPr lang="en-US" sz="2000" dirty="0" err="1"/>
              <a:t>url</a:t>
            </a:r>
            <a:r>
              <a:rPr lang="en-US" sz="2000" dirty="0"/>
              <a:t> and description displayed on the each web pages.</a:t>
            </a:r>
          </a:p>
          <a:p>
            <a:pPr marL="0" indent="0">
              <a:buNone/>
            </a:pPr>
            <a:endParaRPr lang="en-US" sz="2000" dirty="0"/>
          </a:p>
          <a:p>
            <a:pPr marL="0" indent="0">
              <a:buNone/>
            </a:pPr>
            <a:r>
              <a:rPr lang="en-US" sz="2000" dirty="0"/>
              <a:t>2.  Pre-processing:</a:t>
            </a:r>
          </a:p>
          <a:p>
            <a:pPr marL="0" indent="0">
              <a:buNone/>
            </a:pPr>
            <a:r>
              <a:rPr lang="en-US" sz="2000" dirty="0"/>
              <a:t>It is the second step where each entry returned from a textual query is processed and its term frequency vector extracted. Only the summary texts are processed rather than the full content of the referred documents or webpages, which renders the visualization algorithm fast.</a:t>
            </a:r>
          </a:p>
          <a:p>
            <a:pPr marL="0" indent="0">
              <a:buNone/>
            </a:pPr>
            <a:endParaRPr lang="en-US" sz="2000" dirty="0"/>
          </a:p>
          <a:p>
            <a:pPr marL="0" indent="0">
              <a:buNone/>
            </a:pPr>
            <a:r>
              <a:rPr lang="en-US" sz="2000" dirty="0"/>
              <a:t>3. Similarity Identification:</a:t>
            </a:r>
          </a:p>
          <a:p>
            <a:pPr marL="0" indent="0">
              <a:buNone/>
            </a:pPr>
            <a:r>
              <a:rPr lang="en-US" sz="2000" dirty="0"/>
              <a:t>Multidimensional projection techniques may be employed to generate visualizations that favor the perception of groups of similar documents. Such methods typically represent documents as points in a two-dimensional visual space, where neighboring points correspond to documents with similar content. However, points </a:t>
            </a:r>
            <a:r>
              <a:rPr lang="en-US" sz="2000" dirty="0" err="1"/>
              <a:t>onlyconvey</a:t>
            </a:r>
            <a:r>
              <a:rPr lang="en-US" sz="2000" dirty="0"/>
              <a:t> information on neighborhood relations.</a:t>
            </a:r>
          </a:p>
          <a:p>
            <a:endParaRPr lang="en-US" sz="2000" dirty="0"/>
          </a:p>
        </p:txBody>
      </p:sp>
    </p:spTree>
    <p:extLst>
      <p:ext uri="{BB962C8B-B14F-4D97-AF65-F5344CB8AC3E}">
        <p14:creationId xmlns:p14="http://schemas.microsoft.com/office/powerpoint/2010/main" val="34088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3949773-D80E-422B-A66E-C17769B201BD}"/>
              </a:ext>
            </a:extLst>
          </p:cNvPr>
          <p:cNvSpPr>
            <a:spLocks noGrp="1"/>
          </p:cNvSpPr>
          <p:nvPr>
            <p:ph idx="1"/>
          </p:nvPr>
        </p:nvSpPr>
        <p:spPr>
          <a:xfrm>
            <a:off x="1824361" y="849969"/>
            <a:ext cx="8229600" cy="5489575"/>
          </a:xfrm>
        </p:spPr>
        <p:txBody>
          <a:bodyPr>
            <a:normAutofit/>
          </a:bodyPr>
          <a:lstStyle/>
          <a:p>
            <a:pPr marL="0" indent="0">
              <a:buNone/>
            </a:pPr>
            <a:r>
              <a:rPr lang="en-US" dirty="0">
                <a:sym typeface="+mn-ea"/>
              </a:rPr>
              <a:t>4. Ranking:</a:t>
            </a:r>
            <a:endParaRPr lang="en-US" dirty="0"/>
          </a:p>
          <a:p>
            <a:pPr marL="0" indent="0">
              <a:buNone/>
            </a:pPr>
            <a:r>
              <a:rPr lang="en-US" dirty="0">
                <a:sym typeface="+mn-ea"/>
              </a:rPr>
              <a:t>Snippet collected in similarity are then ranked in this module using following algorithm.</a:t>
            </a:r>
            <a:endParaRPr lang="en-US" dirty="0"/>
          </a:p>
          <a:p>
            <a:pPr marL="0" indent="0">
              <a:buNone/>
            </a:pPr>
            <a:r>
              <a:rPr lang="en-US" dirty="0">
                <a:sym typeface="+mn-ea"/>
              </a:rPr>
              <a:t>•	Text based ranking algorithm.</a:t>
            </a:r>
            <a:endParaRPr lang="en-US" dirty="0"/>
          </a:p>
          <a:p>
            <a:pPr marL="0" indent="0">
              <a:buNone/>
            </a:pPr>
            <a:r>
              <a:rPr lang="en-US" dirty="0">
                <a:sym typeface="+mn-ea"/>
              </a:rPr>
              <a:t>•	Weighted page ranking algorithm.</a:t>
            </a:r>
            <a:endParaRPr lang="en-US" dirty="0"/>
          </a:p>
          <a:p>
            <a:pPr marL="0" indent="0">
              <a:buNone/>
            </a:pPr>
            <a:r>
              <a:rPr lang="en-US" dirty="0">
                <a:sym typeface="+mn-ea"/>
              </a:rPr>
              <a:t>5 .Optimization:</a:t>
            </a:r>
            <a:endParaRPr lang="en-US" dirty="0"/>
          </a:p>
          <a:p>
            <a:pPr marL="0" indent="0">
              <a:buNone/>
            </a:pPr>
            <a:r>
              <a:rPr lang="en-US" dirty="0">
                <a:sym typeface="+mn-ea"/>
              </a:rPr>
              <a:t>This module Optimizes </a:t>
            </a:r>
            <a:r>
              <a:rPr lang="en-US" dirty="0" err="1">
                <a:sym typeface="+mn-ea"/>
              </a:rPr>
              <a:t>theplacement</a:t>
            </a:r>
            <a:r>
              <a:rPr lang="en-US" dirty="0">
                <a:sym typeface="+mn-ea"/>
              </a:rPr>
              <a:t> of the snippets so as to avoid overlapping while preserving data neighborhoods as computed by the projection.</a:t>
            </a:r>
            <a:endParaRPr lang="en-US" dirty="0"/>
          </a:p>
          <a:p>
            <a:endParaRPr lang="en-US" dirty="0"/>
          </a:p>
          <a:p>
            <a:endParaRPr lang="en-US" dirty="0"/>
          </a:p>
        </p:txBody>
      </p:sp>
    </p:spTree>
    <p:extLst>
      <p:ext uri="{BB962C8B-B14F-4D97-AF65-F5344CB8AC3E}">
        <p14:creationId xmlns:p14="http://schemas.microsoft.com/office/powerpoint/2010/main" val="434493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A52E05-EE5D-4AD3-AD35-F82A4CAE3974}"/>
              </a:ext>
            </a:extLst>
          </p:cNvPr>
          <p:cNvSpPr>
            <a:spLocks noGrp="1"/>
          </p:cNvSpPr>
          <p:nvPr>
            <p:ph type="title"/>
          </p:nvPr>
        </p:nvSpPr>
        <p:spPr>
          <a:xfrm>
            <a:off x="2161712" y="594234"/>
            <a:ext cx="8229600" cy="1143000"/>
          </a:xfrm>
        </p:spPr>
        <p:txBody>
          <a:bodyPr/>
          <a:lstStyle/>
          <a:p>
            <a:pPr algn="l"/>
            <a:r>
              <a:rPr lang="en-US" dirty="0"/>
              <a:t>		  8.3 Algorithm</a:t>
            </a:r>
          </a:p>
        </p:txBody>
      </p:sp>
      <p:sp>
        <p:nvSpPr>
          <p:cNvPr id="5" name="Content Placeholder 2">
            <a:extLst>
              <a:ext uri="{FF2B5EF4-FFF2-40B4-BE49-F238E27FC236}">
                <a16:creationId xmlns:a16="http://schemas.microsoft.com/office/drawing/2014/main" id="{B414BC80-9615-4DE3-B9A8-A88EDE1BCBEB}"/>
              </a:ext>
            </a:extLst>
          </p:cNvPr>
          <p:cNvSpPr>
            <a:spLocks noGrp="1"/>
          </p:cNvSpPr>
          <p:nvPr>
            <p:ph idx="1"/>
          </p:nvPr>
        </p:nvSpPr>
        <p:spPr>
          <a:xfrm>
            <a:off x="2161712" y="1517206"/>
            <a:ext cx="8229600" cy="4928870"/>
          </a:xfrm>
        </p:spPr>
        <p:txBody>
          <a:bodyPr>
            <a:normAutofit fontScale="72500" lnSpcReduction="20000"/>
          </a:bodyPr>
          <a:lstStyle/>
          <a:p>
            <a:pPr marL="0" indent="0">
              <a:buNone/>
            </a:pPr>
            <a:r>
              <a:rPr lang="en-US" dirty="0"/>
              <a:t> </a:t>
            </a:r>
            <a:r>
              <a:rPr lang="en-US" dirty="0" err="1"/>
              <a:t>Algorithms:K-means</a:t>
            </a:r>
            <a:r>
              <a:rPr lang="en-US" dirty="0"/>
              <a:t>++</a:t>
            </a:r>
          </a:p>
          <a:p>
            <a:pPr marL="0" indent="0">
              <a:buNone/>
            </a:pPr>
            <a:r>
              <a:rPr lang="en-US" dirty="0"/>
              <a:t>	k-means++ clustering aims to find the set of k clusters such that every data point is assigned to the closest center.</a:t>
            </a:r>
          </a:p>
          <a:p>
            <a:pPr marL="0" indent="0">
              <a:buNone/>
            </a:pPr>
            <a:r>
              <a:rPr lang="en-US" dirty="0"/>
              <a:t>Let  X = {x1,x2,x3,……..,</a:t>
            </a:r>
            <a:r>
              <a:rPr lang="en-US" dirty="0" err="1"/>
              <a:t>xn</a:t>
            </a:r>
            <a:r>
              <a:rPr lang="en-US" dirty="0"/>
              <a:t>} be the set of data points and V = {v1,v2,…….,</a:t>
            </a:r>
            <a:r>
              <a:rPr lang="en-US" dirty="0" err="1"/>
              <a:t>vc</a:t>
            </a:r>
            <a:r>
              <a:rPr lang="en-US" dirty="0"/>
              <a:t>} be the set of centers.</a:t>
            </a:r>
          </a:p>
          <a:p>
            <a:pPr marL="0" indent="0">
              <a:buNone/>
            </a:pPr>
            <a:r>
              <a:rPr lang="en-US" dirty="0"/>
              <a:t>1) Randomly select ‘c’ cluster centers.</a:t>
            </a:r>
          </a:p>
          <a:p>
            <a:pPr marL="0" indent="0">
              <a:buNone/>
            </a:pPr>
            <a:r>
              <a:rPr lang="en-US" dirty="0"/>
              <a:t>2) Calculate the distance between each data point and cluster centers.</a:t>
            </a:r>
          </a:p>
          <a:p>
            <a:pPr marL="0" indent="0">
              <a:buNone/>
            </a:pPr>
            <a:r>
              <a:rPr lang="en-US" dirty="0"/>
              <a:t>3) Assign the data point to the cluster center whose distance from the cluster center is minimum of all the cluster centers.</a:t>
            </a:r>
          </a:p>
          <a:p>
            <a:pPr marL="0" indent="0">
              <a:buNone/>
            </a:pPr>
            <a:r>
              <a:rPr lang="en-US" dirty="0"/>
              <a:t>4) Recalculate the new cluster center using:  	</a:t>
            </a:r>
          </a:p>
          <a:p>
            <a:pPr marL="0" indent="0">
              <a:buNone/>
            </a:pPr>
            <a:r>
              <a:rPr lang="en-US" dirty="0"/>
              <a:t> </a:t>
            </a:r>
          </a:p>
          <a:p>
            <a:pPr marL="0" indent="0">
              <a:buNone/>
            </a:pPr>
            <a:r>
              <a:rPr lang="en-US" dirty="0"/>
              <a:t>where, ‘ci’ represents the number of data points in </a:t>
            </a:r>
            <a:r>
              <a:rPr lang="en-US" dirty="0" err="1"/>
              <a:t>ith</a:t>
            </a:r>
            <a:r>
              <a:rPr lang="en-US" dirty="0"/>
              <a:t> cluster.</a:t>
            </a:r>
          </a:p>
          <a:p>
            <a:pPr marL="0" indent="0">
              <a:buNone/>
            </a:pPr>
            <a:r>
              <a:rPr lang="en-US" dirty="0"/>
              <a:t>5) Recalculate the distance between each data point and new obtained cluster centers.</a:t>
            </a:r>
          </a:p>
          <a:p>
            <a:pPr marL="0" indent="0">
              <a:buNone/>
            </a:pPr>
            <a:r>
              <a:rPr lang="en-US" dirty="0"/>
              <a:t>6) If no data point was reassigned then stop, otherwise repeat from step (3).</a:t>
            </a:r>
          </a:p>
          <a:p>
            <a:pPr marL="0" indent="0">
              <a:buNone/>
            </a:pPr>
            <a:endParaRPr lang="en-US" dirty="0"/>
          </a:p>
        </p:txBody>
      </p:sp>
    </p:spTree>
    <p:extLst>
      <p:ext uri="{BB962C8B-B14F-4D97-AF65-F5344CB8AC3E}">
        <p14:creationId xmlns:p14="http://schemas.microsoft.com/office/powerpoint/2010/main" val="90846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00CFE6-9F2F-470F-A0D5-BE09B49E7586}"/>
              </a:ext>
            </a:extLst>
          </p:cNvPr>
          <p:cNvSpPr>
            <a:spLocks noGrp="1"/>
          </p:cNvSpPr>
          <p:nvPr>
            <p:ph type="title"/>
          </p:nvPr>
        </p:nvSpPr>
        <p:spPr>
          <a:xfrm>
            <a:off x="1850994" y="691889"/>
            <a:ext cx="8229600" cy="1143000"/>
          </a:xfrm>
        </p:spPr>
        <p:txBody>
          <a:bodyPr>
            <a:normAutofit/>
          </a:bodyPr>
          <a:lstStyle/>
          <a:p>
            <a:pPr algn="l"/>
            <a:r>
              <a:rPr lang="en-US" dirty="0"/>
              <a:t>           8.4 Data flow Diagram</a:t>
            </a:r>
          </a:p>
        </p:txBody>
      </p:sp>
      <p:graphicFrame>
        <p:nvGraphicFramePr>
          <p:cNvPr id="5" name="Content Placeholder 3">
            <a:extLst>
              <a:ext uri="{FF2B5EF4-FFF2-40B4-BE49-F238E27FC236}">
                <a16:creationId xmlns:a16="http://schemas.microsoft.com/office/drawing/2014/main" id="{2BBE8F5F-3D83-423B-B497-686B09274FAA}"/>
              </a:ext>
            </a:extLst>
          </p:cNvPr>
          <p:cNvGraphicFramePr>
            <a:graphicFrameLocks noGrp="1" noChangeAspect="1"/>
          </p:cNvGraphicFramePr>
          <p:nvPr>
            <p:ph idx="1"/>
            <p:extLst>
              <p:ext uri="{D42A27DB-BD31-4B8C-83A1-F6EECF244321}">
                <p14:modId xmlns:p14="http://schemas.microsoft.com/office/powerpoint/2010/main" val="1411517059"/>
              </p:ext>
            </p:extLst>
          </p:nvPr>
        </p:nvGraphicFramePr>
        <p:xfrm>
          <a:off x="2575211" y="1761657"/>
          <a:ext cx="6781165" cy="3611245"/>
        </p:xfrm>
        <a:graphic>
          <a:graphicData uri="http://schemas.openxmlformats.org/presentationml/2006/ole">
            <mc:AlternateContent xmlns:mc="http://schemas.openxmlformats.org/markup-compatibility/2006">
              <mc:Choice xmlns:v="urn:schemas-microsoft-com:vml" Requires="v">
                <p:oleObj spid="_x0000_s2087" r:id="rId3" imgW="5730240" imgH="1851660" progId="Paint.Picture">
                  <p:embed/>
                </p:oleObj>
              </mc:Choice>
              <mc:Fallback>
                <p:oleObj r:id="rId3" imgW="5730240" imgH="1851660" progId="Paint.Picture">
                  <p:embed/>
                  <p:pic>
                    <p:nvPicPr>
                      <p:cNvPr id="5" name="Content Placeholder 3">
                        <a:extLst>
                          <a:ext uri="{FF2B5EF4-FFF2-40B4-BE49-F238E27FC236}">
                            <a16:creationId xmlns:a16="http://schemas.microsoft.com/office/drawing/2014/main" id="{2BBE8F5F-3D83-423B-B497-686B09274FAA}"/>
                          </a:ext>
                        </a:extLst>
                      </p:cNvPr>
                      <p:cNvPicPr/>
                      <p:nvPr/>
                    </p:nvPicPr>
                    <p:blipFill>
                      <a:blip r:embed="rId4"/>
                      <a:stretch>
                        <a:fillRect/>
                      </a:stretch>
                    </p:blipFill>
                    <p:spPr>
                      <a:xfrm>
                        <a:off x="2575211" y="1761657"/>
                        <a:ext cx="6781165" cy="3611245"/>
                      </a:xfrm>
                      <a:prstGeom prst="rect">
                        <a:avLst/>
                      </a:prstGeom>
                    </p:spPr>
                  </p:pic>
                </p:oleObj>
              </mc:Fallback>
            </mc:AlternateContent>
          </a:graphicData>
        </a:graphic>
      </p:graphicFrame>
      <p:sp>
        <p:nvSpPr>
          <p:cNvPr id="6" name="Text Box 6">
            <a:extLst>
              <a:ext uri="{FF2B5EF4-FFF2-40B4-BE49-F238E27FC236}">
                <a16:creationId xmlns:a16="http://schemas.microsoft.com/office/drawing/2014/main" id="{7333B180-2BAA-49D6-8AC4-D4C1F6D7C975}"/>
              </a:ext>
            </a:extLst>
          </p:cNvPr>
          <p:cNvSpPr txBox="1"/>
          <p:nvPr/>
        </p:nvSpPr>
        <p:spPr>
          <a:xfrm>
            <a:off x="3547714" y="5452801"/>
            <a:ext cx="5186680" cy="368300"/>
          </a:xfrm>
          <a:prstGeom prst="rect">
            <a:avLst/>
          </a:prstGeom>
          <a:noFill/>
        </p:spPr>
        <p:txBody>
          <a:bodyPr wrap="square" rtlCol="0">
            <a:spAutoFit/>
          </a:bodyPr>
          <a:lstStyle/>
          <a:p>
            <a:r>
              <a:rPr lang="en-US"/>
              <a:t>Fig 2-DFD-0 for snippet visualization system</a:t>
            </a:r>
          </a:p>
        </p:txBody>
      </p:sp>
    </p:spTree>
    <p:extLst>
      <p:ext uri="{BB962C8B-B14F-4D97-AF65-F5344CB8AC3E}">
        <p14:creationId xmlns:p14="http://schemas.microsoft.com/office/powerpoint/2010/main" val="64842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0">
            <a:extLst>
              <a:ext uri="{FF2B5EF4-FFF2-40B4-BE49-F238E27FC236}">
                <a16:creationId xmlns:a16="http://schemas.microsoft.com/office/drawing/2014/main" id="{7787C317-0B9F-4225-95BC-F239017E6536}"/>
              </a:ext>
            </a:extLst>
          </p:cNvPr>
          <p:cNvPicPr>
            <a:picLocks noGrp="1" noChangeAspect="1" noChangeArrowheads="1"/>
          </p:cNvPicPr>
          <p:nvPr>
            <p:ph idx="1"/>
          </p:nvPr>
        </p:nvPicPr>
        <p:blipFill>
          <a:blip r:embed="rId2"/>
          <a:srcRect/>
          <a:stretch>
            <a:fillRect/>
          </a:stretch>
        </p:blipFill>
        <p:spPr bwMode="auto">
          <a:xfrm>
            <a:off x="2109186" y="1023188"/>
            <a:ext cx="7979069" cy="5217814"/>
          </a:xfrm>
          <a:prstGeom prst="rect">
            <a:avLst/>
          </a:prstGeom>
          <a:noFill/>
          <a:ln w="9525">
            <a:noFill/>
            <a:miter lim="800000"/>
            <a:headEnd/>
            <a:tailEnd/>
          </a:ln>
          <a:effectLst/>
        </p:spPr>
      </p:pic>
      <p:sp>
        <p:nvSpPr>
          <p:cNvPr id="5" name="Text Box 2">
            <a:extLst>
              <a:ext uri="{FF2B5EF4-FFF2-40B4-BE49-F238E27FC236}">
                <a16:creationId xmlns:a16="http://schemas.microsoft.com/office/drawing/2014/main" id="{E062B97B-1F8F-4A80-9453-914B91C3DD42}"/>
              </a:ext>
            </a:extLst>
          </p:cNvPr>
          <p:cNvSpPr txBox="1"/>
          <p:nvPr/>
        </p:nvSpPr>
        <p:spPr>
          <a:xfrm>
            <a:off x="3930601" y="6241002"/>
            <a:ext cx="5525908" cy="369332"/>
          </a:xfrm>
          <a:prstGeom prst="rect">
            <a:avLst/>
          </a:prstGeom>
          <a:noFill/>
        </p:spPr>
        <p:txBody>
          <a:bodyPr wrap="square" rtlCol="0">
            <a:spAutoFit/>
          </a:bodyPr>
          <a:lstStyle/>
          <a:p>
            <a:r>
              <a:rPr lang="en-US" dirty="0"/>
              <a:t>Fig 3-DFD-1 for </a:t>
            </a:r>
            <a:r>
              <a:rPr lang="en-US" dirty="0" err="1"/>
              <a:t>snippt</a:t>
            </a:r>
            <a:r>
              <a:rPr lang="en-US" dirty="0"/>
              <a:t> visualization system</a:t>
            </a:r>
          </a:p>
        </p:txBody>
      </p:sp>
    </p:spTree>
    <p:extLst>
      <p:ext uri="{BB962C8B-B14F-4D97-AF65-F5344CB8AC3E}">
        <p14:creationId xmlns:p14="http://schemas.microsoft.com/office/powerpoint/2010/main" val="313539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DDD47E8-273F-4167-B264-B9728DEA0E4B}"/>
              </a:ext>
            </a:extLst>
          </p:cNvPr>
          <p:cNvSpPr>
            <a:spLocks noGrp="1"/>
          </p:cNvSpPr>
          <p:nvPr>
            <p:ph idx="1"/>
          </p:nvPr>
        </p:nvSpPr>
        <p:spPr>
          <a:xfrm>
            <a:off x="2126202" y="352635"/>
            <a:ext cx="8251794" cy="5648670"/>
          </a:xfrm>
        </p:spPr>
        <p:txBody>
          <a:bodyPr/>
          <a:lstStyle/>
          <a:p>
            <a:pPr marL="0" indent="0">
              <a:buNone/>
            </a:pPr>
            <a:r>
              <a:rPr lang="en-US" dirty="0"/>
              <a:t>		8.5 Use case diagram</a:t>
            </a:r>
          </a:p>
        </p:txBody>
      </p:sp>
      <p:pic>
        <p:nvPicPr>
          <p:cNvPr id="5" name="Picture 5">
            <a:extLst>
              <a:ext uri="{FF2B5EF4-FFF2-40B4-BE49-F238E27FC236}">
                <a16:creationId xmlns:a16="http://schemas.microsoft.com/office/drawing/2014/main" id="{FC711CE8-5B45-45E1-92AD-52778976644C}"/>
              </a:ext>
            </a:extLst>
          </p:cNvPr>
          <p:cNvPicPr>
            <a:picLocks noChangeAspect="1" noChangeArrowheads="1"/>
          </p:cNvPicPr>
          <p:nvPr/>
        </p:nvPicPr>
        <p:blipFill>
          <a:blip r:embed="rId2"/>
          <a:srcRect/>
          <a:stretch>
            <a:fillRect/>
          </a:stretch>
        </p:blipFill>
        <p:spPr bwMode="auto">
          <a:xfrm>
            <a:off x="2202402" y="1096855"/>
            <a:ext cx="7365916" cy="4901680"/>
          </a:xfrm>
          <a:prstGeom prst="rect">
            <a:avLst/>
          </a:prstGeom>
          <a:noFill/>
          <a:ln w="9525">
            <a:noFill/>
            <a:miter lim="800000"/>
            <a:headEnd/>
            <a:tailEnd/>
          </a:ln>
          <a:effectLst/>
        </p:spPr>
      </p:pic>
      <p:sp>
        <p:nvSpPr>
          <p:cNvPr id="6" name="Text Box 4">
            <a:extLst>
              <a:ext uri="{FF2B5EF4-FFF2-40B4-BE49-F238E27FC236}">
                <a16:creationId xmlns:a16="http://schemas.microsoft.com/office/drawing/2014/main" id="{A270C2A9-3040-4585-AA30-D21A80BF37D4}"/>
              </a:ext>
            </a:extLst>
          </p:cNvPr>
          <p:cNvSpPr txBox="1"/>
          <p:nvPr/>
        </p:nvSpPr>
        <p:spPr>
          <a:xfrm>
            <a:off x="4558887" y="6084780"/>
            <a:ext cx="2679923" cy="369986"/>
          </a:xfrm>
          <a:prstGeom prst="rect">
            <a:avLst/>
          </a:prstGeom>
          <a:noFill/>
        </p:spPr>
        <p:txBody>
          <a:bodyPr wrap="square" rtlCol="0">
            <a:spAutoFit/>
          </a:bodyPr>
          <a:lstStyle/>
          <a:p>
            <a:r>
              <a:rPr lang="en-US"/>
              <a:t>    Fig 6-Use Case Diagram </a:t>
            </a:r>
          </a:p>
        </p:txBody>
      </p:sp>
    </p:spTree>
    <p:extLst>
      <p:ext uri="{BB962C8B-B14F-4D97-AF65-F5344CB8AC3E}">
        <p14:creationId xmlns:p14="http://schemas.microsoft.com/office/powerpoint/2010/main" val="113923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E233CB-377B-4E19-A7E2-BD219BFA59E4}"/>
              </a:ext>
            </a:extLst>
          </p:cNvPr>
          <p:cNvPicPr/>
          <p:nvPr/>
        </p:nvPicPr>
        <p:blipFill>
          <a:blip r:embed="rId2" cstate="print"/>
          <a:srcRect/>
          <a:stretch/>
        </p:blipFill>
        <p:spPr>
          <a:xfrm>
            <a:off x="2317073" y="985421"/>
            <a:ext cx="7341832" cy="5872579"/>
          </a:xfrm>
          <a:prstGeom prst="rect">
            <a:avLst/>
          </a:prstGeom>
          <a:ln>
            <a:noFill/>
          </a:ln>
        </p:spPr>
      </p:pic>
      <p:sp>
        <p:nvSpPr>
          <p:cNvPr id="5" name="TextBox 4">
            <a:extLst>
              <a:ext uri="{FF2B5EF4-FFF2-40B4-BE49-F238E27FC236}">
                <a16:creationId xmlns:a16="http://schemas.microsoft.com/office/drawing/2014/main" id="{5E0FF9F7-E8D1-4A3B-B667-707C545D706D}"/>
              </a:ext>
            </a:extLst>
          </p:cNvPr>
          <p:cNvSpPr txBox="1"/>
          <p:nvPr/>
        </p:nvSpPr>
        <p:spPr>
          <a:xfrm>
            <a:off x="4136995" y="400646"/>
            <a:ext cx="3298916" cy="584775"/>
          </a:xfrm>
          <a:prstGeom prst="rect">
            <a:avLst/>
          </a:prstGeom>
          <a:noFill/>
        </p:spPr>
        <p:txBody>
          <a:bodyPr wrap="none" rtlCol="0">
            <a:spAutoFit/>
          </a:bodyPr>
          <a:lstStyle/>
          <a:p>
            <a:r>
              <a:rPr lang="en-IN" sz="3200" dirty="0"/>
              <a:t>Sequence Diagram</a:t>
            </a:r>
          </a:p>
        </p:txBody>
      </p:sp>
    </p:spTree>
    <p:extLst>
      <p:ext uri="{BB962C8B-B14F-4D97-AF65-F5344CB8AC3E}">
        <p14:creationId xmlns:p14="http://schemas.microsoft.com/office/powerpoint/2010/main" val="409000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904E-D7C4-4971-AE09-71246DD3F28C}"/>
              </a:ext>
            </a:extLst>
          </p:cNvPr>
          <p:cNvSpPr>
            <a:spLocks noGrp="1"/>
          </p:cNvSpPr>
          <p:nvPr>
            <p:ph type="title"/>
          </p:nvPr>
        </p:nvSpPr>
        <p:spPr/>
        <p:txBody>
          <a:bodyPr/>
          <a:lstStyle/>
          <a:p>
            <a:r>
              <a:rPr lang="en-IN" dirty="0"/>
              <a:t>			9. Implementation</a:t>
            </a:r>
          </a:p>
        </p:txBody>
      </p:sp>
      <p:sp>
        <p:nvSpPr>
          <p:cNvPr id="3" name="Content Placeholder 2">
            <a:extLst>
              <a:ext uri="{FF2B5EF4-FFF2-40B4-BE49-F238E27FC236}">
                <a16:creationId xmlns:a16="http://schemas.microsoft.com/office/drawing/2014/main" id="{9376B2B9-16AB-4DA4-A962-0A9EB5AAA9E9}"/>
              </a:ext>
            </a:extLst>
          </p:cNvPr>
          <p:cNvSpPr>
            <a:spLocks noGrp="1"/>
          </p:cNvSpPr>
          <p:nvPr>
            <p:ph idx="1"/>
          </p:nvPr>
        </p:nvSpPr>
        <p:spPr/>
        <p:txBody>
          <a:bodyPr/>
          <a:lstStyle/>
          <a:p>
            <a:r>
              <a:rPr lang="en-IN" dirty="0"/>
              <a:t>Once the design is approved technical implementation begins. This often the shortest phase because research and design have been done in advance.</a:t>
            </a:r>
          </a:p>
          <a:p>
            <a:r>
              <a:rPr lang="en-IN" dirty="0"/>
              <a:t>For implementation we have used different web technology </a:t>
            </a:r>
            <a:r>
              <a:rPr lang="en-IN" dirty="0" err="1"/>
              <a:t>ie</a:t>
            </a:r>
            <a:r>
              <a:rPr lang="en-IN" dirty="0"/>
              <a:t>., </a:t>
            </a:r>
            <a:r>
              <a:rPr lang="en-IN" dirty="0" err="1"/>
              <a:t>php</a:t>
            </a:r>
            <a:r>
              <a:rPr lang="en-IN" dirty="0"/>
              <a:t>, </a:t>
            </a:r>
            <a:r>
              <a:rPr lang="en-IN" dirty="0" err="1"/>
              <a:t>javascript</a:t>
            </a:r>
            <a:r>
              <a:rPr lang="en-IN" dirty="0"/>
              <a:t>, ajax and open source database i.e., </a:t>
            </a:r>
            <a:r>
              <a:rPr lang="en-IN" dirty="0" err="1"/>
              <a:t>MySQl</a:t>
            </a:r>
            <a:r>
              <a:rPr lang="en-IN" dirty="0"/>
              <a:t> </a:t>
            </a:r>
          </a:p>
        </p:txBody>
      </p:sp>
    </p:spTree>
    <p:extLst>
      <p:ext uri="{BB962C8B-B14F-4D97-AF65-F5344CB8AC3E}">
        <p14:creationId xmlns:p14="http://schemas.microsoft.com/office/powerpoint/2010/main" val="1646914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0741CE-2A24-487B-BA78-5F6E6F00D23B}"/>
              </a:ext>
            </a:extLst>
          </p:cNvPr>
          <p:cNvSpPr>
            <a:spLocks noGrp="1"/>
          </p:cNvSpPr>
          <p:nvPr>
            <p:ph type="title"/>
          </p:nvPr>
        </p:nvSpPr>
        <p:spPr>
          <a:xfrm>
            <a:off x="1753339" y="312938"/>
            <a:ext cx="8229600" cy="1143000"/>
          </a:xfrm>
        </p:spPr>
        <p:txBody>
          <a:bodyPr/>
          <a:lstStyle/>
          <a:p>
            <a:pPr algn="l"/>
            <a:r>
              <a:rPr lang="en-US" dirty="0">
                <a:latin typeface="Times New Roman" panose="02020603050405020304" pitchFamily="18" charset="0"/>
                <a:cs typeface="Times New Roman" panose="02020603050405020304" pitchFamily="18" charset="0"/>
              </a:rPr>
              <a:t>	    10. </a:t>
            </a:r>
            <a:r>
              <a:rPr lang="en-US" dirty="0">
                <a:latin typeface="+mn-lt"/>
                <a:cs typeface="Times New Roman" panose="02020603050405020304" pitchFamily="18" charset="0"/>
              </a:rPr>
              <a:t>Technology Used</a:t>
            </a:r>
          </a:p>
        </p:txBody>
      </p:sp>
      <p:sp>
        <p:nvSpPr>
          <p:cNvPr id="5" name="Content Placeholder 2">
            <a:extLst>
              <a:ext uri="{FF2B5EF4-FFF2-40B4-BE49-F238E27FC236}">
                <a16:creationId xmlns:a16="http://schemas.microsoft.com/office/drawing/2014/main" id="{7341B733-7AE9-4CB0-9F66-5451DDBA27BD}"/>
              </a:ext>
            </a:extLst>
          </p:cNvPr>
          <p:cNvSpPr>
            <a:spLocks noGrp="1"/>
          </p:cNvSpPr>
          <p:nvPr>
            <p:ph idx="1"/>
          </p:nvPr>
        </p:nvSpPr>
        <p:spPr>
          <a:xfrm>
            <a:off x="470516" y="639192"/>
            <a:ext cx="11043821" cy="6045693"/>
          </a:xfrm>
        </p:spPr>
        <p:txBody>
          <a:bodyPr>
            <a:normAutofit fontScale="92500" lnSpcReduction="10000"/>
          </a:bodyPr>
          <a:lstStyle/>
          <a:p>
            <a:pPr marL="514350" indent="-514350">
              <a:buNone/>
            </a:pPr>
            <a:r>
              <a:rPr lang="en-US" sz="36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514350" indent="-514350">
              <a:buNone/>
            </a:pPr>
            <a:endParaRPr lang="en-US" sz="3600" dirty="0">
              <a:latin typeface="Times New Roman" panose="02020603050405020304" pitchFamily="18" charset="0"/>
              <a:cs typeface="Times New Roman" panose="02020603050405020304" pitchFamily="18" charset="0"/>
            </a:endParaRPr>
          </a:p>
          <a:p>
            <a:pPr marL="514350" indent="-514350">
              <a:buNone/>
            </a:pPr>
            <a:r>
              <a:rPr lang="en-US" sz="3600" dirty="0">
                <a:latin typeface="Times New Roman" panose="02020603050405020304" pitchFamily="18" charset="0"/>
                <a:cs typeface="Times New Roman" panose="02020603050405020304" pitchFamily="18" charset="0"/>
              </a:rPr>
              <a:t> </a:t>
            </a:r>
            <a:r>
              <a:rPr lang="en-US" sz="3600" dirty="0">
                <a:cs typeface="Times New Roman" panose="02020603050405020304" pitchFamily="18" charset="0"/>
              </a:rPr>
              <a:t>1.PHP:</a:t>
            </a:r>
          </a:p>
          <a:p>
            <a:pPr marL="514350" indent="-514350">
              <a:buNone/>
            </a:pPr>
            <a:r>
              <a:rPr lang="en-US" sz="3600" dirty="0">
                <a:cs typeface="Times New Roman" panose="02020603050405020304" pitchFamily="18" charset="0"/>
              </a:rPr>
              <a:t>      PHP (recursive acronym for php: Hypertext Preprocessor) is a widely-used open source general-purpose scripting language that is especially suited for web development and can be embedded into HTML.PHP is a widely-used, open source scripting language</a:t>
            </a:r>
          </a:p>
          <a:p>
            <a:pPr marL="514350" indent="-514350">
              <a:buNone/>
            </a:pPr>
            <a:r>
              <a:rPr lang="en-US" sz="3600" dirty="0">
                <a:cs typeface="Times New Roman" panose="02020603050405020304" pitchFamily="18" charset="0"/>
              </a:rPr>
              <a:t>      PHP scripts are executed on the server.PHP files can contain text, HTML, CSS, JavaScript, and PHP code PHP code are executed on the server, and the result is returned to the browser as plain HTML.PHP files have extension ".php"</a:t>
            </a:r>
          </a:p>
          <a:p>
            <a:pPr marL="514350" indent="-514350">
              <a:buNone/>
            </a:pPr>
            <a:r>
              <a:rPr lang="en-US" sz="3600"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02563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665D228-F139-42E2-BB84-ACE7B310195F}"/>
              </a:ext>
            </a:extLst>
          </p:cNvPr>
          <p:cNvGraphicFramePr>
            <a:graphicFrameLocks noGrp="1"/>
          </p:cNvGraphicFramePr>
          <p:nvPr>
            <p:extLst>
              <p:ext uri="{D42A27DB-BD31-4B8C-83A1-F6EECF244321}">
                <p14:modId xmlns:p14="http://schemas.microsoft.com/office/powerpoint/2010/main" val="2681664800"/>
              </p:ext>
            </p:extLst>
          </p:nvPr>
        </p:nvGraphicFramePr>
        <p:xfrm>
          <a:off x="3777057" y="100584"/>
          <a:ext cx="5522391" cy="6629402"/>
        </p:xfrm>
        <a:graphic>
          <a:graphicData uri="http://schemas.openxmlformats.org/drawingml/2006/table">
            <a:tbl>
              <a:tblPr>
                <a:tableStyleId>{5C22544A-7EE6-4342-B048-85BDC9FD1C3A}</a:tableStyleId>
              </a:tblPr>
              <a:tblGrid>
                <a:gridCol w="1016807">
                  <a:extLst>
                    <a:ext uri="{9D8B030D-6E8A-4147-A177-3AD203B41FA5}">
                      <a16:colId xmlns:a16="http://schemas.microsoft.com/office/drawing/2014/main" val="1210532811"/>
                    </a:ext>
                  </a:extLst>
                </a:gridCol>
                <a:gridCol w="4505584">
                  <a:extLst>
                    <a:ext uri="{9D8B030D-6E8A-4147-A177-3AD203B41FA5}">
                      <a16:colId xmlns:a16="http://schemas.microsoft.com/office/drawing/2014/main" val="1200937774"/>
                    </a:ext>
                  </a:extLst>
                </a:gridCol>
              </a:tblGrid>
              <a:tr h="359530">
                <a:tc>
                  <a:txBody>
                    <a:bodyPr/>
                    <a:lstStyle/>
                    <a:p>
                      <a:pPr algn="just">
                        <a:lnSpc>
                          <a:spcPct val="150000"/>
                        </a:lnSpc>
                        <a:spcAft>
                          <a:spcPts val="1000"/>
                        </a:spcAft>
                      </a:pPr>
                      <a:r>
                        <a:rPr lang="en-US" sz="700" spc="25">
                          <a:effectLst/>
                        </a:rPr>
                        <a:t>    SR.NO</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tc>
                  <a:txBody>
                    <a:bodyPr/>
                    <a:lstStyle/>
                    <a:p>
                      <a:pPr algn="just">
                        <a:lnSpc>
                          <a:spcPct val="150000"/>
                        </a:lnSpc>
                        <a:spcAft>
                          <a:spcPts val="1000"/>
                        </a:spcAft>
                      </a:pPr>
                      <a:r>
                        <a:rPr lang="en-US" sz="700" spc="25">
                          <a:effectLst/>
                        </a:rPr>
                        <a:t>       POINTS</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extLst>
                  <a:ext uri="{0D108BD9-81ED-4DB2-BD59-A6C34878D82A}">
                    <a16:rowId xmlns:a16="http://schemas.microsoft.com/office/drawing/2014/main" val="3596625441"/>
                  </a:ext>
                </a:extLst>
              </a:tr>
              <a:tr h="389492">
                <a:tc>
                  <a:txBody>
                    <a:bodyPr/>
                    <a:lstStyle/>
                    <a:p>
                      <a:pPr algn="just">
                        <a:lnSpc>
                          <a:spcPct val="150000"/>
                        </a:lnSpc>
                        <a:spcAft>
                          <a:spcPts val="1000"/>
                        </a:spcAft>
                      </a:pPr>
                      <a:r>
                        <a:rPr lang="en-US" sz="700" spc="25">
                          <a:effectLst/>
                        </a:rPr>
                        <a:t>1</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tc>
                  <a:txBody>
                    <a:bodyPr/>
                    <a:lstStyle/>
                    <a:p>
                      <a:pPr algn="just">
                        <a:lnSpc>
                          <a:spcPct val="150000"/>
                        </a:lnSpc>
                        <a:spcAft>
                          <a:spcPts val="1000"/>
                        </a:spcAft>
                      </a:pPr>
                      <a:r>
                        <a:rPr lang="en-US" sz="700" spc="25">
                          <a:effectLst/>
                        </a:rPr>
                        <a:t>Introduction</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extLst>
                  <a:ext uri="{0D108BD9-81ED-4DB2-BD59-A6C34878D82A}">
                    <a16:rowId xmlns:a16="http://schemas.microsoft.com/office/drawing/2014/main" val="2623798935"/>
                  </a:ext>
                </a:extLst>
              </a:tr>
              <a:tr h="359530">
                <a:tc>
                  <a:txBody>
                    <a:bodyPr/>
                    <a:lstStyle/>
                    <a:p>
                      <a:pPr algn="just">
                        <a:lnSpc>
                          <a:spcPct val="150000"/>
                        </a:lnSpc>
                        <a:spcAft>
                          <a:spcPts val="1000"/>
                        </a:spcAft>
                      </a:pPr>
                      <a:r>
                        <a:rPr lang="en-US" sz="700" spc="25">
                          <a:effectLst/>
                        </a:rPr>
                        <a:t>2</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tc>
                  <a:txBody>
                    <a:bodyPr/>
                    <a:lstStyle/>
                    <a:p>
                      <a:pPr algn="just">
                        <a:lnSpc>
                          <a:spcPct val="150000"/>
                        </a:lnSpc>
                        <a:spcAft>
                          <a:spcPts val="1000"/>
                        </a:spcAft>
                      </a:pPr>
                      <a:r>
                        <a:rPr lang="en-IN" sz="700" spc="25">
                          <a:effectLst/>
                        </a:rPr>
                        <a:t>Need of the work</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extLst>
                  <a:ext uri="{0D108BD9-81ED-4DB2-BD59-A6C34878D82A}">
                    <a16:rowId xmlns:a16="http://schemas.microsoft.com/office/drawing/2014/main" val="541650373"/>
                  </a:ext>
                </a:extLst>
              </a:tr>
              <a:tr h="359530">
                <a:tc>
                  <a:txBody>
                    <a:bodyPr/>
                    <a:lstStyle/>
                    <a:p>
                      <a:pPr algn="just">
                        <a:lnSpc>
                          <a:spcPct val="150000"/>
                        </a:lnSpc>
                        <a:spcAft>
                          <a:spcPts val="1000"/>
                        </a:spcAft>
                      </a:pPr>
                      <a:r>
                        <a:rPr lang="en-US" sz="700" spc="25">
                          <a:effectLst/>
                        </a:rPr>
                        <a:t>3</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tc>
                  <a:txBody>
                    <a:bodyPr/>
                    <a:lstStyle/>
                    <a:p>
                      <a:pPr algn="just">
                        <a:lnSpc>
                          <a:spcPct val="150000"/>
                        </a:lnSpc>
                        <a:spcAft>
                          <a:spcPts val="1000"/>
                        </a:spcAft>
                      </a:pPr>
                      <a:r>
                        <a:rPr lang="en-US" sz="700" spc="25">
                          <a:effectLst/>
                        </a:rPr>
                        <a:t>Objectives</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extLst>
                  <a:ext uri="{0D108BD9-81ED-4DB2-BD59-A6C34878D82A}">
                    <a16:rowId xmlns:a16="http://schemas.microsoft.com/office/drawing/2014/main" val="1514894865"/>
                  </a:ext>
                </a:extLst>
              </a:tr>
              <a:tr h="359530">
                <a:tc>
                  <a:txBody>
                    <a:bodyPr/>
                    <a:lstStyle/>
                    <a:p>
                      <a:pPr algn="just">
                        <a:lnSpc>
                          <a:spcPct val="150000"/>
                        </a:lnSpc>
                        <a:spcAft>
                          <a:spcPts val="1000"/>
                        </a:spcAft>
                      </a:pPr>
                      <a:r>
                        <a:rPr lang="en-US" sz="700" spc="25">
                          <a:effectLst/>
                        </a:rPr>
                        <a:t>4</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tc>
                  <a:txBody>
                    <a:bodyPr/>
                    <a:lstStyle/>
                    <a:p>
                      <a:pPr algn="just">
                        <a:lnSpc>
                          <a:spcPct val="150000"/>
                        </a:lnSpc>
                        <a:spcAft>
                          <a:spcPts val="1000"/>
                        </a:spcAft>
                      </a:pPr>
                      <a:r>
                        <a:rPr lang="en-US" sz="700" spc="25">
                          <a:effectLst/>
                        </a:rPr>
                        <a:t>Problem Statement</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extLst>
                  <a:ext uri="{0D108BD9-81ED-4DB2-BD59-A6C34878D82A}">
                    <a16:rowId xmlns:a16="http://schemas.microsoft.com/office/drawing/2014/main" val="1802571496"/>
                  </a:ext>
                </a:extLst>
              </a:tr>
              <a:tr h="384497">
                <a:tc>
                  <a:txBody>
                    <a:bodyPr/>
                    <a:lstStyle/>
                    <a:p>
                      <a:pPr algn="just">
                        <a:lnSpc>
                          <a:spcPct val="150000"/>
                        </a:lnSpc>
                        <a:spcAft>
                          <a:spcPts val="1000"/>
                        </a:spcAft>
                      </a:pPr>
                      <a:r>
                        <a:rPr lang="en-US" sz="700" spc="25">
                          <a:effectLst/>
                        </a:rPr>
                        <a:t>5</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tc>
                  <a:txBody>
                    <a:bodyPr/>
                    <a:lstStyle/>
                    <a:p>
                      <a:pPr algn="just">
                        <a:lnSpc>
                          <a:spcPct val="150000"/>
                        </a:lnSpc>
                        <a:spcAft>
                          <a:spcPts val="1000"/>
                        </a:spcAft>
                      </a:pPr>
                      <a:r>
                        <a:rPr lang="en-US" sz="700" spc="25">
                          <a:effectLst/>
                        </a:rPr>
                        <a:t>Software requirement specification</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extLst>
                  <a:ext uri="{0D108BD9-81ED-4DB2-BD59-A6C34878D82A}">
                    <a16:rowId xmlns:a16="http://schemas.microsoft.com/office/drawing/2014/main" val="2486349762"/>
                  </a:ext>
                </a:extLst>
              </a:tr>
              <a:tr h="2043963">
                <a:tc>
                  <a:txBody>
                    <a:bodyPr/>
                    <a:lstStyle/>
                    <a:p>
                      <a:pPr algn="just">
                        <a:lnSpc>
                          <a:spcPct val="150000"/>
                        </a:lnSpc>
                        <a:spcAft>
                          <a:spcPts val="1000"/>
                        </a:spcAft>
                      </a:pPr>
                      <a:r>
                        <a:rPr lang="en-US" sz="700" spc="25">
                          <a:effectLst/>
                        </a:rPr>
                        <a:t>6</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tc>
                  <a:txBody>
                    <a:bodyPr/>
                    <a:lstStyle/>
                    <a:p>
                      <a:pPr algn="just">
                        <a:lnSpc>
                          <a:spcPct val="150000"/>
                        </a:lnSpc>
                        <a:spcAft>
                          <a:spcPts val="1000"/>
                        </a:spcAft>
                      </a:pPr>
                      <a:r>
                        <a:rPr lang="en-US" sz="700" spc="25" dirty="0">
                          <a:effectLst/>
                        </a:rPr>
                        <a:t>Design   </a:t>
                      </a:r>
                      <a:endParaRPr lang="en-IN" sz="1500" spc="25" dirty="0">
                        <a:effectLst/>
                      </a:endParaRPr>
                    </a:p>
                    <a:p>
                      <a:pPr algn="just">
                        <a:lnSpc>
                          <a:spcPct val="150000"/>
                        </a:lnSpc>
                        <a:spcAft>
                          <a:spcPts val="1000"/>
                        </a:spcAft>
                      </a:pPr>
                      <a:r>
                        <a:rPr lang="en-US" sz="700" spc="25" dirty="0">
                          <a:effectLst/>
                        </a:rPr>
                        <a:t>1) System Architecture</a:t>
                      </a:r>
                      <a:endParaRPr lang="en-IN" sz="1500" spc="25" dirty="0">
                        <a:effectLst/>
                      </a:endParaRPr>
                    </a:p>
                    <a:p>
                      <a:pPr algn="just">
                        <a:lnSpc>
                          <a:spcPct val="150000"/>
                        </a:lnSpc>
                        <a:spcAft>
                          <a:spcPts val="1000"/>
                        </a:spcAft>
                      </a:pPr>
                      <a:r>
                        <a:rPr lang="en-US" sz="700" spc="25" dirty="0">
                          <a:effectLst/>
                        </a:rPr>
                        <a:t>2) Modules</a:t>
                      </a:r>
                      <a:endParaRPr lang="en-IN" sz="1500" spc="25" dirty="0">
                        <a:effectLst/>
                      </a:endParaRPr>
                    </a:p>
                    <a:p>
                      <a:pPr algn="just">
                        <a:lnSpc>
                          <a:spcPct val="150000"/>
                        </a:lnSpc>
                        <a:spcAft>
                          <a:spcPts val="1000"/>
                        </a:spcAft>
                      </a:pPr>
                      <a:r>
                        <a:rPr lang="en-US" sz="700" spc="25" dirty="0">
                          <a:effectLst/>
                        </a:rPr>
                        <a:t>3) Data flow Diagram</a:t>
                      </a:r>
                      <a:endParaRPr lang="en-IN" sz="1500" spc="25" dirty="0">
                        <a:effectLst/>
                      </a:endParaRPr>
                    </a:p>
                    <a:p>
                      <a:pPr algn="just">
                        <a:lnSpc>
                          <a:spcPct val="150000"/>
                        </a:lnSpc>
                        <a:spcAft>
                          <a:spcPts val="1000"/>
                        </a:spcAft>
                      </a:pPr>
                      <a:r>
                        <a:rPr lang="en-US" sz="700" spc="25" dirty="0">
                          <a:effectLst/>
                        </a:rPr>
                        <a:t>4) Algorithm</a:t>
                      </a:r>
                      <a:endParaRPr lang="en-IN" sz="1500" spc="25" dirty="0">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extLst>
                  <a:ext uri="{0D108BD9-81ED-4DB2-BD59-A6C34878D82A}">
                    <a16:rowId xmlns:a16="http://schemas.microsoft.com/office/drawing/2014/main" val="2262102231"/>
                  </a:ext>
                </a:extLst>
              </a:tr>
              <a:tr h="434433">
                <a:tc>
                  <a:txBody>
                    <a:bodyPr/>
                    <a:lstStyle/>
                    <a:p>
                      <a:pPr algn="just">
                        <a:lnSpc>
                          <a:spcPct val="150000"/>
                        </a:lnSpc>
                        <a:spcAft>
                          <a:spcPts val="1000"/>
                        </a:spcAft>
                      </a:pPr>
                      <a:r>
                        <a:rPr lang="en-US" sz="700" spc="25">
                          <a:effectLst/>
                        </a:rPr>
                        <a:t>7</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tc>
                  <a:txBody>
                    <a:bodyPr/>
                    <a:lstStyle/>
                    <a:p>
                      <a:pPr algn="just">
                        <a:lnSpc>
                          <a:spcPct val="150000"/>
                        </a:lnSpc>
                        <a:spcAft>
                          <a:spcPts val="1000"/>
                        </a:spcAft>
                      </a:pPr>
                      <a:r>
                        <a:rPr lang="en-US" sz="700" spc="25">
                          <a:effectLst/>
                        </a:rPr>
                        <a:t>Implementation</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extLst>
                  <a:ext uri="{0D108BD9-81ED-4DB2-BD59-A6C34878D82A}">
                    <a16:rowId xmlns:a16="http://schemas.microsoft.com/office/drawing/2014/main" val="3835785803"/>
                  </a:ext>
                </a:extLst>
              </a:tr>
              <a:tr h="434433">
                <a:tc>
                  <a:txBody>
                    <a:bodyPr/>
                    <a:lstStyle/>
                    <a:p>
                      <a:pPr algn="just">
                        <a:lnSpc>
                          <a:spcPct val="150000"/>
                        </a:lnSpc>
                        <a:spcAft>
                          <a:spcPts val="1000"/>
                        </a:spcAft>
                      </a:pPr>
                      <a:r>
                        <a:rPr lang="en-US" sz="700" spc="25">
                          <a:effectLst/>
                        </a:rPr>
                        <a:t>8</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tc>
                  <a:txBody>
                    <a:bodyPr/>
                    <a:lstStyle/>
                    <a:p>
                      <a:pPr algn="just">
                        <a:lnSpc>
                          <a:spcPct val="150000"/>
                        </a:lnSpc>
                        <a:spcAft>
                          <a:spcPts val="1000"/>
                        </a:spcAft>
                      </a:pPr>
                      <a:r>
                        <a:rPr lang="en-US" sz="700" spc="25">
                          <a:effectLst/>
                        </a:rPr>
                        <a:t>System Requirement</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extLst>
                  <a:ext uri="{0D108BD9-81ED-4DB2-BD59-A6C34878D82A}">
                    <a16:rowId xmlns:a16="http://schemas.microsoft.com/office/drawing/2014/main" val="874571498"/>
                  </a:ext>
                </a:extLst>
              </a:tr>
              <a:tr h="398052">
                <a:tc>
                  <a:txBody>
                    <a:bodyPr/>
                    <a:lstStyle/>
                    <a:p>
                      <a:pPr algn="just">
                        <a:lnSpc>
                          <a:spcPct val="150000"/>
                        </a:lnSpc>
                        <a:spcAft>
                          <a:spcPts val="1000"/>
                        </a:spcAft>
                      </a:pPr>
                      <a:r>
                        <a:rPr lang="en-US" sz="700" spc="25">
                          <a:effectLst/>
                        </a:rPr>
                        <a:t>9</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tc>
                  <a:txBody>
                    <a:bodyPr/>
                    <a:lstStyle/>
                    <a:p>
                      <a:pPr algn="just">
                        <a:lnSpc>
                          <a:spcPct val="150000"/>
                        </a:lnSpc>
                        <a:spcAft>
                          <a:spcPts val="1000"/>
                        </a:spcAft>
                      </a:pPr>
                      <a:r>
                        <a:rPr lang="en-US" sz="700" spc="25">
                          <a:effectLst/>
                        </a:rPr>
                        <a:t>Results</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extLst>
                  <a:ext uri="{0D108BD9-81ED-4DB2-BD59-A6C34878D82A}">
                    <a16:rowId xmlns:a16="http://schemas.microsoft.com/office/drawing/2014/main" val="1472355256"/>
                  </a:ext>
                </a:extLst>
              </a:tr>
              <a:tr h="671979">
                <a:tc>
                  <a:txBody>
                    <a:bodyPr/>
                    <a:lstStyle/>
                    <a:p>
                      <a:pPr algn="just">
                        <a:lnSpc>
                          <a:spcPct val="150000"/>
                        </a:lnSpc>
                        <a:spcAft>
                          <a:spcPts val="1000"/>
                        </a:spcAft>
                      </a:pPr>
                      <a:r>
                        <a:rPr lang="en-US" sz="700" spc="25">
                          <a:effectLst/>
                        </a:rPr>
                        <a:t>10</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tc>
                  <a:txBody>
                    <a:bodyPr/>
                    <a:lstStyle/>
                    <a:p>
                      <a:pPr algn="just">
                        <a:lnSpc>
                          <a:spcPct val="150000"/>
                        </a:lnSpc>
                        <a:spcAft>
                          <a:spcPts val="1000"/>
                        </a:spcAft>
                      </a:pPr>
                      <a:r>
                        <a:rPr lang="en-IN" sz="700" spc="25">
                          <a:effectLst/>
                        </a:rPr>
                        <a:t>Conclusion</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extLst>
                  <a:ext uri="{0D108BD9-81ED-4DB2-BD59-A6C34878D82A}">
                    <a16:rowId xmlns:a16="http://schemas.microsoft.com/office/drawing/2014/main" val="1224896795"/>
                  </a:ext>
                </a:extLst>
              </a:tr>
              <a:tr h="434433">
                <a:tc>
                  <a:txBody>
                    <a:bodyPr/>
                    <a:lstStyle/>
                    <a:p>
                      <a:pPr algn="just">
                        <a:lnSpc>
                          <a:spcPct val="150000"/>
                        </a:lnSpc>
                        <a:spcAft>
                          <a:spcPts val="1000"/>
                        </a:spcAft>
                      </a:pPr>
                      <a:r>
                        <a:rPr lang="en-US" sz="700" spc="25">
                          <a:effectLst/>
                        </a:rPr>
                        <a:t>11</a:t>
                      </a:r>
                      <a:endParaRPr lang="en-IN" sz="1500" spc="25">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tc>
                  <a:txBody>
                    <a:bodyPr/>
                    <a:lstStyle/>
                    <a:p>
                      <a:pPr algn="just">
                        <a:lnSpc>
                          <a:spcPct val="150000"/>
                        </a:lnSpc>
                        <a:spcAft>
                          <a:spcPts val="1000"/>
                        </a:spcAft>
                      </a:pPr>
                      <a:r>
                        <a:rPr lang="en-US" sz="700" spc="25" dirty="0">
                          <a:effectLst/>
                        </a:rPr>
                        <a:t>References</a:t>
                      </a:r>
                      <a:endParaRPr lang="en-IN" sz="1500" spc="25" dirty="0">
                        <a:effectLst/>
                        <a:latin typeface="Times New Roman" panose="02020603050405020304" pitchFamily="18" charset="0"/>
                        <a:ea typeface="Calibri" panose="020F0502020204030204" pitchFamily="34" charset="0"/>
                        <a:cs typeface="Mangal" panose="020B0502040204020203" pitchFamily="18" charset="0"/>
                      </a:endParaRPr>
                    </a:p>
                  </a:txBody>
                  <a:tcPr marL="68316" marR="68316" marT="34158" marB="34158"/>
                </a:tc>
                <a:extLst>
                  <a:ext uri="{0D108BD9-81ED-4DB2-BD59-A6C34878D82A}">
                    <a16:rowId xmlns:a16="http://schemas.microsoft.com/office/drawing/2014/main" val="4008392183"/>
                  </a:ext>
                </a:extLst>
              </a:tr>
            </a:tbl>
          </a:graphicData>
        </a:graphic>
      </p:graphicFrame>
    </p:spTree>
    <p:extLst>
      <p:ext uri="{BB962C8B-B14F-4D97-AF65-F5344CB8AC3E}">
        <p14:creationId xmlns:p14="http://schemas.microsoft.com/office/powerpoint/2010/main" val="261851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CE9570-1ECC-4E5B-BE82-F5948B46F2F7}"/>
              </a:ext>
            </a:extLst>
          </p:cNvPr>
          <p:cNvSpPr>
            <a:spLocks noGrp="1"/>
          </p:cNvSpPr>
          <p:nvPr>
            <p:ph idx="1"/>
          </p:nvPr>
        </p:nvSpPr>
        <p:spPr>
          <a:xfrm>
            <a:off x="864833" y="1071023"/>
            <a:ext cx="10515600" cy="4351338"/>
          </a:xfrm>
        </p:spPr>
        <p:txBody>
          <a:bodyPr/>
          <a:lstStyle/>
          <a:p>
            <a:pPr marL="514350" indent="-514350">
              <a:buNone/>
            </a:pPr>
            <a:r>
              <a:rPr lang="en-US" dirty="0">
                <a:cs typeface="Times New Roman" panose="02020603050405020304" pitchFamily="18" charset="0"/>
              </a:rPr>
              <a:t>2.JavaScript:</a:t>
            </a:r>
          </a:p>
          <a:p>
            <a:pPr marL="514350" indent="-514350">
              <a:buNone/>
            </a:pPr>
            <a:r>
              <a:rPr lang="en-US" dirty="0">
                <a:cs typeface="Times New Roman" panose="02020603050405020304" pitchFamily="18" charset="0"/>
              </a:rPr>
              <a:t>      JavaScript is a lightweight, interpreted programming language. It is designed for creating network-centric applications.  JavaScript is very easy to implement because it is integrated with HTML. It is open and cross-platform.</a:t>
            </a:r>
          </a:p>
          <a:p>
            <a:pPr marL="514350" indent="-514350">
              <a:buNone/>
            </a:pPr>
            <a:r>
              <a:rPr lang="en-US" dirty="0">
                <a:cs typeface="Times New Roman" panose="02020603050405020304" pitchFamily="18" charset="0"/>
              </a:rPr>
              <a:t>      JavaScript is most commonly used as a client side scripting language. When a user requests an HTML page with JavaScript in it, the script is sent to the browser and it's up to the browser to do something with it.</a:t>
            </a:r>
          </a:p>
          <a:p>
            <a:endParaRPr lang="en-IN" dirty="0"/>
          </a:p>
        </p:txBody>
      </p:sp>
    </p:spTree>
    <p:extLst>
      <p:ext uri="{BB962C8B-B14F-4D97-AF65-F5344CB8AC3E}">
        <p14:creationId xmlns:p14="http://schemas.microsoft.com/office/powerpoint/2010/main" val="1259103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A3D20-444A-41C9-9AA3-E1D9A751334B}"/>
              </a:ext>
            </a:extLst>
          </p:cNvPr>
          <p:cNvSpPr>
            <a:spLocks noGrp="1"/>
          </p:cNvSpPr>
          <p:nvPr>
            <p:ph idx="1"/>
          </p:nvPr>
        </p:nvSpPr>
        <p:spPr/>
        <p:txBody>
          <a:bodyPr/>
          <a:lstStyle/>
          <a:p>
            <a:pPr marL="514350" indent="-514350">
              <a:buNone/>
            </a:pPr>
            <a:r>
              <a:rPr lang="en-US" dirty="0">
                <a:cs typeface="Times New Roman" panose="02020603050405020304" pitchFamily="18" charset="0"/>
              </a:rPr>
              <a:t>3.AJAX:</a:t>
            </a:r>
          </a:p>
          <a:p>
            <a:pPr marL="514350" indent="-514350">
              <a:buNone/>
            </a:pPr>
            <a:r>
              <a:rPr lang="en-US" dirty="0">
                <a:cs typeface="Times New Roman" panose="02020603050405020304" pitchFamily="18" charset="0"/>
              </a:rPr>
              <a:t>AJAX stands for Asynchronous JavaScript and XML. AJAX is a new technique for creating better, faster, and more interactive web applications with the help of XML, HTML, CSS, and Java Script. Ajax uses XHTML for content, CSS for presentation, along with Document Object Model and JavaScript for dynamic content display.</a:t>
            </a:r>
          </a:p>
          <a:p>
            <a:endParaRPr lang="en-IN" dirty="0"/>
          </a:p>
        </p:txBody>
      </p:sp>
    </p:spTree>
    <p:extLst>
      <p:ext uri="{BB962C8B-B14F-4D97-AF65-F5344CB8AC3E}">
        <p14:creationId xmlns:p14="http://schemas.microsoft.com/office/powerpoint/2010/main" val="136359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4F54E-CA43-4BB3-BADA-C80863665697}"/>
              </a:ext>
            </a:extLst>
          </p:cNvPr>
          <p:cNvSpPr>
            <a:spLocks noGrp="1"/>
          </p:cNvSpPr>
          <p:nvPr>
            <p:ph type="title"/>
          </p:nvPr>
        </p:nvSpPr>
        <p:spPr>
          <a:xfrm>
            <a:off x="1220680" y="416680"/>
            <a:ext cx="8229600" cy="1143000"/>
          </a:xfrm>
        </p:spPr>
        <p:txBody>
          <a:bodyPr>
            <a:normAutofit/>
          </a:bodyPr>
          <a:lstStyle/>
          <a:p>
            <a:pPr algn="l"/>
            <a:r>
              <a:rPr lang="en-IN" dirty="0">
                <a:latin typeface="Times New Roman" panose="02020603050405020304" pitchFamily="18" charset="0"/>
                <a:cs typeface="Times New Roman" panose="02020603050405020304" pitchFamily="18" charset="0"/>
              </a:rPr>
              <a:t>		11. </a:t>
            </a:r>
            <a:r>
              <a:rPr lang="en-IN" dirty="0">
                <a:latin typeface="+mn-lt"/>
                <a:cs typeface="Times New Roman" panose="02020603050405020304" pitchFamily="18" charset="0"/>
              </a:rPr>
              <a:t>System Requirement</a:t>
            </a:r>
            <a:endParaRPr lang="en-US" dirty="0">
              <a:latin typeface="+mn-lt"/>
              <a:cs typeface="Times New Roman" panose="02020603050405020304" pitchFamily="18" charset="0"/>
            </a:endParaRPr>
          </a:p>
        </p:txBody>
      </p:sp>
      <p:sp>
        <p:nvSpPr>
          <p:cNvPr id="5" name="Content Placeholder 2">
            <a:extLst>
              <a:ext uri="{FF2B5EF4-FFF2-40B4-BE49-F238E27FC236}">
                <a16:creationId xmlns:a16="http://schemas.microsoft.com/office/drawing/2014/main" id="{25B955FA-B39F-440F-ABFA-FE50372FB817}"/>
              </a:ext>
            </a:extLst>
          </p:cNvPr>
          <p:cNvSpPr>
            <a:spLocks noGrp="1"/>
          </p:cNvSpPr>
          <p:nvPr>
            <p:ph idx="1"/>
          </p:nvPr>
        </p:nvSpPr>
        <p:spPr>
          <a:xfrm>
            <a:off x="2064058" y="1804386"/>
            <a:ext cx="8229600" cy="4525963"/>
          </a:xfrm>
        </p:spPr>
        <p:txBody>
          <a:bodyPr>
            <a:normAutofit fontScale="92500" lnSpcReduction="10000"/>
          </a:bodyPr>
          <a:lstStyle/>
          <a:p>
            <a:r>
              <a:rPr lang="en-US" b="1" dirty="0">
                <a:cs typeface="Times New Roman" panose="02020603050405020304" pitchFamily="18" charset="0"/>
              </a:rPr>
              <a:t>Software Requirements :</a:t>
            </a:r>
            <a:endParaRPr lang="en-US" dirty="0">
              <a:cs typeface="Times New Roman" panose="02020603050405020304" pitchFamily="18" charset="0"/>
            </a:endParaRPr>
          </a:p>
          <a:p>
            <a:pPr lvl="0"/>
            <a:r>
              <a:rPr lang="en-US" dirty="0">
                <a:cs typeface="Times New Roman" panose="02020603050405020304" pitchFamily="18" charset="0"/>
              </a:rPr>
              <a:t>Language used    :  php5.x, </a:t>
            </a:r>
            <a:r>
              <a:rPr lang="en-US" dirty="0" err="1">
                <a:cs typeface="Times New Roman" panose="02020603050405020304" pitchFamily="18" charset="0"/>
              </a:rPr>
              <a:t>javascript</a:t>
            </a:r>
            <a:r>
              <a:rPr lang="en-US" dirty="0">
                <a:cs typeface="Times New Roman" panose="02020603050405020304" pitchFamily="18" charset="0"/>
              </a:rPr>
              <a:t>, AJAX </a:t>
            </a:r>
          </a:p>
          <a:p>
            <a:pPr lvl="0"/>
            <a:r>
              <a:rPr lang="en-US" dirty="0">
                <a:cs typeface="Times New Roman" panose="02020603050405020304" pitchFamily="18" charset="0"/>
              </a:rPr>
              <a:t>Server 	         :  XAMPP</a:t>
            </a:r>
          </a:p>
          <a:p>
            <a:pPr lvl="0"/>
            <a:r>
              <a:rPr lang="en-US" dirty="0">
                <a:cs typeface="Times New Roman" panose="02020603050405020304" pitchFamily="18" charset="0"/>
              </a:rPr>
              <a:t>Database	         :  </a:t>
            </a:r>
            <a:r>
              <a:rPr lang="en-US" dirty="0" err="1">
                <a:cs typeface="Times New Roman" panose="02020603050405020304" pitchFamily="18" charset="0"/>
              </a:rPr>
              <a:t>phpMyAdmin</a:t>
            </a:r>
            <a:endParaRPr lang="en-US" dirty="0">
              <a:cs typeface="Times New Roman" panose="02020603050405020304" pitchFamily="18" charset="0"/>
            </a:endParaRPr>
          </a:p>
          <a:p>
            <a:pPr>
              <a:buNone/>
            </a:pPr>
            <a:endParaRPr lang="en-US" dirty="0">
              <a:cs typeface="Times New Roman" panose="02020603050405020304" pitchFamily="18" charset="0"/>
            </a:endParaRPr>
          </a:p>
          <a:p>
            <a:r>
              <a:rPr lang="en-US" b="1" dirty="0">
                <a:cs typeface="Times New Roman" panose="02020603050405020304" pitchFamily="18" charset="0"/>
              </a:rPr>
              <a:t>Hardware Requirements :</a:t>
            </a:r>
            <a:endParaRPr lang="en-US" dirty="0">
              <a:cs typeface="Times New Roman" panose="02020603050405020304" pitchFamily="18" charset="0"/>
            </a:endParaRPr>
          </a:p>
          <a:p>
            <a:pPr lvl="0"/>
            <a:r>
              <a:rPr lang="en-US" b="1" dirty="0">
                <a:cs typeface="Times New Roman" panose="02020603050405020304" pitchFamily="18" charset="0"/>
              </a:rPr>
              <a:t> Processor           : </a:t>
            </a:r>
            <a:r>
              <a:rPr lang="en-US" dirty="0">
                <a:cs typeface="Times New Roman" panose="02020603050405020304" pitchFamily="18" charset="0"/>
              </a:rPr>
              <a:t>800MHz Intel Pentium III or equivalent</a:t>
            </a:r>
          </a:p>
          <a:p>
            <a:pPr lvl="0"/>
            <a:r>
              <a:rPr lang="en-US" b="1" dirty="0">
                <a:cs typeface="Times New Roman" panose="02020603050405020304" pitchFamily="18" charset="0"/>
              </a:rPr>
              <a:t> RAM                    : </a:t>
            </a:r>
            <a:r>
              <a:rPr lang="en-US" dirty="0">
                <a:cs typeface="Times New Roman" panose="02020603050405020304" pitchFamily="18" charset="0"/>
              </a:rPr>
              <a:t>2 GB</a:t>
            </a:r>
          </a:p>
          <a:p>
            <a:pPr lvl="0"/>
            <a:r>
              <a:rPr lang="en-US" b="1" dirty="0">
                <a:cs typeface="Times New Roman" panose="02020603050405020304" pitchFamily="18" charset="0"/>
              </a:rPr>
              <a:t> Disk space          : </a:t>
            </a:r>
            <a:r>
              <a:rPr lang="en-US" dirty="0">
                <a:cs typeface="Times New Roman" panose="02020603050405020304" pitchFamily="18" charset="0"/>
              </a:rPr>
              <a:t>750 MB of free disk space</a:t>
            </a:r>
          </a:p>
          <a:p>
            <a:pPr lvl="0"/>
            <a:r>
              <a:rPr lang="en-US" dirty="0">
                <a:cs typeface="Times New Roman" panose="02020603050405020304" pitchFamily="18" charset="0"/>
              </a:rPr>
              <a:t> </a:t>
            </a:r>
            <a:r>
              <a:rPr lang="en-US" b="1" dirty="0">
                <a:cs typeface="Times New Roman" panose="02020603050405020304" pitchFamily="18" charset="0"/>
              </a:rPr>
              <a:t>Internet connectivity</a:t>
            </a:r>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97167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002337-8476-4695-89CE-E7823F792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6954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301AA4-738D-46F2-8A06-3C0A0B374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66219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7DCA0B-4982-4890-B5D7-E1350D97F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51195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5EE2E8-66A4-49E8-A9B6-87D5B2054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8629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604293-0ACF-4C81-A17B-7FD8B15E6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27615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26784A-CB28-45B9-B7CF-4088FFDFC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02218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5B95EA-547E-4E92-82F3-51FA984C2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6656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60A596-B55B-4F6C-856E-1E9B3822A418}"/>
              </a:ext>
            </a:extLst>
          </p:cNvPr>
          <p:cNvSpPr>
            <a:spLocks noGrp="1"/>
          </p:cNvSpPr>
          <p:nvPr>
            <p:ph type="title"/>
          </p:nvPr>
        </p:nvSpPr>
        <p:spPr>
          <a:xfrm>
            <a:off x="3962400" y="230250"/>
            <a:ext cx="8229600" cy="1143000"/>
          </a:xfrm>
        </p:spPr>
        <p:txBody>
          <a:bodyPr/>
          <a:lstStyle/>
          <a:p>
            <a:pPr algn="l"/>
            <a:r>
              <a:rPr lang="en-US" altLang="en-IN" dirty="0">
                <a:latin typeface="Times New Roman" panose="02020603050405020304" pitchFamily="18" charset="0"/>
                <a:cs typeface="Times New Roman" panose="02020603050405020304" pitchFamily="18" charset="0"/>
              </a:rPr>
              <a:t>1.</a:t>
            </a:r>
            <a:r>
              <a:rPr lang="en-IN" dirty="0">
                <a:latin typeface="+mn-lt"/>
                <a:cs typeface="Times New Roman" panose="02020603050405020304" pitchFamily="18" charset="0"/>
              </a:rPr>
              <a:t>Introduction:</a:t>
            </a:r>
            <a:endParaRPr lang="en-US" dirty="0">
              <a:latin typeface="+mn-lt"/>
              <a:cs typeface="Times New Roman" panose="02020603050405020304" pitchFamily="18" charset="0"/>
            </a:endParaRPr>
          </a:p>
        </p:txBody>
      </p:sp>
      <p:sp>
        <p:nvSpPr>
          <p:cNvPr id="5" name="Content Placeholder 2">
            <a:extLst>
              <a:ext uri="{FF2B5EF4-FFF2-40B4-BE49-F238E27FC236}">
                <a16:creationId xmlns:a16="http://schemas.microsoft.com/office/drawing/2014/main" id="{D4F1C665-06C0-44E5-BEE4-366E7A429CC0}"/>
              </a:ext>
            </a:extLst>
          </p:cNvPr>
          <p:cNvSpPr>
            <a:spLocks noGrp="1"/>
          </p:cNvSpPr>
          <p:nvPr>
            <p:ph idx="1"/>
          </p:nvPr>
        </p:nvSpPr>
        <p:spPr>
          <a:xfrm>
            <a:off x="1353844" y="1564689"/>
            <a:ext cx="8229600" cy="4525963"/>
          </a:xfrm>
        </p:spPr>
        <p:txBody>
          <a:bodyPr/>
          <a:lstStyle/>
          <a:p>
            <a:r>
              <a:rPr lang="en-US" sz="2400" dirty="0">
                <a:cs typeface="Times New Roman" panose="02020603050405020304" pitchFamily="18" charset="0"/>
              </a:rPr>
              <a:t>Many of the internet users search for some query and in result they get ranked list of URL. </a:t>
            </a:r>
          </a:p>
          <a:p>
            <a:r>
              <a:rPr lang="en-US" sz="2400" dirty="0">
                <a:cs typeface="Times New Roman" panose="02020603050405020304" pitchFamily="18" charset="0"/>
              </a:rPr>
              <a:t>User could possibly get some disappointment with this related search.</a:t>
            </a:r>
          </a:p>
          <a:p>
            <a:r>
              <a:rPr lang="en-US" sz="2400" dirty="0">
                <a:cs typeface="Times New Roman" panose="02020603050405020304" pitchFamily="18" charset="0"/>
              </a:rPr>
              <a:t>Hence, we are developing a system that is focusing on retrieving search results in thumbnail form.</a:t>
            </a:r>
          </a:p>
          <a:p>
            <a:r>
              <a:rPr lang="en-US" sz="2400" dirty="0">
                <a:cs typeface="Times New Roman" panose="02020603050405020304" pitchFamily="18" charset="0"/>
              </a:rPr>
              <a:t>User can have interaction with more results in single view. </a:t>
            </a:r>
          </a:p>
          <a:p>
            <a:r>
              <a:rPr lang="en-US" sz="2400" dirty="0">
                <a:cs typeface="Times New Roman" panose="02020603050405020304" pitchFamily="18" charset="0"/>
              </a:rPr>
              <a:t>It affords easy navigation and is straightforward to interpret with user.</a:t>
            </a:r>
          </a:p>
          <a:p>
            <a:pPr>
              <a:buNone/>
            </a:pPr>
            <a:endParaRPr lang="en-US" dirty="0"/>
          </a:p>
        </p:txBody>
      </p:sp>
    </p:spTree>
    <p:extLst>
      <p:ext uri="{BB962C8B-B14F-4D97-AF65-F5344CB8AC3E}">
        <p14:creationId xmlns:p14="http://schemas.microsoft.com/office/powerpoint/2010/main" val="1709199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67129A-0A26-4974-BE54-A2D9515B972D}"/>
              </a:ext>
            </a:extLst>
          </p:cNvPr>
          <p:cNvSpPr>
            <a:spLocks noGrp="1"/>
          </p:cNvSpPr>
          <p:nvPr>
            <p:ph type="title"/>
          </p:nvPr>
        </p:nvSpPr>
        <p:spPr>
          <a:xfrm>
            <a:off x="1185169" y="611989"/>
            <a:ext cx="8229600" cy="1143000"/>
          </a:xfrm>
        </p:spPr>
        <p:txBody>
          <a:bodyPr/>
          <a:lstStyle/>
          <a:p>
            <a:pPr algn="l"/>
            <a:r>
              <a:rPr lang="en-IN" dirty="0">
                <a:latin typeface="Times New Roman" panose="02020603050405020304" pitchFamily="18" charset="0"/>
                <a:cs typeface="Times New Roman" panose="02020603050405020304" pitchFamily="18" charset="0"/>
              </a:rPr>
              <a:t>			12. </a:t>
            </a:r>
            <a:r>
              <a:rPr lang="en-IN" dirty="0">
                <a:latin typeface="+mn-lt"/>
                <a:cs typeface="Times New Roman" panose="02020603050405020304" pitchFamily="18" charset="0"/>
              </a:rPr>
              <a:t>Conclusion:</a:t>
            </a:r>
            <a:endParaRPr lang="en-US" dirty="0">
              <a:latin typeface="+mn-lt"/>
              <a:cs typeface="Times New Roman" panose="02020603050405020304" pitchFamily="18" charset="0"/>
            </a:endParaRPr>
          </a:p>
        </p:txBody>
      </p:sp>
      <p:sp>
        <p:nvSpPr>
          <p:cNvPr id="5" name="Content Placeholder 2">
            <a:extLst>
              <a:ext uri="{FF2B5EF4-FFF2-40B4-BE49-F238E27FC236}">
                <a16:creationId xmlns:a16="http://schemas.microsoft.com/office/drawing/2014/main" id="{12CE1F72-C7A3-4058-825D-B878A0F47E73}"/>
              </a:ext>
            </a:extLst>
          </p:cNvPr>
          <p:cNvSpPr>
            <a:spLocks noGrp="1"/>
          </p:cNvSpPr>
          <p:nvPr>
            <p:ph idx="1"/>
          </p:nvPr>
        </p:nvSpPr>
        <p:spPr>
          <a:xfrm>
            <a:off x="1522521" y="2055180"/>
            <a:ext cx="9317114" cy="4813917"/>
          </a:xfrm>
        </p:spPr>
        <p:txBody>
          <a:bodyPr>
            <a:normAutofit/>
          </a:bodyPr>
          <a:lstStyle/>
          <a:p>
            <a:r>
              <a:rPr lang="en-US" sz="2400" dirty="0">
                <a:cs typeface="Times New Roman" panose="02020603050405020304" pitchFamily="18" charset="0"/>
              </a:rPr>
              <a:t>We introduced Snippet visualization technique to visualize the collection of textual result returned from webpage.</a:t>
            </a:r>
            <a:br>
              <a:rPr lang="en-US" sz="2400" dirty="0">
                <a:cs typeface="Times New Roman" panose="02020603050405020304" pitchFamily="18" charset="0"/>
              </a:rPr>
            </a:br>
            <a:r>
              <a:rPr lang="en-US" sz="2400" dirty="0">
                <a:cs typeface="Times New Roman" panose="02020603050405020304" pitchFamily="18" charset="0"/>
              </a:rPr>
              <a:t> The system collect </a:t>
            </a:r>
            <a:r>
              <a:rPr lang="en-US" sz="2400" dirty="0" err="1">
                <a:cs typeface="Times New Roman" panose="02020603050405020304" pitchFamily="18" charset="0"/>
              </a:rPr>
              <a:t>url</a:t>
            </a:r>
            <a:r>
              <a:rPr lang="en-US" sz="2400" dirty="0">
                <a:cs typeface="Times New Roman" panose="02020603050405020304" pitchFamily="18" charset="0"/>
              </a:rPr>
              <a:t> from webpage displayed as a result of search query and store it on the database. </a:t>
            </a:r>
          </a:p>
          <a:p>
            <a:r>
              <a:rPr lang="en-US" sz="2400" dirty="0">
                <a:cs typeface="Times New Roman" panose="02020603050405020304" pitchFamily="18" charset="0"/>
              </a:rPr>
              <a:t>After storing the data on database it will display all collected text, </a:t>
            </a:r>
            <a:r>
              <a:rPr lang="en-US" sz="2400" dirty="0" err="1">
                <a:cs typeface="Times New Roman" panose="02020603050405020304" pitchFamily="18" charset="0"/>
              </a:rPr>
              <a:t>url</a:t>
            </a:r>
            <a:r>
              <a:rPr lang="en-US" sz="2400" dirty="0">
                <a:cs typeface="Times New Roman" panose="02020603050405020304" pitchFamily="18" charset="0"/>
              </a:rPr>
              <a:t> and description to the server side. </a:t>
            </a:r>
          </a:p>
          <a:p>
            <a:r>
              <a:rPr lang="en-US" sz="2400" dirty="0">
                <a:cs typeface="Times New Roman" panose="02020603050405020304" pitchFamily="18" charset="0"/>
              </a:rPr>
              <a:t>Then it starts preprocessing on collected </a:t>
            </a:r>
            <a:r>
              <a:rPr lang="en-US" sz="2400" dirty="0" err="1">
                <a:cs typeface="Times New Roman" panose="02020603050405020304" pitchFamily="18" charset="0"/>
              </a:rPr>
              <a:t>url</a:t>
            </a:r>
            <a:r>
              <a:rPr lang="en-US" sz="2400" dirty="0">
                <a:cs typeface="Times New Roman" panose="02020603050405020304" pitchFamily="18" charset="0"/>
              </a:rPr>
              <a:t>. Hence it is useful to the system to do further task. Finally preprocessed data as a output displayed.</a:t>
            </a:r>
          </a:p>
          <a:p>
            <a:endParaRPr lang="en-US" dirty="0"/>
          </a:p>
        </p:txBody>
      </p:sp>
    </p:spTree>
    <p:extLst>
      <p:ext uri="{BB962C8B-B14F-4D97-AF65-F5344CB8AC3E}">
        <p14:creationId xmlns:p14="http://schemas.microsoft.com/office/powerpoint/2010/main" val="2373782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9EAF6C-53EB-492D-9D14-37A688FA5144}"/>
              </a:ext>
            </a:extLst>
          </p:cNvPr>
          <p:cNvSpPr>
            <a:spLocks noGrp="1"/>
          </p:cNvSpPr>
          <p:nvPr>
            <p:ph type="title"/>
          </p:nvPr>
        </p:nvSpPr>
        <p:spPr>
          <a:xfrm>
            <a:off x="1398233" y="611990"/>
            <a:ext cx="8229600" cy="1143000"/>
          </a:xfrm>
        </p:spPr>
        <p:txBody>
          <a:bodyPr/>
          <a:lstStyle/>
          <a:p>
            <a:pPr algn="l"/>
            <a:r>
              <a:rPr lang="en-IN" dirty="0">
                <a:latin typeface="Times New Roman" panose="02020603050405020304" pitchFamily="18" charset="0"/>
                <a:cs typeface="Times New Roman" panose="02020603050405020304" pitchFamily="18" charset="0"/>
              </a:rPr>
              <a:t>			13. </a:t>
            </a:r>
            <a:r>
              <a:rPr lang="en-IN" dirty="0">
                <a:latin typeface="+mn-lt"/>
                <a:cs typeface="Times New Roman" panose="02020603050405020304" pitchFamily="18" charset="0"/>
              </a:rPr>
              <a:t>Further Work:</a:t>
            </a:r>
            <a:endParaRPr lang="en-US" dirty="0">
              <a:latin typeface="+mn-lt"/>
              <a:cs typeface="Times New Roman" panose="02020603050405020304" pitchFamily="18" charset="0"/>
            </a:endParaRPr>
          </a:p>
        </p:txBody>
      </p:sp>
      <p:sp>
        <p:nvSpPr>
          <p:cNvPr id="5" name="Content Placeholder 2">
            <a:extLst>
              <a:ext uri="{FF2B5EF4-FFF2-40B4-BE49-F238E27FC236}">
                <a16:creationId xmlns:a16="http://schemas.microsoft.com/office/drawing/2014/main" id="{72A2E780-C6CE-4B25-963B-30ABB702230D}"/>
              </a:ext>
            </a:extLst>
          </p:cNvPr>
          <p:cNvSpPr>
            <a:spLocks noGrp="1"/>
          </p:cNvSpPr>
          <p:nvPr>
            <p:ph idx="1"/>
          </p:nvPr>
        </p:nvSpPr>
        <p:spPr>
          <a:xfrm>
            <a:off x="727970" y="1937552"/>
            <a:ext cx="10830756" cy="4587535"/>
          </a:xfrm>
        </p:spPr>
        <p:txBody>
          <a:bodyPr>
            <a:normAutofit/>
          </a:bodyPr>
          <a:lstStyle/>
          <a:p>
            <a:r>
              <a:rPr lang="en-US" sz="2400" dirty="0">
                <a:latin typeface="+mj-lt"/>
              </a:rPr>
              <a:t> </a:t>
            </a:r>
            <a:r>
              <a:rPr lang="en-US" sz="2400" dirty="0">
                <a:latin typeface="+mj-lt"/>
                <a:cs typeface="Times New Roman" panose="02020603050405020304" pitchFamily="18" charset="0"/>
              </a:rPr>
              <a:t>After preprocessing has completed successfully system will form cluster of similar document using k-means algorithm.</a:t>
            </a:r>
          </a:p>
          <a:p>
            <a:r>
              <a:rPr lang="en-US" sz="2400" dirty="0">
                <a:latin typeface="+mj-lt"/>
                <a:cs typeface="Times New Roman" panose="02020603050405020304" pitchFamily="18" charset="0"/>
              </a:rPr>
              <a:t>After that system will rank data according to user’s hit ratio for particular site. </a:t>
            </a:r>
          </a:p>
          <a:p>
            <a:r>
              <a:rPr lang="en-US" sz="2400" dirty="0">
                <a:latin typeface="+mj-lt"/>
                <a:cs typeface="Times New Roman" panose="02020603050405020304" pitchFamily="18" charset="0"/>
              </a:rPr>
              <a:t>Then while displaying result it will optimize the placement of snippet so, that overlapping within snippet get removed.</a:t>
            </a:r>
          </a:p>
          <a:p>
            <a:pPr>
              <a:buNone/>
            </a:pP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28039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5D0EFC-65D9-4C26-848B-8CEFCAAC9485}"/>
              </a:ext>
            </a:extLst>
          </p:cNvPr>
          <p:cNvSpPr>
            <a:spLocks noGrp="1"/>
          </p:cNvSpPr>
          <p:nvPr>
            <p:ph type="title"/>
          </p:nvPr>
        </p:nvSpPr>
        <p:spPr>
          <a:xfrm>
            <a:off x="1194047" y="274638"/>
            <a:ext cx="8229600" cy="1143000"/>
          </a:xfrm>
        </p:spPr>
        <p:txBody>
          <a:bodyPr/>
          <a:lstStyle/>
          <a:p>
            <a:r>
              <a:rPr lang="en-IN" dirty="0"/>
              <a:t>			14.References</a:t>
            </a:r>
          </a:p>
        </p:txBody>
      </p:sp>
      <p:sp>
        <p:nvSpPr>
          <p:cNvPr id="5" name="Content Placeholder 2">
            <a:extLst>
              <a:ext uri="{FF2B5EF4-FFF2-40B4-BE49-F238E27FC236}">
                <a16:creationId xmlns:a16="http://schemas.microsoft.com/office/drawing/2014/main" id="{6D735E7E-31B6-44FF-AB08-C034600D8AA0}"/>
              </a:ext>
            </a:extLst>
          </p:cNvPr>
          <p:cNvSpPr>
            <a:spLocks noGrp="1"/>
          </p:cNvSpPr>
          <p:nvPr>
            <p:ph idx="1"/>
          </p:nvPr>
        </p:nvSpPr>
        <p:spPr>
          <a:xfrm>
            <a:off x="532660" y="1600200"/>
            <a:ext cx="11026065" cy="4525963"/>
          </a:xfrm>
        </p:spPr>
        <p:txBody>
          <a:bodyPr>
            <a:normAutofit fontScale="70000" lnSpcReduction="20000"/>
          </a:bodyPr>
          <a:lstStyle/>
          <a:p>
            <a:r>
              <a:rPr lang="en-US" b="1" dirty="0"/>
              <a:t>1. Papers :</a:t>
            </a:r>
            <a:endParaRPr lang="en-IN" dirty="0"/>
          </a:p>
          <a:p>
            <a:pPr marL="0" lvl="0" indent="0">
              <a:buNone/>
            </a:pPr>
            <a:r>
              <a:rPr lang="en-US" dirty="0"/>
              <a:t>       1. [1] “Similarity  Preserving  Snippet-Based  Visualization  of  Web  Search  Results”  Erick Gomez-        	Nieto,  </a:t>
            </a:r>
            <a:r>
              <a:rPr lang="en-US" dirty="0" err="1"/>
              <a:t>Frizzi</a:t>
            </a:r>
            <a:r>
              <a:rPr lang="en-US" dirty="0"/>
              <a:t>  San  Roman,  Paulo  </a:t>
            </a:r>
            <a:r>
              <a:rPr lang="en-US" dirty="0" err="1"/>
              <a:t>Pagliosa</a:t>
            </a:r>
            <a:r>
              <a:rPr lang="en-US" dirty="0"/>
              <a:t>,  Wallace  </a:t>
            </a:r>
            <a:r>
              <a:rPr lang="en-US" dirty="0" err="1"/>
              <a:t>Casaca</a:t>
            </a:r>
            <a:r>
              <a:rPr lang="en-US" dirty="0"/>
              <a:t>,  Elias  S.  </a:t>
            </a:r>
            <a:r>
              <a:rPr lang="en-US" dirty="0" err="1"/>
              <a:t>Helou</a:t>
            </a:r>
            <a:r>
              <a:rPr lang="en-US" dirty="0"/>
              <a:t>, Maria</a:t>
            </a:r>
            <a:endParaRPr lang="en-IN" dirty="0"/>
          </a:p>
          <a:p>
            <a:pPr marL="0" lvl="0" indent="0">
              <a:buNone/>
            </a:pPr>
            <a:r>
              <a:rPr lang="en-US" dirty="0"/>
              <a:t>       2.Cristina  F. de  Oliveira,  and  Luis  Gustavo  </a:t>
            </a:r>
            <a:r>
              <a:rPr lang="en-US" dirty="0" err="1"/>
              <a:t>Nonato</a:t>
            </a:r>
            <a:r>
              <a:rPr lang="en-US" dirty="0"/>
              <a:t>, IEEE  transactions  on  visualization and  	computer graphics, vol. 20, no. 3, MARCH 2014.</a:t>
            </a:r>
            <a:endParaRPr lang="en-IN" dirty="0"/>
          </a:p>
          <a:p>
            <a:pPr marL="0" lvl="0" indent="0">
              <a:buNone/>
            </a:pPr>
            <a:r>
              <a:rPr lang="en-US" dirty="0"/>
              <a:t>       3. “Visualization  on  Web  Snippets”:  A  Survey  Shefali  Kedia1,  Prof.  K.  P.  </a:t>
            </a:r>
            <a:r>
              <a:rPr lang="en-US" dirty="0" err="1"/>
              <a:t>Wagh</a:t>
            </a:r>
            <a:r>
              <a:rPr lang="en-US" dirty="0"/>
              <a:t>,  Dr. P. N. </a:t>
            </a:r>
            <a:r>
              <a:rPr lang="en-US" dirty="0" err="1"/>
              <a:t>Chatur</a:t>
            </a:r>
            <a:r>
              <a:rPr lang="en-US" dirty="0"/>
              <a:t> 	International Journal of Innovative Research in Science, Engineering and Technology.    	Volume 6, Special Issue 1, January 2017.</a:t>
            </a:r>
            <a:endParaRPr lang="en-IN" dirty="0"/>
          </a:p>
          <a:p>
            <a:pPr marL="0" indent="0">
              <a:buNone/>
            </a:pPr>
            <a:r>
              <a:rPr lang="en-IN" dirty="0"/>
              <a:t> </a:t>
            </a:r>
          </a:p>
          <a:p>
            <a:r>
              <a:rPr lang="en-US" b="1" dirty="0"/>
              <a:t>2. Websites :</a:t>
            </a:r>
            <a:endParaRPr lang="en-IN" dirty="0"/>
          </a:p>
          <a:p>
            <a:pPr marL="0" indent="0">
              <a:buNone/>
            </a:pPr>
            <a:r>
              <a:rPr lang="en-US" dirty="0"/>
              <a:t>        1. https://www.analyticsvidhya.com/blog/2014/11/text-data-cleaning-steps-python</a:t>
            </a:r>
            <a:endParaRPr lang="en-IN" dirty="0"/>
          </a:p>
          <a:p>
            <a:pPr marL="0" indent="0">
              <a:buNone/>
            </a:pPr>
            <a:r>
              <a:rPr lang="en-US" dirty="0"/>
              <a:t>        2. https://ctrlq.org/code/20076-google-search-api</a:t>
            </a:r>
            <a:endParaRPr lang="en-IN" dirty="0"/>
          </a:p>
          <a:p>
            <a:pPr marL="0" indent="0">
              <a:buNone/>
            </a:pPr>
            <a:r>
              <a:rPr lang="en-US" dirty="0"/>
              <a:t>        3. </a:t>
            </a:r>
            <a:r>
              <a:rPr lang="en-US" u="sng" dirty="0">
                <a:hlinkClick r:id="rId2"/>
              </a:rPr>
              <a:t>https://searchengineland.com/how-to-use-fetch-as-googlebot-like-seo-samurai-214292</a:t>
            </a:r>
            <a:endParaRPr lang="en-IN" dirty="0"/>
          </a:p>
          <a:p>
            <a:pPr marL="0" indent="0">
              <a:buNone/>
            </a:pPr>
            <a:r>
              <a:rPr lang="en-IN" dirty="0"/>
              <a:t> </a:t>
            </a:r>
          </a:p>
          <a:p>
            <a:endParaRPr lang="en-IN" dirty="0"/>
          </a:p>
        </p:txBody>
      </p:sp>
    </p:spTree>
    <p:extLst>
      <p:ext uri="{BB962C8B-B14F-4D97-AF65-F5344CB8AC3E}">
        <p14:creationId xmlns:p14="http://schemas.microsoft.com/office/powerpoint/2010/main" val="1404462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DF87E-B6A0-49CC-BB5C-391D312DEDC2}"/>
              </a:ext>
            </a:extLst>
          </p:cNvPr>
          <p:cNvSpPr>
            <a:spLocks noGrp="1"/>
          </p:cNvSpPr>
          <p:nvPr>
            <p:ph idx="1"/>
          </p:nvPr>
        </p:nvSpPr>
        <p:spPr/>
        <p:txBody>
          <a:bodyPr/>
          <a:lstStyle/>
          <a:p>
            <a:r>
              <a:rPr lang="en-US" b="1" dirty="0"/>
              <a:t>3. Books :</a:t>
            </a:r>
            <a:endParaRPr lang="en-IN" dirty="0"/>
          </a:p>
          <a:p>
            <a:pPr marL="0" indent="0">
              <a:buNone/>
            </a:pPr>
            <a:r>
              <a:rPr lang="en-US" dirty="0"/>
              <a:t>        1. The Joy of PHP Programming: A Beginner’s Guide – by Alan Forbes</a:t>
            </a:r>
            <a:endParaRPr lang="en-IN" dirty="0"/>
          </a:p>
          <a:p>
            <a:pPr marL="0" indent="0">
              <a:buNone/>
            </a:pPr>
            <a:r>
              <a:rPr lang="en-US" dirty="0"/>
              <a:t>        2.  PHP &amp; MySQL Novice to Ninja – by Kevin Yank</a:t>
            </a:r>
            <a:endParaRPr lang="en-IN" dirty="0"/>
          </a:p>
          <a:p>
            <a:pPr marL="0" indent="0">
              <a:buNone/>
            </a:pPr>
            <a:r>
              <a:rPr lang="en-US" dirty="0"/>
              <a:t>        3. Java the complete reference book by Herbert </a:t>
            </a:r>
            <a:r>
              <a:rPr lang="en-US" dirty="0" err="1"/>
              <a:t>Schildt</a:t>
            </a:r>
            <a:endParaRPr lang="en-IN" dirty="0"/>
          </a:p>
          <a:p>
            <a:endParaRPr lang="en-IN" dirty="0"/>
          </a:p>
        </p:txBody>
      </p:sp>
    </p:spTree>
    <p:extLst>
      <p:ext uri="{BB962C8B-B14F-4D97-AF65-F5344CB8AC3E}">
        <p14:creationId xmlns:p14="http://schemas.microsoft.com/office/powerpoint/2010/main" val="23768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23145-B0DE-4BE7-B1C8-D163335C9715}"/>
              </a:ext>
            </a:extLst>
          </p:cNvPr>
          <p:cNvSpPr>
            <a:spLocks noGrp="1"/>
          </p:cNvSpPr>
          <p:nvPr>
            <p:ph idx="1"/>
          </p:nvPr>
        </p:nvSpPr>
        <p:spPr>
          <a:xfrm>
            <a:off x="2649244" y="2701970"/>
            <a:ext cx="10515600" cy="4351338"/>
          </a:xfrm>
        </p:spPr>
        <p:txBody>
          <a:bodyPr>
            <a:normAutofit/>
          </a:bodyPr>
          <a:lstStyle/>
          <a:p>
            <a:pPr marL="0" indent="0">
              <a:buNone/>
            </a:pPr>
            <a:r>
              <a:rPr lang="en-IN" sz="8000" dirty="0"/>
              <a:t>Thank You…!!!!</a:t>
            </a:r>
          </a:p>
        </p:txBody>
      </p:sp>
    </p:spTree>
    <p:extLst>
      <p:ext uri="{BB962C8B-B14F-4D97-AF65-F5344CB8AC3E}">
        <p14:creationId xmlns:p14="http://schemas.microsoft.com/office/powerpoint/2010/main" val="135326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841066-A5E1-49F1-ADB2-C95E14116E22}"/>
              </a:ext>
            </a:extLst>
          </p:cNvPr>
          <p:cNvSpPr>
            <a:spLocks noGrp="1"/>
          </p:cNvSpPr>
          <p:nvPr>
            <p:ph type="title"/>
          </p:nvPr>
        </p:nvSpPr>
        <p:spPr>
          <a:xfrm>
            <a:off x="1744462" y="452192"/>
            <a:ext cx="8229600" cy="1143000"/>
          </a:xfrm>
        </p:spPr>
        <p:txBody>
          <a:bodyPr/>
          <a:lstStyle/>
          <a:p>
            <a:r>
              <a:rPr lang="en-IN" dirty="0"/>
              <a:t>			2. Abstract</a:t>
            </a:r>
          </a:p>
        </p:txBody>
      </p:sp>
      <p:sp>
        <p:nvSpPr>
          <p:cNvPr id="5" name="Content Placeholder 2">
            <a:extLst>
              <a:ext uri="{FF2B5EF4-FFF2-40B4-BE49-F238E27FC236}">
                <a16:creationId xmlns:a16="http://schemas.microsoft.com/office/drawing/2014/main" id="{3EDC4C19-FE95-408F-A354-5442FC32CF8B}"/>
              </a:ext>
            </a:extLst>
          </p:cNvPr>
          <p:cNvSpPr>
            <a:spLocks noGrp="1"/>
          </p:cNvSpPr>
          <p:nvPr>
            <p:ph idx="1"/>
          </p:nvPr>
        </p:nvSpPr>
        <p:spPr>
          <a:xfrm>
            <a:off x="710213" y="1777754"/>
            <a:ext cx="10892901" cy="5013663"/>
          </a:xfrm>
        </p:spPr>
        <p:txBody>
          <a:bodyPr>
            <a:normAutofit fontScale="92500" lnSpcReduction="10000"/>
          </a:bodyPr>
          <a:lstStyle/>
          <a:p>
            <a:r>
              <a:rPr lang="en-IN" dirty="0">
                <a:cs typeface="Times New Roman" panose="02020603050405020304" pitchFamily="18" charset="0"/>
              </a:rPr>
              <a:t>Internet  users  are  very  familiar  with  the  results  of  a  search  query  displayed  as  a  ranked  list  of  snippets.  Each  textual  snippet  shows  a content  summary  of  the  referred  document (or  web  page)  and  a  link  to  it.  This  display  has  many  advantages,  e.g.,  it  affords  easy  navigation  and is  straightforward  to  interpret.  Nonetheless,  any  user  of  search  engines could  possibly  report  some  experience  of  disappointment  with  this metaphor.  Indeed,  it has  limitations  in  particular  situations,  as  it  fails  to provide  an  overview  of  the  document  collection  retrieved.  Moreover, depending  on  the  nature  of  the  query  - e.g.,  it  may  be  too  general,  or ambiguous,  or  ill  expressed –  the  desired  information  may  be  poorly ranked,  or  results  may  contemplate  varied  topics.  Several  search  tasks would  be  easier  if  users  were  shown  an  overview  of  the  returned documents,  organized  so  as  to  reflect  how  related  they  are,  content-wise.</a:t>
            </a:r>
            <a:r>
              <a:rPr lang="en-US" dirty="0"/>
              <a:t>	</a:t>
            </a:r>
            <a:endParaRPr lang="en-IN" dirty="0"/>
          </a:p>
        </p:txBody>
      </p:sp>
    </p:spTree>
    <p:extLst>
      <p:ext uri="{BB962C8B-B14F-4D97-AF65-F5344CB8AC3E}">
        <p14:creationId xmlns:p14="http://schemas.microsoft.com/office/powerpoint/2010/main" val="172628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581944-68CD-4E06-94EA-827BD399147E}"/>
              </a:ext>
            </a:extLst>
          </p:cNvPr>
          <p:cNvSpPr>
            <a:spLocks noGrp="1"/>
          </p:cNvSpPr>
          <p:nvPr>
            <p:ph type="title"/>
          </p:nvPr>
        </p:nvSpPr>
        <p:spPr>
          <a:xfrm>
            <a:off x="1380478" y="496580"/>
            <a:ext cx="8229600" cy="1143000"/>
          </a:xfrm>
        </p:spPr>
        <p:txBody>
          <a:bodyPr>
            <a:normAutofit fontScale="90000"/>
          </a:bodyPr>
          <a:lstStyle/>
          <a:p>
            <a:r>
              <a:rPr lang="en-IN" dirty="0"/>
              <a:t>3. 	Need Of Work With Motivating 		Example</a:t>
            </a:r>
          </a:p>
        </p:txBody>
      </p:sp>
      <p:sp>
        <p:nvSpPr>
          <p:cNvPr id="5" name="Content Placeholder 2">
            <a:extLst>
              <a:ext uri="{FF2B5EF4-FFF2-40B4-BE49-F238E27FC236}">
                <a16:creationId xmlns:a16="http://schemas.microsoft.com/office/drawing/2014/main" id="{9CD224DD-AF8B-42E0-809D-89ABF6090E30}"/>
              </a:ext>
            </a:extLst>
          </p:cNvPr>
          <p:cNvSpPr>
            <a:spLocks noGrp="1"/>
          </p:cNvSpPr>
          <p:nvPr>
            <p:ph idx="1"/>
          </p:nvPr>
        </p:nvSpPr>
        <p:spPr>
          <a:xfrm>
            <a:off x="816746" y="1822142"/>
            <a:ext cx="10963922" cy="4862743"/>
          </a:xfrm>
        </p:spPr>
        <p:txBody>
          <a:bodyPr>
            <a:normAutofit fontScale="85000" lnSpcReduction="10000"/>
          </a:bodyPr>
          <a:lstStyle/>
          <a:p>
            <a:r>
              <a:rPr lang="en-IN" sz="3000" dirty="0">
                <a:cs typeface="Times New Roman" panose="02020603050405020304" pitchFamily="18" charset="0"/>
              </a:rPr>
              <a:t>The  standard  approach  of  displaying  query  results  as  a  linear  list  of  snippets is  quite  effective  for  most  tasks  performed  by  users of search engines. However,  when  users  carry  out  an  exploratory  search  on  a  broad  topic  or subject,  linear  lists  are  not  so helpful,  demanding  additional  effort  towards gathering  and  mentally  organizing  the  relevant  information.  The  visualization technique  introduced  in  this  article,  this project,  has  been  designed  to assist  users  in  these  exploratory  scenarios.  As  such,  it  is  not  intended  as  a substitute  for  lists  of  snippets,  but  rather  as  an  additional  resource  to improve user  experience  in  specific  situations.  Therefore,  the  proposed  visualization  system  aims  at  helping  users  to  gain  a  more  comprehensive  view  of  the query  results,  highlighting  related  documents  and  web  pages  while still retaining,  as  much  as  possible,  the  good  properties  of  the  conventional  list-based  paradigm,  namely,  the  rank  information  and  the  summary  content provided  by  the  snippets.</a:t>
            </a:r>
          </a:p>
          <a:p>
            <a:endParaRPr lang="en-IN" dirty="0"/>
          </a:p>
        </p:txBody>
      </p:sp>
    </p:spTree>
    <p:extLst>
      <p:ext uri="{BB962C8B-B14F-4D97-AF65-F5344CB8AC3E}">
        <p14:creationId xmlns:p14="http://schemas.microsoft.com/office/powerpoint/2010/main" val="407860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D528F7-EA40-42D4-B3E1-91830F830731}"/>
              </a:ext>
            </a:extLst>
          </p:cNvPr>
          <p:cNvSpPr/>
          <p:nvPr/>
        </p:nvSpPr>
        <p:spPr>
          <a:xfrm>
            <a:off x="1473693" y="807868"/>
            <a:ext cx="9507985" cy="4194738"/>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sz="4000" dirty="0">
                <a:latin typeface="Calibri" panose="020F0502020204030204" pitchFamily="34" charset="0"/>
                <a:ea typeface="Times New Roman" panose="02020603050405020304" pitchFamily="18" charset="0"/>
                <a:cs typeface="Times New Roman" panose="02020603050405020304" pitchFamily="18" charset="0"/>
              </a:rPr>
              <a:t>4</a:t>
            </a:r>
            <a:r>
              <a:rPr lang="en-US" sz="4000" dirty="0">
                <a:ea typeface="Times New Roman" panose="02020603050405020304" pitchFamily="18" charset="0"/>
                <a:cs typeface="Times New Roman" panose="02020603050405020304" pitchFamily="18" charset="0"/>
              </a:rPr>
              <a:t>.Objectives:</a:t>
            </a:r>
          </a:p>
          <a:p>
            <a:pPr>
              <a:lnSpc>
                <a:spcPct val="107000"/>
              </a:lnSpc>
              <a:spcAft>
                <a:spcPts val="800"/>
              </a:spcAft>
            </a:pPr>
            <a:endParaRPr lang="en-IN" sz="4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300" dirty="0">
                <a:ea typeface="Times New Roman" panose="02020603050405020304" pitchFamily="18" charset="0"/>
                <a:cs typeface="Times New Roman" panose="02020603050405020304" pitchFamily="18" charset="0"/>
              </a:rPr>
              <a:t>To perform pre processing of collected data.</a:t>
            </a:r>
            <a:endParaRPr lang="en-IN" sz="2300" dirty="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300" dirty="0">
                <a:ea typeface="Times New Roman" panose="02020603050405020304" pitchFamily="18" charset="0"/>
                <a:cs typeface="Times New Roman" panose="02020603050405020304" pitchFamily="18" charset="0"/>
              </a:rPr>
              <a:t>To perform similarity identification and ranking the snippets using k means algorithm.</a:t>
            </a:r>
            <a:endParaRPr lang="en-IN" sz="2300" dirty="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300" dirty="0">
                <a:ea typeface="Times New Roman" panose="02020603050405020304" pitchFamily="18" charset="0"/>
                <a:cs typeface="Times New Roman" panose="02020603050405020304" pitchFamily="18" charset="0"/>
              </a:rPr>
              <a:t>To perform optimization of the snippets for visualization purpose.</a:t>
            </a:r>
            <a:endParaRPr lang="en-IN" sz="2300" dirty="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300" dirty="0">
                <a:ea typeface="Times New Roman" panose="02020603050405020304" pitchFamily="18" charset="0"/>
                <a:cs typeface="Times New Roman" panose="02020603050405020304" pitchFamily="18" charset="0"/>
              </a:rPr>
              <a:t>To analyze the performance of proposed system via experimental evaluation of results.</a:t>
            </a:r>
            <a:endParaRPr lang="en-IN" sz="23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84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1FEA0D2-A923-4FD4-9C20-768B7D7BCB0E}"/>
              </a:ext>
            </a:extLst>
          </p:cNvPr>
          <p:cNvSpPr>
            <a:spLocks noGrp="1"/>
          </p:cNvSpPr>
          <p:nvPr>
            <p:ph idx="1"/>
          </p:nvPr>
        </p:nvSpPr>
        <p:spPr>
          <a:xfrm>
            <a:off x="1584665" y="645851"/>
            <a:ext cx="8229600" cy="5897563"/>
          </a:xfrm>
        </p:spPr>
        <p:txBody>
          <a:bodyPr>
            <a:normAutofit/>
          </a:bodyPr>
          <a:lstStyle/>
          <a:p>
            <a:pPr>
              <a:buNone/>
            </a:pPr>
            <a:endParaRPr lang="en-US" sz="2400" b="1" dirty="0"/>
          </a:p>
          <a:p>
            <a:pPr>
              <a:buNone/>
            </a:pPr>
            <a:r>
              <a:rPr lang="en-US" dirty="0"/>
              <a:t> 			</a:t>
            </a:r>
            <a:r>
              <a:rPr lang="en-US" sz="4000" dirty="0"/>
              <a:t>5.</a:t>
            </a:r>
            <a:r>
              <a:rPr lang="en-US" sz="4000" dirty="0">
                <a:cs typeface="Times New Roman" panose="02020603050405020304" pitchFamily="18" charset="0"/>
              </a:rPr>
              <a:t>Problem Statement</a:t>
            </a:r>
            <a:r>
              <a:rPr lang="en-US" sz="4000" dirty="0"/>
              <a:t>:</a:t>
            </a: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a:cs typeface="Times New Roman" panose="02020603050405020304" pitchFamily="18" charset="0"/>
              </a:rPr>
              <a:t>    To  develop visualization based technique for web search result based on the textual snippets.</a:t>
            </a:r>
          </a:p>
          <a:p>
            <a:pPr marL="567055" indent="-45720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59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AD1B39-CCBF-4C2E-989B-D8A957B37064}"/>
              </a:ext>
            </a:extLst>
          </p:cNvPr>
          <p:cNvSpPr>
            <a:spLocks noGrp="1"/>
          </p:cNvSpPr>
          <p:nvPr>
            <p:ph type="title"/>
          </p:nvPr>
        </p:nvSpPr>
        <p:spPr>
          <a:xfrm>
            <a:off x="1797728" y="514335"/>
            <a:ext cx="8229600" cy="1143000"/>
          </a:xfrm>
        </p:spPr>
        <p:txBody>
          <a:bodyPr>
            <a:normAutofit fontScale="90000"/>
          </a:bodyPr>
          <a:lstStyle/>
          <a:p>
            <a:pPr algn="l"/>
            <a:r>
              <a:rPr lang="en-US" dirty="0">
                <a:latin typeface="Times New Roman" panose="02020603050405020304" pitchFamily="18" charset="0"/>
                <a:cs typeface="Times New Roman" panose="02020603050405020304" pitchFamily="18" charset="0"/>
              </a:rPr>
              <a:t>6</a:t>
            </a:r>
            <a:r>
              <a:rPr lang="en-US" dirty="0">
                <a:latin typeface="+mn-lt"/>
                <a:cs typeface="Times New Roman" panose="02020603050405020304" pitchFamily="18" charset="0"/>
              </a:rPr>
              <a:t>. Software requirement specification</a:t>
            </a:r>
          </a:p>
        </p:txBody>
      </p:sp>
      <p:sp>
        <p:nvSpPr>
          <p:cNvPr id="5" name="Content Placeholder 2">
            <a:extLst>
              <a:ext uri="{FF2B5EF4-FFF2-40B4-BE49-F238E27FC236}">
                <a16:creationId xmlns:a16="http://schemas.microsoft.com/office/drawing/2014/main" id="{1A5314BC-A81F-4E5C-A197-F2D06E20004D}"/>
              </a:ext>
            </a:extLst>
          </p:cNvPr>
          <p:cNvSpPr>
            <a:spLocks noGrp="1"/>
          </p:cNvSpPr>
          <p:nvPr>
            <p:ph idx="1"/>
          </p:nvPr>
        </p:nvSpPr>
        <p:spPr>
          <a:xfrm>
            <a:off x="1074197" y="1839897"/>
            <a:ext cx="10617693" cy="4844988"/>
          </a:xfrm>
        </p:spPr>
        <p:txBody>
          <a:bodyPr>
            <a:normAutofit/>
          </a:bodyPr>
          <a:lstStyle/>
          <a:p>
            <a:r>
              <a:rPr lang="en-US" sz="2000" dirty="0">
                <a:cs typeface="Times New Roman" panose="02020603050405020304" pitchFamily="18" charset="0"/>
              </a:rPr>
              <a:t>The introduction of the Software Requirements Specification (SRS) provides an overview of the entire SRS with purpose and  scope.    	</a:t>
            </a:r>
          </a:p>
          <a:p>
            <a:r>
              <a:rPr lang="en-US" sz="2000" dirty="0">
                <a:cs typeface="Times New Roman" panose="02020603050405020304" pitchFamily="18" charset="0"/>
              </a:rPr>
              <a:t>The purpose of this SRS document is to provide a detailed overview of our software product, its parameters and goals. </a:t>
            </a:r>
          </a:p>
          <a:p>
            <a:r>
              <a:rPr lang="en-US" sz="2000" dirty="0">
                <a:cs typeface="Times New Roman" panose="02020603050405020304" pitchFamily="18" charset="0"/>
              </a:rPr>
              <a:t>This document describes the project's target and its user interface, hardware and software requirements.</a:t>
            </a:r>
          </a:p>
          <a:p>
            <a:r>
              <a:rPr lang="en-US" sz="2000" dirty="0">
                <a:cs typeface="Times New Roman" panose="02020603050405020304" pitchFamily="18" charset="0"/>
              </a:rPr>
              <a:t> It defines how users see the product and its functionality.</a:t>
            </a:r>
          </a:p>
          <a:p>
            <a:r>
              <a:rPr lang="en-US" sz="2000" dirty="0">
                <a:cs typeface="Times New Roman" panose="02020603050405020304" pitchFamily="18" charset="0"/>
              </a:rPr>
              <a:t>Snippet visualization system focus on optimized results of web search  engine, for making it easy to navigate and more user friendly.</a:t>
            </a:r>
          </a:p>
          <a:p>
            <a:r>
              <a:rPr lang="en-US" sz="2000" dirty="0">
                <a:cs typeface="Times New Roman" panose="02020603050405020304" pitchFamily="18" charset="0"/>
              </a:rPr>
              <a:t>The scope of this project is beyond the expectation,any user on worldwide can use it.</a:t>
            </a:r>
          </a:p>
        </p:txBody>
      </p:sp>
    </p:spTree>
    <p:extLst>
      <p:ext uri="{BB962C8B-B14F-4D97-AF65-F5344CB8AC3E}">
        <p14:creationId xmlns:p14="http://schemas.microsoft.com/office/powerpoint/2010/main" val="347222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EE41FC-D7E9-4AC8-B600-E7B0AF0EB8AC}"/>
              </a:ext>
            </a:extLst>
          </p:cNvPr>
          <p:cNvSpPr>
            <a:spLocks noGrp="1"/>
          </p:cNvSpPr>
          <p:nvPr>
            <p:ph type="title"/>
          </p:nvPr>
        </p:nvSpPr>
        <p:spPr>
          <a:xfrm>
            <a:off x="1442622" y="558723"/>
            <a:ext cx="8229600" cy="1143000"/>
          </a:xfrm>
        </p:spPr>
        <p:txBody>
          <a:bodyPr/>
          <a:lstStyle/>
          <a:p>
            <a:r>
              <a:rPr lang="en-IN" dirty="0"/>
              <a:t>		7. Scope And Limitation</a:t>
            </a:r>
          </a:p>
        </p:txBody>
      </p:sp>
      <p:sp>
        <p:nvSpPr>
          <p:cNvPr id="5" name="Content Placeholder 2">
            <a:extLst>
              <a:ext uri="{FF2B5EF4-FFF2-40B4-BE49-F238E27FC236}">
                <a16:creationId xmlns:a16="http://schemas.microsoft.com/office/drawing/2014/main" id="{3EB43778-F652-423B-AA61-685745060AAC}"/>
              </a:ext>
            </a:extLst>
          </p:cNvPr>
          <p:cNvSpPr>
            <a:spLocks noGrp="1"/>
          </p:cNvSpPr>
          <p:nvPr>
            <p:ph idx="1"/>
          </p:nvPr>
        </p:nvSpPr>
        <p:spPr>
          <a:xfrm>
            <a:off x="887767" y="1884285"/>
            <a:ext cx="10662081" cy="4853866"/>
          </a:xfrm>
        </p:spPr>
        <p:txBody>
          <a:bodyPr>
            <a:normAutofit/>
          </a:bodyPr>
          <a:lstStyle/>
          <a:p>
            <a:r>
              <a:rPr lang="en-IN" dirty="0">
                <a:cs typeface="Times New Roman" panose="02020603050405020304" pitchFamily="18" charset="0"/>
              </a:rPr>
              <a:t>This  project  requires  a  very  simple  pre-processing  step,  but  some  tricky issues  remain.  For  example,  setting  appropriate  values  for  </a:t>
            </a:r>
            <a:r>
              <a:rPr lang="en-IN" dirty="0" err="1">
                <a:cs typeface="Times New Roman" panose="02020603050405020304" pitchFamily="18" charset="0"/>
              </a:rPr>
              <a:t>Luhn’s</a:t>
            </a:r>
            <a:r>
              <a:rPr lang="en-IN" dirty="0">
                <a:cs typeface="Times New Roman" panose="02020603050405020304" pitchFamily="18" charset="0"/>
              </a:rPr>
              <a:t>  lower  and upper  cuts  in  scenarios  where  little  information  is  available,  as  it  is  the  case here,  is  not  straightforward  and  deserves  further  investigation.  In  our examples  we  typically  employed  a  lower  cut  of  three  and  no  upper  cut  and removed  the  query  terms  from  the  vector  representation.  Finally,  clustering in visual  space  will  produce  good  results  as  long  as  the  projection  technique does  a  good  job  of  preserving  the  relevant  neighbourhood.  Our  choice  of  the  LSP  method  is  justified  by  its  being  known  to  perform  quite  well  in terms  of  neighbourhood  preservation,  which  is  confirmed  by  the  results. </a:t>
            </a:r>
          </a:p>
        </p:txBody>
      </p:sp>
    </p:spTree>
    <p:extLst>
      <p:ext uri="{BB962C8B-B14F-4D97-AF65-F5344CB8AC3E}">
        <p14:creationId xmlns:p14="http://schemas.microsoft.com/office/powerpoint/2010/main" val="1224425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1243</Words>
  <Application>Microsoft Office PowerPoint</Application>
  <PresentationFormat>Widescreen</PresentationFormat>
  <Paragraphs>158</Paragraphs>
  <Slides>34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Calibri Light</vt:lpstr>
      <vt:lpstr>Mangal</vt:lpstr>
      <vt:lpstr>Times New Roman</vt:lpstr>
      <vt:lpstr>Office Theme</vt:lpstr>
      <vt:lpstr>Bitmap Image</vt:lpstr>
      <vt:lpstr>PowerPoint Presentation</vt:lpstr>
      <vt:lpstr>PowerPoint Presentation</vt:lpstr>
      <vt:lpstr>1.Introduction:</vt:lpstr>
      <vt:lpstr>   2. Abstract</vt:lpstr>
      <vt:lpstr>3.  Need Of Work With Motivating   Example</vt:lpstr>
      <vt:lpstr>PowerPoint Presentation</vt:lpstr>
      <vt:lpstr>PowerPoint Presentation</vt:lpstr>
      <vt:lpstr>6. Software requirement specification</vt:lpstr>
      <vt:lpstr>  7. Scope And Limitation</vt:lpstr>
      <vt:lpstr>                      8.Design</vt:lpstr>
      <vt:lpstr>   8.2 Modules</vt:lpstr>
      <vt:lpstr>PowerPoint Presentation</vt:lpstr>
      <vt:lpstr>    8.3 Algorithm</vt:lpstr>
      <vt:lpstr>           8.4 Data flow Diagram</vt:lpstr>
      <vt:lpstr>PowerPoint Presentation</vt:lpstr>
      <vt:lpstr>PowerPoint Presentation</vt:lpstr>
      <vt:lpstr>PowerPoint Presentation</vt:lpstr>
      <vt:lpstr>   9. Implementation</vt:lpstr>
      <vt:lpstr>     10. Technology Used</vt:lpstr>
      <vt:lpstr>PowerPoint Presentation</vt:lpstr>
      <vt:lpstr>PowerPoint Presentation</vt:lpstr>
      <vt:lpstr>  11. System Requirement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12. Conclusion:</vt:lpstr>
      <vt:lpstr>   13. Further Work:</vt:lpstr>
      <vt:lpstr>   14.References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dc:creator>
  <cp:lastModifiedBy>Harshal Shelar</cp:lastModifiedBy>
  <cp:revision>72</cp:revision>
  <dcterms:created xsi:type="dcterms:W3CDTF">2020-12-25T15:22:19Z</dcterms:created>
  <dcterms:modified xsi:type="dcterms:W3CDTF">2021-05-14T07:07:13Z</dcterms:modified>
</cp:coreProperties>
</file>