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73" r:id="rId3"/>
    <p:sldId id="266" r:id="rId4"/>
    <p:sldId id="267" r:id="rId5"/>
    <p:sldId id="268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3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7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7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78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0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57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19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7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3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010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94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2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2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00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>
                <a:solidFill>
                  <a:srgbClr val="1F497D"/>
                </a:solidFill>
              </a:rPr>
              <a:pPr/>
              <a:t>‹#›</a:t>
            </a:fld>
            <a:endParaRPr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0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08150" y="1758200"/>
            <a:ext cx="71100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0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17168" y="335240"/>
            <a:ext cx="2025808" cy="523577"/>
          </a:xfrm>
          <a:custGeom>
            <a:avLst/>
            <a:gdLst/>
            <a:ahLst/>
            <a:cxnLst/>
            <a:rect l="l" t="t" r="r" b="b"/>
            <a:pathLst>
              <a:path w="4548571" h="1158969">
                <a:moveTo>
                  <a:pt x="0" y="0"/>
                </a:moveTo>
                <a:lnTo>
                  <a:pt x="4548571" y="0"/>
                </a:lnTo>
                <a:lnTo>
                  <a:pt x="4548571" y="1158969"/>
                </a:lnTo>
                <a:lnTo>
                  <a:pt x="0" y="1158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6047" y="6363564"/>
            <a:ext cx="2022215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1200" dirty="0">
                <a:solidFill>
                  <a:srgbClr val="08080C"/>
                </a:solidFill>
                <a:latin typeface="Open Sans"/>
                <a:ea typeface="Open Sans"/>
                <a:cs typeface="Open Sans"/>
                <a:sym typeface="Open Sans"/>
              </a:rPr>
              <a:t>www.techment.com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DC41EAF-436F-1ADE-CC95-423B9B437E45}"/>
              </a:ext>
            </a:extLst>
          </p:cNvPr>
          <p:cNvSpPr/>
          <p:nvPr/>
        </p:nvSpPr>
        <p:spPr>
          <a:xfrm>
            <a:off x="166" y="2753184"/>
            <a:ext cx="434004" cy="2049037"/>
          </a:xfrm>
          <a:prstGeom prst="rect">
            <a:avLst/>
          </a:prstGeom>
          <a:solidFill>
            <a:srgbClr val="548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>
              <a:solidFill>
                <a:prstClr val="whit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71376" y="2882696"/>
            <a:ext cx="7772400" cy="14700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bg2">
                    <a:lumMod val="10000"/>
                  </a:schemeClr>
                </a:solidFill>
              </a:rPr>
              <a:t>AI-Powered Health Report Assistant</a:t>
            </a:r>
            <a:endParaRPr lang="en-IN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2058151" y="4481842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 – </a:t>
            </a:r>
            <a:r>
              <a:rPr lang="en-IN" dirty="0"/>
              <a:t>Stats AI </a:t>
            </a:r>
            <a:r>
              <a:rPr lang="en-IN" dirty="0" smtClean="0"/>
              <a:t>Fusion</a:t>
            </a:r>
            <a:endParaRPr lang="en-US" dirty="0" smtClean="0"/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Harshal </a:t>
            </a:r>
            <a:r>
              <a:rPr lang="en-US" sz="1600" dirty="0" err="1" smtClean="0"/>
              <a:t>Holam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- </a:t>
            </a:r>
            <a:r>
              <a:rPr lang="en-US" sz="1600" dirty="0" err="1" smtClean="0"/>
              <a:t>Chetan</a:t>
            </a:r>
            <a:r>
              <a:rPr lang="en-US" sz="1600" dirty="0" smtClean="0"/>
              <a:t> </a:t>
            </a:r>
            <a:r>
              <a:rPr lang="en-US" sz="1600" dirty="0" err="1" smtClean="0"/>
              <a:t>Salunke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AACB8C-03FA-377F-D4AD-FDAB686A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 descr="A black and white photo of a black background&#10;&#10;AI-generated content may be incorrect.">
            <a:extLst>
              <a:ext uri="{FF2B5EF4-FFF2-40B4-BE49-F238E27FC236}">
                <a16:creationId xmlns="" xmlns:a16="http://schemas.microsoft.com/office/drawing/2014/main" id="{01D2AF4E-9C46-5AA0-7147-7E0FDAF676B8}"/>
              </a:ext>
            </a:extLst>
          </p:cNvPr>
          <p:cNvSpPr/>
          <p:nvPr/>
        </p:nvSpPr>
        <p:spPr>
          <a:xfrm>
            <a:off x="7549317" y="238262"/>
            <a:ext cx="1269143" cy="323376"/>
          </a:xfrm>
          <a:custGeom>
            <a:avLst/>
            <a:gdLst/>
            <a:ahLst/>
            <a:cxnLst/>
            <a:rect l="l" t="t" r="r" b="b"/>
            <a:pathLst>
              <a:path w="2538286" h="646751">
                <a:moveTo>
                  <a:pt x="0" y="0"/>
                </a:moveTo>
                <a:lnTo>
                  <a:pt x="2538286" y="0"/>
                </a:lnTo>
                <a:lnTo>
                  <a:pt x="2538286" y="646752"/>
                </a:lnTo>
                <a:lnTo>
                  <a:pt x="0" y="64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1547789-A2FE-AB8C-16CC-AE54C188997A}"/>
              </a:ext>
            </a:extLst>
          </p:cNvPr>
          <p:cNvGrpSpPr/>
          <p:nvPr/>
        </p:nvGrpSpPr>
        <p:grpSpPr>
          <a:xfrm>
            <a:off x="8183889" y="5028858"/>
            <a:ext cx="2135867" cy="2135867"/>
            <a:chOff x="0" y="0"/>
            <a:chExt cx="812800" cy="812800"/>
          </a:xfrm>
        </p:grpSpPr>
        <p:sp>
          <p:nvSpPr>
            <p:cNvPr id="3" name="Freeform 18">
              <a:extLst>
                <a:ext uri="{FF2B5EF4-FFF2-40B4-BE49-F238E27FC236}">
                  <a16:creationId xmlns="" xmlns:a16="http://schemas.microsoft.com/office/drawing/2014/main" id="{BB69FCE1-A2AA-4FF3-8729-FA121F460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AE8AD">
                <a:alpha val="28627"/>
              </a:srgbClr>
            </a:solidFill>
            <a:ln w="504825" cap="rnd">
              <a:solidFill>
                <a:srgbClr val="3F78DA">
                  <a:alpha val="28627"/>
                </a:srgbClr>
              </a:solidFill>
              <a:prstDash val="solid"/>
              <a:round/>
            </a:ln>
          </p:spPr>
        </p:sp>
        <p:sp>
          <p:nvSpPr>
            <p:cNvPr id="4" name="TextBox 19">
              <a:extLst>
                <a:ext uri="{FF2B5EF4-FFF2-40B4-BE49-F238E27FC236}">
                  <a16:creationId xmlns="" xmlns:a16="http://schemas.microsoft.com/office/drawing/2014/main" id="{128193D0-FA17-1A74-6D92-13F341E39CB8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230"/>
                </a:lnSpc>
              </a:pPr>
              <a:endParaRPr sz="900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-1354667" y="968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b="1" dirty="0" smtClean="0">
                <a:latin typeface="Bahnschrift Light" panose="020B0502040204020203" pitchFamily="34" charset="0"/>
              </a:rPr>
              <a:t>Problem Statement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Medical reports are hard to interpret for non-medical users.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Delayed understanding can result in delayed care.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Need: A tool to convert complex reports into plain language and actionable tips.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AACB8C-03FA-377F-D4AD-FDAB686A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 descr="A black and white photo of a black background&#10;&#10;AI-generated content may be incorrect.">
            <a:extLst>
              <a:ext uri="{FF2B5EF4-FFF2-40B4-BE49-F238E27FC236}">
                <a16:creationId xmlns="" xmlns:a16="http://schemas.microsoft.com/office/drawing/2014/main" id="{01D2AF4E-9C46-5AA0-7147-7E0FDAF676B8}"/>
              </a:ext>
            </a:extLst>
          </p:cNvPr>
          <p:cNvSpPr/>
          <p:nvPr/>
        </p:nvSpPr>
        <p:spPr>
          <a:xfrm>
            <a:off x="7631022" y="365126"/>
            <a:ext cx="1269143" cy="323376"/>
          </a:xfrm>
          <a:custGeom>
            <a:avLst/>
            <a:gdLst/>
            <a:ahLst/>
            <a:cxnLst/>
            <a:rect l="l" t="t" r="r" b="b"/>
            <a:pathLst>
              <a:path w="2538286" h="646751">
                <a:moveTo>
                  <a:pt x="0" y="0"/>
                </a:moveTo>
                <a:lnTo>
                  <a:pt x="2538286" y="0"/>
                </a:lnTo>
                <a:lnTo>
                  <a:pt x="2538286" y="646752"/>
                </a:lnTo>
                <a:lnTo>
                  <a:pt x="0" y="64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1547789-A2FE-AB8C-16CC-AE54C188997A}"/>
              </a:ext>
            </a:extLst>
          </p:cNvPr>
          <p:cNvGrpSpPr/>
          <p:nvPr/>
        </p:nvGrpSpPr>
        <p:grpSpPr>
          <a:xfrm>
            <a:off x="6676823" y="4503925"/>
            <a:ext cx="2135867" cy="2135867"/>
            <a:chOff x="0" y="0"/>
            <a:chExt cx="812800" cy="812800"/>
          </a:xfrm>
        </p:grpSpPr>
        <p:sp>
          <p:nvSpPr>
            <p:cNvPr id="3" name="Freeform 18">
              <a:extLst>
                <a:ext uri="{FF2B5EF4-FFF2-40B4-BE49-F238E27FC236}">
                  <a16:creationId xmlns="" xmlns:a16="http://schemas.microsoft.com/office/drawing/2014/main" id="{BB69FCE1-A2AA-4FF3-8729-FA121F460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AE8AD">
                <a:alpha val="28627"/>
              </a:srgbClr>
            </a:solidFill>
            <a:ln w="504825" cap="rnd">
              <a:solidFill>
                <a:srgbClr val="3F78DA">
                  <a:alpha val="28627"/>
                </a:srgbClr>
              </a:solidFill>
              <a:prstDash val="solid"/>
              <a:round/>
            </a:ln>
          </p:spPr>
        </p:sp>
        <p:sp>
          <p:nvSpPr>
            <p:cNvPr id="4" name="TextBox 19">
              <a:extLst>
                <a:ext uri="{FF2B5EF4-FFF2-40B4-BE49-F238E27FC236}">
                  <a16:creationId xmlns="" xmlns:a16="http://schemas.microsoft.com/office/drawing/2014/main" id="{128193D0-FA17-1A74-6D92-13F341E39CB8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230"/>
                </a:lnSpc>
              </a:pPr>
              <a:endParaRPr sz="900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-1377950" y="-135968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IN" sz="4400" b="1" dirty="0" smtClean="0">
                <a:latin typeface="Bahnschrift Light" panose="020B0502040204020203" pitchFamily="34" charset="0"/>
              </a:rPr>
              <a:t>Solution Overview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7308" y="1317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Upload any lab report (PDF or scanned)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Extract values using OCR and NLP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Detect abnormal results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Generate plain-language health summaries which will be easy to understand users.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Offer a live medical Q&amp;A </a:t>
            </a:r>
            <a:r>
              <a:rPr lang="en-US" sz="2400" dirty="0" err="1" smtClean="0">
                <a:latin typeface="Bahnschrift Light" panose="020B0502040204020203" pitchFamily="34" charset="0"/>
              </a:rPr>
              <a:t>chatbot</a:t>
            </a:r>
            <a:r>
              <a:rPr lang="en-US" sz="2400" dirty="0" smtClean="0">
                <a:latin typeface="Bahnschrift Light" panose="020B0502040204020203" pitchFamily="34" charset="0"/>
              </a:rPr>
              <a:t> based on report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Separate </a:t>
            </a:r>
            <a:r>
              <a:rPr lang="en-US" sz="2400" dirty="0" err="1" smtClean="0">
                <a:latin typeface="Bahnschrift Light" panose="020B0502040204020203" pitchFamily="34" charset="0"/>
              </a:rPr>
              <a:t>chatbot</a:t>
            </a:r>
            <a:r>
              <a:rPr lang="en-US" sz="2400" dirty="0" smtClean="0">
                <a:latin typeface="Bahnschrift Light" panose="020B0502040204020203" pitchFamily="34" charset="0"/>
              </a:rPr>
              <a:t> to ask disease related questions.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AACB8C-03FA-377F-D4AD-FDAB686A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 descr="A black and white photo of a black background&#10;&#10;AI-generated content may be incorrect.">
            <a:extLst>
              <a:ext uri="{FF2B5EF4-FFF2-40B4-BE49-F238E27FC236}">
                <a16:creationId xmlns="" xmlns:a16="http://schemas.microsoft.com/office/drawing/2014/main" id="{01D2AF4E-9C46-5AA0-7147-7E0FDAF676B8}"/>
              </a:ext>
            </a:extLst>
          </p:cNvPr>
          <p:cNvSpPr/>
          <p:nvPr/>
        </p:nvSpPr>
        <p:spPr>
          <a:xfrm>
            <a:off x="7631021" y="291224"/>
            <a:ext cx="1269143" cy="323376"/>
          </a:xfrm>
          <a:custGeom>
            <a:avLst/>
            <a:gdLst/>
            <a:ahLst/>
            <a:cxnLst/>
            <a:rect l="l" t="t" r="r" b="b"/>
            <a:pathLst>
              <a:path w="2538286" h="646751">
                <a:moveTo>
                  <a:pt x="0" y="0"/>
                </a:moveTo>
                <a:lnTo>
                  <a:pt x="2538286" y="0"/>
                </a:lnTo>
                <a:lnTo>
                  <a:pt x="2538286" y="646752"/>
                </a:lnTo>
                <a:lnTo>
                  <a:pt x="0" y="64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1547789-A2FE-AB8C-16CC-AE54C188997A}"/>
              </a:ext>
            </a:extLst>
          </p:cNvPr>
          <p:cNvGrpSpPr/>
          <p:nvPr/>
        </p:nvGrpSpPr>
        <p:grpSpPr>
          <a:xfrm>
            <a:off x="6681192" y="4608967"/>
            <a:ext cx="2135867" cy="2135867"/>
            <a:chOff x="0" y="0"/>
            <a:chExt cx="812800" cy="812800"/>
          </a:xfrm>
        </p:grpSpPr>
        <p:sp>
          <p:nvSpPr>
            <p:cNvPr id="3" name="Freeform 18">
              <a:extLst>
                <a:ext uri="{FF2B5EF4-FFF2-40B4-BE49-F238E27FC236}">
                  <a16:creationId xmlns="" xmlns:a16="http://schemas.microsoft.com/office/drawing/2014/main" id="{BB69FCE1-A2AA-4FF3-8729-FA121F460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AE8AD">
                <a:alpha val="28627"/>
              </a:srgbClr>
            </a:solidFill>
            <a:ln w="504825" cap="rnd">
              <a:solidFill>
                <a:srgbClr val="3F78DA">
                  <a:alpha val="28627"/>
                </a:srgbClr>
              </a:solidFill>
              <a:prstDash val="solid"/>
              <a:round/>
            </a:ln>
          </p:spPr>
        </p:sp>
        <p:sp>
          <p:nvSpPr>
            <p:cNvPr id="4" name="TextBox 19">
              <a:extLst>
                <a:ext uri="{FF2B5EF4-FFF2-40B4-BE49-F238E27FC236}">
                  <a16:creationId xmlns="" xmlns:a16="http://schemas.microsoft.com/office/drawing/2014/main" id="{128193D0-FA17-1A74-6D92-13F341E39CB8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230"/>
                </a:lnSpc>
              </a:pPr>
              <a:endParaRPr sz="900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306917" y="0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IN" sz="4400" b="1" dirty="0" smtClean="0">
                <a:latin typeface="Bahnschrift Light" panose="020B0502040204020203" pitchFamily="34" charset="0"/>
              </a:rPr>
              <a:t>Tech Stack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7036" y="1325563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IN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6916" y="1793072"/>
            <a:ext cx="77962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Report Upload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PDF &amp; scanned images supported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OCR &amp; Extraction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PyMuPDF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+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pytesseract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Abnormality Detection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Regex with clinical ranges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AI Summary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GROQ-based natural language output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Rag Pipeline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Langchain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+ RAG (FAISS +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LLaMA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3)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UI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Streamlit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AACB8C-03FA-377F-D4AD-FDAB686A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 descr="A black and white photo of a black background&#10;&#10;AI-generated content may be incorrect.">
            <a:extLst>
              <a:ext uri="{FF2B5EF4-FFF2-40B4-BE49-F238E27FC236}">
                <a16:creationId xmlns="" xmlns:a16="http://schemas.microsoft.com/office/drawing/2014/main" id="{01D2AF4E-9C46-5AA0-7147-7E0FDAF676B8}"/>
              </a:ext>
            </a:extLst>
          </p:cNvPr>
          <p:cNvSpPr/>
          <p:nvPr/>
        </p:nvSpPr>
        <p:spPr>
          <a:xfrm>
            <a:off x="7760149" y="80060"/>
            <a:ext cx="1269143" cy="323376"/>
          </a:xfrm>
          <a:custGeom>
            <a:avLst/>
            <a:gdLst/>
            <a:ahLst/>
            <a:cxnLst/>
            <a:rect l="l" t="t" r="r" b="b"/>
            <a:pathLst>
              <a:path w="2538286" h="646751">
                <a:moveTo>
                  <a:pt x="0" y="0"/>
                </a:moveTo>
                <a:lnTo>
                  <a:pt x="2538286" y="0"/>
                </a:lnTo>
                <a:lnTo>
                  <a:pt x="2538286" y="646752"/>
                </a:lnTo>
                <a:lnTo>
                  <a:pt x="0" y="64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1547789-A2FE-AB8C-16CC-AE54C188997A}"/>
              </a:ext>
            </a:extLst>
          </p:cNvPr>
          <p:cNvGrpSpPr/>
          <p:nvPr/>
        </p:nvGrpSpPr>
        <p:grpSpPr>
          <a:xfrm>
            <a:off x="6769956" y="4468661"/>
            <a:ext cx="2135867" cy="2135867"/>
            <a:chOff x="0" y="0"/>
            <a:chExt cx="812800" cy="812800"/>
          </a:xfrm>
        </p:grpSpPr>
        <p:sp>
          <p:nvSpPr>
            <p:cNvPr id="3" name="Freeform 18">
              <a:extLst>
                <a:ext uri="{FF2B5EF4-FFF2-40B4-BE49-F238E27FC236}">
                  <a16:creationId xmlns="" xmlns:a16="http://schemas.microsoft.com/office/drawing/2014/main" id="{BB69FCE1-A2AA-4FF3-8729-FA121F460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AE8AD">
                <a:alpha val="28627"/>
              </a:srgbClr>
            </a:solidFill>
            <a:ln w="504825" cap="rnd">
              <a:solidFill>
                <a:srgbClr val="3F78DA">
                  <a:alpha val="28627"/>
                </a:srgbClr>
              </a:solidFill>
              <a:prstDash val="solid"/>
              <a:round/>
            </a:ln>
          </p:spPr>
        </p:sp>
        <p:sp>
          <p:nvSpPr>
            <p:cNvPr id="4" name="TextBox 19">
              <a:extLst>
                <a:ext uri="{FF2B5EF4-FFF2-40B4-BE49-F238E27FC236}">
                  <a16:creationId xmlns="" xmlns:a16="http://schemas.microsoft.com/office/drawing/2014/main" id="{128193D0-FA17-1A74-6D92-13F341E39CB8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230"/>
                </a:lnSpc>
              </a:pPr>
              <a:endParaRPr sz="900"/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205316" y="43393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b="1" dirty="0" smtClean="0">
                <a:latin typeface="Bahnschrift Light" panose="020B0502040204020203" pitchFamily="34" charset="0"/>
              </a:rPr>
              <a:t>Future Scope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316" y="1648650"/>
            <a:ext cx="76935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anose="020B0604020202020204" pitchFamily="34" charset="0"/>
              </a:rPr>
              <a:t> Multilingual </a:t>
            </a:r>
            <a:r>
              <a:rPr lang="en-US" b="1" dirty="0">
                <a:latin typeface="Arial" panose="020B0604020202020204" pitchFamily="34" charset="0"/>
              </a:rPr>
              <a:t>Support</a:t>
            </a:r>
            <a:r>
              <a:rPr lang="en-US" dirty="0">
                <a:latin typeface="Arial" panose="020B0604020202020204" pitchFamily="34" charset="0"/>
              </a:rPr>
              <a:t> – OCR + summaries in Hindi, Marathi, etc</a:t>
            </a:r>
            <a:r>
              <a:rPr lang="en-US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anose="020B0604020202020204" pitchFamily="34" charset="0"/>
              </a:rPr>
              <a:t> Machine Learning Models </a:t>
            </a:r>
            <a:r>
              <a:rPr lang="en-US" dirty="0" smtClean="0">
                <a:latin typeface="Arial" panose="020B0604020202020204" pitchFamily="34" charset="0"/>
              </a:rPr>
              <a:t>: Predict health diseases based on data.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Connect with Hospitals </a:t>
            </a:r>
            <a:r>
              <a:rPr lang="en-US" dirty="0" smtClean="0">
                <a:latin typeface="Arial" panose="020B0604020202020204" pitchFamily="34" charset="0"/>
              </a:rPr>
              <a:t>: Auto Fetch Reports from Hospital systems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</a:rPr>
              <a:t>Show health trends </a:t>
            </a:r>
            <a:r>
              <a:rPr lang="en-US" dirty="0" smtClean="0">
                <a:latin typeface="Arial" panose="020B0604020202020204" pitchFamily="34" charset="0"/>
              </a:rPr>
              <a:t>: Compare old and new reports with visualizations.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AACB8C-03FA-377F-D4AD-FDAB686A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 descr="A black and white photo of a black background&#10;&#10;AI-generated content may be incorrect.">
            <a:extLst>
              <a:ext uri="{FF2B5EF4-FFF2-40B4-BE49-F238E27FC236}">
                <a16:creationId xmlns="" xmlns:a16="http://schemas.microsoft.com/office/drawing/2014/main" id="{01D2AF4E-9C46-5AA0-7147-7E0FDAF676B8}"/>
              </a:ext>
            </a:extLst>
          </p:cNvPr>
          <p:cNvSpPr/>
          <p:nvPr/>
        </p:nvSpPr>
        <p:spPr>
          <a:xfrm>
            <a:off x="7549317" y="358957"/>
            <a:ext cx="1269143" cy="323376"/>
          </a:xfrm>
          <a:custGeom>
            <a:avLst/>
            <a:gdLst/>
            <a:ahLst/>
            <a:cxnLst/>
            <a:rect l="l" t="t" r="r" b="b"/>
            <a:pathLst>
              <a:path w="2538286" h="646751">
                <a:moveTo>
                  <a:pt x="0" y="0"/>
                </a:moveTo>
                <a:lnTo>
                  <a:pt x="2538286" y="0"/>
                </a:lnTo>
                <a:lnTo>
                  <a:pt x="2538286" y="646752"/>
                </a:lnTo>
                <a:lnTo>
                  <a:pt x="0" y="64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17">
            <a:extLst>
              <a:ext uri="{FF2B5EF4-FFF2-40B4-BE49-F238E27FC236}">
                <a16:creationId xmlns="" xmlns:a16="http://schemas.microsoft.com/office/drawing/2014/main" id="{71547789-A2FE-AB8C-16CC-AE54C188997A}"/>
              </a:ext>
            </a:extLst>
          </p:cNvPr>
          <p:cNvGrpSpPr/>
          <p:nvPr/>
        </p:nvGrpSpPr>
        <p:grpSpPr>
          <a:xfrm>
            <a:off x="6978926" y="4461591"/>
            <a:ext cx="2135867" cy="2135867"/>
            <a:chOff x="0" y="0"/>
            <a:chExt cx="812800" cy="812800"/>
          </a:xfrm>
        </p:grpSpPr>
        <p:sp>
          <p:nvSpPr>
            <p:cNvPr id="3" name="Freeform 18">
              <a:extLst>
                <a:ext uri="{FF2B5EF4-FFF2-40B4-BE49-F238E27FC236}">
                  <a16:creationId xmlns="" xmlns:a16="http://schemas.microsoft.com/office/drawing/2014/main" id="{BB69FCE1-A2AA-4FF3-8729-FA121F4600C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3AE8AD">
                <a:alpha val="28627"/>
              </a:srgbClr>
            </a:solidFill>
            <a:ln w="504825" cap="rnd">
              <a:solidFill>
                <a:srgbClr val="3F78DA">
                  <a:alpha val="28627"/>
                </a:srgbClr>
              </a:solidFill>
              <a:prstDash val="solid"/>
              <a:round/>
            </a:ln>
          </p:spPr>
        </p:sp>
        <p:sp>
          <p:nvSpPr>
            <p:cNvPr id="4" name="TextBox 19">
              <a:extLst>
                <a:ext uri="{FF2B5EF4-FFF2-40B4-BE49-F238E27FC236}">
                  <a16:creationId xmlns="" xmlns:a16="http://schemas.microsoft.com/office/drawing/2014/main" id="{128193D0-FA17-1A74-6D92-13F341E39CB8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230"/>
                </a:lnSpc>
              </a:pPr>
              <a:endParaRPr sz="9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431307" y="2598003"/>
            <a:ext cx="2820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34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5F27F62-9E94-45A4-914B-E87EE6B71F87}" vid="{D0D5C958-E3F9-4821-A512-E38F290F79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707</TotalTime>
  <Words>200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Open Sans</vt:lpstr>
      <vt:lpstr>Theme1</vt:lpstr>
      <vt:lpstr>Office Theme</vt:lpstr>
      <vt:lpstr>PowerPoint Presentation</vt:lpstr>
      <vt:lpstr>PowerPoint Presentation</vt:lpstr>
      <vt:lpstr>PowerPoint Presentation</vt:lpstr>
      <vt:lpstr> Report Upload: PDF &amp; scanned images supported  OCR &amp; Extraction: PyMuPDF + pytesseract  Abnormality Detection: Regex with clinical ranges  AI Summary: GROQ-based natural language output  Rag Pipeline: Langchain + RAG (FAISS + LLaMA 3)  UI: Streamlit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Harshal</cp:lastModifiedBy>
  <cp:revision>16</cp:revision>
  <dcterms:created xsi:type="dcterms:W3CDTF">2013-01-27T09:14:16Z</dcterms:created>
  <dcterms:modified xsi:type="dcterms:W3CDTF">2025-08-08T12:42:01Z</dcterms:modified>
  <cp:category/>
</cp:coreProperties>
</file>