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47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B375-6995-477B-BE90-CDA9FD9C286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AC1CE-CC22-475D-81BC-EC5B4381E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1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AC1CE-CC22-475D-81BC-EC5B4381EAB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9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AC1CE-CC22-475D-81BC-EC5B4381EAB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9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AC1CE-CC22-475D-81BC-EC5B4381EABF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9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685" y="451993"/>
            <a:ext cx="11122406" cy="15930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7766" y="10794"/>
            <a:ext cx="623697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1648" y="165557"/>
            <a:ext cx="10801502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760" y="2260473"/>
            <a:ext cx="11793855" cy="598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9330" y="8763227"/>
            <a:ext cx="29337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g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jpg"/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jpg"/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g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jpg"/><Relationship Id="rId5" Type="http://schemas.openxmlformats.org/officeDocument/2006/relationships/image" Target="../media/image140.jpg"/><Relationship Id="rId4" Type="http://schemas.openxmlformats.org/officeDocument/2006/relationships/image" Target="../media/image4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2.jpg"/><Relationship Id="rId4" Type="http://schemas.openxmlformats.org/officeDocument/2006/relationships/image" Target="../media/image4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3.jpg"/><Relationship Id="rId4" Type="http://schemas.openxmlformats.org/officeDocument/2006/relationships/image" Target="../media/image4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4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xt_file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jpg"/><Relationship Id="rId39" Type="http://schemas.openxmlformats.org/officeDocument/2006/relationships/image" Target="../media/image63.png"/><Relationship Id="rId21" Type="http://schemas.openxmlformats.org/officeDocument/2006/relationships/image" Target="../media/image45.png"/><Relationship Id="rId34" Type="http://schemas.openxmlformats.org/officeDocument/2006/relationships/image" Target="../media/image58.jpg"/><Relationship Id="rId42" Type="http://schemas.openxmlformats.org/officeDocument/2006/relationships/image" Target="../media/image66.jpg"/><Relationship Id="rId47" Type="http://schemas.openxmlformats.org/officeDocument/2006/relationships/image" Target="../media/image7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29" Type="http://schemas.openxmlformats.org/officeDocument/2006/relationships/image" Target="../media/image53.jpg"/><Relationship Id="rId11" Type="http://schemas.openxmlformats.org/officeDocument/2006/relationships/image" Target="../media/image35.png"/><Relationship Id="rId24" Type="http://schemas.openxmlformats.org/officeDocument/2006/relationships/image" Target="../media/image48.jpg"/><Relationship Id="rId32" Type="http://schemas.openxmlformats.org/officeDocument/2006/relationships/image" Target="../media/image56.png"/><Relationship Id="rId37" Type="http://schemas.openxmlformats.org/officeDocument/2006/relationships/image" Target="../media/image61.jpg"/><Relationship Id="rId40" Type="http://schemas.openxmlformats.org/officeDocument/2006/relationships/image" Target="../media/image64.png"/><Relationship Id="rId45" Type="http://schemas.openxmlformats.org/officeDocument/2006/relationships/image" Target="../media/image69.jp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jpg"/><Relationship Id="rId28" Type="http://schemas.openxmlformats.org/officeDocument/2006/relationships/image" Target="../media/image52.jpg"/><Relationship Id="rId36" Type="http://schemas.openxmlformats.org/officeDocument/2006/relationships/image" Target="../media/image60.png"/><Relationship Id="rId49" Type="http://schemas.openxmlformats.org/officeDocument/2006/relationships/image" Target="../media/image73.jp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4" Type="http://schemas.openxmlformats.org/officeDocument/2006/relationships/image" Target="../media/image68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jpg"/><Relationship Id="rId30" Type="http://schemas.openxmlformats.org/officeDocument/2006/relationships/image" Target="../media/image54.jpg"/><Relationship Id="rId35" Type="http://schemas.openxmlformats.org/officeDocument/2006/relationships/image" Target="../media/image59.jpg"/><Relationship Id="rId43" Type="http://schemas.openxmlformats.org/officeDocument/2006/relationships/image" Target="../media/image67.jpg"/><Relationship Id="rId48" Type="http://schemas.openxmlformats.org/officeDocument/2006/relationships/image" Target="../media/image72.png"/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jpg"/><Relationship Id="rId33" Type="http://schemas.openxmlformats.org/officeDocument/2006/relationships/image" Target="../media/image57.jpg"/><Relationship Id="rId38" Type="http://schemas.openxmlformats.org/officeDocument/2006/relationships/image" Target="../media/image62.jpg"/><Relationship Id="rId46" Type="http://schemas.openxmlformats.org/officeDocument/2006/relationships/image" Target="../media/image70.png"/><Relationship Id="rId20" Type="http://schemas.openxmlformats.org/officeDocument/2006/relationships/image" Target="../media/image44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1bQUyl__t0" TargetMode="External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1bQUyl__t0" TargetMode="External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cJDRShqtTbk?list=PLhb7SOmGNUc6Fg7zmBOOS3yN2AG0JiREp" TargetMode="External"/><Relationship Id="rId5" Type="http://schemas.openxmlformats.org/officeDocument/2006/relationships/hyperlink" Target="https://youtu.be/JZkPEl8JjZo?list=PLhb7SOmGNUc6Fg7zmBOOS3yN2AG0JiREp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49.jpg"/><Relationship Id="rId39" Type="http://schemas.openxmlformats.org/officeDocument/2006/relationships/image" Target="../media/image106.jpg"/><Relationship Id="rId21" Type="http://schemas.openxmlformats.org/officeDocument/2006/relationships/image" Target="../media/image99.png"/><Relationship Id="rId34" Type="http://schemas.openxmlformats.org/officeDocument/2006/relationships/image" Target="../media/image57.jpg"/><Relationship Id="rId42" Type="http://schemas.openxmlformats.org/officeDocument/2006/relationships/image" Target="../media/image109.png"/><Relationship Id="rId47" Type="http://schemas.openxmlformats.org/officeDocument/2006/relationships/image" Target="../media/image114.jp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9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47.jpg"/><Relationship Id="rId32" Type="http://schemas.openxmlformats.org/officeDocument/2006/relationships/image" Target="../media/image55.png"/><Relationship Id="rId37" Type="http://schemas.openxmlformats.org/officeDocument/2006/relationships/image" Target="../media/image104.png"/><Relationship Id="rId40" Type="http://schemas.openxmlformats.org/officeDocument/2006/relationships/image" Target="../media/image107.jpg"/><Relationship Id="rId45" Type="http://schemas.openxmlformats.org/officeDocument/2006/relationships/image" Target="../media/image11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51.jpg"/><Relationship Id="rId36" Type="http://schemas.openxmlformats.org/officeDocument/2006/relationships/image" Target="../media/image103.jp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54.jpg"/><Relationship Id="rId44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50.jpg"/><Relationship Id="rId30" Type="http://schemas.openxmlformats.org/officeDocument/2006/relationships/image" Target="../media/image53.jpg"/><Relationship Id="rId35" Type="http://schemas.openxmlformats.org/officeDocument/2006/relationships/image" Target="../media/image102.jpg"/><Relationship Id="rId43" Type="http://schemas.openxmlformats.org/officeDocument/2006/relationships/image" Target="../media/image110.png"/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48.jpg"/><Relationship Id="rId33" Type="http://schemas.openxmlformats.org/officeDocument/2006/relationships/image" Target="../media/image56.png"/><Relationship Id="rId38" Type="http://schemas.openxmlformats.org/officeDocument/2006/relationships/image" Target="../media/image105.png"/><Relationship Id="rId46" Type="http://schemas.openxmlformats.org/officeDocument/2006/relationships/image" Target="../media/image113.png"/><Relationship Id="rId20" Type="http://schemas.openxmlformats.org/officeDocument/2006/relationships/image" Target="../media/image98.png"/><Relationship Id="rId41" Type="http://schemas.openxmlformats.org/officeDocument/2006/relationships/image" Target="../media/image108.jp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7.jp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1239" y="3393388"/>
            <a:ext cx="107950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dirty="0">
                <a:solidFill>
                  <a:srgbClr val="5C5C5C"/>
                </a:solidFill>
                <a:latin typeface="Times New Roman"/>
                <a:cs typeface="Times New Roman"/>
              </a:rPr>
              <a:t>“INTRODUCTION</a:t>
            </a:r>
            <a:r>
              <a:rPr sz="7000" spc="-50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7000" dirty="0">
                <a:solidFill>
                  <a:srgbClr val="5C5C5C"/>
                </a:solidFill>
                <a:latin typeface="Times New Roman"/>
                <a:cs typeface="Times New Roman"/>
              </a:rPr>
              <a:t>OF</a:t>
            </a:r>
            <a:r>
              <a:rPr sz="7000" spc="-50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7000" spc="-25" dirty="0">
                <a:solidFill>
                  <a:srgbClr val="5C5C5C"/>
                </a:solidFill>
                <a:latin typeface="Times New Roman"/>
                <a:cs typeface="Times New Roman"/>
              </a:rPr>
              <a:t>SP”</a:t>
            </a:r>
            <a:endParaRPr sz="7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56" y="2651632"/>
            <a:ext cx="12997180" cy="5417185"/>
          </a:xfrm>
          <a:custGeom>
            <a:avLst/>
            <a:gdLst/>
            <a:ahLst/>
            <a:cxnLst/>
            <a:rect l="l" t="t" r="r" b="b"/>
            <a:pathLst>
              <a:path w="12997180" h="5417184">
                <a:moveTo>
                  <a:pt x="12996723" y="5340858"/>
                </a:moveTo>
                <a:lnTo>
                  <a:pt x="0" y="5340858"/>
                </a:lnTo>
                <a:lnTo>
                  <a:pt x="0" y="5417058"/>
                </a:lnTo>
                <a:lnTo>
                  <a:pt x="12996723" y="5417058"/>
                </a:lnTo>
                <a:lnTo>
                  <a:pt x="12996723" y="5340858"/>
                </a:lnTo>
                <a:close/>
              </a:path>
              <a:path w="12997180" h="5417184">
                <a:moveTo>
                  <a:pt x="12996723" y="0"/>
                </a:moveTo>
                <a:lnTo>
                  <a:pt x="0" y="0"/>
                </a:lnTo>
                <a:lnTo>
                  <a:pt x="0" y="76200"/>
                </a:lnTo>
                <a:lnTo>
                  <a:pt x="12996723" y="76200"/>
                </a:lnTo>
                <a:lnTo>
                  <a:pt x="12996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5917" y="-17271"/>
            <a:ext cx="5033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0000CC"/>
                </a:solidFill>
                <a:latin typeface="Times New Roman"/>
                <a:cs typeface="Times New Roman"/>
              </a:rPr>
              <a:t>Introduction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728" y="1051860"/>
            <a:ext cx="12706350" cy="866965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3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Loader:-</a:t>
            </a:r>
            <a:endParaRPr sz="3700">
              <a:latin typeface="Times New Roman"/>
              <a:cs typeface="Times New Roman"/>
            </a:endParaRPr>
          </a:p>
          <a:p>
            <a:pPr marL="12700" marR="5080" indent="394335">
              <a:lnSpc>
                <a:spcPct val="100000"/>
              </a:lnSpc>
              <a:spcBef>
                <a:spcPts val="1405"/>
              </a:spcBef>
              <a:buChar char="•"/>
              <a:tabLst>
                <a:tab pos="407034" algn="l"/>
                <a:tab pos="974090" algn="l"/>
                <a:tab pos="2394585" algn="l"/>
                <a:tab pos="2940050" algn="l"/>
                <a:tab pos="3378200" algn="l"/>
                <a:tab pos="5220335" algn="l"/>
                <a:tab pos="6319520" algn="l"/>
                <a:tab pos="7020559" algn="l"/>
                <a:tab pos="7697470" algn="l"/>
                <a:tab pos="9727565" algn="l"/>
                <a:tab pos="11278870" algn="l"/>
                <a:tab pos="11875135" algn="l"/>
              </a:tabLst>
            </a:pPr>
            <a:r>
              <a:rPr sz="3700" spc="-50" dirty="0">
                <a:latin typeface="Times New Roman"/>
                <a:cs typeface="Times New Roman"/>
              </a:rPr>
              <a:t>A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loader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5" dirty="0">
                <a:latin typeface="Times New Roman"/>
                <a:cs typeface="Times New Roman"/>
              </a:rPr>
              <a:t>is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50" dirty="0">
                <a:latin typeface="Times New Roman"/>
                <a:cs typeface="Times New Roman"/>
              </a:rPr>
              <a:t>a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program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0" dirty="0">
                <a:latin typeface="Times New Roman"/>
                <a:cs typeface="Times New Roman"/>
              </a:rPr>
              <a:t>used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35" dirty="0">
                <a:latin typeface="Times New Roman"/>
                <a:cs typeface="Times New Roman"/>
              </a:rPr>
              <a:t>by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5" dirty="0">
                <a:latin typeface="Times New Roman"/>
                <a:cs typeface="Times New Roman"/>
              </a:rPr>
              <a:t>an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operating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system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5" dirty="0">
                <a:latin typeface="Times New Roman"/>
                <a:cs typeface="Times New Roman"/>
              </a:rPr>
              <a:t>to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0" dirty="0">
                <a:latin typeface="Times New Roman"/>
                <a:cs typeface="Times New Roman"/>
              </a:rPr>
              <a:t>load </a:t>
            </a:r>
            <a:r>
              <a:rPr sz="3700" dirty="0">
                <a:latin typeface="Times New Roman"/>
                <a:cs typeface="Times New Roman"/>
              </a:rPr>
              <a:t>programs</a:t>
            </a:r>
            <a:r>
              <a:rPr sz="3700" spc="13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from</a:t>
            </a:r>
            <a:r>
              <a:rPr sz="3700" spc="120" dirty="0">
                <a:latin typeface="Times New Roman"/>
                <a:cs typeface="Times New Roman"/>
              </a:rPr>
              <a:t> </a:t>
            </a:r>
            <a:r>
              <a:rPr sz="3700" spc="-50" dirty="0">
                <a:latin typeface="Times New Roman"/>
                <a:cs typeface="Times New Roman"/>
              </a:rPr>
              <a:t>a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3700" dirty="0">
                <a:latin typeface="Times New Roman"/>
                <a:cs typeface="Times New Roman"/>
              </a:rPr>
              <a:t>secondary</a:t>
            </a:r>
            <a:r>
              <a:rPr sz="3700" spc="114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to</a:t>
            </a:r>
            <a:r>
              <a:rPr sz="3700" spc="8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main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memory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so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as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to</a:t>
            </a:r>
            <a:r>
              <a:rPr sz="3700" spc="8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be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executed.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Linker</a:t>
            </a:r>
            <a:r>
              <a:rPr sz="37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405"/>
              </a:spcBef>
            </a:pP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21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linker</a:t>
            </a:r>
            <a:r>
              <a:rPr sz="3700" spc="23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21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22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computer</a:t>
            </a:r>
            <a:r>
              <a:rPr sz="3700" spc="25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22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that</a:t>
            </a:r>
            <a:r>
              <a:rPr sz="3700" spc="229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takes</a:t>
            </a:r>
            <a:r>
              <a:rPr sz="3700" spc="2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one</a:t>
            </a:r>
            <a:r>
              <a:rPr sz="3700" spc="2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or</a:t>
            </a:r>
            <a:r>
              <a:rPr sz="3700" spc="21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more</a:t>
            </a:r>
            <a:r>
              <a:rPr sz="3700" spc="2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object</a:t>
            </a:r>
            <a:r>
              <a:rPr sz="3700" spc="23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files </a:t>
            </a:r>
            <a:r>
              <a:rPr sz="3700" dirty="0">
                <a:latin typeface="Times New Roman"/>
                <a:cs typeface="Times New Roman"/>
              </a:rPr>
              <a:t>generated</a:t>
            </a:r>
            <a:r>
              <a:rPr sz="3700" spc="3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by</a:t>
            </a:r>
            <a:r>
              <a:rPr sz="3700" spc="34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3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compiler</a:t>
            </a:r>
            <a:r>
              <a:rPr sz="3700" spc="37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and</a:t>
            </a:r>
            <a:r>
              <a:rPr sz="3700" spc="3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combines</a:t>
            </a:r>
            <a:r>
              <a:rPr sz="3700" spc="3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them</a:t>
            </a:r>
            <a:r>
              <a:rPr sz="3700" spc="3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into</a:t>
            </a:r>
            <a:r>
              <a:rPr sz="3700" spc="3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one,</a:t>
            </a:r>
            <a:r>
              <a:rPr sz="3700" spc="35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executable program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8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Debugger</a:t>
            </a:r>
            <a:r>
              <a:rPr sz="37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405"/>
              </a:spcBef>
            </a:pPr>
            <a:r>
              <a:rPr sz="3700" dirty="0">
                <a:latin typeface="Times New Roman"/>
                <a:cs typeface="Times New Roman"/>
              </a:rPr>
              <a:t>Debugger</a:t>
            </a:r>
            <a:r>
              <a:rPr sz="3700" spc="7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7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7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which</a:t>
            </a:r>
            <a:r>
              <a:rPr sz="3700" spc="7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7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used</a:t>
            </a:r>
            <a:r>
              <a:rPr sz="3700" spc="72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to</a:t>
            </a:r>
            <a:r>
              <a:rPr sz="3700" spc="7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test</a:t>
            </a:r>
            <a:r>
              <a:rPr sz="3700" spc="71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7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or</a:t>
            </a:r>
            <a:r>
              <a:rPr sz="3700" spc="70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execute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114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</a:t>
            </a:r>
            <a:r>
              <a:rPr sz="3700" spc="7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single</a:t>
            </a:r>
            <a:r>
              <a:rPr sz="3700" spc="1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step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execution.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52142" y="3235832"/>
          <a:ext cx="8778240" cy="5092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7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1440" algn="ctr">
                        <a:lnSpc>
                          <a:spcPct val="100000"/>
                        </a:lnSpc>
                      </a:pPr>
                      <a:r>
                        <a:rPr sz="27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</a:t>
                      </a:r>
                      <a:r>
                        <a:rPr sz="2700" b="1" spc="-10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1920" marR="357505" indent="611505">
                        <a:lnSpc>
                          <a:spcPct val="100000"/>
                        </a:lnSpc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r>
                        <a:rPr sz="2700" b="1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27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Variable(Symbol)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1440" algn="ctr">
                        <a:lnSpc>
                          <a:spcPct val="100000"/>
                        </a:lnSpc>
                      </a:pP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</a:pPr>
                      <a:r>
                        <a:rPr sz="2700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0805" algn="ctr">
                        <a:lnSpc>
                          <a:spcPct val="100000"/>
                        </a:lnSpc>
                      </a:pPr>
                      <a:r>
                        <a:rPr sz="2700" spc="-50" dirty="0">
                          <a:latin typeface="Carlito"/>
                          <a:cs typeface="Carlito"/>
                        </a:rPr>
                        <a:t>X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3345" algn="ctr">
                        <a:lnSpc>
                          <a:spcPct val="100000"/>
                        </a:lnSpc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</a:pPr>
                      <a:r>
                        <a:rPr sz="2700" spc="-50" dirty="0">
                          <a:latin typeface="Carlito"/>
                          <a:cs typeface="Carlito"/>
                        </a:rPr>
                        <a:t>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</a:pPr>
                      <a:r>
                        <a:rPr sz="2700" spc="-50" dirty="0">
                          <a:latin typeface="Carlito"/>
                          <a:cs typeface="Carlito"/>
                        </a:rPr>
                        <a:t>Y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3345" algn="ctr">
                        <a:lnSpc>
                          <a:spcPct val="100000"/>
                        </a:lnSpc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318" y="232029"/>
            <a:ext cx="1058608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9135" marR="5080" indent="-19570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Step2:</a:t>
            </a:r>
            <a:r>
              <a:rPr spc="-2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Replace</a:t>
            </a:r>
            <a:r>
              <a:rPr spc="-1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all</a:t>
            </a:r>
            <a:r>
              <a:rPr spc="-2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symbolic</a:t>
            </a:r>
            <a:r>
              <a:rPr spc="-2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address </a:t>
            </a:r>
            <a:r>
              <a:rPr dirty="0">
                <a:solidFill>
                  <a:srgbClr val="000000"/>
                </a:solidFill>
              </a:rPr>
              <a:t>with</a:t>
            </a:r>
            <a:r>
              <a:rPr spc="-229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numeric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address.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892" y="2174337"/>
            <a:ext cx="5147945" cy="38360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spc="-180" dirty="0">
                <a:latin typeface="Carlito"/>
                <a:cs typeface="Carlito"/>
              </a:rPr>
              <a:t>START</a:t>
            </a:r>
            <a:r>
              <a:rPr sz="4600" b="1" spc="-85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100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498475" algn="l"/>
                <a:tab pos="2594610" algn="l"/>
              </a:tabLst>
            </a:pPr>
            <a:r>
              <a:rPr sz="4600" b="1" spc="-10" dirty="0">
                <a:latin typeface="Carlito"/>
                <a:cs typeface="Carlito"/>
              </a:rPr>
              <a:t>MOVER</a:t>
            </a:r>
            <a:r>
              <a:rPr sz="4600" b="1" dirty="0">
                <a:latin typeface="Carlito"/>
                <a:cs typeface="Carlito"/>
              </a:rPr>
              <a:t>	</a:t>
            </a:r>
            <a:r>
              <a:rPr sz="4600" b="1" spc="-40" dirty="0">
                <a:latin typeface="Carlito"/>
                <a:cs typeface="Carlito"/>
              </a:rPr>
              <a:t>AREG,</a:t>
            </a:r>
            <a:r>
              <a:rPr sz="4600" b="1" spc="-185" dirty="0">
                <a:latin typeface="Carlito"/>
                <a:cs typeface="Carlito"/>
              </a:rPr>
              <a:t> </a:t>
            </a:r>
            <a:r>
              <a:rPr sz="4600" b="1" spc="-25" dirty="0">
                <a:solidFill>
                  <a:srgbClr val="FF0000"/>
                </a:solidFill>
                <a:latin typeface="Carlito"/>
                <a:cs typeface="Carlito"/>
              </a:rPr>
              <a:t>104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  <a:tab pos="2594610" algn="l"/>
              </a:tabLst>
            </a:pPr>
            <a:r>
              <a:rPr sz="4600" b="1" spc="-10" dirty="0">
                <a:latin typeface="Carlito"/>
                <a:cs typeface="Carlito"/>
              </a:rPr>
              <a:t>MOVER</a:t>
            </a:r>
            <a:r>
              <a:rPr sz="4600" b="1" dirty="0">
                <a:latin typeface="Carlito"/>
                <a:cs typeface="Carlito"/>
              </a:rPr>
              <a:t>	</a:t>
            </a:r>
            <a:r>
              <a:rPr sz="4600" b="1" spc="-20" dirty="0">
                <a:latin typeface="Carlito"/>
                <a:cs typeface="Carlito"/>
              </a:rPr>
              <a:t>BREG,</a:t>
            </a:r>
            <a:r>
              <a:rPr sz="4600" b="1" spc="-204" dirty="0">
                <a:latin typeface="Carlito"/>
                <a:cs typeface="Carlito"/>
              </a:rPr>
              <a:t> </a:t>
            </a:r>
            <a:r>
              <a:rPr sz="4600" b="1" spc="-25" dirty="0">
                <a:solidFill>
                  <a:srgbClr val="FF0000"/>
                </a:solidFill>
                <a:latin typeface="Carlito"/>
                <a:cs typeface="Carlito"/>
              </a:rPr>
              <a:t>105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  <a:tab pos="1837055" algn="l"/>
              </a:tabLst>
            </a:pPr>
            <a:r>
              <a:rPr sz="4600" b="1" spc="-25" dirty="0">
                <a:latin typeface="Carlito"/>
                <a:cs typeface="Carlito"/>
              </a:rPr>
              <a:t>ADD</a:t>
            </a:r>
            <a:r>
              <a:rPr sz="4600" b="1" dirty="0">
                <a:latin typeface="Carlito"/>
                <a:cs typeface="Carlito"/>
              </a:rPr>
              <a:t>	</a:t>
            </a:r>
            <a:r>
              <a:rPr sz="4600" b="1" spc="-10" dirty="0">
                <a:latin typeface="Carlito"/>
                <a:cs typeface="Carlito"/>
              </a:rPr>
              <a:t>AREG,</a:t>
            </a:r>
            <a:r>
              <a:rPr sz="4600" b="1" spc="-229" dirty="0">
                <a:latin typeface="Carlito"/>
                <a:cs typeface="Carlito"/>
              </a:rPr>
              <a:t> </a:t>
            </a:r>
            <a:r>
              <a:rPr sz="4600" b="1" spc="-25" dirty="0">
                <a:solidFill>
                  <a:srgbClr val="FF0000"/>
                </a:solidFill>
                <a:latin typeface="Carlito"/>
                <a:cs typeface="Carlito"/>
              </a:rPr>
              <a:t>104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spc="-25" dirty="0">
                <a:latin typeface="Carlito"/>
                <a:cs typeface="Carlito"/>
              </a:rPr>
              <a:t>MOVEM</a:t>
            </a:r>
            <a:r>
              <a:rPr sz="4600" b="1" spc="-180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AREG,</a:t>
            </a:r>
            <a:r>
              <a:rPr sz="4600" b="1" spc="-240" dirty="0">
                <a:latin typeface="Carlito"/>
                <a:cs typeface="Carlito"/>
              </a:rPr>
              <a:t> </a:t>
            </a:r>
            <a:r>
              <a:rPr sz="4600" b="1" spc="-25" dirty="0">
                <a:solidFill>
                  <a:srgbClr val="FF0000"/>
                </a:solidFill>
                <a:latin typeface="Carlito"/>
                <a:cs typeface="Carlito"/>
              </a:rPr>
              <a:t>104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92" y="5914258"/>
            <a:ext cx="2651760" cy="23818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Carlito"/>
                <a:cs typeface="Carlito"/>
              </a:rPr>
              <a:t>X</a:t>
            </a:r>
            <a:r>
              <a:rPr sz="4600" b="1" spc="-4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DC</a:t>
            </a:r>
            <a:r>
              <a:rPr sz="4600" b="1" spc="-165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‘10’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Carlito"/>
                <a:cs typeface="Carlito"/>
              </a:rPr>
              <a:t>Y</a:t>
            </a:r>
            <a:r>
              <a:rPr sz="4600" b="1" spc="-4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DC</a:t>
            </a:r>
            <a:r>
              <a:rPr sz="4600" b="1" spc="-150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‘15’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spc="-25" dirty="0">
                <a:latin typeface="Carlito"/>
                <a:cs typeface="Carlito"/>
              </a:rPr>
              <a:t>END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6559" y="6285610"/>
            <a:ext cx="758825" cy="1300480"/>
          </a:xfrm>
          <a:custGeom>
            <a:avLst/>
            <a:gdLst/>
            <a:ahLst/>
            <a:cxnLst/>
            <a:rect l="l" t="t" r="r" b="b"/>
            <a:pathLst>
              <a:path w="758825" h="1300479">
                <a:moveTo>
                  <a:pt x="0" y="0"/>
                </a:moveTo>
                <a:lnTo>
                  <a:pt x="100837" y="2286"/>
                </a:lnTo>
                <a:lnTo>
                  <a:pt x="191515" y="8636"/>
                </a:lnTo>
                <a:lnTo>
                  <a:pt x="268224" y="18541"/>
                </a:lnTo>
                <a:lnTo>
                  <a:pt x="327532" y="31368"/>
                </a:lnTo>
                <a:lnTo>
                  <a:pt x="379349" y="63246"/>
                </a:lnTo>
                <a:lnTo>
                  <a:pt x="379349" y="587120"/>
                </a:lnTo>
                <a:lnTo>
                  <a:pt x="392811" y="603884"/>
                </a:lnTo>
                <a:lnTo>
                  <a:pt x="490347" y="631697"/>
                </a:lnTo>
                <a:lnTo>
                  <a:pt x="567181" y="641603"/>
                </a:lnTo>
                <a:lnTo>
                  <a:pt x="657732" y="647953"/>
                </a:lnTo>
                <a:lnTo>
                  <a:pt x="758570" y="650239"/>
                </a:lnTo>
                <a:lnTo>
                  <a:pt x="657732" y="652526"/>
                </a:lnTo>
                <a:lnTo>
                  <a:pt x="567181" y="658876"/>
                </a:lnTo>
                <a:lnTo>
                  <a:pt x="490347" y="668782"/>
                </a:lnTo>
                <a:lnTo>
                  <a:pt x="431038" y="681608"/>
                </a:lnTo>
                <a:lnTo>
                  <a:pt x="379349" y="713486"/>
                </a:lnTo>
                <a:lnTo>
                  <a:pt x="379349" y="1237361"/>
                </a:lnTo>
                <a:lnTo>
                  <a:pt x="365760" y="1254125"/>
                </a:lnTo>
                <a:lnTo>
                  <a:pt x="327532" y="1269238"/>
                </a:lnTo>
                <a:lnTo>
                  <a:pt x="268224" y="1281938"/>
                </a:lnTo>
                <a:lnTo>
                  <a:pt x="191515" y="1291844"/>
                </a:lnTo>
                <a:lnTo>
                  <a:pt x="100837" y="1298194"/>
                </a:lnTo>
                <a:lnTo>
                  <a:pt x="0" y="1300480"/>
                </a:lnTo>
              </a:path>
            </a:pathLst>
          </a:custGeom>
          <a:ln w="9144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37708" y="6298819"/>
            <a:ext cx="44596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Memory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is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reserved</a:t>
            </a:r>
            <a:r>
              <a:rPr sz="2500" spc="-9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but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no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code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generated.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 marR="5080" indent="-15119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Step3:</a:t>
            </a:r>
            <a:r>
              <a:rPr spc="-2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Replace</a:t>
            </a:r>
            <a:r>
              <a:rPr spc="-229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symbolic</a:t>
            </a:r>
            <a:r>
              <a:rPr spc="-2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opcodes</a:t>
            </a:r>
            <a:r>
              <a:rPr spc="-26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by </a:t>
            </a:r>
            <a:r>
              <a:rPr dirty="0">
                <a:solidFill>
                  <a:srgbClr val="000000"/>
                </a:solidFill>
              </a:rPr>
              <a:t>machine</a:t>
            </a:r>
            <a:r>
              <a:rPr spc="-3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operation</a:t>
            </a:r>
            <a:r>
              <a:rPr spc="-2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codes.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4873" y="2260473"/>
          <a:ext cx="11702415" cy="574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LC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Assembly</a:t>
                      </a:r>
                      <a:r>
                        <a:rPr sz="2700" b="1" spc="-1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Instruction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2700" b="1" spc="-1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Code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MOVER</a:t>
                      </a:r>
                      <a:r>
                        <a:rPr sz="2700" b="1" spc="-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205168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04</a:t>
                      </a:r>
                      <a:r>
                        <a:rPr sz="2700" b="1" spc="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01</a:t>
                      </a:r>
                      <a:r>
                        <a:rPr sz="2700" b="1" spc="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104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MOVER</a:t>
                      </a:r>
                      <a:r>
                        <a:rPr sz="2700" b="1" spc="-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BREG,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2030730" algn="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01345" algn="l"/>
                        </a:tabLst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04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	02</a:t>
                      </a:r>
                      <a:r>
                        <a:rPr sz="2700" b="1" spc="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105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103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ADD</a:t>
                      </a:r>
                      <a:r>
                        <a:rPr sz="27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7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2033270" algn="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00075" algn="l"/>
                          <a:tab pos="1093470" algn="l"/>
                        </a:tabLst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01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01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104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MOVEM</a:t>
                      </a:r>
                      <a:r>
                        <a:rPr sz="2700" b="1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700" b="1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2032635" algn="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53415" algn="l"/>
                        </a:tabLst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05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	01</a:t>
                      </a:r>
                      <a:r>
                        <a:rPr sz="2700" b="1" spc="1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104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106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107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2971165">
              <a:lnSpc>
                <a:spcPct val="100000"/>
              </a:lnSpc>
              <a:spcBef>
                <a:spcPts val="95"/>
              </a:spcBef>
            </a:pPr>
            <a:r>
              <a:rPr sz="6400" b="0" dirty="0">
                <a:solidFill>
                  <a:srgbClr val="000000"/>
                </a:solidFill>
                <a:latin typeface="Carlito"/>
                <a:cs typeface="Carlito"/>
              </a:rPr>
              <a:t>Question</a:t>
            </a:r>
            <a:r>
              <a:rPr sz="6400" b="0" spc="-204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6400" b="0" dirty="0">
                <a:solidFill>
                  <a:srgbClr val="000000"/>
                </a:solidFill>
                <a:latin typeface="Carlito"/>
                <a:cs typeface="Carlito"/>
              </a:rPr>
              <a:t>For</a:t>
            </a:r>
            <a:r>
              <a:rPr sz="6400" b="0" spc="-3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6400" b="0" spc="-50" dirty="0">
                <a:solidFill>
                  <a:srgbClr val="000000"/>
                </a:solidFill>
                <a:latin typeface="Carlito"/>
                <a:cs typeface="Carlito"/>
              </a:rPr>
              <a:t>U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92" y="2193163"/>
            <a:ext cx="357822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628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latin typeface="Carlito"/>
                <a:cs typeface="Carlito"/>
              </a:rPr>
              <a:t>START</a:t>
            </a:r>
            <a:r>
              <a:rPr sz="3000" b="1" spc="-220" dirty="0">
                <a:latin typeface="Carlito"/>
                <a:cs typeface="Carlito"/>
              </a:rPr>
              <a:t> </a:t>
            </a:r>
            <a:r>
              <a:rPr sz="3000" b="1" spc="-25" dirty="0">
                <a:latin typeface="Carlito"/>
                <a:cs typeface="Carlito"/>
              </a:rPr>
              <a:t>102 </a:t>
            </a:r>
            <a:r>
              <a:rPr sz="3000" b="1" dirty="0">
                <a:latin typeface="Carlito"/>
                <a:cs typeface="Carlito"/>
              </a:rPr>
              <a:t>READ</a:t>
            </a:r>
            <a:r>
              <a:rPr sz="3000" b="1" spc="-130" dirty="0">
                <a:latin typeface="Carlito"/>
                <a:cs typeface="Carlito"/>
              </a:rPr>
              <a:t> </a:t>
            </a:r>
            <a:r>
              <a:rPr sz="3000" b="1" spc="-50" dirty="0">
                <a:latin typeface="Carlito"/>
                <a:cs typeface="Carlito"/>
              </a:rPr>
              <a:t>X </a:t>
            </a:r>
            <a:r>
              <a:rPr sz="3000" b="1" dirty="0">
                <a:latin typeface="Carlito"/>
                <a:cs typeface="Carlito"/>
              </a:rPr>
              <a:t>READ</a:t>
            </a:r>
            <a:r>
              <a:rPr sz="3000" b="1" spc="-120" dirty="0">
                <a:latin typeface="Carlito"/>
                <a:cs typeface="Carlito"/>
              </a:rPr>
              <a:t> </a:t>
            </a:r>
            <a:r>
              <a:rPr sz="3000" b="1" spc="-50" dirty="0">
                <a:latin typeface="Carlito"/>
                <a:cs typeface="Carlito"/>
              </a:rPr>
              <a:t>Y</a:t>
            </a:r>
            <a:endParaRPr sz="3000">
              <a:latin typeface="Carlito"/>
              <a:cs typeface="Carlito"/>
            </a:endParaRPr>
          </a:p>
          <a:p>
            <a:pPr marL="12700" marR="1031875">
              <a:lnSpc>
                <a:spcPct val="100000"/>
              </a:lnSpc>
            </a:pPr>
            <a:r>
              <a:rPr sz="3000" b="1" spc="-25" dirty="0">
                <a:latin typeface="Carlito"/>
                <a:cs typeface="Carlito"/>
              </a:rPr>
              <a:t>MOVER</a:t>
            </a:r>
            <a:r>
              <a:rPr sz="3000" b="1" spc="-130" dirty="0">
                <a:latin typeface="Carlito"/>
                <a:cs typeface="Carlito"/>
              </a:rPr>
              <a:t> </a:t>
            </a:r>
            <a:r>
              <a:rPr sz="3000" b="1" spc="-20" dirty="0">
                <a:latin typeface="Carlito"/>
                <a:cs typeface="Carlito"/>
              </a:rPr>
              <a:t>AREG,</a:t>
            </a:r>
            <a:r>
              <a:rPr sz="3000" b="1" spc="-105" dirty="0">
                <a:latin typeface="Carlito"/>
                <a:cs typeface="Carlito"/>
              </a:rPr>
              <a:t> </a:t>
            </a:r>
            <a:r>
              <a:rPr sz="3000" b="1" spc="-50" dirty="0">
                <a:latin typeface="Carlito"/>
                <a:cs typeface="Carlito"/>
              </a:rPr>
              <a:t>X </a:t>
            </a:r>
            <a:r>
              <a:rPr sz="3000" b="1" dirty="0">
                <a:latin typeface="Carlito"/>
                <a:cs typeface="Carlito"/>
              </a:rPr>
              <a:t>ADD</a:t>
            </a:r>
            <a:r>
              <a:rPr sz="3000" b="1" spc="-100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AREG,</a:t>
            </a:r>
            <a:r>
              <a:rPr sz="3000" b="1" spc="-85" dirty="0">
                <a:latin typeface="Carlito"/>
                <a:cs typeface="Carlito"/>
              </a:rPr>
              <a:t> </a:t>
            </a:r>
            <a:r>
              <a:rPr sz="3000" b="1" spc="-50" dirty="0">
                <a:latin typeface="Carlito"/>
                <a:cs typeface="Carlito"/>
              </a:rPr>
              <a:t>Y</a:t>
            </a:r>
            <a:endParaRPr sz="3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3000" b="1" spc="-25" dirty="0">
                <a:latin typeface="Carlito"/>
                <a:cs typeface="Carlito"/>
              </a:rPr>
              <a:t>MOVEM</a:t>
            </a:r>
            <a:r>
              <a:rPr sz="3000" b="1" spc="-140" dirty="0">
                <a:latin typeface="Carlito"/>
                <a:cs typeface="Carlito"/>
              </a:rPr>
              <a:t> </a:t>
            </a:r>
            <a:r>
              <a:rPr sz="3000" b="1" spc="-20" dirty="0">
                <a:latin typeface="Carlito"/>
                <a:cs typeface="Carlito"/>
              </a:rPr>
              <a:t>AREG,</a:t>
            </a:r>
            <a:r>
              <a:rPr sz="3000" b="1" spc="-114" dirty="0">
                <a:latin typeface="Carlito"/>
                <a:cs typeface="Carlito"/>
              </a:rPr>
              <a:t> </a:t>
            </a:r>
            <a:r>
              <a:rPr sz="3000" b="1" spc="-70" dirty="0">
                <a:latin typeface="Carlito"/>
                <a:cs typeface="Carlito"/>
              </a:rPr>
              <a:t>RESULT </a:t>
            </a:r>
            <a:r>
              <a:rPr sz="3000" b="1" dirty="0">
                <a:latin typeface="Carlito"/>
                <a:cs typeface="Carlito"/>
              </a:rPr>
              <a:t>PRINT</a:t>
            </a:r>
            <a:r>
              <a:rPr sz="3000" b="1" spc="-110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RESULT</a:t>
            </a:r>
            <a:endParaRPr sz="3000">
              <a:latin typeface="Carlito"/>
              <a:cs typeface="Carlito"/>
            </a:endParaRPr>
          </a:p>
          <a:p>
            <a:pPr marL="12700" marR="2583815">
              <a:lnSpc>
                <a:spcPct val="100000"/>
              </a:lnSpc>
              <a:spcBef>
                <a:spcPts val="5"/>
              </a:spcBef>
            </a:pPr>
            <a:r>
              <a:rPr sz="3000" b="1" spc="-20" dirty="0">
                <a:latin typeface="Carlito"/>
                <a:cs typeface="Carlito"/>
              </a:rPr>
              <a:t>STOP </a:t>
            </a:r>
            <a:r>
              <a:rPr sz="3000" b="1" dirty="0">
                <a:latin typeface="Carlito"/>
                <a:cs typeface="Carlito"/>
              </a:rPr>
              <a:t>X</a:t>
            </a:r>
            <a:r>
              <a:rPr sz="3000" b="1" spc="-25" dirty="0">
                <a:latin typeface="Carlito"/>
                <a:cs typeface="Carlito"/>
              </a:rPr>
              <a:t> </a:t>
            </a:r>
            <a:r>
              <a:rPr sz="3000" b="1" dirty="0">
                <a:latin typeface="Carlito"/>
                <a:cs typeface="Carlito"/>
              </a:rPr>
              <a:t>DS</a:t>
            </a:r>
            <a:r>
              <a:rPr sz="3000" b="1" spc="-165" dirty="0">
                <a:latin typeface="Carlito"/>
                <a:cs typeface="Carlito"/>
              </a:rPr>
              <a:t> </a:t>
            </a:r>
            <a:r>
              <a:rPr sz="3000" b="1" spc="-50" dirty="0">
                <a:latin typeface="Carlito"/>
                <a:cs typeface="Carlito"/>
              </a:rPr>
              <a:t>1</a:t>
            </a:r>
            <a:endParaRPr sz="3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latin typeface="Carlito"/>
                <a:cs typeface="Carlito"/>
              </a:rPr>
              <a:t>Y</a:t>
            </a:r>
            <a:r>
              <a:rPr sz="3000" b="1" spc="-35" dirty="0">
                <a:latin typeface="Carlito"/>
                <a:cs typeface="Carlito"/>
              </a:rPr>
              <a:t> </a:t>
            </a:r>
            <a:r>
              <a:rPr sz="3000" b="1" dirty="0">
                <a:latin typeface="Carlito"/>
                <a:cs typeface="Carlito"/>
              </a:rPr>
              <a:t>DS</a:t>
            </a:r>
            <a:r>
              <a:rPr sz="3000" b="1" spc="-155" dirty="0">
                <a:latin typeface="Carlito"/>
                <a:cs typeface="Carlito"/>
              </a:rPr>
              <a:t> </a:t>
            </a:r>
            <a:r>
              <a:rPr sz="3000" b="1" spc="-50" dirty="0">
                <a:latin typeface="Carlito"/>
                <a:cs typeface="Carlito"/>
              </a:rPr>
              <a:t>1</a:t>
            </a:r>
            <a:endParaRPr sz="3000">
              <a:latin typeface="Carlito"/>
              <a:cs typeface="Carlito"/>
            </a:endParaRPr>
          </a:p>
          <a:p>
            <a:pPr marL="12700" marR="1682750">
              <a:lnSpc>
                <a:spcPct val="100000"/>
              </a:lnSpc>
            </a:pPr>
            <a:r>
              <a:rPr sz="3000" b="1" spc="-90" dirty="0">
                <a:latin typeface="Carlito"/>
                <a:cs typeface="Carlito"/>
              </a:rPr>
              <a:t>RESULT</a:t>
            </a:r>
            <a:r>
              <a:rPr sz="3000" b="1" spc="-120" dirty="0">
                <a:latin typeface="Carlito"/>
                <a:cs typeface="Carlito"/>
              </a:rPr>
              <a:t> </a:t>
            </a:r>
            <a:r>
              <a:rPr sz="3000" b="1" dirty="0">
                <a:latin typeface="Carlito"/>
                <a:cs typeface="Carlito"/>
              </a:rPr>
              <a:t>DS</a:t>
            </a:r>
            <a:r>
              <a:rPr sz="3000" b="1" spc="-105" dirty="0">
                <a:latin typeface="Carlito"/>
                <a:cs typeface="Carlito"/>
              </a:rPr>
              <a:t> </a:t>
            </a:r>
            <a:r>
              <a:rPr sz="3000" b="1" spc="-50" dirty="0">
                <a:latin typeface="Carlito"/>
                <a:cs typeface="Carlito"/>
              </a:rPr>
              <a:t>1 </a:t>
            </a:r>
            <a:r>
              <a:rPr sz="3000" b="1" spc="-25" dirty="0">
                <a:latin typeface="Carlito"/>
                <a:cs typeface="Carlito"/>
              </a:rPr>
              <a:t>END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7016" y="232029"/>
            <a:ext cx="433959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Question</a:t>
            </a:r>
            <a:r>
              <a:rPr b="0" spc="-22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For</a:t>
            </a:r>
            <a:r>
              <a:rPr b="0" spc="-30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spc="-50" dirty="0">
                <a:solidFill>
                  <a:srgbClr val="000000"/>
                </a:solidFill>
                <a:latin typeface="Carlito"/>
                <a:cs typeface="Carlito"/>
              </a:rPr>
              <a:t>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6435" y="1351026"/>
            <a:ext cx="3048000" cy="65030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1581785">
              <a:lnSpc>
                <a:spcPct val="100000"/>
              </a:lnSpc>
              <a:spcBef>
                <a:spcPts val="95"/>
              </a:spcBef>
            </a:pPr>
            <a:r>
              <a:rPr sz="2500" b="1" spc="-120" dirty="0">
                <a:latin typeface="Carlito"/>
                <a:cs typeface="Carlito"/>
              </a:rPr>
              <a:t>START</a:t>
            </a:r>
            <a:r>
              <a:rPr sz="2500" b="1" spc="-135" dirty="0">
                <a:latin typeface="Carlito"/>
                <a:cs typeface="Carlito"/>
              </a:rPr>
              <a:t> </a:t>
            </a:r>
            <a:r>
              <a:rPr sz="2500" b="1" spc="-25" dirty="0">
                <a:latin typeface="Carlito"/>
                <a:cs typeface="Carlito"/>
              </a:rPr>
              <a:t>101 </a:t>
            </a:r>
            <a:r>
              <a:rPr sz="2500" b="1" spc="-10" dirty="0">
                <a:latin typeface="Carlito"/>
                <a:cs typeface="Carlito"/>
              </a:rPr>
              <a:t>READ</a:t>
            </a:r>
            <a:r>
              <a:rPr sz="2500" b="1" spc="-120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N</a:t>
            </a:r>
            <a:endParaRPr sz="2500">
              <a:latin typeface="Carlito"/>
              <a:cs typeface="Carlito"/>
            </a:endParaRPr>
          </a:p>
          <a:p>
            <a:pPr marL="154305" marR="102235">
              <a:lnSpc>
                <a:spcPct val="100000"/>
              </a:lnSpc>
            </a:pPr>
            <a:r>
              <a:rPr sz="2500" b="1" spc="-20" dirty="0">
                <a:latin typeface="Carlito"/>
                <a:cs typeface="Carlito"/>
              </a:rPr>
              <a:t>MOVER</a:t>
            </a:r>
            <a:r>
              <a:rPr sz="2500" b="1" spc="-114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BREG,</a:t>
            </a:r>
            <a:r>
              <a:rPr sz="2500" b="1" spc="-125" dirty="0">
                <a:latin typeface="Carlito"/>
                <a:cs typeface="Carlito"/>
              </a:rPr>
              <a:t> </a:t>
            </a:r>
            <a:r>
              <a:rPr sz="2500" b="1" spc="-25" dirty="0">
                <a:latin typeface="Carlito"/>
                <a:cs typeface="Carlito"/>
              </a:rPr>
              <a:t>ONE MOVEM</a:t>
            </a:r>
            <a:r>
              <a:rPr sz="2500" b="1" spc="-10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BREG,</a:t>
            </a:r>
            <a:r>
              <a:rPr sz="2500" b="1" spc="-110" dirty="0">
                <a:latin typeface="Carlito"/>
                <a:cs typeface="Carlito"/>
              </a:rPr>
              <a:t> </a:t>
            </a:r>
            <a:r>
              <a:rPr sz="2500" b="1" spc="-20" dirty="0">
                <a:latin typeface="Carlito"/>
                <a:cs typeface="Carlito"/>
              </a:rPr>
              <a:t>TERM </a:t>
            </a:r>
            <a:r>
              <a:rPr sz="2500" b="1" spc="-105" dirty="0">
                <a:latin typeface="Carlito"/>
                <a:cs typeface="Carlito"/>
              </a:rPr>
              <a:t>MULT</a:t>
            </a:r>
            <a:r>
              <a:rPr sz="2500" b="1" spc="-90" dirty="0">
                <a:latin typeface="Carlito"/>
                <a:cs typeface="Carlito"/>
              </a:rPr>
              <a:t> </a:t>
            </a:r>
            <a:r>
              <a:rPr sz="2500" b="1" spc="-20" dirty="0">
                <a:latin typeface="Carlito"/>
                <a:cs typeface="Carlito"/>
              </a:rPr>
              <a:t>BREG,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spc="-20" dirty="0">
                <a:latin typeface="Carlito"/>
                <a:cs typeface="Carlito"/>
              </a:rPr>
              <a:t>TERM MOVER</a:t>
            </a:r>
            <a:r>
              <a:rPr sz="2500" b="1" spc="-114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CREG,</a:t>
            </a:r>
            <a:r>
              <a:rPr sz="2500" b="1" spc="-120" dirty="0">
                <a:latin typeface="Carlito"/>
                <a:cs typeface="Carlito"/>
              </a:rPr>
              <a:t> </a:t>
            </a:r>
            <a:r>
              <a:rPr sz="2500" b="1" spc="-20" dirty="0">
                <a:latin typeface="Carlito"/>
                <a:cs typeface="Carlito"/>
              </a:rPr>
              <a:t>TERM </a:t>
            </a:r>
            <a:r>
              <a:rPr sz="2500" b="1" dirty="0">
                <a:latin typeface="Carlito"/>
                <a:cs typeface="Carlito"/>
              </a:rPr>
              <a:t>ADD</a:t>
            </a:r>
            <a:r>
              <a:rPr sz="2500" b="1" spc="-8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CREG,</a:t>
            </a:r>
            <a:r>
              <a:rPr sz="2500" b="1" spc="-90" dirty="0">
                <a:latin typeface="Carlito"/>
                <a:cs typeface="Carlito"/>
              </a:rPr>
              <a:t> </a:t>
            </a:r>
            <a:r>
              <a:rPr sz="2500" b="1" spc="-25" dirty="0">
                <a:latin typeface="Carlito"/>
                <a:cs typeface="Carlito"/>
              </a:rPr>
              <a:t>ONE MOVEM</a:t>
            </a:r>
            <a:r>
              <a:rPr sz="2500" b="1" spc="-100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CREG,</a:t>
            </a:r>
            <a:r>
              <a:rPr sz="2500" b="1" spc="-110" dirty="0">
                <a:latin typeface="Carlito"/>
                <a:cs typeface="Carlito"/>
              </a:rPr>
              <a:t> </a:t>
            </a:r>
            <a:r>
              <a:rPr sz="2500" b="1" spc="-20" dirty="0">
                <a:latin typeface="Carlito"/>
                <a:cs typeface="Carlito"/>
              </a:rPr>
              <a:t>TERM </a:t>
            </a:r>
            <a:r>
              <a:rPr sz="2500" b="1" spc="-10" dirty="0">
                <a:latin typeface="Carlito"/>
                <a:cs typeface="Carlito"/>
              </a:rPr>
              <a:t>COMP</a:t>
            </a:r>
            <a:r>
              <a:rPr sz="2500" b="1" spc="-1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CREG,</a:t>
            </a:r>
            <a:r>
              <a:rPr sz="2500" b="1" spc="-110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N</a:t>
            </a:r>
            <a:endParaRPr sz="2500">
              <a:latin typeface="Carlito"/>
              <a:cs typeface="Carlito"/>
            </a:endParaRPr>
          </a:p>
          <a:p>
            <a:pPr marL="154305">
              <a:lnSpc>
                <a:spcPct val="100000"/>
              </a:lnSpc>
              <a:spcBef>
                <a:spcPts val="5"/>
              </a:spcBef>
            </a:pPr>
            <a:r>
              <a:rPr sz="2500" b="1" dirty="0">
                <a:latin typeface="Carlito"/>
                <a:cs typeface="Carlito"/>
              </a:rPr>
              <a:t>BC</a:t>
            </a:r>
            <a:r>
              <a:rPr sz="2500" b="1" spc="-20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LE,</a:t>
            </a:r>
            <a:r>
              <a:rPr sz="2500" b="1" spc="-130" dirty="0">
                <a:latin typeface="Carlito"/>
                <a:cs typeface="Carlito"/>
              </a:rPr>
              <a:t> </a:t>
            </a:r>
            <a:r>
              <a:rPr sz="2500" b="1" spc="-20" dirty="0">
                <a:latin typeface="Carlito"/>
                <a:cs typeface="Carlito"/>
              </a:rPr>
              <a:t>AGAIN</a:t>
            </a:r>
            <a:endParaRPr sz="2500">
              <a:latin typeface="Carlito"/>
              <a:cs typeface="Carlito"/>
            </a:endParaRPr>
          </a:p>
          <a:p>
            <a:pPr marL="86995" marR="5080">
              <a:lnSpc>
                <a:spcPct val="100000"/>
              </a:lnSpc>
            </a:pPr>
            <a:r>
              <a:rPr sz="2500" b="1" spc="-25" dirty="0">
                <a:latin typeface="Carlito"/>
                <a:cs typeface="Carlito"/>
              </a:rPr>
              <a:t>MOVEM</a:t>
            </a:r>
            <a:r>
              <a:rPr sz="2500" b="1" spc="-100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BREG,</a:t>
            </a:r>
            <a:r>
              <a:rPr sz="2500" b="1" spc="-114" dirty="0">
                <a:latin typeface="Carlito"/>
                <a:cs typeface="Carlito"/>
              </a:rPr>
              <a:t> </a:t>
            </a:r>
            <a:r>
              <a:rPr sz="2500" b="1" spc="-70" dirty="0">
                <a:latin typeface="Carlito"/>
                <a:cs typeface="Carlito"/>
              </a:rPr>
              <a:t>RESULT </a:t>
            </a:r>
            <a:r>
              <a:rPr sz="2500" b="1" dirty="0">
                <a:latin typeface="Carlito"/>
                <a:cs typeface="Carlito"/>
              </a:rPr>
              <a:t>PRINT</a:t>
            </a:r>
            <a:r>
              <a:rPr sz="2500" b="1" spc="-12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RESULT</a:t>
            </a:r>
            <a:endParaRPr sz="2500">
              <a:latin typeface="Carlito"/>
              <a:cs typeface="Carlito"/>
            </a:endParaRPr>
          </a:p>
          <a:p>
            <a:pPr marL="12700" marR="2179320" indent="33020">
              <a:lnSpc>
                <a:spcPct val="100000"/>
              </a:lnSpc>
            </a:pPr>
            <a:r>
              <a:rPr sz="2500" b="1" spc="-20" dirty="0">
                <a:latin typeface="Carlito"/>
                <a:cs typeface="Carlito"/>
              </a:rPr>
              <a:t>STOP </a:t>
            </a:r>
            <a:r>
              <a:rPr sz="2500" b="1" dirty="0">
                <a:latin typeface="Carlito"/>
                <a:cs typeface="Carlito"/>
              </a:rPr>
              <a:t>N</a:t>
            </a:r>
            <a:r>
              <a:rPr sz="2500" b="1" spc="-20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DS</a:t>
            </a:r>
            <a:r>
              <a:rPr sz="2500" b="1" spc="-125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1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b="1" spc="-85" dirty="0">
                <a:latin typeface="Carlito"/>
                <a:cs typeface="Carlito"/>
              </a:rPr>
              <a:t>RESULT</a:t>
            </a:r>
            <a:r>
              <a:rPr sz="2500" b="1" spc="-6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DS</a:t>
            </a:r>
            <a:r>
              <a:rPr sz="2500" b="1" spc="45" dirty="0">
                <a:latin typeface="Carlito"/>
                <a:cs typeface="Carlito"/>
              </a:rPr>
              <a:t> </a:t>
            </a:r>
            <a:r>
              <a:rPr sz="2500" b="1" spc="-60" dirty="0">
                <a:latin typeface="Carlito"/>
                <a:cs typeface="Carlito"/>
              </a:rPr>
              <a:t>1</a:t>
            </a:r>
            <a:endParaRPr sz="2500">
              <a:latin typeface="Carlito"/>
              <a:cs typeface="Carlito"/>
            </a:endParaRPr>
          </a:p>
          <a:p>
            <a:pPr marL="45720">
              <a:lnSpc>
                <a:spcPct val="100000"/>
              </a:lnSpc>
            </a:pPr>
            <a:r>
              <a:rPr sz="2500" b="1" dirty="0">
                <a:latin typeface="Carlito"/>
                <a:cs typeface="Carlito"/>
              </a:rPr>
              <a:t>ONE</a:t>
            </a:r>
            <a:r>
              <a:rPr sz="2500" b="1" spc="-6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DC</a:t>
            </a:r>
            <a:r>
              <a:rPr sz="2500" b="1" spc="-130" dirty="0">
                <a:latin typeface="Carlito"/>
                <a:cs typeface="Carlito"/>
              </a:rPr>
              <a:t> </a:t>
            </a:r>
            <a:r>
              <a:rPr sz="2500" b="1" spc="-25" dirty="0">
                <a:latin typeface="Carlito"/>
                <a:cs typeface="Carlito"/>
              </a:rPr>
              <a:t>‘1’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b="1" dirty="0">
                <a:latin typeface="Carlito"/>
                <a:cs typeface="Carlito"/>
              </a:rPr>
              <a:t>TERM</a:t>
            </a:r>
            <a:r>
              <a:rPr sz="2500" b="1" spc="-9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DS</a:t>
            </a:r>
            <a:r>
              <a:rPr sz="2500" b="1" spc="-140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1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912186"/>
            <a:ext cx="895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Carlito"/>
                <a:cs typeface="Carlito"/>
              </a:rPr>
              <a:t>AGAIN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852" rIns="0" bIns="0" rtlCol="0">
            <a:spAutoFit/>
          </a:bodyPr>
          <a:lstStyle/>
          <a:p>
            <a:pPr marL="2675890">
              <a:lnSpc>
                <a:spcPct val="100000"/>
              </a:lnSpc>
              <a:spcBef>
                <a:spcPts val="95"/>
              </a:spcBef>
            </a:pPr>
            <a:r>
              <a:rPr sz="8800" spc="-10" dirty="0"/>
              <a:t>Assembler</a:t>
            </a:r>
            <a:endParaRPr sz="8800"/>
          </a:p>
        </p:txBody>
      </p:sp>
      <p:sp>
        <p:nvSpPr>
          <p:cNvPr id="3" name="object 3"/>
          <p:cNvSpPr txBox="1"/>
          <p:nvPr/>
        </p:nvSpPr>
        <p:spPr>
          <a:xfrm>
            <a:off x="767892" y="2255901"/>
            <a:ext cx="9854565" cy="618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  <a:tab pos="2794635" algn="l"/>
                <a:tab pos="3046730" algn="l"/>
              </a:tabLst>
            </a:pPr>
            <a:r>
              <a:rPr sz="4600" dirty="0">
                <a:latin typeface="Carlito"/>
                <a:cs typeface="Carlito"/>
              </a:rPr>
              <a:t>An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Assembler</a:t>
            </a:r>
            <a:r>
              <a:rPr sz="4600" spc="-8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is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spc="-30" dirty="0">
                <a:latin typeface="Carlito"/>
                <a:cs typeface="Carlito"/>
              </a:rPr>
              <a:t>translator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which translates</a:t>
            </a:r>
            <a:r>
              <a:rPr sz="4600" dirty="0">
                <a:latin typeface="Carlito"/>
                <a:cs typeface="Carlito"/>
              </a:rPr>
              <a:t>	assembly</a:t>
            </a:r>
            <a:r>
              <a:rPr sz="4600" spc="-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language</a:t>
            </a:r>
            <a:r>
              <a:rPr sz="4600" spc="-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code</a:t>
            </a:r>
            <a:r>
              <a:rPr sz="4600" spc="-100" dirty="0">
                <a:latin typeface="Carlito"/>
                <a:cs typeface="Carlito"/>
              </a:rPr>
              <a:t> </a:t>
            </a:r>
            <a:r>
              <a:rPr sz="4600" spc="-40" dirty="0">
                <a:latin typeface="Carlito"/>
                <a:cs typeface="Carlito"/>
              </a:rPr>
              <a:t>into </a:t>
            </a:r>
            <a:r>
              <a:rPr sz="4600" spc="-10" dirty="0">
                <a:latin typeface="Carlito"/>
                <a:cs typeface="Carlito"/>
              </a:rPr>
              <a:t>machine</a:t>
            </a:r>
            <a:r>
              <a:rPr sz="4600" dirty="0">
                <a:latin typeface="Carlito"/>
                <a:cs typeface="Carlito"/>
              </a:rPr>
              <a:t>	language</a:t>
            </a:r>
            <a:r>
              <a:rPr sz="4600" spc="-3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with</a:t>
            </a:r>
            <a:r>
              <a:rPr sz="4600" spc="-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help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4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data </a:t>
            </a:r>
            <a:r>
              <a:rPr sz="4600" spc="-10" dirty="0">
                <a:latin typeface="Carlito"/>
                <a:cs typeface="Carlito"/>
              </a:rPr>
              <a:t>structure.</a:t>
            </a:r>
            <a:endParaRPr sz="4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70"/>
              </a:spcBef>
              <a:buFont typeface="Arial"/>
              <a:buChar char="•"/>
            </a:pP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It</a:t>
            </a:r>
            <a:r>
              <a:rPr sz="4600" spc="-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has</a:t>
            </a:r>
            <a:r>
              <a:rPr sz="4600" spc="-6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two</a:t>
            </a:r>
            <a:r>
              <a:rPr sz="4600" spc="-4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types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0" dirty="0">
                <a:latin typeface="Carlito"/>
                <a:cs typeface="Carlito"/>
              </a:rPr>
              <a:t>Pass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1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spc="30" dirty="0">
                <a:latin typeface="Carlito"/>
                <a:cs typeface="Carlito"/>
              </a:rPr>
              <a:t>A</a:t>
            </a:r>
            <a:r>
              <a:rPr sz="4600" spc="25" dirty="0">
                <a:latin typeface="Carlito"/>
                <a:cs typeface="Carlito"/>
              </a:rPr>
              <a:t>ss</a:t>
            </a:r>
            <a:r>
              <a:rPr sz="4600" spc="30" dirty="0">
                <a:latin typeface="Carlito"/>
                <a:cs typeface="Carlito"/>
              </a:rPr>
              <a:t>e</a:t>
            </a:r>
            <a:r>
              <a:rPr sz="4600" spc="25" dirty="0">
                <a:latin typeface="Carlito"/>
                <a:cs typeface="Carlito"/>
              </a:rPr>
              <a:t>mb</a:t>
            </a:r>
            <a:r>
              <a:rPr sz="4600" spc="30" dirty="0">
                <a:latin typeface="Carlito"/>
                <a:cs typeface="Carlito"/>
              </a:rPr>
              <a:t>le</a:t>
            </a:r>
            <a:r>
              <a:rPr sz="4600" spc="-430" dirty="0">
                <a:latin typeface="Carlito"/>
                <a:cs typeface="Carlito"/>
              </a:rPr>
              <a:t>r</a:t>
            </a:r>
            <a:r>
              <a:rPr sz="4600" spc="80" dirty="0">
                <a:latin typeface="Carlito"/>
                <a:cs typeface="Carlito"/>
              </a:rPr>
              <a:t>.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Pass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2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spc="30" dirty="0">
                <a:latin typeface="Carlito"/>
                <a:cs typeface="Carlito"/>
              </a:rPr>
              <a:t>A</a:t>
            </a:r>
            <a:r>
              <a:rPr sz="4600" spc="25" dirty="0">
                <a:latin typeface="Carlito"/>
                <a:cs typeface="Carlito"/>
              </a:rPr>
              <a:t>ss</a:t>
            </a:r>
            <a:r>
              <a:rPr sz="4600" spc="30" dirty="0">
                <a:latin typeface="Carlito"/>
                <a:cs typeface="Carlito"/>
              </a:rPr>
              <a:t>e</a:t>
            </a:r>
            <a:r>
              <a:rPr sz="4600" spc="25" dirty="0">
                <a:latin typeface="Carlito"/>
                <a:cs typeface="Carlito"/>
              </a:rPr>
              <a:t>mb</a:t>
            </a:r>
            <a:r>
              <a:rPr sz="4600" spc="30" dirty="0">
                <a:latin typeface="Carlito"/>
                <a:cs typeface="Carlito"/>
              </a:rPr>
              <a:t>le</a:t>
            </a:r>
            <a:r>
              <a:rPr sz="4600" spc="-434" dirty="0">
                <a:latin typeface="Carlito"/>
                <a:cs typeface="Carlito"/>
              </a:rPr>
              <a:t>r</a:t>
            </a:r>
            <a:r>
              <a:rPr sz="4600" spc="90" dirty="0">
                <a:latin typeface="Carlito"/>
                <a:cs typeface="Carlito"/>
              </a:rPr>
              <a:t>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559" y="187274"/>
            <a:ext cx="1189418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17610" algn="l"/>
              </a:tabLst>
            </a:pPr>
            <a:r>
              <a:rPr spc="-10" dirty="0"/>
              <a:t>General</a:t>
            </a:r>
            <a:r>
              <a:rPr spc="-265" dirty="0"/>
              <a:t> </a:t>
            </a:r>
            <a:r>
              <a:rPr dirty="0"/>
              <a:t>design</a:t>
            </a:r>
            <a:r>
              <a:rPr spc="-190" dirty="0"/>
              <a:t> </a:t>
            </a:r>
            <a:r>
              <a:rPr spc="-20" dirty="0"/>
              <a:t>procedure</a:t>
            </a:r>
            <a:r>
              <a:rPr spc="-225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assembler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892" y="2116099"/>
            <a:ext cx="5684520" cy="422846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40" dirty="0">
                <a:latin typeface="Carlito"/>
                <a:cs typeface="Carlito"/>
              </a:rPr>
              <a:t>Statement</a:t>
            </a:r>
            <a:r>
              <a:rPr sz="4600" spc="-10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Problem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Data</a:t>
            </a:r>
            <a:r>
              <a:rPr sz="4600" spc="-19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Structure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0" dirty="0">
                <a:latin typeface="Carlito"/>
                <a:cs typeface="Carlito"/>
              </a:rPr>
              <a:t>Format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databases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Algorithms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Look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for</a:t>
            </a:r>
            <a:r>
              <a:rPr sz="4600" spc="-21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modularity.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6969" rIns="0" bIns="0" rtlCol="0">
            <a:spAutoFit/>
          </a:bodyPr>
          <a:lstStyle/>
          <a:p>
            <a:pPr marL="2066289">
              <a:lnSpc>
                <a:spcPct val="100000"/>
              </a:lnSpc>
              <a:spcBef>
                <a:spcPts val="95"/>
              </a:spcBef>
            </a:pPr>
            <a:r>
              <a:rPr sz="6400" spc="-25" dirty="0"/>
              <a:t>Statement</a:t>
            </a:r>
            <a:r>
              <a:rPr sz="6400" spc="-160" dirty="0"/>
              <a:t> </a:t>
            </a:r>
            <a:r>
              <a:rPr sz="6400" dirty="0"/>
              <a:t>of</a:t>
            </a:r>
            <a:r>
              <a:rPr sz="6400" spc="-229" dirty="0"/>
              <a:t> </a:t>
            </a:r>
            <a:r>
              <a:rPr sz="6400" spc="-10" dirty="0"/>
              <a:t>Problem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255901"/>
            <a:ext cx="970089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45" dirty="0">
                <a:latin typeface="Carlito"/>
                <a:cs typeface="Carlito"/>
              </a:rPr>
              <a:t>We</a:t>
            </a:r>
            <a:r>
              <a:rPr sz="4600" spc="-16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want</a:t>
            </a:r>
            <a:r>
              <a:rPr sz="4600" spc="-26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to</a:t>
            </a:r>
            <a:r>
              <a:rPr sz="4600" spc="-210" dirty="0">
                <a:latin typeface="Carlito"/>
                <a:cs typeface="Carlito"/>
              </a:rPr>
              <a:t> </a:t>
            </a:r>
            <a:r>
              <a:rPr sz="4600" spc="-30" dirty="0">
                <a:latin typeface="Carlito"/>
                <a:cs typeface="Carlito"/>
              </a:rPr>
              <a:t>convert</a:t>
            </a:r>
            <a:r>
              <a:rPr sz="4600" spc="-1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assembly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language </a:t>
            </a:r>
            <a:r>
              <a:rPr sz="4600" spc="-30" dirty="0">
                <a:latin typeface="Carlito"/>
                <a:cs typeface="Carlito"/>
              </a:rPr>
              <a:t>program</a:t>
            </a:r>
            <a:r>
              <a:rPr sz="4600" spc="-16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into</a:t>
            </a:r>
            <a:r>
              <a:rPr sz="4600" spc="-19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machine</a:t>
            </a:r>
            <a:r>
              <a:rPr sz="4600" spc="-7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language.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2144395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Data</a:t>
            </a:r>
            <a:r>
              <a:rPr sz="6400" spc="-315" dirty="0"/>
              <a:t> </a:t>
            </a:r>
            <a:r>
              <a:rPr sz="6400" spc="-10" dirty="0"/>
              <a:t>Structure</a:t>
            </a:r>
            <a:r>
              <a:rPr sz="6400" spc="-290" dirty="0"/>
              <a:t> </a:t>
            </a:r>
            <a:r>
              <a:rPr sz="6400" spc="-20" dirty="0"/>
              <a:t>Used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116099"/>
            <a:ext cx="8671560" cy="422846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Data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Structure</a:t>
            </a:r>
            <a:r>
              <a:rPr sz="4600" spc="-16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used</a:t>
            </a:r>
            <a:r>
              <a:rPr sz="4600" spc="-13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are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as</a:t>
            </a:r>
            <a:r>
              <a:rPr sz="4600" spc="-5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follows: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Symbol</a:t>
            </a:r>
            <a:r>
              <a:rPr sz="4600" spc="-23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table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0" dirty="0">
                <a:latin typeface="Carlito"/>
                <a:cs typeface="Carlito"/>
              </a:rPr>
              <a:t>Literal</a:t>
            </a:r>
            <a:r>
              <a:rPr sz="4600" spc="-22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Table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Mnemonic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Opcode</a:t>
            </a:r>
            <a:r>
              <a:rPr sz="4600" spc="-23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Table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0" dirty="0">
                <a:latin typeface="Carlito"/>
                <a:cs typeface="Carlito"/>
              </a:rPr>
              <a:t>Pool</a:t>
            </a:r>
            <a:r>
              <a:rPr sz="4600" spc="-22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Table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2061845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Format</a:t>
            </a:r>
            <a:r>
              <a:rPr sz="6400" spc="-200" dirty="0"/>
              <a:t> </a:t>
            </a:r>
            <a:r>
              <a:rPr sz="6400" dirty="0"/>
              <a:t>of</a:t>
            </a:r>
            <a:r>
              <a:rPr sz="6400" spc="-185" dirty="0"/>
              <a:t> </a:t>
            </a:r>
            <a:r>
              <a:rPr sz="6400" spc="-10" dirty="0"/>
              <a:t>Databases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255901"/>
            <a:ext cx="373570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0" dirty="0">
                <a:latin typeface="Carlito"/>
                <a:cs typeface="Carlito"/>
              </a:rPr>
              <a:t>Symbol</a:t>
            </a:r>
            <a:r>
              <a:rPr sz="4600" spc="-225" dirty="0">
                <a:latin typeface="Carlito"/>
                <a:cs typeface="Carlito"/>
              </a:rPr>
              <a:t> </a:t>
            </a:r>
            <a:r>
              <a:rPr sz="4600" spc="-80" dirty="0">
                <a:latin typeface="Carlito"/>
                <a:cs typeface="Carlito"/>
              </a:rPr>
              <a:t>Table: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92" y="5586222"/>
            <a:ext cx="34410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40" dirty="0">
                <a:latin typeface="Carlito"/>
                <a:cs typeface="Carlito"/>
              </a:rPr>
              <a:t>Literal</a:t>
            </a:r>
            <a:r>
              <a:rPr sz="4600" spc="-204" dirty="0">
                <a:latin typeface="Carlito"/>
                <a:cs typeface="Carlito"/>
              </a:rPr>
              <a:t> </a:t>
            </a:r>
            <a:r>
              <a:rPr sz="4600" spc="-95" dirty="0">
                <a:latin typeface="Carlito"/>
                <a:cs typeface="Carlito"/>
              </a:rPr>
              <a:t>Table:</a:t>
            </a:r>
            <a:endParaRPr sz="46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68804" y="3344164"/>
          <a:ext cx="867029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r>
                        <a:rPr sz="27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27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Symbol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5592" y="7028942"/>
          <a:ext cx="867029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Literal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824" rIns="0" bIns="0" rtlCol="0">
            <a:spAutoFit/>
          </a:bodyPr>
          <a:lstStyle/>
          <a:p>
            <a:pPr marL="2938145">
              <a:lnSpc>
                <a:spcPct val="100000"/>
              </a:lnSpc>
              <a:spcBef>
                <a:spcPts val="100"/>
              </a:spcBef>
            </a:pPr>
            <a:r>
              <a:rPr sz="8900" spc="-20" dirty="0">
                <a:latin typeface="Times New Roman"/>
                <a:cs typeface="Times New Roman"/>
              </a:rPr>
              <a:t>Introduction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368" y="2040059"/>
            <a:ext cx="11178540" cy="6811009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499745" indent="-485775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499745" algn="l"/>
              </a:tabLst>
            </a:pPr>
            <a:r>
              <a:rPr sz="4600" b="1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46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4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System?</a:t>
            </a:r>
            <a:endParaRPr sz="4600">
              <a:latin typeface="Times New Roman"/>
              <a:cs typeface="Times New Roman"/>
            </a:endParaRPr>
          </a:p>
          <a:p>
            <a:pPr marL="1069975" lvl="1" indent="-407034">
              <a:lnSpc>
                <a:spcPct val="100000"/>
              </a:lnSpc>
              <a:spcBef>
                <a:spcPts val="1075"/>
              </a:spcBef>
              <a:buFont typeface="Arial"/>
              <a:buChar char="–"/>
              <a:tabLst>
                <a:tab pos="1069975" algn="l"/>
              </a:tabLst>
            </a:pPr>
            <a:r>
              <a:rPr sz="2700" spc="-30" dirty="0">
                <a:latin typeface="Times New Roman"/>
                <a:cs typeface="Times New Roman"/>
              </a:rPr>
              <a:t>System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collection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various</a:t>
            </a:r>
            <a:r>
              <a:rPr sz="2700" spc="5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components</a:t>
            </a:r>
            <a:endParaRPr sz="2700">
              <a:latin typeface="Times New Roman"/>
              <a:cs typeface="Times New Roman"/>
            </a:endParaRPr>
          </a:p>
          <a:p>
            <a:pPr marL="499745" indent="-485775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499745" algn="l"/>
              </a:tabLst>
            </a:pPr>
            <a:r>
              <a:rPr sz="4600" dirty="0">
                <a:latin typeface="Times New Roman"/>
                <a:cs typeface="Times New Roman"/>
              </a:rPr>
              <a:t>Ex:-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College</a:t>
            </a:r>
            <a:r>
              <a:rPr sz="4600" spc="-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system.</a:t>
            </a:r>
            <a:endParaRPr sz="4600">
              <a:latin typeface="Times New Roman"/>
              <a:cs typeface="Times New Roman"/>
            </a:endParaRPr>
          </a:p>
          <a:p>
            <a:pPr marL="500380" marR="5080" indent="-486409">
              <a:lnSpc>
                <a:spcPct val="100000"/>
              </a:lnSpc>
              <a:spcBef>
                <a:spcPts val="1110"/>
              </a:spcBef>
              <a:buFont typeface="Arial"/>
              <a:buChar char="•"/>
              <a:tabLst>
                <a:tab pos="500380" algn="l"/>
              </a:tabLst>
            </a:pPr>
            <a:r>
              <a:rPr sz="4600" dirty="0">
                <a:latin typeface="Times New Roman"/>
                <a:cs typeface="Times New Roman"/>
              </a:rPr>
              <a:t>College</a:t>
            </a:r>
            <a:r>
              <a:rPr sz="4600" spc="-1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system</a:t>
            </a:r>
            <a:r>
              <a:rPr sz="4600" spc="-1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because</a:t>
            </a:r>
            <a:r>
              <a:rPr sz="4600" spc="-1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consist</a:t>
            </a:r>
            <a:r>
              <a:rPr sz="4600" spc="-100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of </a:t>
            </a:r>
            <a:r>
              <a:rPr sz="4600" dirty="0">
                <a:latin typeface="Times New Roman"/>
                <a:cs typeface="Times New Roman"/>
              </a:rPr>
              <a:t>various</a:t>
            </a:r>
            <a:r>
              <a:rPr sz="4600" spc="-2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components</a:t>
            </a:r>
            <a:r>
              <a:rPr sz="4600" spc="-2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like</a:t>
            </a:r>
            <a:r>
              <a:rPr sz="4600" spc="-2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various</a:t>
            </a:r>
            <a:r>
              <a:rPr sz="4600" spc="-21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departments, </a:t>
            </a:r>
            <a:r>
              <a:rPr sz="4600" dirty="0">
                <a:latin typeface="Times New Roman"/>
                <a:cs typeface="Times New Roman"/>
              </a:rPr>
              <a:t>classrooms,</a:t>
            </a:r>
            <a:r>
              <a:rPr sz="4600" spc="-1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faculties</a:t>
            </a:r>
            <a:r>
              <a:rPr sz="4600" spc="-2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12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students.</a:t>
            </a: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25"/>
              </a:spcBef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631190" indent="-618490">
              <a:lnSpc>
                <a:spcPct val="100000"/>
              </a:lnSpc>
              <a:buFont typeface="Arial"/>
              <a:buChar char="•"/>
              <a:tabLst>
                <a:tab pos="631190" algn="l"/>
              </a:tabLst>
            </a:pPr>
            <a:r>
              <a:rPr sz="4600" b="1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46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4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Programming?</a:t>
            </a:r>
            <a:endParaRPr sz="4600">
              <a:latin typeface="Times New Roman"/>
              <a:cs typeface="Times New Roman"/>
            </a:endParaRPr>
          </a:p>
          <a:p>
            <a:pPr marL="1069975" lvl="1" indent="-407034">
              <a:lnSpc>
                <a:spcPct val="100000"/>
              </a:lnSpc>
              <a:spcBef>
                <a:spcPts val="1075"/>
              </a:spcBef>
              <a:buFont typeface="Arial"/>
              <a:buChar char="–"/>
              <a:tabLst>
                <a:tab pos="1069975" algn="l"/>
              </a:tabLst>
            </a:pPr>
            <a:r>
              <a:rPr sz="2700" dirty="0">
                <a:latin typeface="Times New Roman"/>
                <a:cs typeface="Times New Roman"/>
              </a:rPr>
              <a:t>Art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designing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implementing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programs.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255901"/>
            <a:ext cx="17335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5" dirty="0">
                <a:latin typeface="Carlito"/>
                <a:cs typeface="Carlito"/>
              </a:rPr>
              <a:t>M</a:t>
            </a:r>
            <a:r>
              <a:rPr sz="4600" spc="-235" dirty="0">
                <a:latin typeface="Carlito"/>
                <a:cs typeface="Carlito"/>
              </a:rPr>
              <a:t>O</a:t>
            </a:r>
            <a:r>
              <a:rPr sz="4600" spc="-575" dirty="0">
                <a:latin typeface="Carlito"/>
                <a:cs typeface="Carlito"/>
              </a:rPr>
              <a:t>T</a:t>
            </a:r>
            <a:r>
              <a:rPr sz="4600" spc="10" dirty="0">
                <a:latin typeface="Carlito"/>
                <a:cs typeface="Carlito"/>
              </a:rPr>
              <a:t>: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92" y="5586222"/>
            <a:ext cx="30270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45" dirty="0">
                <a:latin typeface="Carlito"/>
                <a:cs typeface="Carlito"/>
              </a:rPr>
              <a:t>Pool</a:t>
            </a:r>
            <a:r>
              <a:rPr sz="4600" spc="-190" dirty="0">
                <a:latin typeface="Carlito"/>
                <a:cs typeface="Carlito"/>
              </a:rPr>
              <a:t> </a:t>
            </a:r>
            <a:r>
              <a:rPr sz="4600" spc="-90" dirty="0">
                <a:latin typeface="Carlito"/>
                <a:cs typeface="Carlito"/>
              </a:rPr>
              <a:t>Table:</a:t>
            </a:r>
            <a:endParaRPr sz="46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8349" y="3235832"/>
          <a:ext cx="10838179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Mnemonic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2700" b="1" spc="-1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Length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6072" y="7245604"/>
          <a:ext cx="4443095" cy="157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Literal</a:t>
                      </a:r>
                      <a:r>
                        <a:rPr sz="2700" b="1" spc="-1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802640">
              <a:lnSpc>
                <a:spcPct val="100000"/>
              </a:lnSpc>
              <a:spcBef>
                <a:spcPts val="95"/>
              </a:spcBef>
            </a:pPr>
            <a:r>
              <a:rPr sz="6400" spc="-20" dirty="0"/>
              <a:t>Forward</a:t>
            </a:r>
            <a:r>
              <a:rPr sz="6400" spc="-310" dirty="0"/>
              <a:t> </a:t>
            </a:r>
            <a:r>
              <a:rPr sz="6400" spc="-35" dirty="0"/>
              <a:t>Reference</a:t>
            </a:r>
            <a:r>
              <a:rPr sz="6400" spc="-325" dirty="0"/>
              <a:t> </a:t>
            </a:r>
            <a:r>
              <a:rPr sz="6400" spc="-10" dirty="0"/>
              <a:t>Problem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171446"/>
            <a:ext cx="10407650" cy="616458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498475" marR="5080" indent="-486409">
              <a:lnSpc>
                <a:spcPts val="4100"/>
              </a:lnSpc>
              <a:spcBef>
                <a:spcPts val="925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Using</a:t>
            </a:r>
            <a:r>
              <a:rPr sz="4100" spc="-8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a</a:t>
            </a:r>
            <a:r>
              <a:rPr sz="4100" spc="-50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variable</a:t>
            </a:r>
            <a:r>
              <a:rPr sz="4100" spc="-120" dirty="0">
                <a:latin typeface="Carlito"/>
                <a:cs typeface="Carlito"/>
              </a:rPr>
              <a:t> </a:t>
            </a:r>
            <a:r>
              <a:rPr sz="4100" spc="-55" dirty="0">
                <a:latin typeface="Carlito"/>
                <a:cs typeface="Carlito"/>
              </a:rPr>
              <a:t>before</a:t>
            </a:r>
            <a:r>
              <a:rPr sz="4100" spc="-14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its</a:t>
            </a:r>
            <a:r>
              <a:rPr sz="4100" spc="-60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definition</a:t>
            </a:r>
            <a:r>
              <a:rPr sz="4100" spc="-12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is</a:t>
            </a:r>
            <a:r>
              <a:rPr sz="4100" spc="-5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called</a:t>
            </a:r>
            <a:r>
              <a:rPr sz="4100" spc="-45" dirty="0">
                <a:latin typeface="Carlito"/>
                <a:cs typeface="Carlito"/>
              </a:rPr>
              <a:t> </a:t>
            </a:r>
            <a:r>
              <a:rPr sz="4100" spc="-25" dirty="0">
                <a:latin typeface="Carlito"/>
                <a:cs typeface="Carlito"/>
              </a:rPr>
              <a:t>as </a:t>
            </a:r>
            <a:r>
              <a:rPr sz="4100" spc="-35" dirty="0">
                <a:latin typeface="Carlito"/>
                <a:cs typeface="Carlito"/>
              </a:rPr>
              <a:t>forward</a:t>
            </a:r>
            <a:r>
              <a:rPr sz="4100" spc="-185" dirty="0">
                <a:latin typeface="Carlito"/>
                <a:cs typeface="Carlito"/>
              </a:rPr>
              <a:t> </a:t>
            </a:r>
            <a:r>
              <a:rPr sz="4100" spc="-55" dirty="0">
                <a:latin typeface="Carlito"/>
                <a:cs typeface="Carlito"/>
              </a:rPr>
              <a:t>reference</a:t>
            </a:r>
            <a:r>
              <a:rPr sz="4100" spc="-165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problem.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ts val="4865"/>
              </a:lnSpc>
              <a:buFont typeface="Arial"/>
              <a:buChar char="•"/>
              <a:tabLst>
                <a:tab pos="498475" algn="l"/>
              </a:tabLst>
            </a:pPr>
            <a:r>
              <a:rPr sz="4100" spc="-20" dirty="0">
                <a:latin typeface="Carlito"/>
                <a:cs typeface="Carlito"/>
              </a:rPr>
              <a:t>E.g.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100" spc="-165" dirty="0">
                <a:latin typeface="Carlito"/>
                <a:cs typeface="Carlito"/>
              </a:rPr>
              <a:t>START</a:t>
            </a:r>
            <a:r>
              <a:rPr sz="4100" spc="-95" dirty="0">
                <a:latin typeface="Carlito"/>
                <a:cs typeface="Carlito"/>
              </a:rPr>
              <a:t> </a:t>
            </a:r>
            <a:r>
              <a:rPr sz="4100" spc="-25" dirty="0">
                <a:latin typeface="Carlito"/>
                <a:cs typeface="Carlito"/>
              </a:rPr>
              <a:t>100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MOVEM</a:t>
            </a:r>
            <a:r>
              <a:rPr sz="4100" spc="-17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AREG,</a:t>
            </a:r>
            <a:r>
              <a:rPr sz="4100" spc="-180" dirty="0">
                <a:latin typeface="Carlito"/>
                <a:cs typeface="Carlito"/>
              </a:rPr>
              <a:t> </a:t>
            </a:r>
            <a:r>
              <a:rPr sz="4100" spc="-50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  <a:tab pos="2421890" algn="l"/>
              </a:tabLst>
            </a:pPr>
            <a:r>
              <a:rPr sz="4100" spc="-10" dirty="0">
                <a:latin typeface="Carlito"/>
                <a:cs typeface="Carlito"/>
              </a:rPr>
              <a:t>MOVER</a:t>
            </a:r>
            <a:r>
              <a:rPr sz="4100" dirty="0">
                <a:latin typeface="Carlito"/>
                <a:cs typeface="Carlito"/>
              </a:rPr>
              <a:t>	BREG,</a:t>
            </a:r>
            <a:r>
              <a:rPr sz="4100" spc="-170" dirty="0">
                <a:latin typeface="Carlito"/>
                <a:cs typeface="Carlito"/>
              </a:rPr>
              <a:t> </a:t>
            </a:r>
            <a:r>
              <a:rPr sz="4100" spc="-50" dirty="0">
                <a:solidFill>
                  <a:srgbClr val="FF0000"/>
                </a:solidFill>
                <a:latin typeface="Carlito"/>
                <a:cs typeface="Carlito"/>
              </a:rPr>
              <a:t>Y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ADD</a:t>
            </a:r>
            <a:r>
              <a:rPr sz="4100" spc="-5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AREG,</a:t>
            </a:r>
            <a:r>
              <a:rPr sz="4100" spc="-130" dirty="0">
                <a:latin typeface="Carlito"/>
                <a:cs typeface="Carlito"/>
              </a:rPr>
              <a:t> </a:t>
            </a:r>
            <a:r>
              <a:rPr sz="4100" spc="-50" dirty="0">
                <a:solidFill>
                  <a:srgbClr val="FF0000"/>
                </a:solidFill>
                <a:latin typeface="Carlito"/>
                <a:cs typeface="Carlito"/>
              </a:rPr>
              <a:t>Y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X</a:t>
            </a:r>
            <a:r>
              <a:rPr sz="4100" spc="-3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DC</a:t>
            </a:r>
            <a:r>
              <a:rPr sz="4100" spc="-145" dirty="0">
                <a:latin typeface="Carlito"/>
                <a:cs typeface="Carlito"/>
              </a:rPr>
              <a:t> </a:t>
            </a:r>
            <a:r>
              <a:rPr sz="4100" spc="-25" dirty="0">
                <a:latin typeface="Carlito"/>
                <a:cs typeface="Carlito"/>
              </a:rPr>
              <a:t>‘4’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Y</a:t>
            </a:r>
            <a:r>
              <a:rPr sz="4100" spc="-1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DC</a:t>
            </a:r>
            <a:r>
              <a:rPr sz="4100" spc="-145" dirty="0">
                <a:latin typeface="Carlito"/>
                <a:cs typeface="Carlito"/>
              </a:rPr>
              <a:t> </a:t>
            </a:r>
            <a:r>
              <a:rPr sz="4100" spc="-25" dirty="0">
                <a:latin typeface="Carlito"/>
                <a:cs typeface="Carlito"/>
              </a:rPr>
              <a:t>‘5’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100" spc="-25" dirty="0">
                <a:latin typeface="Carlito"/>
                <a:cs typeface="Carlito"/>
              </a:rPr>
              <a:t>END</a:t>
            </a:r>
            <a:endParaRPr sz="4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255901"/>
            <a:ext cx="10475595" cy="2267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165227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  <a:tab pos="2604135" algn="l"/>
              </a:tabLst>
            </a:pPr>
            <a:r>
              <a:rPr sz="4600" dirty="0">
                <a:latin typeface="Carlito"/>
                <a:cs typeface="Carlito"/>
              </a:rPr>
              <a:t>In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spc="-30" dirty="0">
                <a:latin typeface="Carlito"/>
                <a:cs typeface="Carlito"/>
              </a:rPr>
              <a:t>example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variable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X,</a:t>
            </a:r>
            <a:r>
              <a:rPr sz="4600" spc="-8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Y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are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making forward</a:t>
            </a:r>
            <a:r>
              <a:rPr sz="4600" dirty="0">
                <a:latin typeface="Carlito"/>
                <a:cs typeface="Carlito"/>
              </a:rPr>
              <a:t>	</a:t>
            </a:r>
            <a:r>
              <a:rPr sz="4600" spc="-10" dirty="0">
                <a:latin typeface="Carlito"/>
                <a:cs typeface="Carlito"/>
              </a:rPr>
              <a:t>reference.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So,</a:t>
            </a:r>
            <a:r>
              <a:rPr sz="4600" spc="-195" dirty="0">
                <a:latin typeface="Carlito"/>
                <a:cs typeface="Carlito"/>
              </a:rPr>
              <a:t> </a:t>
            </a:r>
            <a:r>
              <a:rPr sz="4600" spc="-145" dirty="0">
                <a:latin typeface="Carlito"/>
                <a:cs typeface="Carlito"/>
              </a:rPr>
              <a:t>We</a:t>
            </a:r>
            <a:r>
              <a:rPr sz="4600" spc="-16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can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solve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it</a:t>
            </a:r>
            <a:r>
              <a:rPr sz="4600" spc="-8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by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using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back</a:t>
            </a:r>
            <a:r>
              <a:rPr sz="4600" spc="5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patching.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769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Consider</a:t>
            </a:r>
            <a:r>
              <a:rPr sz="6400" spc="-265" dirty="0"/>
              <a:t> </a:t>
            </a:r>
            <a:r>
              <a:rPr sz="6400" dirty="0"/>
              <a:t>another</a:t>
            </a:r>
            <a:r>
              <a:rPr sz="6400" spc="-240" dirty="0"/>
              <a:t> </a:t>
            </a:r>
            <a:r>
              <a:rPr sz="6400" spc="-10" dirty="0"/>
              <a:t>example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200" y="1971471"/>
            <a:ext cx="8792464" cy="7086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398526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Apply</a:t>
            </a:r>
            <a:r>
              <a:rPr sz="6400" spc="-285" dirty="0"/>
              <a:t> </a:t>
            </a:r>
            <a:r>
              <a:rPr sz="6400" spc="-25" dirty="0"/>
              <a:t>LC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336" y="3454653"/>
            <a:ext cx="8869934" cy="49509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91" y="182956"/>
            <a:ext cx="110642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100" dirty="0"/>
              <a:t>Try</a:t>
            </a:r>
            <a:r>
              <a:rPr sz="6400" spc="-265" dirty="0"/>
              <a:t> </a:t>
            </a:r>
            <a:r>
              <a:rPr sz="6400" dirty="0"/>
              <a:t>to</a:t>
            </a:r>
            <a:r>
              <a:rPr sz="6400" spc="-345" dirty="0"/>
              <a:t> </a:t>
            </a:r>
            <a:r>
              <a:rPr sz="6400" spc="-10" dirty="0"/>
              <a:t>convert</a:t>
            </a:r>
            <a:r>
              <a:rPr sz="6400" spc="-204" dirty="0"/>
              <a:t> </a:t>
            </a:r>
            <a:r>
              <a:rPr sz="6400" dirty="0"/>
              <a:t>into</a:t>
            </a:r>
            <a:r>
              <a:rPr sz="6400" spc="-225" dirty="0"/>
              <a:t> </a:t>
            </a:r>
            <a:r>
              <a:rPr sz="6400" dirty="0"/>
              <a:t>machine</a:t>
            </a:r>
            <a:r>
              <a:rPr sz="6400" spc="30" dirty="0"/>
              <a:t> </a:t>
            </a:r>
            <a:r>
              <a:rPr sz="6400" spc="-20" dirty="0"/>
              <a:t>code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825" y="3422675"/>
            <a:ext cx="8417306" cy="51151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296" y="93040"/>
            <a:ext cx="56394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0" dirty="0"/>
              <a:t>Backpatching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488391" y="1570101"/>
            <a:ext cx="10946765" cy="296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The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operand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field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instruction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containing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a forward</a:t>
            </a:r>
            <a:r>
              <a:rPr sz="4600" spc="-160" dirty="0">
                <a:latin typeface="Carlito"/>
                <a:cs typeface="Carlito"/>
              </a:rPr>
              <a:t> </a:t>
            </a:r>
            <a:r>
              <a:rPr sz="4600" spc="-45" dirty="0">
                <a:latin typeface="Carlito"/>
                <a:cs typeface="Carlito"/>
              </a:rPr>
              <a:t>reference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is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left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blank</a:t>
            </a:r>
            <a:r>
              <a:rPr sz="4600" spc="-6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initially.</a:t>
            </a:r>
            <a:endParaRPr sz="4600">
              <a:latin typeface="Carlito"/>
              <a:cs typeface="Carlito"/>
            </a:endParaRPr>
          </a:p>
          <a:p>
            <a:pPr marL="498475" marR="907415" indent="-486409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Step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1:</a:t>
            </a:r>
            <a:r>
              <a:rPr sz="4600" spc="-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Construct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spc="-75" dirty="0">
                <a:latin typeface="Carlito"/>
                <a:cs typeface="Carlito"/>
              </a:rPr>
              <a:t>TII(Table</a:t>
            </a:r>
            <a:r>
              <a:rPr sz="4600" spc="-1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incomplete instruction)</a:t>
            </a:r>
            <a:endParaRPr sz="46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200" y="4876800"/>
            <a:ext cx="10363200" cy="4191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335686" y="1173606"/>
            <a:ext cx="11162665" cy="212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109" marR="5080" indent="-4870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9109" algn="l"/>
              </a:tabLst>
            </a:pPr>
            <a:r>
              <a:rPr sz="4600" b="1" dirty="0">
                <a:latin typeface="Carlito"/>
                <a:cs typeface="Carlito"/>
              </a:rPr>
              <a:t>Step</a:t>
            </a:r>
            <a:r>
              <a:rPr sz="4600" b="1" spc="-13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2</a:t>
            </a:r>
            <a:r>
              <a:rPr sz="4600" b="1" spc="-6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:</a:t>
            </a:r>
            <a:r>
              <a:rPr sz="4600" b="1" spc="-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After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encountering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END</a:t>
            </a:r>
            <a:r>
              <a:rPr sz="4600" spc="-6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statement symbol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table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would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contain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the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address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all </a:t>
            </a:r>
            <a:r>
              <a:rPr sz="4600" dirty="0">
                <a:latin typeface="Carlito"/>
                <a:cs typeface="Carlito"/>
              </a:rPr>
              <a:t>symbols</a:t>
            </a:r>
            <a:r>
              <a:rPr sz="4600" spc="-13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defined</a:t>
            </a:r>
            <a:r>
              <a:rPr sz="4600" spc="-21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in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the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source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program.</a:t>
            </a:r>
            <a:endParaRPr sz="46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33650" y="4108450"/>
          <a:ext cx="7657465" cy="3756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9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828800" algn="l"/>
                        </a:tabLst>
                      </a:pP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SYMBOL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sz="27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X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81915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104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ONE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81915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105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5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TEN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81915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106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892" y="2255901"/>
            <a:ext cx="94386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Now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we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can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spc="-40" dirty="0">
                <a:latin typeface="Carlito"/>
                <a:cs typeface="Carlito"/>
              </a:rPr>
              <a:t>generate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machine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code…</a:t>
            </a:r>
            <a:endParaRPr sz="46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613" y="4213352"/>
            <a:ext cx="8730233" cy="34785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25800" y="5952604"/>
            <a:ext cx="838200" cy="75311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185"/>
              </a:spcBef>
            </a:pPr>
            <a:r>
              <a:rPr sz="27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01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6273800" y="6096000"/>
            <a:ext cx="609600" cy="6096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620"/>
              </a:spcBef>
            </a:pPr>
            <a:r>
              <a:rPr sz="27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03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256921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Pass</a:t>
            </a:r>
            <a:r>
              <a:rPr sz="6400" spc="-180" dirty="0"/>
              <a:t> </a:t>
            </a:r>
            <a:r>
              <a:rPr sz="6400" dirty="0"/>
              <a:t>1</a:t>
            </a:r>
            <a:r>
              <a:rPr sz="6400" spc="-190" dirty="0"/>
              <a:t> </a:t>
            </a:r>
            <a:r>
              <a:rPr sz="6400" spc="-10" dirty="0"/>
              <a:t>Assembler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184907"/>
            <a:ext cx="11469370" cy="67500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96570" marR="1955800" indent="-484505" algn="just">
              <a:lnSpc>
                <a:spcPct val="88800"/>
              </a:lnSpc>
              <a:spcBef>
                <a:spcPts val="71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spc="-10" dirty="0">
                <a:latin typeface="Carlito"/>
                <a:cs typeface="Carlito"/>
              </a:rPr>
              <a:t>Pass</a:t>
            </a:r>
            <a:r>
              <a:rPr sz="4600" b="1" spc="-114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1</a:t>
            </a:r>
            <a:r>
              <a:rPr sz="4600" b="1" spc="-9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assembler</a:t>
            </a:r>
            <a:r>
              <a:rPr sz="4600" b="1" spc="-80" dirty="0">
                <a:latin typeface="Carlito"/>
                <a:cs typeface="Carlito"/>
              </a:rPr>
              <a:t> </a:t>
            </a:r>
            <a:r>
              <a:rPr sz="4600" spc="-40" dirty="0">
                <a:latin typeface="Carlito"/>
                <a:cs typeface="Carlito"/>
              </a:rPr>
              <a:t>separate</a:t>
            </a:r>
            <a:r>
              <a:rPr sz="4600" spc="-16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the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labels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, 	</a:t>
            </a:r>
            <a:r>
              <a:rPr sz="4600" dirty="0">
                <a:latin typeface="Carlito"/>
                <a:cs typeface="Carlito"/>
              </a:rPr>
              <a:t>mnemonic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opcode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table,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and</a:t>
            </a:r>
            <a:r>
              <a:rPr sz="4600" spc="-8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operand 	</a:t>
            </a:r>
            <a:r>
              <a:rPr sz="4600" spc="-10" dirty="0">
                <a:latin typeface="Carlito"/>
                <a:cs typeface="Carlito"/>
              </a:rPr>
              <a:t>fields.</a:t>
            </a:r>
            <a:endParaRPr sz="4600">
              <a:latin typeface="Carlito"/>
              <a:cs typeface="Carlito"/>
            </a:endParaRPr>
          </a:p>
          <a:p>
            <a:pPr marL="496570" marR="1153795" indent="-484505" algn="just">
              <a:lnSpc>
                <a:spcPct val="88700"/>
              </a:lnSpc>
              <a:spcBef>
                <a:spcPts val="11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Determine</a:t>
            </a:r>
            <a:r>
              <a:rPr sz="4600" spc="-200" dirty="0">
                <a:latin typeface="Carlito"/>
                <a:cs typeface="Carlito"/>
              </a:rPr>
              <a:t> </a:t>
            </a:r>
            <a:r>
              <a:rPr sz="4600" spc="-60" dirty="0">
                <a:latin typeface="Carlito"/>
                <a:cs typeface="Carlito"/>
              </a:rPr>
              <a:t>storage</a:t>
            </a:r>
            <a:r>
              <a:rPr sz="4600" spc="-20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requirement</a:t>
            </a:r>
            <a:r>
              <a:rPr sz="4600" spc="62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for</a:t>
            </a:r>
            <a:r>
              <a:rPr sz="4600" spc="-23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every 	</a:t>
            </a:r>
            <a:r>
              <a:rPr sz="4600" dirty="0">
                <a:latin typeface="Carlito"/>
                <a:cs typeface="Carlito"/>
              </a:rPr>
              <a:t>assembly</a:t>
            </a:r>
            <a:r>
              <a:rPr sz="4600" spc="-10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language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statement</a:t>
            </a:r>
            <a:r>
              <a:rPr sz="4600" spc="-16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and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update 	</a:t>
            </a:r>
            <a:r>
              <a:rPr sz="4600" dirty="0">
                <a:latin typeface="Carlito"/>
                <a:cs typeface="Carlito"/>
              </a:rPr>
              <a:t>the</a:t>
            </a:r>
            <a:r>
              <a:rPr sz="4600" spc="91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location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spc="5" dirty="0">
                <a:latin typeface="Carlito"/>
                <a:cs typeface="Carlito"/>
              </a:rPr>
              <a:t>c</a:t>
            </a:r>
            <a:r>
              <a:rPr sz="4600" spc="40" dirty="0">
                <a:latin typeface="Carlito"/>
                <a:cs typeface="Carlito"/>
              </a:rPr>
              <a:t>ou</a:t>
            </a:r>
            <a:r>
              <a:rPr sz="4600" spc="-5" dirty="0">
                <a:latin typeface="Carlito"/>
                <a:cs typeface="Carlito"/>
              </a:rPr>
              <a:t>nt</a:t>
            </a:r>
            <a:r>
              <a:rPr sz="4600" spc="45" dirty="0">
                <a:latin typeface="Carlito"/>
                <a:cs typeface="Carlito"/>
              </a:rPr>
              <a:t>e</a:t>
            </a:r>
            <a:r>
              <a:rPr sz="4600" spc="-420" dirty="0">
                <a:latin typeface="Carlito"/>
                <a:cs typeface="Carlito"/>
              </a:rPr>
              <a:t>r</a:t>
            </a:r>
            <a:r>
              <a:rPr sz="4600" spc="120" dirty="0">
                <a:latin typeface="Carlito"/>
                <a:cs typeface="Carlito"/>
              </a:rPr>
              <a:t>.</a:t>
            </a:r>
            <a:endParaRPr sz="4600">
              <a:latin typeface="Carlito"/>
              <a:cs typeface="Carlito"/>
            </a:endParaRPr>
          </a:p>
          <a:p>
            <a:pPr marL="496570" marR="506095" indent="-484505" algn="just">
              <a:lnSpc>
                <a:spcPct val="88800"/>
              </a:lnSpc>
              <a:spcBef>
                <a:spcPts val="11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Build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the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symbol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table.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Symbol</a:t>
            </a:r>
            <a:r>
              <a:rPr sz="4600" spc="-13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table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is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used 	</a:t>
            </a:r>
            <a:r>
              <a:rPr sz="4600" dirty="0">
                <a:latin typeface="Carlito"/>
                <a:cs typeface="Carlito"/>
              </a:rPr>
              <a:t>to</a:t>
            </a:r>
            <a:r>
              <a:rPr sz="4600" spc="840" dirty="0">
                <a:latin typeface="Carlito"/>
                <a:cs typeface="Carlito"/>
              </a:rPr>
              <a:t> </a:t>
            </a:r>
            <a:r>
              <a:rPr sz="4600" spc="-55" dirty="0">
                <a:latin typeface="Carlito"/>
                <a:cs typeface="Carlito"/>
              </a:rPr>
              <a:t>store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each</a:t>
            </a:r>
            <a:r>
              <a:rPr sz="4600" spc="-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label</a:t>
            </a:r>
            <a:r>
              <a:rPr sz="4600" spc="-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and</a:t>
            </a:r>
            <a:r>
              <a:rPr sz="4600" spc="-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each</a:t>
            </a:r>
            <a:r>
              <a:rPr sz="4600" spc="-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variable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and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its 	</a:t>
            </a:r>
            <a:r>
              <a:rPr sz="4600" spc="-10" dirty="0">
                <a:latin typeface="Carlito"/>
                <a:cs typeface="Carlito"/>
              </a:rPr>
              <a:t>corresponding</a:t>
            </a:r>
            <a:r>
              <a:rPr sz="4600" spc="-16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address.</a:t>
            </a:r>
            <a:endParaRPr sz="4600">
              <a:latin typeface="Carlito"/>
              <a:cs typeface="Carlito"/>
            </a:endParaRPr>
          </a:p>
          <a:p>
            <a:pPr marL="497205" indent="-484505" algn="just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97205" algn="l"/>
              </a:tabLst>
            </a:pPr>
            <a:r>
              <a:rPr sz="4600" b="1" spc="-10" dirty="0">
                <a:latin typeface="Carlito"/>
                <a:cs typeface="Carlito"/>
              </a:rPr>
              <a:t>Pass</a:t>
            </a:r>
            <a:r>
              <a:rPr sz="4600" b="1" spc="-10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2</a:t>
            </a:r>
            <a:r>
              <a:rPr sz="4600" b="1" spc="-7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Assembler</a:t>
            </a:r>
            <a:r>
              <a:rPr sz="4600" dirty="0">
                <a:latin typeface="Carlito"/>
                <a:cs typeface="Carlito"/>
              </a:rPr>
              <a:t>: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35" dirty="0">
                <a:latin typeface="Carlito"/>
                <a:cs typeface="Carlito"/>
              </a:rPr>
              <a:t>Generate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the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machine</a:t>
            </a:r>
            <a:r>
              <a:rPr sz="4600" spc="-5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code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33" rIns="0" bIns="0" rtlCol="0">
            <a:spAutoFit/>
          </a:bodyPr>
          <a:lstStyle/>
          <a:p>
            <a:pPr marL="2145665">
              <a:lnSpc>
                <a:spcPct val="100000"/>
              </a:lnSpc>
              <a:spcBef>
                <a:spcPts val="105"/>
              </a:spcBef>
            </a:pPr>
            <a:r>
              <a:rPr sz="8900" spc="-25" dirty="0">
                <a:latin typeface="Times New Roman"/>
                <a:cs typeface="Times New Roman"/>
              </a:rPr>
              <a:t>Introduction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3" y="1956053"/>
            <a:ext cx="12987655" cy="7156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1190" indent="-61849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31190" algn="l"/>
              </a:tabLst>
            </a:pPr>
            <a:r>
              <a:rPr sz="4600" b="1" dirty="0">
                <a:solidFill>
                  <a:srgbClr val="FF0000"/>
                </a:solidFill>
                <a:latin typeface="Carlito"/>
                <a:cs typeface="Carlito"/>
              </a:rPr>
              <a:t>What</a:t>
            </a:r>
            <a:r>
              <a:rPr sz="4600" b="1" spc="-1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4600" b="1" spc="-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b="1" spc="-20" dirty="0">
                <a:solidFill>
                  <a:srgbClr val="FF0000"/>
                </a:solidFill>
                <a:latin typeface="Carlito"/>
                <a:cs typeface="Carlito"/>
              </a:rPr>
              <a:t>System</a:t>
            </a:r>
            <a:r>
              <a:rPr sz="4600" b="1" spc="-1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b="1" spc="-10" dirty="0">
                <a:solidFill>
                  <a:srgbClr val="FF0000"/>
                </a:solidFill>
                <a:latin typeface="Carlito"/>
                <a:cs typeface="Carlito"/>
              </a:rPr>
              <a:t>Programming?</a:t>
            </a:r>
            <a:endParaRPr sz="4600">
              <a:latin typeface="Carlito"/>
              <a:cs typeface="Carlito"/>
            </a:endParaRPr>
          </a:p>
          <a:p>
            <a:pPr marL="1068705" marR="5080" lvl="1" indent="-405765" algn="just">
              <a:lnSpc>
                <a:spcPct val="150000"/>
              </a:lnSpc>
              <a:spcBef>
                <a:spcPts val="1025"/>
              </a:spcBef>
              <a:buFont typeface="Arial"/>
              <a:buChar char="–"/>
              <a:tabLst>
                <a:tab pos="1069975" algn="l"/>
              </a:tabLst>
            </a:pPr>
            <a:r>
              <a:rPr sz="4500" dirty="0">
                <a:latin typeface="Times New Roman"/>
                <a:cs typeface="Times New Roman"/>
              </a:rPr>
              <a:t>Systems</a:t>
            </a:r>
            <a:r>
              <a:rPr sz="4500" spc="13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programming</a:t>
            </a:r>
            <a:r>
              <a:rPr sz="4500" spc="14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involves</a:t>
            </a:r>
            <a:r>
              <a:rPr sz="4500" spc="13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the</a:t>
            </a:r>
            <a:r>
              <a:rPr sz="4500" spc="13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development</a:t>
            </a:r>
            <a:r>
              <a:rPr sz="4500" spc="155" dirty="0">
                <a:latin typeface="Times New Roman"/>
                <a:cs typeface="Times New Roman"/>
              </a:rPr>
              <a:t> </a:t>
            </a:r>
            <a:r>
              <a:rPr sz="4500" spc="-25" dirty="0">
                <a:latin typeface="Times New Roman"/>
                <a:cs typeface="Times New Roman"/>
              </a:rPr>
              <a:t>of 	</a:t>
            </a:r>
            <a:r>
              <a:rPr sz="4500" dirty="0">
                <a:latin typeface="Times New Roman"/>
                <a:cs typeface="Times New Roman"/>
              </a:rPr>
              <a:t>the</a:t>
            </a:r>
            <a:r>
              <a:rPr sz="4500" spc="65" dirty="0">
                <a:latin typeface="Times New Roman"/>
                <a:cs typeface="Times New Roman"/>
              </a:rPr>
              <a:t>  </a:t>
            </a:r>
            <a:r>
              <a:rPr sz="4500" dirty="0">
                <a:latin typeface="Times New Roman"/>
                <a:cs typeface="Times New Roman"/>
              </a:rPr>
              <a:t>individual</a:t>
            </a:r>
            <a:r>
              <a:rPr sz="4500" spc="65" dirty="0">
                <a:latin typeface="Times New Roman"/>
                <a:cs typeface="Times New Roman"/>
              </a:rPr>
              <a:t>  </a:t>
            </a:r>
            <a:r>
              <a:rPr sz="4500" dirty="0">
                <a:latin typeface="Times New Roman"/>
                <a:cs typeface="Times New Roman"/>
              </a:rPr>
              <a:t>pieces</a:t>
            </a:r>
            <a:r>
              <a:rPr sz="4500" spc="65" dirty="0">
                <a:latin typeface="Times New Roman"/>
                <a:cs typeface="Times New Roman"/>
              </a:rPr>
              <a:t>  </a:t>
            </a:r>
            <a:r>
              <a:rPr sz="4500" dirty="0">
                <a:latin typeface="Times New Roman"/>
                <a:cs typeface="Times New Roman"/>
              </a:rPr>
              <a:t>of</a:t>
            </a:r>
            <a:r>
              <a:rPr sz="4500" spc="75" dirty="0">
                <a:latin typeface="Times New Roman"/>
                <a:cs typeface="Times New Roman"/>
              </a:rPr>
              <a:t>  </a:t>
            </a:r>
            <a:r>
              <a:rPr sz="4500" dirty="0">
                <a:latin typeface="Times New Roman"/>
                <a:cs typeface="Times New Roman"/>
              </a:rPr>
              <a:t>software</a:t>
            </a:r>
            <a:r>
              <a:rPr sz="4500" spc="70" dirty="0">
                <a:latin typeface="Times New Roman"/>
                <a:cs typeface="Times New Roman"/>
              </a:rPr>
              <a:t>  </a:t>
            </a:r>
            <a:r>
              <a:rPr sz="4500" dirty="0">
                <a:latin typeface="Times New Roman"/>
                <a:cs typeface="Times New Roman"/>
              </a:rPr>
              <a:t>that</a:t>
            </a:r>
            <a:r>
              <a:rPr sz="4500" spc="65" dirty="0">
                <a:latin typeface="Times New Roman"/>
                <a:cs typeface="Times New Roman"/>
              </a:rPr>
              <a:t>  </a:t>
            </a:r>
            <a:r>
              <a:rPr sz="4500" dirty="0">
                <a:latin typeface="Times New Roman"/>
                <a:cs typeface="Times New Roman"/>
              </a:rPr>
              <a:t>allow</a:t>
            </a:r>
            <a:r>
              <a:rPr sz="4500" spc="55" dirty="0">
                <a:latin typeface="Times New Roman"/>
                <a:cs typeface="Times New Roman"/>
              </a:rPr>
              <a:t>  </a:t>
            </a:r>
            <a:r>
              <a:rPr sz="4500" spc="-25" dirty="0">
                <a:latin typeface="Times New Roman"/>
                <a:cs typeface="Times New Roman"/>
              </a:rPr>
              <a:t>the 	</a:t>
            </a:r>
            <a:r>
              <a:rPr sz="4500" dirty="0">
                <a:latin typeface="Times New Roman"/>
                <a:cs typeface="Times New Roman"/>
              </a:rPr>
              <a:t>entire</a:t>
            </a:r>
            <a:r>
              <a:rPr sz="4500" spc="-6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system</a:t>
            </a:r>
            <a:r>
              <a:rPr sz="4500" spc="-5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to</a:t>
            </a:r>
            <a:r>
              <a:rPr sz="4500" spc="-7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function</a:t>
            </a:r>
            <a:r>
              <a:rPr sz="4500" spc="-4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as</a:t>
            </a:r>
            <a:r>
              <a:rPr sz="4500" spc="-7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a</a:t>
            </a:r>
            <a:r>
              <a:rPr sz="4500" spc="-7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single</a:t>
            </a:r>
            <a:r>
              <a:rPr sz="4500" spc="-60" dirty="0">
                <a:latin typeface="Times New Roman"/>
                <a:cs typeface="Times New Roman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unit.</a:t>
            </a:r>
            <a:endParaRPr sz="4500">
              <a:latin typeface="Times New Roman"/>
              <a:cs typeface="Times New Roman"/>
            </a:endParaRPr>
          </a:p>
          <a:p>
            <a:pPr marL="1069975" marR="5080" lvl="1" indent="-407034" algn="just">
              <a:lnSpc>
                <a:spcPct val="150000"/>
              </a:lnSpc>
              <a:spcBef>
                <a:spcPts val="994"/>
              </a:spcBef>
              <a:buFont typeface="Arial"/>
              <a:buChar char="–"/>
              <a:tabLst>
                <a:tab pos="1069975" algn="l"/>
              </a:tabLst>
            </a:pPr>
            <a:r>
              <a:rPr sz="4500" dirty="0">
                <a:latin typeface="Times New Roman"/>
                <a:cs typeface="Times New Roman"/>
              </a:rPr>
              <a:t>Systems</a:t>
            </a:r>
            <a:r>
              <a:rPr sz="4500" spc="77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programming</a:t>
            </a:r>
            <a:r>
              <a:rPr sz="4500" spc="79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involves</a:t>
            </a:r>
            <a:r>
              <a:rPr sz="4500" spc="78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many</a:t>
            </a:r>
            <a:r>
              <a:rPr sz="4500" spc="770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layers</a:t>
            </a:r>
            <a:r>
              <a:rPr sz="4500" spc="770" dirty="0">
                <a:latin typeface="Times New Roman"/>
                <a:cs typeface="Times New Roman"/>
              </a:rPr>
              <a:t> </a:t>
            </a:r>
            <a:r>
              <a:rPr sz="4500" spc="-20" dirty="0">
                <a:latin typeface="Times New Roman"/>
                <a:cs typeface="Times New Roman"/>
              </a:rPr>
              <a:t>such </a:t>
            </a:r>
            <a:r>
              <a:rPr sz="4500" dirty="0">
                <a:latin typeface="Times New Roman"/>
                <a:cs typeface="Times New Roman"/>
              </a:rPr>
              <a:t>as</a:t>
            </a:r>
            <a:r>
              <a:rPr sz="4500" spc="101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the</a:t>
            </a:r>
            <a:r>
              <a:rPr sz="4500" spc="101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operating</a:t>
            </a:r>
            <a:r>
              <a:rPr sz="4500" spc="1019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system</a:t>
            </a:r>
            <a:r>
              <a:rPr sz="4500" spc="1019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(OS),</a:t>
            </a:r>
            <a:r>
              <a:rPr sz="4500" spc="101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firmware,</a:t>
            </a:r>
            <a:r>
              <a:rPr sz="4500" spc="1025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Times New Roman"/>
                <a:cs typeface="Times New Roman"/>
              </a:rPr>
              <a:t>and</a:t>
            </a:r>
            <a:r>
              <a:rPr sz="4500" spc="1015" dirty="0">
                <a:latin typeface="Times New Roman"/>
                <a:cs typeface="Times New Roman"/>
              </a:rPr>
              <a:t> </a:t>
            </a:r>
            <a:r>
              <a:rPr sz="4500" spc="-25" dirty="0">
                <a:latin typeface="Times New Roman"/>
                <a:cs typeface="Times New Roman"/>
              </a:rPr>
              <a:t>the </a:t>
            </a:r>
            <a:r>
              <a:rPr sz="4500" dirty="0">
                <a:latin typeface="Times New Roman"/>
                <a:cs typeface="Times New Roman"/>
              </a:rPr>
              <a:t>development</a:t>
            </a:r>
            <a:r>
              <a:rPr sz="4500" spc="-190" dirty="0">
                <a:latin typeface="Times New Roman"/>
                <a:cs typeface="Times New Roman"/>
              </a:rPr>
              <a:t> </a:t>
            </a:r>
            <a:r>
              <a:rPr sz="4500" spc="-10" dirty="0">
                <a:latin typeface="Times New Roman"/>
                <a:cs typeface="Times New Roman"/>
              </a:rPr>
              <a:t>environment.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172" rIns="0" bIns="0" rtlCol="0">
            <a:spAutoFit/>
          </a:bodyPr>
          <a:lstStyle/>
          <a:p>
            <a:pPr marL="1034415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60" dirty="0"/>
              <a:t> </a:t>
            </a:r>
            <a:r>
              <a:rPr dirty="0"/>
              <a:t>pass</a:t>
            </a:r>
            <a:r>
              <a:rPr spc="-114" dirty="0"/>
              <a:t> </a:t>
            </a:r>
            <a:r>
              <a:rPr dirty="0"/>
              <a:t>1</a:t>
            </a:r>
            <a:r>
              <a:rPr spc="-160" dirty="0"/>
              <a:t> </a:t>
            </a:r>
            <a:r>
              <a:rPr spc="-10" dirty="0"/>
              <a:t>assembler</a:t>
            </a:r>
            <a:r>
              <a:rPr spc="-165" dirty="0"/>
              <a:t> </a:t>
            </a:r>
            <a:r>
              <a:rPr spc="-10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892" y="2116099"/>
            <a:ext cx="10766425" cy="590486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Pass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uses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spc="-30" dirty="0">
                <a:latin typeface="Carlito"/>
                <a:cs typeface="Carlito"/>
              </a:rPr>
              <a:t>following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data</a:t>
            </a:r>
            <a:r>
              <a:rPr sz="4600" spc="-5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structures.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1.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Machine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opcode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table.(MOT)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2.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Symbol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Table(ST)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3.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Literal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45" dirty="0">
                <a:latin typeface="Carlito"/>
                <a:cs typeface="Carlito"/>
              </a:rPr>
              <a:t>Table(LT)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4.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Pool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Table(PT)</a:t>
            </a:r>
            <a:endParaRPr sz="4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65"/>
              </a:spcBef>
              <a:buFont typeface="Arial"/>
              <a:buChar char="•"/>
            </a:pP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600" spc="-20" dirty="0">
                <a:latin typeface="Carlito"/>
                <a:cs typeface="Carlito"/>
              </a:rPr>
              <a:t>Contents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MOT</a:t>
            </a:r>
            <a:r>
              <a:rPr sz="4600" spc="-1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are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fixed</a:t>
            </a:r>
            <a:r>
              <a:rPr sz="4600" spc="-18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for</a:t>
            </a:r>
            <a:r>
              <a:rPr sz="4600" spc="-18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an</a:t>
            </a:r>
            <a:r>
              <a:rPr sz="4600" spc="35" dirty="0">
                <a:latin typeface="Carlito"/>
                <a:cs typeface="Carlito"/>
              </a:rPr>
              <a:t> </a:t>
            </a:r>
            <a:r>
              <a:rPr sz="4600" spc="-30" dirty="0">
                <a:latin typeface="Carlito"/>
                <a:cs typeface="Carlito"/>
              </a:rPr>
              <a:t>a</a:t>
            </a:r>
            <a:r>
              <a:rPr sz="4600" spc="-25" dirty="0">
                <a:latin typeface="Carlito"/>
                <a:cs typeface="Carlito"/>
              </a:rPr>
              <a:t>ss</a:t>
            </a:r>
            <a:r>
              <a:rPr sz="4600" spc="-20" dirty="0">
                <a:latin typeface="Carlito"/>
                <a:cs typeface="Carlito"/>
              </a:rPr>
              <a:t>e</a:t>
            </a:r>
            <a:r>
              <a:rPr sz="4600" spc="-25" dirty="0">
                <a:latin typeface="Carlito"/>
                <a:cs typeface="Carlito"/>
              </a:rPr>
              <a:t>mb</a:t>
            </a:r>
            <a:r>
              <a:rPr sz="4600" spc="-20" dirty="0">
                <a:latin typeface="Carlito"/>
                <a:cs typeface="Carlito"/>
              </a:rPr>
              <a:t>le</a:t>
            </a:r>
            <a:r>
              <a:rPr sz="4600" spc="-480" dirty="0">
                <a:latin typeface="Carlito"/>
                <a:cs typeface="Carlito"/>
              </a:rPr>
              <a:t>r</a:t>
            </a:r>
            <a:r>
              <a:rPr sz="4600" spc="30" dirty="0">
                <a:latin typeface="Carlito"/>
                <a:cs typeface="Carlito"/>
              </a:rPr>
              <a:t>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842" y="-45643"/>
            <a:ext cx="93059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Observe</a:t>
            </a:r>
            <a:r>
              <a:rPr sz="6400" spc="-295" dirty="0"/>
              <a:t> </a:t>
            </a:r>
            <a:r>
              <a:rPr sz="6400" spc="-10" dirty="0"/>
              <a:t>Following</a:t>
            </a:r>
            <a:r>
              <a:rPr sz="6400" spc="-300" dirty="0"/>
              <a:t> </a:t>
            </a:r>
            <a:r>
              <a:rPr sz="6400" spc="-10" dirty="0"/>
              <a:t>Program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1375917" y="2236469"/>
            <a:ext cx="273748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100"/>
              </a:spcBef>
            </a:pPr>
            <a:r>
              <a:rPr sz="2100" b="1" spc="-80" dirty="0">
                <a:latin typeface="Carlito"/>
                <a:cs typeface="Carlito"/>
              </a:rPr>
              <a:t>START</a:t>
            </a:r>
            <a:r>
              <a:rPr sz="2100" b="1" spc="-70" dirty="0">
                <a:latin typeface="Carlito"/>
                <a:cs typeface="Carlito"/>
              </a:rPr>
              <a:t> </a:t>
            </a:r>
            <a:r>
              <a:rPr sz="2100" b="1" spc="-25" dirty="0">
                <a:latin typeface="Carlito"/>
                <a:cs typeface="Carlito"/>
              </a:rPr>
              <a:t>200</a:t>
            </a:r>
            <a:endParaRPr sz="2100">
              <a:latin typeface="Carlito"/>
              <a:cs typeface="Carlito"/>
            </a:endParaRPr>
          </a:p>
          <a:p>
            <a:pPr marL="704215" marR="5080">
              <a:lnSpc>
                <a:spcPct val="100000"/>
              </a:lnSpc>
            </a:pPr>
            <a:r>
              <a:rPr sz="2100" b="1" spc="-20" dirty="0">
                <a:latin typeface="Carlito"/>
                <a:cs typeface="Carlito"/>
              </a:rPr>
              <a:t>MOVER</a:t>
            </a:r>
            <a:r>
              <a:rPr sz="2100" b="1" spc="-65" dirty="0">
                <a:latin typeface="Carlito"/>
                <a:cs typeface="Carlito"/>
              </a:rPr>
              <a:t> </a:t>
            </a:r>
            <a:r>
              <a:rPr sz="2100" b="1" spc="-25" dirty="0">
                <a:latin typeface="Carlito"/>
                <a:cs typeface="Carlito"/>
              </a:rPr>
              <a:t>AREG,</a:t>
            </a:r>
            <a:r>
              <a:rPr sz="2100" b="1" spc="-90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=‘5’ MOVEM</a:t>
            </a:r>
            <a:r>
              <a:rPr sz="2100" b="1" spc="-90" dirty="0">
                <a:latin typeface="Carlito"/>
                <a:cs typeface="Carlito"/>
              </a:rPr>
              <a:t> </a:t>
            </a:r>
            <a:r>
              <a:rPr sz="2100" b="1" spc="-10" dirty="0">
                <a:latin typeface="Carlito"/>
                <a:cs typeface="Carlito"/>
              </a:rPr>
              <a:t>AREG,</a:t>
            </a:r>
            <a:r>
              <a:rPr sz="2100" b="1" spc="-110" dirty="0">
                <a:latin typeface="Carlito"/>
                <a:cs typeface="Carlito"/>
              </a:rPr>
              <a:t> </a:t>
            </a:r>
            <a:r>
              <a:rPr sz="2100" b="1" spc="-50" dirty="0">
                <a:latin typeface="Carlito"/>
                <a:cs typeface="Carlito"/>
              </a:rPr>
              <a:t>X</a:t>
            </a:r>
            <a:endParaRPr sz="2100">
              <a:latin typeface="Carlito"/>
              <a:cs typeface="Carlito"/>
            </a:endParaRPr>
          </a:p>
          <a:p>
            <a:pPr marL="704215" marR="18415" indent="-692150">
              <a:lnSpc>
                <a:spcPct val="100000"/>
              </a:lnSpc>
              <a:tabLst>
                <a:tab pos="704215" algn="l"/>
              </a:tabLst>
            </a:pPr>
            <a:r>
              <a:rPr sz="2100" b="1" spc="-25" dirty="0">
                <a:latin typeface="Carlito"/>
                <a:cs typeface="Carlito"/>
              </a:rPr>
              <a:t>L1</a:t>
            </a:r>
            <a:r>
              <a:rPr sz="2100" b="1" dirty="0">
                <a:latin typeface="Carlito"/>
                <a:cs typeface="Carlito"/>
              </a:rPr>
              <a:t>	</a:t>
            </a:r>
            <a:r>
              <a:rPr sz="2100" b="1" spc="-20" dirty="0">
                <a:latin typeface="Carlito"/>
                <a:cs typeface="Carlito"/>
              </a:rPr>
              <a:t>MOVER</a:t>
            </a:r>
            <a:r>
              <a:rPr sz="2100" b="1" spc="-60" dirty="0">
                <a:latin typeface="Carlito"/>
                <a:cs typeface="Carlito"/>
              </a:rPr>
              <a:t> </a:t>
            </a:r>
            <a:r>
              <a:rPr sz="2100" b="1" spc="-25" dirty="0">
                <a:latin typeface="Carlito"/>
                <a:cs typeface="Carlito"/>
              </a:rPr>
              <a:t>BREG,</a:t>
            </a:r>
            <a:r>
              <a:rPr sz="2100" b="1" spc="-100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=‘2’ </a:t>
            </a:r>
            <a:r>
              <a:rPr sz="2100" b="1" dirty="0">
                <a:latin typeface="Carlito"/>
                <a:cs typeface="Carlito"/>
              </a:rPr>
              <a:t>ORIGIN</a:t>
            </a:r>
            <a:r>
              <a:rPr sz="2100" b="1" spc="-100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L1+3 LTORG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818" y="4838191"/>
            <a:ext cx="6096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Carlito"/>
                <a:cs typeface="Carlito"/>
              </a:rPr>
              <a:t>NEXT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829" y="4838191"/>
            <a:ext cx="170370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Carlito"/>
                <a:cs typeface="Carlito"/>
              </a:rPr>
              <a:t>ADD</a:t>
            </a:r>
            <a:r>
              <a:rPr sz="2100" b="1" spc="-5" dirty="0">
                <a:latin typeface="Carlito"/>
                <a:cs typeface="Carlito"/>
              </a:rPr>
              <a:t> </a:t>
            </a:r>
            <a:r>
              <a:rPr sz="2100" b="1" spc="-30" dirty="0">
                <a:latin typeface="Carlito"/>
                <a:cs typeface="Carlito"/>
              </a:rPr>
              <a:t>AREG,</a:t>
            </a:r>
            <a:r>
              <a:rPr sz="2100" b="1" spc="-114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=‘1’</a:t>
            </a:r>
            <a:endParaRPr sz="2100">
              <a:latin typeface="Carlito"/>
              <a:cs typeface="Carlito"/>
            </a:endParaRPr>
          </a:p>
          <a:p>
            <a:pPr marL="12700" marR="73660">
              <a:lnSpc>
                <a:spcPct val="100000"/>
              </a:lnSpc>
            </a:pPr>
            <a:r>
              <a:rPr sz="2100" b="1" dirty="0">
                <a:latin typeface="Carlito"/>
                <a:cs typeface="Carlito"/>
              </a:rPr>
              <a:t>SUB</a:t>
            </a:r>
            <a:r>
              <a:rPr sz="2100" b="1" spc="15" dirty="0">
                <a:latin typeface="Carlito"/>
                <a:cs typeface="Carlito"/>
              </a:rPr>
              <a:t> </a:t>
            </a:r>
            <a:r>
              <a:rPr sz="2100" b="1" spc="-30" dirty="0">
                <a:latin typeface="Carlito"/>
                <a:cs typeface="Carlito"/>
              </a:rPr>
              <a:t>BREG,</a:t>
            </a:r>
            <a:r>
              <a:rPr sz="2100" b="1" spc="-140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=‘2’ </a:t>
            </a:r>
            <a:r>
              <a:rPr sz="2100" b="1" dirty="0">
                <a:latin typeface="Carlito"/>
                <a:cs typeface="Carlito"/>
              </a:rPr>
              <a:t>BC </a:t>
            </a:r>
            <a:r>
              <a:rPr sz="2100" b="1" spc="-204" dirty="0">
                <a:latin typeface="Carlito"/>
                <a:cs typeface="Carlito"/>
              </a:rPr>
              <a:t>LT,</a:t>
            </a:r>
            <a:r>
              <a:rPr sz="2100" b="1" spc="-240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BACK </a:t>
            </a:r>
            <a:r>
              <a:rPr sz="2100" b="1" spc="-10" dirty="0">
                <a:latin typeface="Carlito"/>
                <a:cs typeface="Carlito"/>
              </a:rPr>
              <a:t>LTORG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6464249"/>
            <a:ext cx="17938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latin typeface="Carlito"/>
                <a:cs typeface="Carlito"/>
              </a:rPr>
              <a:t>BACK</a:t>
            </a:r>
            <a:r>
              <a:rPr sz="2100" b="1" spc="-110" dirty="0">
                <a:latin typeface="Carlito"/>
                <a:cs typeface="Carlito"/>
              </a:rPr>
              <a:t> </a:t>
            </a:r>
            <a:r>
              <a:rPr sz="2100" b="1" dirty="0">
                <a:latin typeface="Carlito"/>
                <a:cs typeface="Carlito"/>
              </a:rPr>
              <a:t>EQU</a:t>
            </a:r>
            <a:r>
              <a:rPr sz="2100" b="1" spc="-114" dirty="0">
                <a:latin typeface="Carlito"/>
                <a:cs typeface="Carlito"/>
              </a:rPr>
              <a:t> </a:t>
            </a:r>
            <a:r>
              <a:rPr sz="2100" b="1" spc="-25" dirty="0">
                <a:latin typeface="Carlito"/>
                <a:cs typeface="Carlito"/>
              </a:rPr>
              <a:t>L1 </a:t>
            </a:r>
            <a:r>
              <a:rPr sz="2100" b="1" dirty="0">
                <a:latin typeface="Carlito"/>
                <a:cs typeface="Carlito"/>
              </a:rPr>
              <a:t>ORIGIN</a:t>
            </a:r>
            <a:r>
              <a:rPr sz="2100" b="1" spc="-95" dirty="0">
                <a:latin typeface="Carlito"/>
                <a:cs typeface="Carlito"/>
              </a:rPr>
              <a:t> </a:t>
            </a:r>
            <a:r>
              <a:rPr sz="2100" b="1" spc="-10" dirty="0">
                <a:latin typeface="Carlito"/>
                <a:cs typeface="Carlito"/>
              </a:rPr>
              <a:t>NEXT+5 </a:t>
            </a:r>
            <a:r>
              <a:rPr sz="2100" b="1" spc="-85" dirty="0">
                <a:latin typeface="Carlito"/>
                <a:cs typeface="Carlito"/>
              </a:rPr>
              <a:t>MULT</a:t>
            </a:r>
            <a:r>
              <a:rPr sz="2100" b="1" spc="-60" dirty="0">
                <a:latin typeface="Carlito"/>
                <a:cs typeface="Carlito"/>
              </a:rPr>
              <a:t> </a:t>
            </a:r>
            <a:r>
              <a:rPr sz="2100" b="1" spc="-25" dirty="0">
                <a:latin typeface="Carlito"/>
                <a:cs typeface="Carlito"/>
              </a:rPr>
              <a:t>CREG,</a:t>
            </a:r>
            <a:r>
              <a:rPr sz="2100" b="1" spc="-80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=‘4’ STOP</a:t>
            </a:r>
            <a:endParaRPr sz="2100">
              <a:latin typeface="Carlito"/>
              <a:cs typeface="Carlito"/>
            </a:endParaRPr>
          </a:p>
          <a:p>
            <a:pPr marL="12700" marR="1093470">
              <a:lnSpc>
                <a:spcPct val="100000"/>
              </a:lnSpc>
            </a:pPr>
            <a:r>
              <a:rPr sz="2100" b="1" dirty="0">
                <a:latin typeface="Carlito"/>
                <a:cs typeface="Carlito"/>
              </a:rPr>
              <a:t>X</a:t>
            </a:r>
            <a:r>
              <a:rPr sz="2100" b="1" spc="-10" dirty="0">
                <a:latin typeface="Carlito"/>
                <a:cs typeface="Carlito"/>
              </a:rPr>
              <a:t> DS</a:t>
            </a:r>
            <a:r>
              <a:rPr sz="2100" b="1" spc="-125" dirty="0">
                <a:latin typeface="Carlito"/>
                <a:cs typeface="Carlito"/>
              </a:rPr>
              <a:t> </a:t>
            </a:r>
            <a:r>
              <a:rPr sz="2100" b="1" spc="-50" dirty="0">
                <a:latin typeface="Carlito"/>
                <a:cs typeface="Carlito"/>
              </a:rPr>
              <a:t>1 </a:t>
            </a:r>
            <a:r>
              <a:rPr sz="2100" b="1" spc="-25" dirty="0">
                <a:latin typeface="Carlito"/>
                <a:cs typeface="Carlito"/>
              </a:rPr>
              <a:t>END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242" y="259156"/>
            <a:ext cx="29102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Apply</a:t>
            </a:r>
            <a:r>
              <a:rPr sz="6400" spc="-254" dirty="0"/>
              <a:t> </a:t>
            </a:r>
            <a:r>
              <a:rPr sz="6400" spc="-25" dirty="0"/>
              <a:t>LC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1694128"/>
            <a:ext cx="11226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85" dirty="0">
                <a:latin typeface="Carlito"/>
                <a:cs typeface="Carlito"/>
              </a:rPr>
              <a:t>START</a:t>
            </a:r>
            <a:r>
              <a:rPr sz="2100" b="1" spc="-145" dirty="0">
                <a:latin typeface="Carlito"/>
                <a:cs typeface="Carlito"/>
              </a:rPr>
              <a:t> </a:t>
            </a:r>
            <a:r>
              <a:rPr sz="2100" b="1" spc="-25" dirty="0">
                <a:latin typeface="Carlito"/>
                <a:cs typeface="Carlito"/>
              </a:rPr>
              <a:t>200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917" y="2019427"/>
            <a:ext cx="274320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Carlito"/>
                <a:cs typeface="Carlito"/>
              </a:rPr>
              <a:t>MOVER</a:t>
            </a:r>
            <a:r>
              <a:rPr sz="2100" b="1" spc="-85" dirty="0">
                <a:latin typeface="Carlito"/>
                <a:cs typeface="Carlito"/>
              </a:rPr>
              <a:t> </a:t>
            </a:r>
            <a:r>
              <a:rPr sz="2100" b="1" spc="-10" dirty="0">
                <a:latin typeface="Carlito"/>
                <a:cs typeface="Carlito"/>
              </a:rPr>
              <a:t>AREG,</a:t>
            </a:r>
            <a:r>
              <a:rPr sz="2100" b="1" spc="-100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=‘5’</a:t>
            </a:r>
            <a:endParaRPr sz="2100">
              <a:latin typeface="Carlito"/>
              <a:cs typeface="Carlito"/>
            </a:endParaRPr>
          </a:p>
          <a:p>
            <a:pPr marL="704215">
              <a:lnSpc>
                <a:spcPct val="100000"/>
              </a:lnSpc>
            </a:pPr>
            <a:r>
              <a:rPr sz="2100" b="1" spc="-10" dirty="0">
                <a:latin typeface="Carlito"/>
                <a:cs typeface="Carlito"/>
              </a:rPr>
              <a:t>MOVEM</a:t>
            </a:r>
            <a:r>
              <a:rPr sz="2100" b="1" spc="-90" dirty="0">
                <a:latin typeface="Carlito"/>
                <a:cs typeface="Carlito"/>
              </a:rPr>
              <a:t> </a:t>
            </a:r>
            <a:r>
              <a:rPr sz="2100" b="1" spc="-10" dirty="0">
                <a:latin typeface="Carlito"/>
                <a:cs typeface="Carlito"/>
              </a:rPr>
              <a:t>AREG,</a:t>
            </a:r>
            <a:r>
              <a:rPr sz="2100" b="1" spc="-90" dirty="0">
                <a:latin typeface="Carlito"/>
                <a:cs typeface="Carlito"/>
              </a:rPr>
              <a:t> </a:t>
            </a:r>
            <a:r>
              <a:rPr sz="2100" b="1" spc="-50" dirty="0">
                <a:latin typeface="Carlito"/>
                <a:cs typeface="Carlito"/>
              </a:rPr>
              <a:t>X</a:t>
            </a:r>
            <a:endParaRPr sz="2100">
              <a:latin typeface="Carlito"/>
              <a:cs typeface="Carlito"/>
            </a:endParaRPr>
          </a:p>
          <a:p>
            <a:pPr marL="704215" marR="17145" indent="-692150">
              <a:lnSpc>
                <a:spcPct val="100000"/>
              </a:lnSpc>
              <a:tabLst>
                <a:tab pos="704215" algn="l"/>
              </a:tabLst>
            </a:pPr>
            <a:r>
              <a:rPr sz="2100" b="1" spc="-25" dirty="0">
                <a:latin typeface="Carlito"/>
                <a:cs typeface="Carlito"/>
              </a:rPr>
              <a:t>L1</a:t>
            </a:r>
            <a:r>
              <a:rPr sz="2100" b="1" dirty="0">
                <a:latin typeface="Carlito"/>
                <a:cs typeface="Carlito"/>
              </a:rPr>
              <a:t>	</a:t>
            </a:r>
            <a:r>
              <a:rPr sz="2100" b="1" spc="-20" dirty="0">
                <a:latin typeface="Carlito"/>
                <a:cs typeface="Carlito"/>
              </a:rPr>
              <a:t>MOVER</a:t>
            </a:r>
            <a:r>
              <a:rPr sz="2100" b="1" spc="-80" dirty="0">
                <a:latin typeface="Carlito"/>
                <a:cs typeface="Carlito"/>
              </a:rPr>
              <a:t> </a:t>
            </a:r>
            <a:r>
              <a:rPr sz="2100" b="1" spc="-10" dirty="0">
                <a:latin typeface="Carlito"/>
                <a:cs typeface="Carlito"/>
              </a:rPr>
              <a:t>BREG,</a:t>
            </a:r>
            <a:r>
              <a:rPr sz="2100" b="1" spc="-95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=‘2’ </a:t>
            </a:r>
            <a:r>
              <a:rPr sz="2100" b="1" dirty="0">
                <a:solidFill>
                  <a:srgbClr val="FF0000"/>
                </a:solidFill>
                <a:latin typeface="Carlito"/>
                <a:cs typeface="Carlito"/>
              </a:rPr>
              <a:t>ORIGIN</a:t>
            </a:r>
            <a:r>
              <a:rPr sz="2100" b="1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00" b="1" spc="-20" dirty="0">
                <a:solidFill>
                  <a:srgbClr val="FF0000"/>
                </a:solidFill>
                <a:latin typeface="Carlito"/>
                <a:cs typeface="Carlito"/>
              </a:rPr>
              <a:t>L1+3 </a:t>
            </a:r>
            <a:r>
              <a:rPr sz="2100" b="1" spc="-20" dirty="0">
                <a:solidFill>
                  <a:srgbClr val="6E2E9F"/>
                </a:solidFill>
                <a:latin typeface="Carlito"/>
                <a:cs typeface="Carlito"/>
              </a:rPr>
              <a:t>LTORG</a:t>
            </a:r>
            <a:endParaRPr sz="2100">
              <a:latin typeface="Carlito"/>
              <a:cs typeface="Carlito"/>
            </a:endParaRPr>
          </a:p>
          <a:p>
            <a:pPr marL="2002789">
              <a:lnSpc>
                <a:spcPct val="100000"/>
              </a:lnSpc>
            </a:pPr>
            <a:r>
              <a:rPr sz="2100" b="1" spc="-20" dirty="0">
                <a:latin typeface="Carlito"/>
                <a:cs typeface="Carlito"/>
              </a:rPr>
              <a:t>=‘5’</a:t>
            </a:r>
            <a:endParaRPr sz="2100">
              <a:latin typeface="Carlito"/>
              <a:cs typeface="Carlito"/>
            </a:endParaRPr>
          </a:p>
          <a:p>
            <a:pPr marL="2002789">
              <a:lnSpc>
                <a:spcPct val="100000"/>
              </a:lnSpc>
              <a:spcBef>
                <a:spcPts val="5"/>
              </a:spcBef>
            </a:pPr>
            <a:r>
              <a:rPr sz="2100" b="1" spc="-20" dirty="0">
                <a:latin typeface="Carlito"/>
                <a:cs typeface="Carlito"/>
              </a:rPr>
              <a:t>=‘2’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5675" y="2019427"/>
            <a:ext cx="47625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latin typeface="Carlito"/>
                <a:cs typeface="Carlito"/>
              </a:rPr>
              <a:t>200</a:t>
            </a:r>
            <a:endParaRPr sz="21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</a:pPr>
            <a:r>
              <a:rPr sz="2100" b="1" spc="-25" dirty="0">
                <a:latin typeface="Carlito"/>
                <a:cs typeface="Carlito"/>
              </a:rPr>
              <a:t>201</a:t>
            </a:r>
            <a:endParaRPr sz="2100">
              <a:latin typeface="Carlito"/>
              <a:cs typeface="Carlito"/>
            </a:endParaRPr>
          </a:p>
          <a:p>
            <a:pPr marL="59690">
              <a:lnSpc>
                <a:spcPct val="100000"/>
              </a:lnSpc>
            </a:pPr>
            <a:r>
              <a:rPr sz="2100" b="1" spc="-25" dirty="0">
                <a:latin typeface="Carlito"/>
                <a:cs typeface="Carlito"/>
              </a:rPr>
              <a:t>202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594" y="3645789"/>
            <a:ext cx="4616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latin typeface="Carlito"/>
                <a:cs typeface="Carlito"/>
              </a:rPr>
              <a:t>205</a:t>
            </a:r>
            <a:endParaRPr sz="2100">
              <a:latin typeface="Carlito"/>
              <a:cs typeface="Carlito"/>
            </a:endParaRPr>
          </a:p>
          <a:p>
            <a:pPr marL="45720">
              <a:lnSpc>
                <a:spcPct val="100000"/>
              </a:lnSpc>
            </a:pPr>
            <a:r>
              <a:rPr sz="2100" b="1" spc="-25" dirty="0">
                <a:latin typeface="Carlito"/>
                <a:cs typeface="Carlito"/>
              </a:rPr>
              <a:t>206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7407" y="4573270"/>
            <a:ext cx="6096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Carlito"/>
                <a:cs typeface="Carlito"/>
              </a:rPr>
              <a:t>NEXT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9869" y="4537583"/>
            <a:ext cx="1725930" cy="15074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b="1" dirty="0">
                <a:latin typeface="Carlito"/>
                <a:cs typeface="Carlito"/>
              </a:rPr>
              <a:t>ADD</a:t>
            </a:r>
            <a:r>
              <a:rPr sz="2100" b="1" spc="-60" dirty="0">
                <a:latin typeface="Carlito"/>
                <a:cs typeface="Carlito"/>
              </a:rPr>
              <a:t> </a:t>
            </a:r>
            <a:r>
              <a:rPr sz="2100" b="1" dirty="0">
                <a:latin typeface="Carlito"/>
                <a:cs typeface="Carlito"/>
              </a:rPr>
              <a:t>AREG,</a:t>
            </a:r>
            <a:r>
              <a:rPr sz="2100" b="1" spc="-75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=‘1’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100" b="1" dirty="0">
                <a:latin typeface="Carlito"/>
                <a:cs typeface="Carlito"/>
              </a:rPr>
              <a:t>SUB</a:t>
            </a:r>
            <a:r>
              <a:rPr sz="2100" b="1" spc="-45" dirty="0">
                <a:latin typeface="Carlito"/>
                <a:cs typeface="Carlito"/>
              </a:rPr>
              <a:t> </a:t>
            </a:r>
            <a:r>
              <a:rPr sz="2100" b="1" dirty="0">
                <a:latin typeface="Carlito"/>
                <a:cs typeface="Carlito"/>
              </a:rPr>
              <a:t>BREG,</a:t>
            </a:r>
            <a:r>
              <a:rPr sz="2100" b="1" spc="-75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=‘2’</a:t>
            </a:r>
            <a:endParaRPr sz="2100">
              <a:latin typeface="Carlito"/>
              <a:cs typeface="Carlito"/>
            </a:endParaRPr>
          </a:p>
          <a:p>
            <a:pPr marL="12700" marR="421640">
              <a:lnSpc>
                <a:spcPct val="120400"/>
              </a:lnSpc>
            </a:pPr>
            <a:r>
              <a:rPr sz="2100" b="1" dirty="0">
                <a:latin typeface="Carlito"/>
                <a:cs typeface="Carlito"/>
              </a:rPr>
              <a:t>BC</a:t>
            </a:r>
            <a:r>
              <a:rPr sz="2100" b="1" spc="-10" dirty="0">
                <a:latin typeface="Carlito"/>
                <a:cs typeface="Carlito"/>
              </a:rPr>
              <a:t> </a:t>
            </a:r>
            <a:r>
              <a:rPr sz="2100" b="1" spc="-60" dirty="0">
                <a:latin typeface="Carlito"/>
                <a:cs typeface="Carlito"/>
              </a:rPr>
              <a:t>LT,</a:t>
            </a:r>
            <a:r>
              <a:rPr sz="2100" b="1" spc="-110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BACK </a:t>
            </a:r>
            <a:r>
              <a:rPr sz="2100" b="1" spc="-10" dirty="0">
                <a:solidFill>
                  <a:srgbClr val="6E2E9F"/>
                </a:solidFill>
                <a:latin typeface="Carlito"/>
                <a:cs typeface="Carlito"/>
              </a:rPr>
              <a:t>LTORG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5280" y="4537583"/>
            <a:ext cx="438150" cy="1122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380"/>
              </a:spcBef>
            </a:pPr>
            <a:r>
              <a:rPr sz="2100" b="1" spc="-25" dirty="0">
                <a:latin typeface="Carlito"/>
                <a:cs typeface="Carlito"/>
              </a:rPr>
              <a:t>207</a:t>
            </a:r>
            <a:endParaRPr sz="2100">
              <a:latin typeface="Carlito"/>
              <a:cs typeface="Carlito"/>
            </a:endParaRPr>
          </a:p>
          <a:p>
            <a:pPr marL="17145">
              <a:lnSpc>
                <a:spcPct val="100000"/>
              </a:lnSpc>
              <a:spcBef>
                <a:spcPts val="280"/>
              </a:spcBef>
            </a:pPr>
            <a:r>
              <a:rPr sz="2100" b="1" spc="-25" dirty="0">
                <a:latin typeface="Carlito"/>
                <a:cs typeface="Carlito"/>
              </a:rPr>
              <a:t>208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00" b="1" spc="-25" dirty="0">
                <a:latin typeface="Carlito"/>
                <a:cs typeface="Carlito"/>
              </a:rPr>
              <a:t>209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8673" y="6019800"/>
            <a:ext cx="429895" cy="7962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100" b="1" spc="-20" dirty="0">
                <a:latin typeface="Carlito"/>
                <a:cs typeface="Carlito"/>
              </a:rPr>
              <a:t>=‘1’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00" b="1" spc="-20" dirty="0">
                <a:latin typeface="Carlito"/>
                <a:cs typeface="Carlito"/>
              </a:rPr>
              <a:t>=‘2’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1753" y="6019800"/>
            <a:ext cx="430530" cy="7962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100" b="1" spc="-25" dirty="0">
                <a:latin typeface="Carlito"/>
                <a:cs typeface="Carlito"/>
              </a:rPr>
              <a:t>210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00" b="1" spc="-25" dirty="0">
                <a:latin typeface="Carlito"/>
                <a:cs typeface="Carlito"/>
              </a:rPr>
              <a:t>211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892" y="6898005"/>
            <a:ext cx="6115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Carlito"/>
                <a:cs typeface="Carlito"/>
              </a:rPr>
              <a:t>BACK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3501" y="6898005"/>
            <a:ext cx="11283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7410" algn="l"/>
              </a:tabLst>
            </a:pPr>
            <a:r>
              <a:rPr sz="2100" b="1" spc="-25" dirty="0">
                <a:solidFill>
                  <a:srgbClr val="FF0000"/>
                </a:solidFill>
                <a:latin typeface="Carlito"/>
                <a:cs typeface="Carlito"/>
              </a:rPr>
              <a:t>EQU</a:t>
            </a:r>
            <a:r>
              <a:rPr sz="21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100" b="1" spc="-25" dirty="0">
                <a:latin typeface="Carlito"/>
                <a:cs typeface="Carlito"/>
              </a:rPr>
              <a:t>L1</a:t>
            </a:r>
            <a:endParaRPr sz="21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036317" y="7254493"/>
          <a:ext cx="3360420" cy="1776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21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ORIGIN</a:t>
                      </a:r>
                      <a:r>
                        <a:rPr sz="2100" b="1" spc="-1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NEXT+5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2100" b="1" spc="-20" dirty="0">
                          <a:latin typeface="Carlito"/>
                          <a:cs typeface="Carlito"/>
                        </a:rPr>
                        <a:t>MULT</a:t>
                      </a:r>
                      <a:r>
                        <a:rPr sz="2100" b="1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dirty="0">
                          <a:latin typeface="Carlito"/>
                          <a:cs typeface="Carlito"/>
                        </a:rPr>
                        <a:t>CREG,</a:t>
                      </a:r>
                      <a:r>
                        <a:rPr sz="21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20" dirty="0">
                          <a:latin typeface="Carlito"/>
                          <a:cs typeface="Carlito"/>
                        </a:rPr>
                        <a:t>=‘4</a:t>
                      </a:r>
                      <a:r>
                        <a:rPr sz="21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’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345"/>
                        </a:lnSpc>
                      </a:pPr>
                      <a:r>
                        <a:rPr sz="2100" b="1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212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31750">
                        <a:lnSpc>
                          <a:spcPts val="2460"/>
                        </a:lnSpc>
                      </a:pPr>
                      <a:r>
                        <a:rPr sz="2100" b="1" spc="-20" dirty="0">
                          <a:latin typeface="Carlito"/>
                          <a:cs typeface="Carlito"/>
                        </a:rPr>
                        <a:t>STOP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60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213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31750">
                        <a:lnSpc>
                          <a:spcPts val="2460"/>
                        </a:lnSpc>
                      </a:pPr>
                      <a:r>
                        <a:rPr sz="2100" b="1" dirty="0">
                          <a:latin typeface="Carlito"/>
                          <a:cs typeface="Carlito"/>
                        </a:rPr>
                        <a:t>X</a:t>
                      </a:r>
                      <a:r>
                        <a:rPr sz="21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dirty="0">
                          <a:latin typeface="Carlito"/>
                          <a:cs typeface="Carlito"/>
                        </a:rPr>
                        <a:t>DS</a:t>
                      </a:r>
                      <a:r>
                        <a:rPr sz="21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100">
                        <a:latin typeface="Carlito"/>
                        <a:cs typeface="Carlito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END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460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214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970022" y="9072168"/>
            <a:ext cx="4311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Carlito"/>
                <a:cs typeface="Carlito"/>
              </a:rPr>
              <a:t>=‘4’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769" rIns="0" bIns="0" rtlCol="0">
            <a:spAutoFit/>
          </a:bodyPr>
          <a:lstStyle/>
          <a:p>
            <a:pPr marL="1576705">
              <a:lnSpc>
                <a:spcPct val="100000"/>
              </a:lnSpc>
              <a:spcBef>
                <a:spcPts val="95"/>
              </a:spcBef>
            </a:pPr>
            <a:r>
              <a:rPr sz="6400" spc="-10" dirty="0"/>
              <a:t>Construct</a:t>
            </a:r>
            <a:r>
              <a:rPr sz="6400" spc="-270" dirty="0"/>
              <a:t> </a:t>
            </a:r>
            <a:r>
              <a:rPr sz="6400" spc="-10" dirty="0"/>
              <a:t>Symbol</a:t>
            </a:r>
            <a:r>
              <a:rPr sz="6400" spc="-350" dirty="0"/>
              <a:t> </a:t>
            </a:r>
            <a:r>
              <a:rPr sz="6400" spc="-10" dirty="0"/>
              <a:t>table</a:t>
            </a:r>
            <a:endParaRPr sz="6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4860" y="2260473"/>
          <a:ext cx="11704319" cy="4117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594">
                <a:tc>
                  <a:txBody>
                    <a:bodyPr/>
                    <a:lstStyle/>
                    <a:p>
                      <a:pPr marL="635" algn="ctr">
                        <a:lnSpc>
                          <a:spcPts val="5460"/>
                        </a:lnSpc>
                      </a:pPr>
                      <a:r>
                        <a:rPr sz="4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60"/>
                        </a:lnSpc>
                      </a:pPr>
                      <a:r>
                        <a:rPr sz="4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Symbol</a:t>
                      </a: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6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038225">
                        <a:lnSpc>
                          <a:spcPts val="5460"/>
                        </a:lnSpc>
                      </a:pPr>
                      <a:r>
                        <a:rPr sz="4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594">
                <a:tc>
                  <a:txBody>
                    <a:bodyPr/>
                    <a:lstStyle/>
                    <a:p>
                      <a:pPr algn="ctr">
                        <a:lnSpc>
                          <a:spcPts val="5470"/>
                        </a:lnSpc>
                      </a:pPr>
                      <a:r>
                        <a:rPr sz="4600" b="1" spc="-50" dirty="0">
                          <a:latin typeface="Carlito"/>
                          <a:cs typeface="Carlito"/>
                        </a:rPr>
                        <a:t>0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5470"/>
                        </a:lnSpc>
                      </a:pPr>
                      <a:r>
                        <a:rPr sz="4600" b="1" spc="-50" dirty="0">
                          <a:latin typeface="Carlito"/>
                          <a:cs typeface="Carlito"/>
                        </a:rPr>
                        <a:t>X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ts val="5470"/>
                        </a:lnSpc>
                      </a:pPr>
                      <a:r>
                        <a:rPr sz="4600" b="1" spc="-25" dirty="0">
                          <a:latin typeface="Carlito"/>
                          <a:cs typeface="Carlito"/>
                        </a:rPr>
                        <a:t>214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594">
                <a:tc>
                  <a:txBody>
                    <a:bodyPr/>
                    <a:lstStyle/>
                    <a:p>
                      <a:pPr algn="ctr">
                        <a:lnSpc>
                          <a:spcPts val="5470"/>
                        </a:lnSpc>
                      </a:pPr>
                      <a:r>
                        <a:rPr sz="4600" b="1" spc="-50" dirty="0">
                          <a:latin typeface="Carlito"/>
                          <a:cs typeface="Carlito"/>
                        </a:rPr>
                        <a:t>1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5470"/>
                        </a:lnSpc>
                      </a:pPr>
                      <a:r>
                        <a:rPr sz="4600" b="1" spc="-25" dirty="0">
                          <a:latin typeface="Carlito"/>
                          <a:cs typeface="Carlito"/>
                        </a:rPr>
                        <a:t>L1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ts val="5470"/>
                        </a:lnSpc>
                      </a:pPr>
                      <a:r>
                        <a:rPr sz="4600" b="1" spc="-25" dirty="0">
                          <a:latin typeface="Carlito"/>
                          <a:cs typeface="Carlito"/>
                        </a:rPr>
                        <a:t>202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ts val="5470"/>
                        </a:lnSpc>
                      </a:pPr>
                      <a:r>
                        <a:rPr sz="4600" b="1" spc="-50" dirty="0">
                          <a:latin typeface="Carlito"/>
                          <a:cs typeface="Carlito"/>
                        </a:rPr>
                        <a:t>2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5470"/>
                        </a:lnSpc>
                      </a:pPr>
                      <a:r>
                        <a:rPr sz="4600" b="1" spc="-20" dirty="0">
                          <a:latin typeface="Carlito"/>
                          <a:cs typeface="Carlito"/>
                        </a:rPr>
                        <a:t>NEXT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5470"/>
                        </a:lnSpc>
                      </a:pPr>
                      <a:r>
                        <a:rPr sz="4600" b="1" spc="-25" dirty="0">
                          <a:latin typeface="Carlito"/>
                          <a:cs typeface="Carlito"/>
                        </a:rPr>
                        <a:t>207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594">
                <a:tc>
                  <a:txBody>
                    <a:bodyPr/>
                    <a:lstStyle/>
                    <a:p>
                      <a:pPr algn="ctr">
                        <a:lnSpc>
                          <a:spcPts val="5470"/>
                        </a:lnSpc>
                      </a:pPr>
                      <a:r>
                        <a:rPr sz="4600" b="1" spc="-50" dirty="0">
                          <a:latin typeface="Carlito"/>
                          <a:cs typeface="Carlito"/>
                        </a:rPr>
                        <a:t>3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5470"/>
                        </a:lnSpc>
                      </a:pPr>
                      <a:r>
                        <a:rPr sz="4600" b="1" spc="-20" dirty="0">
                          <a:latin typeface="Carlito"/>
                          <a:cs typeface="Carlito"/>
                        </a:rPr>
                        <a:t>BACK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ts val="5470"/>
                        </a:lnSpc>
                      </a:pPr>
                      <a:r>
                        <a:rPr sz="4600" b="1" spc="-25" dirty="0">
                          <a:latin typeface="Carlito"/>
                          <a:cs typeface="Carlito"/>
                        </a:rPr>
                        <a:t>202</a:t>
                      </a:r>
                      <a:endParaRPr sz="4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1806575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Construct</a:t>
            </a:r>
            <a:r>
              <a:rPr sz="6400" spc="-300" dirty="0"/>
              <a:t> </a:t>
            </a:r>
            <a:r>
              <a:rPr sz="6400" spc="-25" dirty="0"/>
              <a:t>Literal</a:t>
            </a:r>
            <a:r>
              <a:rPr sz="6400" spc="-305" dirty="0"/>
              <a:t> </a:t>
            </a:r>
            <a:r>
              <a:rPr sz="6400" spc="-10" dirty="0"/>
              <a:t>Table</a:t>
            </a:r>
            <a:endParaRPr sz="6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4860" y="2260473"/>
          <a:ext cx="11704319" cy="598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6950">
                <a:tc>
                  <a:txBody>
                    <a:bodyPr/>
                    <a:lstStyle/>
                    <a:p>
                      <a:pPr marL="91440">
                        <a:lnSpc>
                          <a:spcPts val="6634"/>
                        </a:lnSpc>
                      </a:pPr>
                      <a:r>
                        <a:rPr sz="5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6634"/>
                        </a:lnSpc>
                      </a:pPr>
                      <a:r>
                        <a:rPr sz="5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Literal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634"/>
                        </a:lnSpc>
                      </a:pPr>
                      <a:r>
                        <a:rPr sz="5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91440">
                        <a:lnSpc>
                          <a:spcPts val="6640"/>
                        </a:lnSpc>
                      </a:pPr>
                      <a:r>
                        <a:rPr sz="5700" b="1" spc="-50" dirty="0">
                          <a:latin typeface="Carlito"/>
                          <a:cs typeface="Carlito"/>
                        </a:rPr>
                        <a:t>0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6640"/>
                        </a:lnSpc>
                      </a:pPr>
                      <a:r>
                        <a:rPr sz="5700" b="1" spc="-50" dirty="0">
                          <a:latin typeface="Carlito"/>
                          <a:cs typeface="Carlito"/>
                        </a:rPr>
                        <a:t>5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640"/>
                        </a:lnSpc>
                      </a:pPr>
                      <a:r>
                        <a:rPr sz="5700" b="1" spc="-25" dirty="0">
                          <a:latin typeface="Carlito"/>
                          <a:cs typeface="Carlito"/>
                        </a:rPr>
                        <a:t>205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91440">
                        <a:lnSpc>
                          <a:spcPts val="6634"/>
                        </a:lnSpc>
                      </a:pPr>
                      <a:r>
                        <a:rPr sz="5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6634"/>
                        </a:lnSpc>
                      </a:pPr>
                      <a:r>
                        <a:rPr sz="5700" b="1" spc="-50" dirty="0">
                          <a:latin typeface="Carlito"/>
                          <a:cs typeface="Carlito"/>
                        </a:rPr>
                        <a:t>2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634"/>
                        </a:lnSpc>
                      </a:pPr>
                      <a:r>
                        <a:rPr sz="5700" b="1" spc="-25" dirty="0">
                          <a:latin typeface="Carlito"/>
                          <a:cs typeface="Carlito"/>
                        </a:rPr>
                        <a:t>206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91440">
                        <a:lnSpc>
                          <a:spcPts val="6645"/>
                        </a:lnSpc>
                      </a:pPr>
                      <a:r>
                        <a:rPr sz="5700" b="1" spc="-50" dirty="0">
                          <a:latin typeface="Carlito"/>
                          <a:cs typeface="Carlito"/>
                        </a:rPr>
                        <a:t>2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6645"/>
                        </a:lnSpc>
                      </a:pPr>
                      <a:r>
                        <a:rPr sz="5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645"/>
                        </a:lnSpc>
                      </a:pPr>
                      <a:r>
                        <a:rPr sz="5700" b="1" spc="-25" dirty="0">
                          <a:latin typeface="Carlito"/>
                          <a:cs typeface="Carlito"/>
                        </a:rPr>
                        <a:t>210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91440">
                        <a:lnSpc>
                          <a:spcPts val="6645"/>
                        </a:lnSpc>
                      </a:pPr>
                      <a:r>
                        <a:rPr sz="5700" b="1" spc="-50" dirty="0">
                          <a:latin typeface="Carlito"/>
                          <a:cs typeface="Carlito"/>
                        </a:rPr>
                        <a:t>3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6645"/>
                        </a:lnSpc>
                      </a:pPr>
                      <a:r>
                        <a:rPr sz="5700" b="1" spc="-50" dirty="0">
                          <a:latin typeface="Carlito"/>
                          <a:cs typeface="Carlito"/>
                        </a:rPr>
                        <a:t>2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645"/>
                        </a:lnSpc>
                      </a:pPr>
                      <a:r>
                        <a:rPr sz="5700" b="1" spc="-25" dirty="0">
                          <a:latin typeface="Carlito"/>
                          <a:cs typeface="Carlito"/>
                        </a:rPr>
                        <a:t>211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91440">
                        <a:lnSpc>
                          <a:spcPts val="6645"/>
                        </a:lnSpc>
                      </a:pPr>
                      <a:r>
                        <a:rPr sz="5700" b="1" spc="-50" dirty="0">
                          <a:latin typeface="Carlito"/>
                          <a:cs typeface="Carlito"/>
                        </a:rPr>
                        <a:t>4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6645"/>
                        </a:lnSpc>
                      </a:pPr>
                      <a:r>
                        <a:rPr sz="5700" b="1" spc="-50" dirty="0">
                          <a:latin typeface="Carlito"/>
                          <a:cs typeface="Carlito"/>
                        </a:rPr>
                        <a:t>4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645"/>
                        </a:lnSpc>
                      </a:pPr>
                      <a:r>
                        <a:rPr sz="5700" b="1" spc="-25" dirty="0">
                          <a:latin typeface="Carlito"/>
                          <a:cs typeface="Carlito"/>
                        </a:rPr>
                        <a:t>215</a:t>
                      </a:r>
                      <a:endParaRPr sz="5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3649345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Pool</a:t>
            </a:r>
            <a:r>
              <a:rPr sz="6400" spc="-305" dirty="0"/>
              <a:t> </a:t>
            </a:r>
            <a:r>
              <a:rPr sz="6400" spc="-60" dirty="0"/>
              <a:t>Table</a:t>
            </a:r>
            <a:r>
              <a:rPr sz="6400" b="0" spc="-60" dirty="0">
                <a:solidFill>
                  <a:srgbClr val="000000"/>
                </a:solidFill>
                <a:latin typeface="Carlito"/>
                <a:cs typeface="Carlito"/>
              </a:rPr>
              <a:t>.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92" y="2255901"/>
            <a:ext cx="1070991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Pool</a:t>
            </a:r>
            <a:r>
              <a:rPr sz="4600" spc="-1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table</a:t>
            </a:r>
            <a:r>
              <a:rPr sz="4600" spc="-18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contains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starting</a:t>
            </a:r>
            <a:r>
              <a:rPr sz="4600" spc="-185" dirty="0">
                <a:latin typeface="Carlito"/>
                <a:cs typeface="Carlito"/>
              </a:rPr>
              <a:t> </a:t>
            </a:r>
            <a:r>
              <a:rPr sz="4600" spc="-35" dirty="0">
                <a:latin typeface="Carlito"/>
                <a:cs typeface="Carlito"/>
              </a:rPr>
              <a:t>literal(index</a:t>
            </a:r>
            <a:r>
              <a:rPr sz="4600" spc="-19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)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of </a:t>
            </a:r>
            <a:r>
              <a:rPr sz="4600" dirty="0">
                <a:latin typeface="Carlito"/>
                <a:cs typeface="Carlito"/>
              </a:rPr>
              <a:t>each</a:t>
            </a:r>
            <a:r>
              <a:rPr sz="4600" spc="-2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pool.</a:t>
            </a:r>
            <a:endParaRPr sz="46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77741" y="3777741"/>
          <a:ext cx="5418455" cy="433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3310">
                <a:tc>
                  <a:txBody>
                    <a:bodyPr/>
                    <a:lstStyle/>
                    <a:p>
                      <a:pPr marL="91440">
                        <a:lnSpc>
                          <a:spcPts val="7270"/>
                        </a:lnSpc>
                      </a:pPr>
                      <a:r>
                        <a:rPr sz="63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Literal</a:t>
                      </a:r>
                      <a:r>
                        <a:rPr sz="6300" b="1" spc="-30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63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63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310">
                <a:tc>
                  <a:txBody>
                    <a:bodyPr/>
                    <a:lstStyle/>
                    <a:p>
                      <a:pPr marL="91440">
                        <a:lnSpc>
                          <a:spcPts val="7275"/>
                        </a:lnSpc>
                      </a:pPr>
                      <a:r>
                        <a:rPr sz="6300" b="1" spc="-50" dirty="0">
                          <a:latin typeface="Carlito"/>
                          <a:cs typeface="Carlito"/>
                        </a:rPr>
                        <a:t>0</a:t>
                      </a:r>
                      <a:endParaRPr sz="63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310">
                <a:tc>
                  <a:txBody>
                    <a:bodyPr/>
                    <a:lstStyle/>
                    <a:p>
                      <a:pPr marL="91440">
                        <a:lnSpc>
                          <a:spcPts val="7275"/>
                        </a:lnSpc>
                      </a:pPr>
                      <a:r>
                        <a:rPr sz="6300" b="1" spc="-50" dirty="0">
                          <a:latin typeface="Carlito"/>
                          <a:cs typeface="Carlito"/>
                        </a:rPr>
                        <a:t>2</a:t>
                      </a:r>
                      <a:endParaRPr sz="63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310">
                <a:tc>
                  <a:txBody>
                    <a:bodyPr/>
                    <a:lstStyle/>
                    <a:p>
                      <a:pPr marL="91440">
                        <a:lnSpc>
                          <a:spcPts val="7280"/>
                        </a:lnSpc>
                      </a:pPr>
                      <a:r>
                        <a:rPr sz="6300" b="1" spc="-50" dirty="0">
                          <a:latin typeface="Carlito"/>
                          <a:cs typeface="Carlito"/>
                        </a:rPr>
                        <a:t>4</a:t>
                      </a:r>
                      <a:endParaRPr sz="63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428" y="232029"/>
            <a:ext cx="1013079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1160" marR="5080" indent="-1649095">
              <a:lnSpc>
                <a:spcPct val="100000"/>
              </a:lnSpc>
              <a:spcBef>
                <a:spcPts val="100"/>
              </a:spcBef>
            </a:pPr>
            <a:r>
              <a:rPr dirty="0"/>
              <a:t>NOW</a:t>
            </a:r>
            <a:r>
              <a:rPr spc="-265" dirty="0"/>
              <a:t> </a:t>
            </a:r>
            <a:r>
              <a:rPr dirty="0"/>
              <a:t>CONSTRUCT</a:t>
            </a:r>
            <a:r>
              <a:rPr spc="-210" dirty="0"/>
              <a:t> </a:t>
            </a:r>
            <a:r>
              <a:rPr spc="-30" dirty="0"/>
              <a:t>INTERMEDIATE </a:t>
            </a:r>
            <a:r>
              <a:rPr dirty="0"/>
              <a:t>CODE/MACHINE</a:t>
            </a:r>
            <a:r>
              <a:rPr spc="-300" dirty="0"/>
              <a:t> </a:t>
            </a:r>
            <a:r>
              <a:rPr spc="-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892" y="2255901"/>
            <a:ext cx="1092454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For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constructing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spc="-30" dirty="0">
                <a:latin typeface="Carlito"/>
                <a:cs typeface="Carlito"/>
              </a:rPr>
              <a:t>intermediate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code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we</a:t>
            </a:r>
            <a:r>
              <a:rPr sz="4600" spc="-13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need </a:t>
            </a:r>
            <a:r>
              <a:rPr sz="4600" spc="-200" dirty="0">
                <a:latin typeface="Carlito"/>
                <a:cs typeface="Carlito"/>
              </a:rPr>
              <a:t>M</a:t>
            </a:r>
            <a:r>
              <a:rPr sz="4600" spc="-310" dirty="0">
                <a:latin typeface="Carlito"/>
                <a:cs typeface="Carlito"/>
              </a:rPr>
              <a:t>O</a:t>
            </a:r>
            <a:r>
              <a:rPr sz="4600" spc="-635" dirty="0">
                <a:latin typeface="Carlito"/>
                <a:cs typeface="Carlito"/>
              </a:rPr>
              <a:t>T</a:t>
            </a:r>
            <a:r>
              <a:rPr sz="4600" spc="-40" dirty="0">
                <a:latin typeface="Carlito"/>
                <a:cs typeface="Carlito"/>
              </a:rPr>
              <a:t>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36" y="2156"/>
            <a:ext cx="12746781" cy="9388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277"/>
            <a:ext cx="13004291" cy="94968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86" y="-21209"/>
            <a:ext cx="110839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Enhanced</a:t>
            </a:r>
            <a:r>
              <a:rPr sz="6400" spc="-285" dirty="0"/>
              <a:t> </a:t>
            </a:r>
            <a:r>
              <a:rPr sz="6400" dirty="0"/>
              <a:t>Machine</a:t>
            </a:r>
            <a:r>
              <a:rPr sz="6400" spc="-210" dirty="0"/>
              <a:t> </a:t>
            </a:r>
            <a:r>
              <a:rPr sz="6400" dirty="0"/>
              <a:t>opcode</a:t>
            </a:r>
            <a:r>
              <a:rPr sz="6400" spc="-305" dirty="0"/>
              <a:t> </a:t>
            </a:r>
            <a:r>
              <a:rPr sz="6400" spc="-10" dirty="0"/>
              <a:t>Table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990596"/>
            <a:ext cx="11450320" cy="8763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2533" y="41859"/>
            <a:ext cx="6156960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900" spc="-20" dirty="0">
                <a:latin typeface="Times New Roman"/>
                <a:cs typeface="Times New Roman"/>
              </a:rPr>
              <a:t>Introduction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386" y="1126896"/>
            <a:ext cx="12549505" cy="833564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536575" indent="-48577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536575" algn="l"/>
              </a:tabLst>
            </a:pPr>
            <a:r>
              <a:rPr sz="4400" dirty="0">
                <a:latin typeface="Times New Roman"/>
                <a:cs typeface="Times New Roman"/>
              </a:rPr>
              <a:t>In</a:t>
            </a:r>
            <a:r>
              <a:rPr sz="4400" spc="-5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college</a:t>
            </a:r>
            <a:r>
              <a:rPr sz="4400" spc="-15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system,</a:t>
            </a:r>
            <a:r>
              <a:rPr sz="4400" spc="3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what</a:t>
            </a:r>
            <a:r>
              <a:rPr sz="4400" spc="-1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is</a:t>
            </a:r>
            <a:r>
              <a:rPr sz="4400" spc="-125" dirty="0">
                <a:latin typeface="Times New Roman"/>
                <a:cs typeface="Times New Roman"/>
              </a:rPr>
              <a:t> </a:t>
            </a:r>
            <a:r>
              <a:rPr sz="4400" b="1" spc="-10" dirty="0">
                <a:latin typeface="Times New Roman"/>
                <a:cs typeface="Times New Roman"/>
              </a:rPr>
              <a:t>program?</a:t>
            </a:r>
            <a:endParaRPr sz="4400" dirty="0">
              <a:latin typeface="Times New Roman"/>
              <a:cs typeface="Times New Roman"/>
            </a:endParaRPr>
          </a:p>
          <a:p>
            <a:pPr marL="537210" marR="17780" indent="-487045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537210" algn="l"/>
                <a:tab pos="1205865" algn="l"/>
                <a:tab pos="4100195" algn="l"/>
                <a:tab pos="5182235" algn="l"/>
                <a:tab pos="6010275" algn="l"/>
                <a:tab pos="6546850" algn="l"/>
                <a:tab pos="8927465" algn="l"/>
                <a:tab pos="11144885" algn="l"/>
                <a:tab pos="11746865" algn="l"/>
              </a:tabLst>
            </a:pPr>
            <a:r>
              <a:rPr sz="4400" spc="-50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LECTURE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can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be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50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program.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Because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it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has </a:t>
            </a:r>
            <a:r>
              <a:rPr sz="4400" dirty="0">
                <a:latin typeface="Times New Roman"/>
                <a:cs typeface="Times New Roman"/>
              </a:rPr>
              <a:t>input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and</a:t>
            </a:r>
            <a:r>
              <a:rPr sz="4400" spc="6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output.</a:t>
            </a:r>
            <a:endParaRPr sz="4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35"/>
              </a:spcBef>
              <a:buFont typeface="Arial"/>
              <a:buChar char="•"/>
            </a:pPr>
            <a:endParaRPr sz="4400" dirty="0">
              <a:latin typeface="Times New Roman"/>
              <a:cs typeface="Times New Roman"/>
            </a:endParaRPr>
          </a:p>
          <a:p>
            <a:pPr marL="537210" marR="1090930" indent="-487045">
              <a:lnSpc>
                <a:spcPct val="100000"/>
              </a:lnSpc>
              <a:buFont typeface="Arial"/>
              <a:buChar char="•"/>
              <a:tabLst>
                <a:tab pos="537210" algn="l"/>
                <a:tab pos="11061065" algn="l"/>
              </a:tabLst>
            </a:pPr>
            <a:r>
              <a:rPr sz="4400" b="1" spc="-30" dirty="0">
                <a:latin typeface="Times New Roman"/>
                <a:cs typeface="Times New Roman"/>
              </a:rPr>
              <a:t>Input</a:t>
            </a:r>
            <a:r>
              <a:rPr sz="4400" spc="-30" dirty="0">
                <a:latin typeface="Times New Roman"/>
                <a:cs typeface="Times New Roman"/>
              </a:rPr>
              <a:t>-</a:t>
            </a:r>
            <a:r>
              <a:rPr sz="4400" dirty="0">
                <a:latin typeface="Times New Roman"/>
                <a:cs typeface="Times New Roman"/>
              </a:rPr>
              <a:t>&gt;</a:t>
            </a:r>
            <a:r>
              <a:rPr sz="4400" spc="-19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The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information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that</a:t>
            </a:r>
            <a:r>
              <a:rPr sz="4400" spc="-60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teacher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is </a:t>
            </a:r>
            <a:r>
              <a:rPr sz="4400" spc="-10" dirty="0">
                <a:latin typeface="Times New Roman"/>
                <a:cs typeface="Times New Roman"/>
              </a:rPr>
              <a:t>delivering.</a:t>
            </a:r>
            <a:endParaRPr sz="4400" dirty="0">
              <a:latin typeface="Times New Roman"/>
              <a:cs typeface="Times New Roman"/>
            </a:endParaRPr>
          </a:p>
          <a:p>
            <a:pPr marL="537210" marR="325755" indent="-48704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537210" algn="l"/>
                <a:tab pos="3350260" algn="l"/>
                <a:tab pos="4723765" algn="l"/>
                <a:tab pos="7736840" algn="l"/>
                <a:tab pos="9869170" algn="l"/>
                <a:tab pos="11113135" algn="l"/>
              </a:tabLst>
            </a:pPr>
            <a:r>
              <a:rPr sz="4400" b="1" spc="-25" dirty="0">
                <a:latin typeface="Times New Roman"/>
                <a:cs typeface="Times New Roman"/>
              </a:rPr>
              <a:t>Output</a:t>
            </a:r>
            <a:r>
              <a:rPr sz="4400" spc="-25" dirty="0">
                <a:latin typeface="Times New Roman"/>
                <a:cs typeface="Times New Roman"/>
              </a:rPr>
              <a:t>-</a:t>
            </a:r>
            <a:r>
              <a:rPr sz="4400" spc="-50" dirty="0">
                <a:latin typeface="Times New Roman"/>
                <a:cs typeface="Times New Roman"/>
              </a:rPr>
              <a:t>&gt;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The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knowledge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student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has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0" dirty="0">
                <a:latin typeface="Times New Roman"/>
                <a:cs typeface="Times New Roman"/>
              </a:rPr>
              <a:t>been </a:t>
            </a:r>
            <a:r>
              <a:rPr sz="4400" spc="-10" dirty="0">
                <a:latin typeface="Times New Roman"/>
                <a:cs typeface="Times New Roman"/>
              </a:rPr>
              <a:t>received.</a:t>
            </a:r>
            <a:endParaRPr sz="4400" dirty="0">
              <a:latin typeface="Times New Roman"/>
              <a:cs typeface="Times New Roman"/>
            </a:endParaRPr>
          </a:p>
          <a:p>
            <a:pPr marL="50800" marR="323850">
              <a:lnSpc>
                <a:spcPct val="100000"/>
              </a:lnSpc>
              <a:spcBef>
                <a:spcPts val="4720"/>
              </a:spcBef>
              <a:tabLst>
                <a:tab pos="972819" algn="l"/>
                <a:tab pos="2938780" algn="l"/>
                <a:tab pos="6689725" algn="l"/>
                <a:tab pos="7381875" algn="l"/>
                <a:tab pos="8238490" algn="l"/>
                <a:tab pos="9159240" algn="l"/>
                <a:tab pos="9951720" algn="l"/>
              </a:tabLst>
            </a:pPr>
            <a:r>
              <a:rPr sz="4400" spc="-25" dirty="0">
                <a:latin typeface="Times New Roman"/>
                <a:cs typeface="Times New Roman"/>
              </a:rPr>
              <a:t>So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b="1" spc="-10" dirty="0">
                <a:latin typeface="Times New Roman"/>
                <a:cs typeface="Times New Roman"/>
              </a:rPr>
              <a:t>system</a:t>
            </a:r>
            <a:r>
              <a:rPr sz="4400" b="1" dirty="0">
                <a:latin typeface="Times New Roman"/>
                <a:cs typeface="Times New Roman"/>
              </a:rPr>
              <a:t>	</a:t>
            </a:r>
            <a:r>
              <a:rPr sz="4400" b="1" spc="-10" dirty="0">
                <a:latin typeface="Times New Roman"/>
                <a:cs typeface="Times New Roman"/>
              </a:rPr>
              <a:t>programming</a:t>
            </a:r>
            <a:r>
              <a:rPr sz="4400" b="1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is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an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art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5" dirty="0">
                <a:latin typeface="Times New Roman"/>
                <a:cs typeface="Times New Roman"/>
              </a:rPr>
              <a:t>of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designing </a:t>
            </a:r>
            <a:r>
              <a:rPr sz="4400" dirty="0">
                <a:latin typeface="Times New Roman"/>
                <a:cs typeface="Times New Roman"/>
              </a:rPr>
              <a:t>and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implementing</a:t>
            </a:r>
            <a:r>
              <a:rPr lang="en-IN" sz="4400" spc="-110" dirty="0">
                <a:latin typeface="Times New Roman"/>
                <a:cs typeface="Times New Roman"/>
              </a:rPr>
              <a:t> </a:t>
            </a:r>
            <a:r>
              <a:rPr lang="en-IN" sz="4400" spc="-140" dirty="0">
                <a:latin typeface="Times New Roman"/>
                <a:cs typeface="Times New Roman"/>
              </a:rPr>
              <a:t>SP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240" y="2817622"/>
            <a:ext cx="11704320" cy="47684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057" y="3175"/>
            <a:ext cx="46596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20" dirty="0"/>
              <a:t>Example</a:t>
            </a:r>
            <a:r>
              <a:rPr sz="6400" spc="-310" dirty="0"/>
              <a:t> </a:t>
            </a:r>
            <a:r>
              <a:rPr sz="6400" spc="-20" dirty="0"/>
              <a:t>No.2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2400426" y="878281"/>
            <a:ext cx="13100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10" dirty="0">
                <a:latin typeface="Carlito"/>
                <a:cs typeface="Carlito"/>
              </a:rPr>
              <a:t>START</a:t>
            </a:r>
            <a:r>
              <a:rPr sz="2500" spc="-130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205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0966" y="1237640"/>
            <a:ext cx="2399030" cy="645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lnSpc>
                <a:spcPct val="120000"/>
              </a:lnSpc>
              <a:spcBef>
                <a:spcPts val="100"/>
              </a:spcBef>
            </a:pPr>
            <a:r>
              <a:rPr sz="2500" spc="-10" dirty="0">
                <a:latin typeface="Carlito"/>
                <a:cs typeface="Carlito"/>
              </a:rPr>
              <a:t>MOVER</a:t>
            </a:r>
            <a:r>
              <a:rPr sz="2500" spc="-13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AREG,</a:t>
            </a:r>
            <a:r>
              <a:rPr sz="2500" spc="-9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=‘6’ </a:t>
            </a:r>
            <a:r>
              <a:rPr sz="2500" spc="-10" dirty="0">
                <a:latin typeface="Carlito"/>
                <a:cs typeface="Carlito"/>
              </a:rPr>
              <a:t>MOVEM</a:t>
            </a:r>
            <a:r>
              <a:rPr sz="2500" spc="-13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AREG,</a:t>
            </a:r>
            <a:r>
              <a:rPr sz="2500" spc="-114" dirty="0">
                <a:latin typeface="Carlito"/>
                <a:cs typeface="Carlito"/>
              </a:rPr>
              <a:t> </a:t>
            </a:r>
            <a:r>
              <a:rPr sz="2500" spc="-50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MOVER</a:t>
            </a:r>
            <a:r>
              <a:rPr sz="2500" spc="-13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AREG,</a:t>
            </a:r>
            <a:r>
              <a:rPr sz="2500" spc="-95" dirty="0">
                <a:latin typeface="Carlito"/>
                <a:cs typeface="Carlito"/>
              </a:rPr>
              <a:t> </a:t>
            </a:r>
            <a:r>
              <a:rPr sz="2500" spc="-50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MOVER</a:t>
            </a:r>
            <a:r>
              <a:rPr sz="2500" spc="-13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CREG,</a:t>
            </a:r>
            <a:r>
              <a:rPr sz="2500" spc="-105" dirty="0">
                <a:latin typeface="Carlito"/>
                <a:cs typeface="Carlito"/>
              </a:rPr>
              <a:t> </a:t>
            </a:r>
            <a:r>
              <a:rPr sz="2500" spc="-50" dirty="0">
                <a:latin typeface="Carlito"/>
                <a:cs typeface="Carlito"/>
              </a:rPr>
              <a:t>B </a:t>
            </a:r>
            <a:r>
              <a:rPr sz="2500" dirty="0">
                <a:latin typeface="Carlito"/>
                <a:cs typeface="Carlito"/>
              </a:rPr>
              <a:t>ADD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30" dirty="0">
                <a:latin typeface="Carlito"/>
                <a:cs typeface="Carlito"/>
              </a:rPr>
              <a:t>CREG,</a:t>
            </a:r>
            <a:r>
              <a:rPr sz="2500" spc="-11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=‘2’</a:t>
            </a:r>
            <a:r>
              <a:rPr sz="2500" spc="62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BC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ANY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,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NEXT </a:t>
            </a:r>
            <a:r>
              <a:rPr sz="2500" spc="-10" dirty="0">
                <a:latin typeface="Carlito"/>
                <a:cs typeface="Carlito"/>
              </a:rPr>
              <a:t>LTORG</a:t>
            </a:r>
            <a:endParaRPr sz="2500">
              <a:latin typeface="Carlito"/>
              <a:cs typeface="Carlito"/>
            </a:endParaRPr>
          </a:p>
          <a:p>
            <a:pPr marL="47625" marR="425450">
              <a:lnSpc>
                <a:spcPct val="120000"/>
              </a:lnSpc>
            </a:pPr>
            <a:r>
              <a:rPr sz="2500" dirty="0">
                <a:latin typeface="Carlito"/>
                <a:cs typeface="Carlito"/>
              </a:rPr>
              <a:t>ADD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BREG,</a:t>
            </a:r>
            <a:r>
              <a:rPr sz="2500" spc="-95" dirty="0">
                <a:latin typeface="Carlito"/>
                <a:cs typeface="Carlito"/>
              </a:rPr>
              <a:t> </a:t>
            </a:r>
            <a:r>
              <a:rPr sz="2500" spc="-50" dirty="0">
                <a:latin typeface="Carlito"/>
                <a:cs typeface="Carlito"/>
              </a:rPr>
              <a:t>B </a:t>
            </a:r>
            <a:r>
              <a:rPr sz="2500" dirty="0">
                <a:latin typeface="Carlito"/>
                <a:cs typeface="Carlito"/>
              </a:rPr>
              <a:t>SUB</a:t>
            </a:r>
            <a:r>
              <a:rPr sz="2500" spc="-9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AREG,</a:t>
            </a:r>
            <a:r>
              <a:rPr sz="2500" spc="-9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=‘1’ </a:t>
            </a:r>
            <a:r>
              <a:rPr sz="2500" dirty="0">
                <a:latin typeface="Carlito"/>
                <a:cs typeface="Carlito"/>
              </a:rPr>
              <a:t>BC</a:t>
            </a:r>
            <a:r>
              <a:rPr sz="2500" spc="-20" dirty="0">
                <a:latin typeface="Carlito"/>
                <a:cs typeface="Carlito"/>
              </a:rPr>
              <a:t> </a:t>
            </a:r>
            <a:r>
              <a:rPr sz="2500" spc="-260" dirty="0">
                <a:latin typeface="Carlito"/>
                <a:cs typeface="Carlito"/>
              </a:rPr>
              <a:t>LT,</a:t>
            </a:r>
            <a:r>
              <a:rPr sz="2500" spc="-31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BACK STOP</a:t>
            </a:r>
            <a:endParaRPr sz="2500">
              <a:latin typeface="Carlito"/>
              <a:cs typeface="Carlito"/>
            </a:endParaRPr>
          </a:p>
          <a:p>
            <a:pPr marL="47625" marR="318135">
              <a:lnSpc>
                <a:spcPts val="3600"/>
              </a:lnSpc>
              <a:spcBef>
                <a:spcPts val="220"/>
              </a:spcBef>
            </a:pPr>
            <a:r>
              <a:rPr sz="2500" dirty="0">
                <a:latin typeface="Carlito"/>
                <a:cs typeface="Carlito"/>
              </a:rPr>
              <a:t>ORIGIN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spc="-40" dirty="0">
                <a:latin typeface="Carlito"/>
                <a:cs typeface="Carlito"/>
              </a:rPr>
              <a:t>LOOP+2 </a:t>
            </a:r>
            <a:r>
              <a:rPr sz="2500" spc="-110" dirty="0">
                <a:latin typeface="Carlito"/>
                <a:cs typeface="Carlito"/>
              </a:rPr>
              <a:t>MULT</a:t>
            </a:r>
            <a:r>
              <a:rPr sz="2500" spc="-10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CREG,</a:t>
            </a:r>
            <a:r>
              <a:rPr sz="2500" spc="-100" dirty="0">
                <a:latin typeface="Carlito"/>
                <a:cs typeface="Carlito"/>
              </a:rPr>
              <a:t> </a:t>
            </a:r>
            <a:r>
              <a:rPr sz="2500" spc="-50" dirty="0">
                <a:latin typeface="Carlito"/>
                <a:cs typeface="Carlito"/>
              </a:rPr>
              <a:t>B</a:t>
            </a:r>
            <a:endParaRPr sz="2500">
              <a:latin typeface="Carlito"/>
              <a:cs typeface="Carlito"/>
            </a:endParaRPr>
          </a:p>
          <a:p>
            <a:pPr marL="47625">
              <a:lnSpc>
                <a:spcPct val="100000"/>
              </a:lnSpc>
              <a:spcBef>
                <a:spcPts val="620"/>
              </a:spcBef>
            </a:pPr>
            <a:r>
              <a:rPr sz="2500" dirty="0">
                <a:latin typeface="Carlito"/>
                <a:cs typeface="Carlito"/>
              </a:rPr>
              <a:t>ORIGIN</a:t>
            </a:r>
            <a:r>
              <a:rPr sz="2500" spc="-9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LAST+1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401" y="2283078"/>
            <a:ext cx="7258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Carlito"/>
                <a:cs typeface="Carlito"/>
              </a:rPr>
              <a:t>LOOP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401" y="5092700"/>
            <a:ext cx="7035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latin typeface="Carlito"/>
                <a:cs typeface="Carlito"/>
              </a:rPr>
              <a:t>NEXT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401" y="6029960"/>
            <a:ext cx="638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latin typeface="Carlito"/>
                <a:cs typeface="Carlito"/>
              </a:rPr>
              <a:t>LAST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401" y="7794345"/>
            <a:ext cx="7042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500" spc="-50" dirty="0">
                <a:latin typeface="Carlito"/>
                <a:cs typeface="Carlito"/>
              </a:rPr>
              <a:t>A </a:t>
            </a:r>
            <a:r>
              <a:rPr sz="2500" spc="-45" dirty="0">
                <a:latin typeface="Carlito"/>
                <a:cs typeface="Carlito"/>
              </a:rPr>
              <a:t>BACK </a:t>
            </a:r>
            <a:r>
              <a:rPr sz="2500" spc="-50" dirty="0">
                <a:latin typeface="Carlito"/>
                <a:cs typeface="Carlito"/>
              </a:rPr>
              <a:t>B </a:t>
            </a:r>
            <a:r>
              <a:rPr sz="2500" spc="-25" dirty="0">
                <a:latin typeface="Carlito"/>
                <a:cs typeface="Carlito"/>
              </a:rPr>
              <a:t>END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7288" y="7794345"/>
            <a:ext cx="5886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500" spc="-25" dirty="0">
                <a:latin typeface="Carlito"/>
                <a:cs typeface="Carlito"/>
              </a:rPr>
              <a:t>DS </a:t>
            </a:r>
            <a:r>
              <a:rPr sz="2500" spc="-45" dirty="0">
                <a:latin typeface="Carlito"/>
                <a:cs typeface="Carlito"/>
              </a:rPr>
              <a:t>EQU </a:t>
            </a:r>
            <a:r>
              <a:rPr sz="2500" spc="-25" dirty="0">
                <a:latin typeface="Carlito"/>
                <a:cs typeface="Carlito"/>
              </a:rPr>
              <a:t>DS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895" y="7856670"/>
            <a:ext cx="725805" cy="8794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59"/>
              </a:spcBef>
            </a:pPr>
            <a:r>
              <a:rPr sz="2500" spc="-50" dirty="0">
                <a:latin typeface="Carlito"/>
                <a:cs typeface="Carlito"/>
              </a:rPr>
              <a:t>1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500" spc="-25" dirty="0">
                <a:latin typeface="Carlito"/>
                <a:cs typeface="Carlito"/>
              </a:rPr>
              <a:t>LOOP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895" y="8787180"/>
            <a:ext cx="1866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0" dirty="0">
                <a:latin typeface="Carlito"/>
                <a:cs typeface="Carlito"/>
              </a:rPr>
              <a:t>1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6414" y="9050528"/>
            <a:ext cx="33248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i="1" dirty="0">
                <a:solidFill>
                  <a:srgbClr val="888888"/>
                </a:solidFill>
                <a:latin typeface="Arial"/>
                <a:cs typeface="Arial"/>
              </a:rPr>
              <a:t>                     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255901"/>
            <a:ext cx="10993120" cy="296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128524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80" dirty="0">
                <a:latin typeface="Carlito"/>
                <a:cs typeface="Carlito"/>
              </a:rPr>
              <a:t>PASS</a:t>
            </a:r>
            <a:r>
              <a:rPr sz="4600" spc="-1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2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assembler</a:t>
            </a:r>
            <a:r>
              <a:rPr sz="4600" spc="-5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requires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two</a:t>
            </a:r>
            <a:r>
              <a:rPr sz="4600" spc="-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scans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of </a:t>
            </a:r>
            <a:r>
              <a:rPr sz="4600" spc="-30" dirty="0">
                <a:latin typeface="Carlito"/>
                <a:cs typeface="Carlito"/>
              </a:rPr>
              <a:t>program</a:t>
            </a:r>
            <a:r>
              <a:rPr sz="4600" spc="-1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to</a:t>
            </a:r>
            <a:r>
              <a:rPr sz="4600" spc="-204" dirty="0">
                <a:latin typeface="Carlito"/>
                <a:cs typeface="Carlito"/>
              </a:rPr>
              <a:t> </a:t>
            </a:r>
            <a:r>
              <a:rPr sz="4600" spc="-30" dirty="0">
                <a:latin typeface="Carlito"/>
                <a:cs typeface="Carlito"/>
              </a:rPr>
              <a:t>generate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machine</a:t>
            </a:r>
            <a:r>
              <a:rPr sz="4600" spc="-8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code.</a:t>
            </a:r>
            <a:endParaRPr sz="4600">
              <a:latin typeface="Carlito"/>
              <a:cs typeface="Carlito"/>
            </a:endParaRPr>
          </a:p>
          <a:p>
            <a:pPr marL="498475" marR="5080" indent="-486409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It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uses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data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structures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defined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by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pass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1.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like </a:t>
            </a:r>
            <a:r>
              <a:rPr sz="4600" spc="-10" dirty="0">
                <a:latin typeface="Carlito"/>
                <a:cs typeface="Carlito"/>
              </a:rPr>
              <a:t>symbol</a:t>
            </a:r>
            <a:r>
              <a:rPr sz="4600" spc="-20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table,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180" dirty="0">
                <a:latin typeface="Carlito"/>
                <a:cs typeface="Carlito"/>
              </a:rPr>
              <a:t>M</a:t>
            </a:r>
            <a:r>
              <a:rPr sz="4600" spc="-290" dirty="0">
                <a:latin typeface="Carlito"/>
                <a:cs typeface="Carlito"/>
              </a:rPr>
              <a:t>O</a:t>
            </a:r>
            <a:r>
              <a:rPr sz="4600" spc="-630" dirty="0">
                <a:latin typeface="Carlito"/>
                <a:cs typeface="Carlito"/>
              </a:rPr>
              <a:t>T</a:t>
            </a:r>
            <a:r>
              <a:rPr sz="4600" spc="-20" dirty="0">
                <a:latin typeface="Carlito"/>
                <a:cs typeface="Carlito"/>
              </a:rPr>
              <a:t>,</a:t>
            </a:r>
            <a:r>
              <a:rPr sz="4600" spc="-100" dirty="0">
                <a:latin typeface="Carlito"/>
                <a:cs typeface="Carlito"/>
              </a:rPr>
              <a:t> </a:t>
            </a:r>
            <a:r>
              <a:rPr sz="4600" spc="-640" dirty="0">
                <a:latin typeface="Carlito"/>
                <a:cs typeface="Carlito"/>
              </a:rPr>
              <a:t>L</a:t>
            </a:r>
            <a:r>
              <a:rPr sz="4600" spc="-750" dirty="0">
                <a:latin typeface="Carlito"/>
                <a:cs typeface="Carlito"/>
              </a:rPr>
              <a:t>T</a:t>
            </a:r>
            <a:r>
              <a:rPr sz="4600" spc="-30" dirty="0">
                <a:latin typeface="Carlito"/>
                <a:cs typeface="Carlito"/>
              </a:rPr>
              <a:t>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Design</a:t>
            </a:r>
            <a:r>
              <a:rPr sz="6400" spc="-105" dirty="0"/>
              <a:t> </a:t>
            </a:r>
            <a:r>
              <a:rPr sz="6400" dirty="0"/>
              <a:t>of</a:t>
            </a:r>
            <a:r>
              <a:rPr sz="6400" spc="-140" dirty="0"/>
              <a:t> </a:t>
            </a:r>
            <a:r>
              <a:rPr sz="6400" dirty="0"/>
              <a:t>two</a:t>
            </a:r>
            <a:r>
              <a:rPr sz="6400" spc="-120" dirty="0"/>
              <a:t> </a:t>
            </a:r>
            <a:r>
              <a:rPr sz="6400" dirty="0"/>
              <a:t>pass</a:t>
            </a:r>
            <a:r>
              <a:rPr sz="6400" spc="-160" dirty="0"/>
              <a:t> </a:t>
            </a:r>
            <a:r>
              <a:rPr sz="6400" spc="-10" dirty="0"/>
              <a:t>assembler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6368" y="2171446"/>
            <a:ext cx="10038715" cy="608393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00380" marR="295910" indent="-486409">
              <a:lnSpc>
                <a:spcPts val="4110"/>
              </a:lnSpc>
              <a:spcBef>
                <a:spcPts val="915"/>
              </a:spcBef>
              <a:buFont typeface="Arial"/>
              <a:buChar char="•"/>
              <a:tabLst>
                <a:tab pos="500380" algn="l"/>
              </a:tabLst>
            </a:pPr>
            <a:r>
              <a:rPr sz="4100" spc="-140" dirty="0">
                <a:latin typeface="Carlito"/>
                <a:cs typeface="Carlito"/>
              </a:rPr>
              <a:t>Tasks</a:t>
            </a:r>
            <a:r>
              <a:rPr sz="4100" spc="-180" dirty="0">
                <a:latin typeface="Carlito"/>
                <a:cs typeface="Carlito"/>
              </a:rPr>
              <a:t> </a:t>
            </a:r>
            <a:r>
              <a:rPr sz="4100" spc="-20" dirty="0">
                <a:latin typeface="Carlito"/>
                <a:cs typeface="Carlito"/>
              </a:rPr>
              <a:t>performed</a:t>
            </a:r>
            <a:r>
              <a:rPr sz="4100" spc="-11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by</a:t>
            </a:r>
            <a:r>
              <a:rPr sz="4100" spc="-7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the</a:t>
            </a:r>
            <a:r>
              <a:rPr sz="4100" spc="-6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passes</a:t>
            </a:r>
            <a:r>
              <a:rPr sz="4100" spc="-6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of</a:t>
            </a:r>
            <a:r>
              <a:rPr sz="4100" spc="-4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a</a:t>
            </a:r>
            <a:r>
              <a:rPr sz="4100" spc="-4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two</a:t>
            </a:r>
            <a:r>
              <a:rPr sz="4100" spc="-80" dirty="0">
                <a:latin typeface="Carlito"/>
                <a:cs typeface="Carlito"/>
              </a:rPr>
              <a:t> </a:t>
            </a:r>
            <a:r>
              <a:rPr sz="4100" spc="-20" dirty="0">
                <a:latin typeface="Carlito"/>
                <a:cs typeface="Carlito"/>
              </a:rPr>
              <a:t>pass </a:t>
            </a:r>
            <a:r>
              <a:rPr sz="4100" dirty="0">
                <a:latin typeface="Carlito"/>
                <a:cs typeface="Carlito"/>
              </a:rPr>
              <a:t>assembler</a:t>
            </a:r>
            <a:r>
              <a:rPr sz="4100" spc="-9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are</a:t>
            </a:r>
            <a:r>
              <a:rPr sz="4100" spc="-12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as</a:t>
            </a:r>
            <a:r>
              <a:rPr sz="4100" spc="-75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follows:</a:t>
            </a:r>
            <a:endParaRPr sz="4100">
              <a:latin typeface="Carlito"/>
              <a:cs typeface="Carlito"/>
            </a:endParaRPr>
          </a:p>
          <a:p>
            <a:pPr marL="499745" indent="-485775">
              <a:lnSpc>
                <a:spcPts val="4855"/>
              </a:lnSpc>
              <a:buFont typeface="Arial"/>
              <a:buChar char="•"/>
              <a:tabLst>
                <a:tab pos="499745" algn="l"/>
              </a:tabLst>
            </a:pPr>
            <a:r>
              <a:rPr sz="4100" b="1" dirty="0">
                <a:latin typeface="Carlito"/>
                <a:cs typeface="Carlito"/>
              </a:rPr>
              <a:t>Pass</a:t>
            </a:r>
            <a:r>
              <a:rPr sz="4100" b="1" spc="-215" dirty="0">
                <a:latin typeface="Carlito"/>
                <a:cs typeface="Carlito"/>
              </a:rPr>
              <a:t> </a:t>
            </a:r>
            <a:r>
              <a:rPr sz="4100" b="1" spc="-25" dirty="0">
                <a:latin typeface="Carlito"/>
                <a:cs typeface="Carlito"/>
              </a:rPr>
              <a:t>1:</a:t>
            </a:r>
            <a:endParaRPr sz="4100">
              <a:latin typeface="Carlito"/>
              <a:cs typeface="Carlito"/>
            </a:endParaRPr>
          </a:p>
          <a:p>
            <a:pPr marL="13970" marR="146685" indent="-11430">
              <a:lnSpc>
                <a:spcPts val="4100"/>
              </a:lnSpc>
              <a:spcBef>
                <a:spcPts val="1060"/>
              </a:spcBef>
              <a:buSzPct val="97560"/>
              <a:buAutoNum type="arabicPeriod"/>
              <a:tabLst>
                <a:tab pos="401320" algn="l"/>
              </a:tabLst>
            </a:pPr>
            <a:r>
              <a:rPr sz="4100" spc="-40" dirty="0">
                <a:latin typeface="Carlito"/>
                <a:cs typeface="Carlito"/>
              </a:rPr>
              <a:t>	Separate</a:t>
            </a:r>
            <a:r>
              <a:rPr sz="4100" spc="-18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the</a:t>
            </a:r>
            <a:r>
              <a:rPr sz="4100" spc="-100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symbol,</a:t>
            </a:r>
            <a:r>
              <a:rPr sz="4100" spc="-15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mnemonic</a:t>
            </a:r>
            <a:r>
              <a:rPr sz="4100" spc="-7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opcode,</a:t>
            </a:r>
            <a:r>
              <a:rPr sz="4100" spc="-160" dirty="0">
                <a:latin typeface="Carlito"/>
                <a:cs typeface="Carlito"/>
              </a:rPr>
              <a:t> </a:t>
            </a:r>
            <a:r>
              <a:rPr sz="4100" spc="-25" dirty="0">
                <a:latin typeface="Carlito"/>
                <a:cs typeface="Carlito"/>
              </a:rPr>
              <a:t>and </a:t>
            </a:r>
            <a:r>
              <a:rPr sz="4100" spc="-20" dirty="0">
                <a:latin typeface="Carlito"/>
                <a:cs typeface="Carlito"/>
              </a:rPr>
              <a:t>operand</a:t>
            </a:r>
            <a:r>
              <a:rPr sz="4100" spc="-160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fields.</a:t>
            </a:r>
            <a:endParaRPr sz="4100">
              <a:latin typeface="Carlito"/>
              <a:cs typeface="Carlito"/>
            </a:endParaRPr>
          </a:p>
          <a:p>
            <a:pPr marL="546735" indent="-534035">
              <a:lnSpc>
                <a:spcPts val="4865"/>
              </a:lnSpc>
              <a:buSzPct val="97560"/>
              <a:buAutoNum type="arabicPeriod"/>
              <a:tabLst>
                <a:tab pos="546735" algn="l"/>
              </a:tabLst>
            </a:pPr>
            <a:r>
              <a:rPr sz="4100" dirty="0">
                <a:latin typeface="Carlito"/>
                <a:cs typeface="Carlito"/>
              </a:rPr>
              <a:t>Build</a:t>
            </a:r>
            <a:r>
              <a:rPr sz="4100" spc="-5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the</a:t>
            </a:r>
            <a:r>
              <a:rPr sz="4100" spc="-10" dirty="0">
                <a:latin typeface="Carlito"/>
                <a:cs typeface="Carlito"/>
              </a:rPr>
              <a:t> </a:t>
            </a:r>
            <a:r>
              <a:rPr sz="4100" spc="-25" dirty="0">
                <a:latin typeface="Carlito"/>
                <a:cs typeface="Carlito"/>
              </a:rPr>
              <a:t>symbol</a:t>
            </a:r>
            <a:r>
              <a:rPr sz="4100" spc="-180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table.</a:t>
            </a:r>
            <a:endParaRPr sz="4100">
              <a:latin typeface="Carlito"/>
              <a:cs typeface="Carlito"/>
            </a:endParaRPr>
          </a:p>
          <a:p>
            <a:pPr marL="546100" indent="-533400">
              <a:lnSpc>
                <a:spcPct val="100000"/>
              </a:lnSpc>
              <a:buSzPct val="97560"/>
              <a:buAutoNum type="arabicPeriod"/>
              <a:tabLst>
                <a:tab pos="546100" algn="l"/>
              </a:tabLst>
            </a:pPr>
            <a:r>
              <a:rPr sz="4100" spc="-35" dirty="0">
                <a:latin typeface="Carlito"/>
                <a:cs typeface="Carlito"/>
              </a:rPr>
              <a:t>Perform</a:t>
            </a:r>
            <a:r>
              <a:rPr sz="4100" spc="-19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LC</a:t>
            </a:r>
            <a:r>
              <a:rPr sz="4100" spc="-229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processing.</a:t>
            </a:r>
            <a:endParaRPr sz="4100">
              <a:latin typeface="Carlito"/>
              <a:cs typeface="Carlito"/>
            </a:endParaRPr>
          </a:p>
          <a:p>
            <a:pPr marL="546735" indent="-534035">
              <a:lnSpc>
                <a:spcPct val="100000"/>
              </a:lnSpc>
              <a:spcBef>
                <a:spcPts val="5"/>
              </a:spcBef>
              <a:buSzPct val="97560"/>
              <a:buAutoNum type="arabicPeriod"/>
              <a:tabLst>
                <a:tab pos="546735" algn="l"/>
              </a:tabLst>
            </a:pPr>
            <a:r>
              <a:rPr sz="4100" dirty="0">
                <a:latin typeface="Carlito"/>
                <a:cs typeface="Carlito"/>
              </a:rPr>
              <a:t>Construct</a:t>
            </a:r>
            <a:r>
              <a:rPr sz="4100" spc="-140" dirty="0">
                <a:latin typeface="Carlito"/>
                <a:cs typeface="Carlito"/>
              </a:rPr>
              <a:t> </a:t>
            </a:r>
            <a:r>
              <a:rPr sz="4100" spc="-30" dirty="0">
                <a:latin typeface="Carlito"/>
                <a:cs typeface="Carlito"/>
              </a:rPr>
              <a:t>intermediate</a:t>
            </a:r>
            <a:r>
              <a:rPr sz="4100" spc="-175" dirty="0">
                <a:latin typeface="Carlito"/>
                <a:cs typeface="Carlito"/>
              </a:rPr>
              <a:t> </a:t>
            </a:r>
            <a:r>
              <a:rPr sz="4100" spc="-35" dirty="0">
                <a:latin typeface="Carlito"/>
                <a:cs typeface="Carlito"/>
              </a:rPr>
              <a:t>representation(or</a:t>
            </a:r>
            <a:r>
              <a:rPr sz="4100" spc="-165" dirty="0">
                <a:latin typeface="Carlito"/>
                <a:cs typeface="Carlito"/>
              </a:rPr>
              <a:t> </a:t>
            </a:r>
            <a:r>
              <a:rPr sz="4100" spc="-20" dirty="0">
                <a:latin typeface="Carlito"/>
                <a:cs typeface="Carlito"/>
              </a:rPr>
              <a:t>IC).</a:t>
            </a:r>
            <a:endParaRPr sz="4100">
              <a:latin typeface="Carlito"/>
              <a:cs typeface="Carlito"/>
            </a:endParaRPr>
          </a:p>
          <a:p>
            <a:pPr marL="499745" lvl="1" indent="-485775">
              <a:lnSpc>
                <a:spcPct val="100000"/>
              </a:lnSpc>
              <a:buFont typeface="Arial"/>
              <a:buChar char="•"/>
              <a:tabLst>
                <a:tab pos="499745" algn="l"/>
              </a:tabLst>
            </a:pPr>
            <a:r>
              <a:rPr sz="4100" b="1" spc="-10" dirty="0">
                <a:latin typeface="Carlito"/>
                <a:cs typeface="Carlito"/>
              </a:rPr>
              <a:t>Pass</a:t>
            </a:r>
            <a:r>
              <a:rPr sz="4100" b="1" spc="-210" dirty="0">
                <a:latin typeface="Carlito"/>
                <a:cs typeface="Carlito"/>
              </a:rPr>
              <a:t> </a:t>
            </a:r>
            <a:r>
              <a:rPr sz="4100" b="1" spc="-25" dirty="0">
                <a:latin typeface="Carlito"/>
                <a:cs typeface="Carlito"/>
              </a:rPr>
              <a:t>2:</a:t>
            </a:r>
            <a:endParaRPr sz="41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</a:pPr>
            <a:r>
              <a:rPr sz="4100" dirty="0">
                <a:latin typeface="Carlito"/>
                <a:cs typeface="Carlito"/>
              </a:rPr>
              <a:t>1.</a:t>
            </a:r>
            <a:r>
              <a:rPr sz="4100" spc="-55" dirty="0">
                <a:latin typeface="Carlito"/>
                <a:cs typeface="Carlito"/>
              </a:rPr>
              <a:t> </a:t>
            </a:r>
            <a:r>
              <a:rPr sz="4100" spc="-35" dirty="0">
                <a:latin typeface="Carlito"/>
                <a:cs typeface="Carlito"/>
              </a:rPr>
              <a:t>Synthesize</a:t>
            </a:r>
            <a:r>
              <a:rPr sz="4100" spc="-8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the</a:t>
            </a:r>
            <a:r>
              <a:rPr sz="4100" spc="-55" dirty="0">
                <a:latin typeface="Carlito"/>
                <a:cs typeface="Carlito"/>
              </a:rPr>
              <a:t> </a:t>
            </a:r>
            <a:r>
              <a:rPr sz="4100" spc="-50" dirty="0">
                <a:latin typeface="Carlito"/>
                <a:cs typeface="Carlito"/>
              </a:rPr>
              <a:t>target</a:t>
            </a:r>
            <a:r>
              <a:rPr sz="4100" spc="-145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program.</a:t>
            </a:r>
            <a:endParaRPr sz="4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2157730">
              <a:lnSpc>
                <a:spcPct val="100000"/>
              </a:lnSpc>
              <a:spcBef>
                <a:spcPts val="95"/>
              </a:spcBef>
            </a:pPr>
            <a:r>
              <a:rPr sz="6400" spc="-65" dirty="0"/>
              <a:t>Two</a:t>
            </a:r>
            <a:r>
              <a:rPr sz="6400" spc="-300" dirty="0"/>
              <a:t> </a:t>
            </a:r>
            <a:r>
              <a:rPr sz="6400" dirty="0"/>
              <a:t>Pass</a:t>
            </a:r>
            <a:r>
              <a:rPr sz="6400" spc="-155" dirty="0"/>
              <a:t> </a:t>
            </a:r>
            <a:r>
              <a:rPr sz="6400" spc="-10" dirty="0"/>
              <a:t>Assembler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120" y="2492629"/>
            <a:ext cx="12246229" cy="62856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91" y="-77343"/>
            <a:ext cx="116693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Analysis</a:t>
            </a:r>
            <a:r>
              <a:rPr sz="6400" spc="-295" dirty="0"/>
              <a:t> </a:t>
            </a:r>
            <a:r>
              <a:rPr sz="6400" dirty="0"/>
              <a:t>Phase</a:t>
            </a:r>
            <a:r>
              <a:rPr sz="6400" spc="-185" dirty="0"/>
              <a:t> </a:t>
            </a:r>
            <a:r>
              <a:rPr sz="6400" spc="-45" dirty="0"/>
              <a:t>Vs.</a:t>
            </a:r>
            <a:r>
              <a:rPr sz="6400" spc="-320" dirty="0"/>
              <a:t> </a:t>
            </a:r>
            <a:r>
              <a:rPr sz="6400" dirty="0"/>
              <a:t>Synthesis</a:t>
            </a:r>
            <a:r>
              <a:rPr sz="6400" spc="-195" dirty="0"/>
              <a:t> </a:t>
            </a:r>
            <a:r>
              <a:rPr sz="6400" spc="-10" dirty="0"/>
              <a:t>Phase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64" y="1200956"/>
            <a:ext cx="12560143" cy="84764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665733"/>
            <a:ext cx="1133094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Comparison</a:t>
            </a:r>
            <a:r>
              <a:rPr b="0" spc="-1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between</a:t>
            </a:r>
            <a:r>
              <a:rPr b="0" spc="-17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Pass</a:t>
            </a:r>
            <a:r>
              <a:rPr b="0" spc="-25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1</a:t>
            </a:r>
            <a:r>
              <a:rPr b="0" spc="-15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and</a:t>
            </a:r>
            <a:r>
              <a:rPr b="0" spc="-8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Pass2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4860" y="1718564"/>
          <a:ext cx="11704319" cy="7377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3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8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</a:t>
                      </a:r>
                      <a:r>
                        <a:rPr sz="2800" b="1" spc="-114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Pass</a:t>
                      </a:r>
                      <a:r>
                        <a:rPr sz="2800" b="1" spc="-8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Pass</a:t>
                      </a:r>
                      <a:r>
                        <a:rPr sz="2800" b="1" spc="-8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01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1440" marR="45212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28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requires</a:t>
                      </a:r>
                      <a:r>
                        <a:rPr sz="2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only</a:t>
                      </a:r>
                      <a:r>
                        <a:rPr sz="2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one</a:t>
                      </a:r>
                      <a:r>
                        <a:rPr sz="28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scan</a:t>
                      </a:r>
                      <a:r>
                        <a:rPr sz="28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2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800" b="1" spc="-20" dirty="0">
                          <a:latin typeface="Carlito"/>
                          <a:cs typeface="Carlito"/>
                        </a:rPr>
                        <a:t>generate</a:t>
                      </a:r>
                      <a:r>
                        <a:rPr sz="2800" b="1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machine</a:t>
                      </a:r>
                      <a:r>
                        <a:rPr sz="2800" b="1" spc="-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20" dirty="0">
                          <a:latin typeface="Carlito"/>
                          <a:cs typeface="Carlito"/>
                        </a:rPr>
                        <a:t>code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2075" marR="96837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28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requires</a:t>
                      </a:r>
                      <a:r>
                        <a:rPr sz="2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two</a:t>
                      </a:r>
                      <a:r>
                        <a:rPr sz="2800" b="1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scan</a:t>
                      </a:r>
                      <a:r>
                        <a:rPr sz="28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800" b="1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10" dirty="0">
                          <a:latin typeface="Carlito"/>
                          <a:cs typeface="Carlito"/>
                        </a:rPr>
                        <a:t>generate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machine</a:t>
                      </a:r>
                      <a:r>
                        <a:rPr sz="2800" b="1" spc="-1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10" dirty="0">
                          <a:latin typeface="Carlito"/>
                          <a:cs typeface="Carlito"/>
                        </a:rPr>
                        <a:t>code.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02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1440" marR="899794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28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has</a:t>
                      </a:r>
                      <a:r>
                        <a:rPr sz="2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forward</a:t>
                      </a:r>
                      <a:r>
                        <a:rPr sz="28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20" dirty="0">
                          <a:latin typeface="Carlito"/>
                          <a:cs typeface="Carlito"/>
                        </a:rPr>
                        <a:t>reference </a:t>
                      </a:r>
                      <a:r>
                        <a:rPr sz="2800" b="1" spc="-10" dirty="0">
                          <a:latin typeface="Carlito"/>
                          <a:cs typeface="Carlito"/>
                        </a:rPr>
                        <a:t>problem.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2075" marR="102933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2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don’t</a:t>
                      </a:r>
                      <a:r>
                        <a:rPr sz="2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have</a:t>
                      </a:r>
                      <a:r>
                        <a:rPr sz="28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10" dirty="0">
                          <a:latin typeface="Carlito"/>
                          <a:cs typeface="Carlito"/>
                        </a:rPr>
                        <a:t>forward</a:t>
                      </a:r>
                      <a:r>
                        <a:rPr sz="2800" b="1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10" dirty="0">
                          <a:latin typeface="Carlito"/>
                          <a:cs typeface="Carlito"/>
                        </a:rPr>
                        <a:t>reference problem.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03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1440" marR="117983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2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performs</a:t>
                      </a:r>
                      <a:r>
                        <a:rPr sz="2800" b="1" spc="-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analysis</a:t>
                      </a:r>
                      <a:r>
                        <a:rPr sz="2800" b="1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3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source</a:t>
                      </a:r>
                      <a:r>
                        <a:rPr sz="2800" b="1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program</a:t>
                      </a:r>
                      <a:r>
                        <a:rPr sz="2800" b="1" spc="-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25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synthesis</a:t>
                      </a:r>
                      <a:r>
                        <a:rPr sz="28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2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800" b="1" spc="-10" dirty="0">
                          <a:latin typeface="Carlito"/>
                          <a:cs typeface="Carlito"/>
                        </a:rPr>
                        <a:t>intermediate</a:t>
                      </a:r>
                      <a:r>
                        <a:rPr sz="2800" b="1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10" dirty="0">
                          <a:latin typeface="Carlito"/>
                          <a:cs typeface="Carlito"/>
                        </a:rPr>
                        <a:t>code.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2075" marR="71628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2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process</a:t>
                      </a:r>
                      <a:r>
                        <a:rPr sz="28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8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IC</a:t>
                      </a:r>
                      <a:r>
                        <a:rPr sz="2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8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10" dirty="0">
                          <a:latin typeface="Carlito"/>
                          <a:cs typeface="Carlito"/>
                        </a:rPr>
                        <a:t>synthesize</a:t>
                      </a:r>
                      <a:r>
                        <a:rPr sz="2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2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800" b="1" spc="-10" dirty="0">
                          <a:latin typeface="Carlito"/>
                          <a:cs typeface="Carlito"/>
                        </a:rPr>
                        <a:t>target</a:t>
                      </a:r>
                      <a:r>
                        <a:rPr sz="2800" b="1" spc="-1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10" dirty="0">
                          <a:latin typeface="Carlito"/>
                          <a:cs typeface="Carlito"/>
                        </a:rPr>
                        <a:t>program.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04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2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2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faster</a:t>
                      </a:r>
                      <a:r>
                        <a:rPr sz="28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than</a:t>
                      </a:r>
                      <a:r>
                        <a:rPr sz="2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pass</a:t>
                      </a:r>
                      <a:r>
                        <a:rPr sz="2800" b="1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25" dirty="0">
                          <a:latin typeface="Carlito"/>
                          <a:cs typeface="Carlito"/>
                        </a:rPr>
                        <a:t>2.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2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2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slow</a:t>
                      </a:r>
                      <a:r>
                        <a:rPr sz="2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as</a:t>
                      </a:r>
                      <a:r>
                        <a:rPr sz="2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compared</a:t>
                      </a:r>
                      <a:r>
                        <a:rPr sz="28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8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dirty="0">
                          <a:latin typeface="Carlito"/>
                          <a:cs typeface="Carlito"/>
                        </a:rPr>
                        <a:t>pass</a:t>
                      </a:r>
                      <a:r>
                        <a:rPr sz="2800" b="1" spc="-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25" dirty="0">
                          <a:latin typeface="Carlito"/>
                          <a:cs typeface="Carlito"/>
                        </a:rPr>
                        <a:t>1.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911" y="611504"/>
            <a:ext cx="107911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Pass</a:t>
            </a:r>
            <a:r>
              <a:rPr sz="6400" spc="-180" dirty="0"/>
              <a:t> </a:t>
            </a:r>
            <a:r>
              <a:rPr sz="6400" dirty="0"/>
              <a:t>1</a:t>
            </a:r>
            <a:r>
              <a:rPr sz="6400" spc="-95" dirty="0"/>
              <a:t> </a:t>
            </a:r>
            <a:r>
              <a:rPr sz="6400" dirty="0"/>
              <a:t>output</a:t>
            </a:r>
            <a:r>
              <a:rPr sz="6400" spc="-125" dirty="0"/>
              <a:t> </a:t>
            </a:r>
            <a:r>
              <a:rPr sz="6400" dirty="0"/>
              <a:t>and</a:t>
            </a:r>
            <a:r>
              <a:rPr sz="6400" spc="-105" dirty="0"/>
              <a:t> </a:t>
            </a:r>
            <a:r>
              <a:rPr sz="6400" dirty="0"/>
              <a:t>pass</a:t>
            </a:r>
            <a:r>
              <a:rPr sz="6400" spc="-114" dirty="0"/>
              <a:t> </a:t>
            </a:r>
            <a:r>
              <a:rPr sz="6400" dirty="0"/>
              <a:t>2</a:t>
            </a:r>
            <a:r>
              <a:rPr sz="6400" spc="-85" dirty="0"/>
              <a:t> </a:t>
            </a:r>
            <a:r>
              <a:rPr sz="6400" spc="-10" dirty="0"/>
              <a:t>output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255901"/>
            <a:ext cx="10191115" cy="296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Pass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1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assembler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generates</a:t>
            </a:r>
            <a:r>
              <a:rPr sz="4600" spc="-190" dirty="0">
                <a:latin typeface="Carlito"/>
                <a:cs typeface="Carlito"/>
              </a:rPr>
              <a:t> </a:t>
            </a:r>
            <a:r>
              <a:rPr sz="4600" b="1" spc="-30" dirty="0">
                <a:latin typeface="Carlito"/>
                <a:cs typeface="Carlito"/>
              </a:rPr>
              <a:t>Intermediate </a:t>
            </a:r>
            <a:r>
              <a:rPr sz="4600" b="1" spc="-10" dirty="0">
                <a:latin typeface="Carlito"/>
                <a:cs typeface="Carlito"/>
              </a:rPr>
              <a:t>code.</a:t>
            </a:r>
            <a:endParaRPr sz="4600">
              <a:latin typeface="Carlito"/>
              <a:cs typeface="Carlito"/>
            </a:endParaRPr>
          </a:p>
          <a:p>
            <a:pPr marL="498475" marR="1015365" indent="-486409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0" dirty="0">
                <a:latin typeface="Carlito"/>
                <a:cs typeface="Carlito"/>
              </a:rPr>
              <a:t>Pass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2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assembler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spc="-40" dirty="0">
                <a:latin typeface="Carlito"/>
                <a:cs typeface="Carlito"/>
              </a:rPr>
              <a:t>generates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Machine code.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753" y="2887802"/>
            <a:ext cx="974217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8325" marR="5080" indent="-3095625">
              <a:lnSpc>
                <a:spcPct val="100000"/>
              </a:lnSpc>
              <a:spcBef>
                <a:spcPts val="100"/>
              </a:spcBef>
            </a:pPr>
            <a:r>
              <a:rPr sz="9600" spc="-10" dirty="0">
                <a:latin typeface="Times New Roman"/>
                <a:cs typeface="Times New Roman"/>
              </a:rPr>
              <a:t>INTERMEDIATE </a:t>
            </a:r>
            <a:r>
              <a:rPr sz="9600" spc="-20" dirty="0">
                <a:latin typeface="Times New Roman"/>
                <a:cs typeface="Times New Roman"/>
              </a:rPr>
              <a:t>CODE</a:t>
            </a:r>
            <a:endParaRPr sz="9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1971039">
              <a:lnSpc>
                <a:spcPct val="100000"/>
              </a:lnSpc>
              <a:spcBef>
                <a:spcPts val="95"/>
              </a:spcBef>
            </a:pPr>
            <a:r>
              <a:rPr sz="6400" spc="-45" dirty="0"/>
              <a:t>INTERMEDIATE</a:t>
            </a:r>
            <a:r>
              <a:rPr sz="6400" spc="-280" dirty="0"/>
              <a:t> </a:t>
            </a:r>
            <a:r>
              <a:rPr sz="6400" spc="-20" dirty="0"/>
              <a:t>CODE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116099"/>
            <a:ext cx="11428095" cy="576008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spc="-10" dirty="0">
                <a:latin typeface="Carlito"/>
                <a:cs typeface="Carlito"/>
              </a:rPr>
              <a:t>Format</a:t>
            </a:r>
            <a:r>
              <a:rPr sz="4600" b="1" spc="-18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for</a:t>
            </a:r>
            <a:r>
              <a:rPr sz="4600" b="1" spc="-200" dirty="0">
                <a:latin typeface="Carlito"/>
                <a:cs typeface="Carlito"/>
              </a:rPr>
              <a:t> </a:t>
            </a:r>
            <a:r>
              <a:rPr sz="4600" b="1" spc="-30" dirty="0">
                <a:latin typeface="Carlito"/>
                <a:cs typeface="Carlito"/>
              </a:rPr>
              <a:t>intermediate</a:t>
            </a:r>
            <a:r>
              <a:rPr sz="4600" b="1" spc="-229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code:</a:t>
            </a:r>
            <a:endParaRPr sz="4600">
              <a:latin typeface="Carlito"/>
              <a:cs typeface="Carlito"/>
            </a:endParaRPr>
          </a:p>
          <a:p>
            <a:pPr marL="498475" marR="5080" indent="-486409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98475" algn="l"/>
                <a:tab pos="9527540" algn="l"/>
              </a:tabLst>
            </a:pPr>
            <a:r>
              <a:rPr sz="4600" dirty="0">
                <a:latin typeface="Carlito"/>
                <a:cs typeface="Carlito"/>
              </a:rPr>
              <a:t>For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every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line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assembly</a:t>
            </a:r>
            <a:r>
              <a:rPr sz="4600" spc="-7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statement,</a:t>
            </a:r>
            <a:r>
              <a:rPr sz="4600" dirty="0">
                <a:latin typeface="Carlito"/>
                <a:cs typeface="Carlito"/>
              </a:rPr>
              <a:t>	one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line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75" dirty="0">
                <a:latin typeface="Carlito"/>
                <a:cs typeface="Carlito"/>
              </a:rPr>
              <a:t> </a:t>
            </a:r>
            <a:r>
              <a:rPr sz="4600" spc="-30" dirty="0">
                <a:latin typeface="Carlito"/>
                <a:cs typeface="Carlito"/>
              </a:rPr>
              <a:t>intermediate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code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is</a:t>
            </a:r>
            <a:r>
              <a:rPr sz="4600" spc="-3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generated.</a:t>
            </a:r>
            <a:endParaRPr sz="4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70"/>
              </a:spcBef>
              <a:buFont typeface="Arial"/>
              <a:buChar char="•"/>
            </a:pP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Each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mnemonic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field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is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represented</a:t>
            </a:r>
            <a:r>
              <a:rPr sz="4600" spc="-135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as</a:t>
            </a:r>
            <a:endParaRPr sz="4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65"/>
              </a:spcBef>
              <a:buFont typeface="Arial"/>
              <a:buChar char="•"/>
            </a:pP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600" b="1" spc="-40" dirty="0">
                <a:latin typeface="Carlito"/>
                <a:cs typeface="Carlito"/>
              </a:rPr>
              <a:t>(statement</a:t>
            </a:r>
            <a:r>
              <a:rPr sz="4600" b="1" spc="-7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class,</a:t>
            </a:r>
            <a:r>
              <a:rPr sz="4600" b="1" spc="-8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and</a:t>
            </a:r>
            <a:r>
              <a:rPr sz="4600" b="1" spc="-9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machine</a:t>
            </a:r>
            <a:r>
              <a:rPr sz="4600" b="1" spc="-229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code)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486" y="1281836"/>
            <a:ext cx="12575540" cy="743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 marR="6985" indent="-48514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499109" algn="l"/>
              </a:tabLst>
            </a:pP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9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programs</a:t>
            </a:r>
            <a:r>
              <a:rPr sz="4600" spc="9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provide</a:t>
            </a:r>
            <a:r>
              <a:rPr sz="4600" spc="994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</a:t>
            </a:r>
            <a:r>
              <a:rPr sz="4600" spc="9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environment</a:t>
            </a:r>
            <a:r>
              <a:rPr sz="4600" spc="99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where 	</a:t>
            </a:r>
            <a:r>
              <a:rPr sz="4600" dirty="0">
                <a:latin typeface="Times New Roman"/>
                <a:cs typeface="Times New Roman"/>
              </a:rPr>
              <a:t>programs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can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be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developed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executed.</a:t>
            </a:r>
            <a:endParaRPr sz="4600">
              <a:latin typeface="Times New Roman"/>
              <a:cs typeface="Times New Roman"/>
            </a:endParaRPr>
          </a:p>
          <a:p>
            <a:pPr marL="497205" marR="5080" indent="-485140" algn="just">
              <a:lnSpc>
                <a:spcPct val="150000"/>
              </a:lnSpc>
              <a:spcBef>
                <a:spcPts val="195"/>
              </a:spcBef>
              <a:buFont typeface="Arial"/>
              <a:buChar char="•"/>
              <a:tabLst>
                <a:tab pos="499109" algn="l"/>
              </a:tabLst>
            </a:pP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63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63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simplest</a:t>
            </a:r>
            <a:r>
              <a:rPr sz="4600" spc="62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sense,</a:t>
            </a:r>
            <a:r>
              <a:rPr sz="4600" spc="62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63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programs</a:t>
            </a:r>
            <a:r>
              <a:rPr sz="4600" spc="625" dirty="0">
                <a:latin typeface="Times New Roman"/>
                <a:cs typeface="Times New Roman"/>
              </a:rPr>
              <a:t>  </a:t>
            </a:r>
            <a:r>
              <a:rPr sz="4600" spc="-20" dirty="0">
                <a:latin typeface="Times New Roman"/>
                <a:cs typeface="Times New Roman"/>
              </a:rPr>
              <a:t>also 	</a:t>
            </a:r>
            <a:r>
              <a:rPr sz="4600" dirty="0">
                <a:latin typeface="Times New Roman"/>
                <a:cs typeface="Times New Roman"/>
              </a:rPr>
              <a:t>provide</a:t>
            </a:r>
            <a:r>
              <a:rPr sz="4600" spc="10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10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bridge</a:t>
            </a:r>
            <a:r>
              <a:rPr sz="4600" spc="10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between</a:t>
            </a:r>
            <a:r>
              <a:rPr sz="4600" spc="10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10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user</a:t>
            </a:r>
            <a:r>
              <a:rPr sz="4600" spc="10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interface</a:t>
            </a:r>
            <a:r>
              <a:rPr sz="4600" spc="1050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and 	</a:t>
            </a: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calls.</a:t>
            </a:r>
            <a:endParaRPr sz="4600">
              <a:latin typeface="Times New Roman"/>
              <a:cs typeface="Times New Roman"/>
            </a:endParaRPr>
          </a:p>
          <a:p>
            <a:pPr marL="497205" marR="8890" indent="-485140" algn="just">
              <a:lnSpc>
                <a:spcPct val="150000"/>
              </a:lnSpc>
              <a:spcBef>
                <a:spcPts val="204"/>
              </a:spcBef>
              <a:buFont typeface="Arial"/>
              <a:buChar char="•"/>
              <a:tabLst>
                <a:tab pos="499109" algn="l"/>
              </a:tabLst>
            </a:pP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37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reality,</a:t>
            </a:r>
            <a:r>
              <a:rPr sz="4600" spc="37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they</a:t>
            </a:r>
            <a:r>
              <a:rPr sz="4600" spc="37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are</a:t>
            </a:r>
            <a:r>
              <a:rPr sz="4600" spc="37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much</a:t>
            </a:r>
            <a:r>
              <a:rPr sz="4600" spc="37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more</a:t>
            </a:r>
            <a:r>
              <a:rPr sz="4600" spc="37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complex.</a:t>
            </a:r>
            <a:r>
              <a:rPr sz="4600" spc="375" dirty="0">
                <a:latin typeface="Times New Roman"/>
                <a:cs typeface="Times New Roman"/>
              </a:rPr>
              <a:t>  </a:t>
            </a:r>
            <a:r>
              <a:rPr sz="4600" spc="-25" dirty="0">
                <a:latin typeface="Times New Roman"/>
                <a:cs typeface="Times New Roman"/>
              </a:rPr>
              <a:t>For 	</a:t>
            </a:r>
            <a:r>
              <a:rPr sz="4600" dirty="0">
                <a:latin typeface="Times New Roman"/>
                <a:cs typeface="Times New Roman"/>
              </a:rPr>
              <a:t>example,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compiler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complex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-10" dirty="0">
                <a:latin typeface="Times New Roman"/>
                <a:cs typeface="Times New Roman"/>
              </a:rPr>
              <a:t> program.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789" y="-26721"/>
            <a:ext cx="11800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Times New Roman"/>
                <a:cs typeface="Times New Roman"/>
              </a:rPr>
              <a:t>Need</a:t>
            </a:r>
            <a:r>
              <a:rPr sz="7200" spc="30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Times New Roman"/>
                <a:cs typeface="Times New Roman"/>
              </a:rPr>
              <a:t>of</a:t>
            </a:r>
            <a:r>
              <a:rPr sz="7200" spc="15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Times New Roman"/>
                <a:cs typeface="Times New Roman"/>
              </a:rPr>
              <a:t>System</a:t>
            </a:r>
            <a:r>
              <a:rPr sz="7200" spc="45" dirty="0">
                <a:latin typeface="Times New Roman"/>
                <a:cs typeface="Times New Roman"/>
              </a:rPr>
              <a:t> </a:t>
            </a:r>
            <a:r>
              <a:rPr sz="7200" spc="-10" dirty="0">
                <a:latin typeface="Times New Roman"/>
                <a:cs typeface="Times New Roman"/>
              </a:rPr>
              <a:t>Programming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116099"/>
            <a:ext cx="6036310" cy="338836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40" dirty="0">
                <a:latin typeface="Carlito"/>
                <a:cs typeface="Carlito"/>
              </a:rPr>
              <a:t>Statement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class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can</a:t>
            </a:r>
            <a:r>
              <a:rPr sz="4600" spc="-175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be: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1.</a:t>
            </a:r>
            <a:r>
              <a:rPr sz="4600" spc="-2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IS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2.</a:t>
            </a:r>
            <a:r>
              <a:rPr sz="4600" spc="-2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DL/DS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3.</a:t>
            </a:r>
            <a:r>
              <a:rPr sz="4600" spc="-2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AD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892" y="3921633"/>
            <a:ext cx="9591040" cy="310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So,</a:t>
            </a:r>
            <a:r>
              <a:rPr sz="4600" spc="-1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IC</a:t>
            </a:r>
            <a:r>
              <a:rPr sz="4600" spc="-10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for</a:t>
            </a:r>
            <a:r>
              <a:rPr sz="4600" spc="-20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mnemonic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field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above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line </a:t>
            </a:r>
            <a:r>
              <a:rPr sz="4600" spc="-25" dirty="0">
                <a:latin typeface="Carlito"/>
                <a:cs typeface="Carlito"/>
              </a:rPr>
              <a:t>is,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spc="-40" dirty="0">
                <a:latin typeface="Carlito"/>
                <a:cs typeface="Carlito"/>
              </a:rPr>
              <a:t>(statement</a:t>
            </a:r>
            <a:r>
              <a:rPr sz="4600" b="1" spc="-10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class,</a:t>
            </a:r>
            <a:r>
              <a:rPr sz="4600" b="1" spc="-10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machine</a:t>
            </a:r>
            <a:r>
              <a:rPr sz="4600" b="1" spc="-225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code)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  <a:tab pos="2386965" algn="l"/>
              </a:tabLst>
            </a:pPr>
            <a:r>
              <a:rPr sz="4600" dirty="0">
                <a:latin typeface="Carlito"/>
                <a:cs typeface="Carlito"/>
              </a:rPr>
              <a:t>(IS,</a:t>
            </a:r>
            <a:r>
              <a:rPr sz="4600" spc="-55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04)</a:t>
            </a:r>
            <a:r>
              <a:rPr sz="4600" dirty="0">
                <a:latin typeface="Carlito"/>
                <a:cs typeface="Carlito"/>
              </a:rPr>
              <a:t>	</a:t>
            </a:r>
            <a:r>
              <a:rPr sz="4600" spc="-30" dirty="0">
                <a:latin typeface="Carlito"/>
                <a:cs typeface="Carlito"/>
              </a:rPr>
              <a:t>…………………from</a:t>
            </a:r>
            <a:r>
              <a:rPr sz="4600" spc="-18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MOT</a:t>
            </a:r>
            <a:endParaRPr sz="46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7878" y="867028"/>
            <a:ext cx="9057132" cy="24297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91" y="1695703"/>
            <a:ext cx="7609840" cy="792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65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36575" algn="l"/>
              </a:tabLst>
            </a:pPr>
            <a:r>
              <a:rPr sz="3700" spc="-20" dirty="0">
                <a:latin typeface="Carlito"/>
                <a:cs typeface="Carlito"/>
              </a:rPr>
              <a:t>Operand</a:t>
            </a:r>
            <a:r>
              <a:rPr sz="3700" spc="-14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Field:</a:t>
            </a:r>
            <a:endParaRPr sz="3700">
              <a:latin typeface="Carlito"/>
              <a:cs typeface="Carlito"/>
            </a:endParaRPr>
          </a:p>
          <a:p>
            <a:pPr marL="536575" marR="749935" indent="-486409">
              <a:lnSpc>
                <a:spcPct val="100000"/>
              </a:lnSpc>
              <a:buFont typeface="Arial"/>
              <a:buChar char="•"/>
              <a:tabLst>
                <a:tab pos="536575" algn="l"/>
              </a:tabLst>
            </a:pPr>
            <a:r>
              <a:rPr sz="3700" dirty="0">
                <a:latin typeface="Carlito"/>
                <a:cs typeface="Carlito"/>
              </a:rPr>
              <a:t>Each</a:t>
            </a:r>
            <a:r>
              <a:rPr sz="3700" spc="-145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operand</a:t>
            </a:r>
            <a:r>
              <a:rPr sz="3700" spc="-13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field</a:t>
            </a:r>
            <a:r>
              <a:rPr sz="3700" spc="-15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is</a:t>
            </a:r>
            <a:r>
              <a:rPr sz="3700" spc="-120" dirty="0">
                <a:latin typeface="Carlito"/>
                <a:cs typeface="Carlito"/>
              </a:rPr>
              <a:t> </a:t>
            </a:r>
            <a:r>
              <a:rPr sz="3700" spc="-25" dirty="0">
                <a:latin typeface="Carlito"/>
                <a:cs typeface="Carlito"/>
              </a:rPr>
              <a:t>represented as</a:t>
            </a:r>
            <a:endParaRPr sz="3700">
              <a:latin typeface="Carlito"/>
              <a:cs typeface="Carlito"/>
            </a:endParaRPr>
          </a:p>
          <a:p>
            <a:pPr marL="2486025" marR="2212340">
              <a:lnSpc>
                <a:spcPct val="100000"/>
              </a:lnSpc>
              <a:spcBef>
                <a:spcPts val="4440"/>
              </a:spcBef>
            </a:pPr>
            <a:r>
              <a:rPr sz="3700" b="1" spc="-25" dirty="0">
                <a:latin typeface="Carlito"/>
                <a:cs typeface="Carlito"/>
              </a:rPr>
              <a:t>(operand</a:t>
            </a:r>
            <a:r>
              <a:rPr sz="3700" b="1" spc="-135" dirty="0">
                <a:latin typeface="Carlito"/>
                <a:cs typeface="Carlito"/>
              </a:rPr>
              <a:t> </a:t>
            </a:r>
            <a:r>
              <a:rPr sz="3700" b="1" spc="-10" dirty="0">
                <a:latin typeface="Carlito"/>
                <a:cs typeface="Carlito"/>
              </a:rPr>
              <a:t>class, reference)</a:t>
            </a:r>
            <a:endParaRPr sz="3700">
              <a:latin typeface="Carlito"/>
              <a:cs typeface="Carlito"/>
            </a:endParaRPr>
          </a:p>
          <a:p>
            <a:pPr marL="536575" indent="-485775">
              <a:lnSpc>
                <a:spcPct val="100000"/>
              </a:lnSpc>
              <a:spcBef>
                <a:spcPts val="4445"/>
              </a:spcBef>
              <a:buFont typeface="Arial"/>
              <a:buChar char="•"/>
              <a:tabLst>
                <a:tab pos="536575" algn="l"/>
              </a:tabLst>
            </a:pPr>
            <a:r>
              <a:rPr sz="3700" dirty="0">
                <a:latin typeface="Carlito"/>
                <a:cs typeface="Carlito"/>
              </a:rPr>
              <a:t>The</a:t>
            </a:r>
            <a:r>
              <a:rPr sz="3700" spc="-125" dirty="0">
                <a:latin typeface="Carlito"/>
                <a:cs typeface="Carlito"/>
              </a:rPr>
              <a:t> </a:t>
            </a:r>
            <a:r>
              <a:rPr sz="3700" spc="-20" dirty="0">
                <a:latin typeface="Carlito"/>
                <a:cs typeface="Carlito"/>
              </a:rPr>
              <a:t>operand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class</a:t>
            </a:r>
            <a:r>
              <a:rPr sz="3700" spc="-114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can</a:t>
            </a:r>
            <a:r>
              <a:rPr sz="3700" spc="-75" dirty="0">
                <a:latin typeface="Carlito"/>
                <a:cs typeface="Carlito"/>
              </a:rPr>
              <a:t> </a:t>
            </a:r>
            <a:r>
              <a:rPr sz="3700" spc="-25" dirty="0">
                <a:latin typeface="Carlito"/>
                <a:cs typeface="Carlito"/>
              </a:rPr>
              <a:t>be:</a:t>
            </a:r>
            <a:endParaRPr sz="3700">
              <a:latin typeface="Carlito"/>
              <a:cs typeface="Carlito"/>
            </a:endParaRPr>
          </a:p>
          <a:p>
            <a:pPr marL="536575" indent="-485775">
              <a:lnSpc>
                <a:spcPct val="100000"/>
              </a:lnSpc>
              <a:spcBef>
                <a:spcPts val="4440"/>
              </a:spcBef>
              <a:buFont typeface="Arial"/>
              <a:buChar char="•"/>
              <a:tabLst>
                <a:tab pos="536575" algn="l"/>
              </a:tabLst>
            </a:pPr>
            <a:r>
              <a:rPr sz="3700" dirty="0">
                <a:latin typeface="Carlito"/>
                <a:cs typeface="Carlito"/>
              </a:rPr>
              <a:t>1.</a:t>
            </a:r>
            <a:r>
              <a:rPr sz="3700" spc="-4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C:</a:t>
            </a:r>
            <a:r>
              <a:rPr sz="3700" spc="-4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Constant</a:t>
            </a:r>
            <a:endParaRPr sz="3700">
              <a:latin typeface="Carlito"/>
              <a:cs typeface="Carlito"/>
            </a:endParaRPr>
          </a:p>
          <a:p>
            <a:pPr marL="536575" indent="-485775">
              <a:lnSpc>
                <a:spcPct val="100000"/>
              </a:lnSpc>
              <a:buFont typeface="Arial"/>
              <a:buChar char="•"/>
              <a:tabLst>
                <a:tab pos="536575" algn="l"/>
              </a:tabLst>
            </a:pPr>
            <a:r>
              <a:rPr sz="3700" dirty="0">
                <a:latin typeface="Carlito"/>
                <a:cs typeface="Carlito"/>
              </a:rPr>
              <a:t>2.</a:t>
            </a:r>
            <a:r>
              <a:rPr sz="3700" spc="-3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S:</a:t>
            </a:r>
            <a:r>
              <a:rPr sz="3700" spc="-55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Symbol</a:t>
            </a:r>
            <a:endParaRPr sz="3700">
              <a:latin typeface="Carlito"/>
              <a:cs typeface="Carlito"/>
            </a:endParaRPr>
          </a:p>
          <a:p>
            <a:pPr marL="536575" indent="-4857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6575" algn="l"/>
              </a:tabLst>
            </a:pPr>
            <a:r>
              <a:rPr sz="3700" dirty="0">
                <a:latin typeface="Carlito"/>
                <a:cs typeface="Carlito"/>
              </a:rPr>
              <a:t>3.</a:t>
            </a:r>
            <a:r>
              <a:rPr sz="3700" spc="-3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L:</a:t>
            </a:r>
            <a:r>
              <a:rPr sz="3700" spc="-5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Literal</a:t>
            </a:r>
            <a:endParaRPr sz="3700">
              <a:latin typeface="Carlito"/>
              <a:cs typeface="Carlito"/>
            </a:endParaRPr>
          </a:p>
          <a:p>
            <a:pPr marL="536575" indent="-485775">
              <a:lnSpc>
                <a:spcPct val="100000"/>
              </a:lnSpc>
              <a:buFont typeface="Arial"/>
              <a:buChar char="•"/>
              <a:tabLst>
                <a:tab pos="536575" algn="l"/>
              </a:tabLst>
            </a:pPr>
            <a:r>
              <a:rPr sz="3700" dirty="0">
                <a:latin typeface="Carlito"/>
                <a:cs typeface="Carlito"/>
              </a:rPr>
              <a:t>4.</a:t>
            </a:r>
            <a:r>
              <a:rPr sz="3700" spc="-8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RG:</a:t>
            </a:r>
            <a:r>
              <a:rPr sz="3700" spc="-8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Register</a:t>
            </a:r>
            <a:endParaRPr sz="3700">
              <a:latin typeface="Carlito"/>
              <a:cs typeface="Carlito"/>
            </a:endParaRPr>
          </a:p>
          <a:p>
            <a:pPr marL="536575" indent="-485775">
              <a:lnSpc>
                <a:spcPct val="100000"/>
              </a:lnSpc>
              <a:buFont typeface="Arial"/>
              <a:buChar char="•"/>
              <a:tabLst>
                <a:tab pos="536575" algn="l"/>
              </a:tabLst>
            </a:pPr>
            <a:r>
              <a:rPr sz="3700" dirty="0">
                <a:latin typeface="Carlito"/>
                <a:cs typeface="Carlito"/>
              </a:rPr>
              <a:t>5.</a:t>
            </a:r>
            <a:r>
              <a:rPr sz="3700" spc="-8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CC:</a:t>
            </a:r>
            <a:r>
              <a:rPr sz="3700" spc="-5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Condition</a:t>
            </a:r>
            <a:r>
              <a:rPr sz="3700" spc="-45" dirty="0">
                <a:latin typeface="Carlito"/>
                <a:cs typeface="Carlito"/>
              </a:rPr>
              <a:t> </a:t>
            </a:r>
            <a:r>
              <a:rPr sz="3700" spc="-70" dirty="0">
                <a:latin typeface="Carlito"/>
                <a:cs typeface="Carlito"/>
              </a:rPr>
              <a:t>c</a:t>
            </a:r>
            <a:r>
              <a:rPr sz="3700" spc="-25" dirty="0">
                <a:latin typeface="Carlito"/>
                <a:cs typeface="Carlito"/>
              </a:rPr>
              <a:t>o</a:t>
            </a:r>
            <a:r>
              <a:rPr sz="3700" spc="-1055" dirty="0">
                <a:latin typeface="Carlito"/>
                <a:cs typeface="Carlito"/>
              </a:rPr>
              <a:t>d</a:t>
            </a:r>
            <a:r>
              <a:rPr sz="4050" i="1" spc="-1889" baseline="16460" dirty="0">
                <a:solidFill>
                  <a:srgbClr val="888888"/>
                </a:solidFill>
                <a:latin typeface="Arial"/>
                <a:cs typeface="Arial"/>
              </a:rPr>
              <a:t>M</a:t>
            </a:r>
            <a:r>
              <a:rPr sz="3700" spc="-615" dirty="0">
                <a:latin typeface="Carlito"/>
                <a:cs typeface="Carlito"/>
              </a:rPr>
              <a:t>e</a:t>
            </a:r>
            <a:r>
              <a:rPr sz="4050" i="1" spc="-2077" baseline="16460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r>
              <a:rPr sz="3700" spc="-100" dirty="0">
                <a:latin typeface="Carlito"/>
                <a:cs typeface="Carlito"/>
              </a:rPr>
              <a:t>s</a:t>
            </a:r>
            <a:r>
              <a:rPr sz="4050" i="1" spc="-22" baseline="16460" dirty="0">
                <a:solidFill>
                  <a:srgbClr val="888888"/>
                </a:solidFill>
                <a:latin typeface="Arial"/>
                <a:cs typeface="Arial"/>
              </a:rPr>
              <a:t>.</a:t>
            </a:r>
            <a:r>
              <a:rPr sz="4050" i="1" spc="97" baseline="1646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4050" i="1" baseline="16460" dirty="0">
                <a:solidFill>
                  <a:srgbClr val="888888"/>
                </a:solidFill>
                <a:latin typeface="Arial"/>
                <a:cs typeface="Arial"/>
              </a:rPr>
              <a:t>ANAND</a:t>
            </a:r>
            <a:r>
              <a:rPr sz="4050" i="1" spc="37" baseline="1646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4050" i="1" spc="-15" baseline="16460" dirty="0">
                <a:solidFill>
                  <a:srgbClr val="888888"/>
                </a:solidFill>
                <a:latin typeface="Arial"/>
                <a:cs typeface="Arial"/>
              </a:rPr>
              <a:t>GHARU</a:t>
            </a:r>
            <a:endParaRPr sz="4050" baseline="1646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80287" y="2116099"/>
            <a:ext cx="10278110" cy="563054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85775" indent="-48577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485775" algn="l"/>
              </a:tabLst>
            </a:pPr>
            <a:r>
              <a:rPr sz="4600" dirty="0">
                <a:latin typeface="Carlito"/>
                <a:cs typeface="Carlito"/>
              </a:rPr>
              <a:t>E.g.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MOVER</a:t>
            </a:r>
            <a:r>
              <a:rPr sz="4600" spc="-1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AREG,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X</a:t>
            </a:r>
            <a:endParaRPr sz="4600">
              <a:latin typeface="Carlito"/>
              <a:cs typeface="Carlito"/>
            </a:endParaRPr>
          </a:p>
          <a:p>
            <a:pPr marL="483870" indent="-484505" algn="just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85775" algn="l"/>
              </a:tabLst>
            </a:pPr>
            <a:r>
              <a:rPr sz="4600" b="1" dirty="0">
                <a:latin typeface="Carlito"/>
                <a:cs typeface="Carlito"/>
              </a:rPr>
              <a:t>For</a:t>
            </a:r>
            <a:r>
              <a:rPr sz="4600" b="1" spc="-12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a</a:t>
            </a:r>
            <a:r>
              <a:rPr sz="4600" b="1" spc="-9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symbol</a:t>
            </a:r>
            <a:r>
              <a:rPr sz="4600" b="1" spc="-14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or</a:t>
            </a:r>
            <a:r>
              <a:rPr sz="4600" b="1" spc="-85" dirty="0">
                <a:latin typeface="Carlito"/>
                <a:cs typeface="Carlito"/>
              </a:rPr>
              <a:t> </a:t>
            </a:r>
            <a:r>
              <a:rPr sz="4600" b="1" spc="-30" dirty="0">
                <a:latin typeface="Carlito"/>
                <a:cs typeface="Carlito"/>
              </a:rPr>
              <a:t>literal</a:t>
            </a:r>
            <a:r>
              <a:rPr sz="4600" b="1" spc="-11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the</a:t>
            </a:r>
            <a:r>
              <a:rPr sz="4600" b="1" spc="-85" dirty="0">
                <a:latin typeface="Carlito"/>
                <a:cs typeface="Carlito"/>
              </a:rPr>
              <a:t> </a:t>
            </a:r>
            <a:r>
              <a:rPr sz="4600" b="1" spc="-45" dirty="0">
                <a:latin typeface="Carlito"/>
                <a:cs typeface="Carlito"/>
              </a:rPr>
              <a:t>reference</a:t>
            </a:r>
            <a:r>
              <a:rPr sz="4600" b="1" spc="-180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field 	</a:t>
            </a:r>
            <a:r>
              <a:rPr sz="4600" b="1" spc="-25" dirty="0">
                <a:latin typeface="Carlito"/>
                <a:cs typeface="Carlito"/>
              </a:rPr>
              <a:t>contains</a:t>
            </a:r>
            <a:r>
              <a:rPr sz="4600" b="1" spc="-15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the</a:t>
            </a:r>
            <a:r>
              <a:rPr sz="4600" b="1" spc="-11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index</a:t>
            </a:r>
            <a:r>
              <a:rPr sz="4600" b="1" spc="-15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of</a:t>
            </a:r>
            <a:r>
              <a:rPr sz="4600" b="1" spc="-11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the</a:t>
            </a:r>
            <a:r>
              <a:rPr sz="4600" b="1" spc="-100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operands</a:t>
            </a:r>
            <a:r>
              <a:rPr sz="4600" b="1" spc="-165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entry 	</a:t>
            </a:r>
            <a:r>
              <a:rPr sz="4600" b="1" dirty="0">
                <a:latin typeface="Carlito"/>
                <a:cs typeface="Carlito"/>
              </a:rPr>
              <a:t>in</a:t>
            </a:r>
            <a:r>
              <a:rPr sz="4600" b="1" spc="90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symbol</a:t>
            </a:r>
            <a:r>
              <a:rPr sz="4600" b="1" spc="-11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table</a:t>
            </a:r>
            <a:r>
              <a:rPr sz="4600" b="1" spc="-9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or</a:t>
            </a:r>
            <a:r>
              <a:rPr sz="4600" b="1" spc="-45" dirty="0">
                <a:latin typeface="Carlito"/>
                <a:cs typeface="Carlito"/>
              </a:rPr>
              <a:t> </a:t>
            </a:r>
            <a:r>
              <a:rPr sz="4600" b="1" spc="-35" dirty="0">
                <a:latin typeface="Carlito"/>
                <a:cs typeface="Carlito"/>
              </a:rPr>
              <a:t>literal</a:t>
            </a:r>
            <a:r>
              <a:rPr sz="4600" b="1" spc="-135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table.</a:t>
            </a:r>
            <a:endParaRPr sz="4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r>
              <a:rPr sz="4600" spc="-50" dirty="0">
                <a:latin typeface="Arial"/>
                <a:cs typeface="Arial"/>
              </a:rPr>
              <a:t>•</a:t>
            </a:r>
            <a:endParaRPr sz="4600">
              <a:latin typeface="Arial"/>
              <a:cs typeface="Arial"/>
            </a:endParaRPr>
          </a:p>
          <a:p>
            <a:pPr marL="485775" indent="-48577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485775" algn="l"/>
              </a:tabLst>
            </a:pPr>
            <a:r>
              <a:rPr sz="4600" dirty="0">
                <a:latin typeface="Carlito"/>
                <a:cs typeface="Carlito"/>
              </a:rPr>
              <a:t>So</a:t>
            </a:r>
            <a:r>
              <a:rPr sz="4600" spc="-8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IC</a:t>
            </a:r>
            <a:r>
              <a:rPr sz="4600" spc="-6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for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above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line</a:t>
            </a:r>
            <a:r>
              <a:rPr sz="4600" spc="-25" dirty="0">
                <a:latin typeface="Carlito"/>
                <a:cs typeface="Carlito"/>
              </a:rPr>
              <a:t> is:</a:t>
            </a:r>
            <a:endParaRPr sz="4600">
              <a:latin typeface="Carlito"/>
              <a:cs typeface="Carlito"/>
            </a:endParaRPr>
          </a:p>
          <a:p>
            <a:pPr marL="485775" indent="-48577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85775" algn="l"/>
                <a:tab pos="1504315" algn="l"/>
                <a:tab pos="2533015" algn="l"/>
              </a:tabLst>
            </a:pPr>
            <a:r>
              <a:rPr sz="4600" b="1" spc="-20" dirty="0">
                <a:latin typeface="Carlito"/>
                <a:cs typeface="Carlito"/>
              </a:rPr>
              <a:t>(IS,</a:t>
            </a:r>
            <a:r>
              <a:rPr sz="4600" b="1" dirty="0">
                <a:latin typeface="Carlito"/>
                <a:cs typeface="Carlito"/>
              </a:rPr>
              <a:t>	</a:t>
            </a:r>
            <a:r>
              <a:rPr sz="4600" b="1" spc="-25" dirty="0">
                <a:latin typeface="Carlito"/>
                <a:cs typeface="Carlito"/>
              </a:rPr>
              <a:t>04)</a:t>
            </a:r>
            <a:r>
              <a:rPr sz="4600" b="1" dirty="0">
                <a:latin typeface="Carlito"/>
                <a:cs typeface="Carlito"/>
              </a:rPr>
              <a:t>	(RG,</a:t>
            </a:r>
            <a:r>
              <a:rPr sz="4600" b="1" spc="-10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01)</a:t>
            </a:r>
            <a:r>
              <a:rPr sz="4600" b="1" spc="-7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(S,</a:t>
            </a:r>
            <a:r>
              <a:rPr sz="4600" b="1" spc="-65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0)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255901"/>
            <a:ext cx="5345430" cy="324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For</a:t>
            </a:r>
            <a:r>
              <a:rPr sz="4600" spc="-19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example…</a:t>
            </a:r>
            <a:endParaRPr sz="4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65"/>
              </a:spcBef>
              <a:buFont typeface="Arial"/>
              <a:buChar char="•"/>
            </a:pP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600" spc="-190" dirty="0">
                <a:latin typeface="Carlito"/>
                <a:cs typeface="Carlito"/>
              </a:rPr>
              <a:t>START</a:t>
            </a:r>
            <a:r>
              <a:rPr sz="4600" spc="-35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200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  <a:tab pos="1373505" algn="l"/>
                <a:tab pos="3522345" algn="l"/>
              </a:tabLst>
            </a:pPr>
            <a:r>
              <a:rPr sz="4600" spc="-25" dirty="0">
                <a:latin typeface="Carlito"/>
                <a:cs typeface="Carlito"/>
              </a:rPr>
              <a:t>IC:</a:t>
            </a:r>
            <a:r>
              <a:rPr sz="4600" dirty="0">
                <a:latin typeface="Carlito"/>
                <a:cs typeface="Carlito"/>
              </a:rPr>
              <a:t>	</a:t>
            </a:r>
            <a:r>
              <a:rPr sz="4600" spc="-20" dirty="0">
                <a:latin typeface="Carlito"/>
                <a:cs typeface="Carlito"/>
              </a:rPr>
              <a:t>(AD,</a:t>
            </a:r>
            <a:r>
              <a:rPr sz="4600" spc="-24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01)</a:t>
            </a:r>
            <a:r>
              <a:rPr sz="4600" dirty="0">
                <a:latin typeface="Carlito"/>
                <a:cs typeface="Carlito"/>
              </a:rPr>
              <a:t>	(C,</a:t>
            </a:r>
            <a:r>
              <a:rPr sz="4600" spc="-22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200)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107" y="411556"/>
            <a:ext cx="10093960" cy="1226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0730">
              <a:lnSpc>
                <a:spcPts val="7305"/>
              </a:lnSpc>
              <a:spcBef>
                <a:spcPts val="95"/>
              </a:spcBef>
            </a:pPr>
            <a:r>
              <a:rPr sz="6400" dirty="0"/>
              <a:t>Consider</a:t>
            </a:r>
            <a:r>
              <a:rPr sz="6400" spc="-290" dirty="0"/>
              <a:t> </a:t>
            </a:r>
            <a:r>
              <a:rPr sz="6400" spc="-10" dirty="0"/>
              <a:t>following</a:t>
            </a:r>
            <a:r>
              <a:rPr sz="6400" spc="-340" dirty="0"/>
              <a:t> </a:t>
            </a:r>
            <a:r>
              <a:rPr sz="6400" spc="-10" dirty="0"/>
              <a:t>example</a:t>
            </a:r>
            <a:endParaRPr sz="6400"/>
          </a:p>
          <a:p>
            <a:pPr marL="12700">
              <a:lnSpc>
                <a:spcPts val="2145"/>
              </a:lnSpc>
            </a:pPr>
            <a:r>
              <a:rPr sz="2100" spc="-30" dirty="0">
                <a:solidFill>
                  <a:srgbClr val="000000"/>
                </a:solidFill>
              </a:rPr>
              <a:t>START</a:t>
            </a:r>
            <a:r>
              <a:rPr sz="2100" spc="-70" dirty="0">
                <a:solidFill>
                  <a:srgbClr val="000000"/>
                </a:solidFill>
              </a:rPr>
              <a:t> </a:t>
            </a:r>
            <a:r>
              <a:rPr sz="2100" spc="-25" dirty="0">
                <a:solidFill>
                  <a:srgbClr val="000000"/>
                </a:solidFill>
              </a:rPr>
              <a:t>200</a:t>
            </a:r>
            <a:endParaRPr sz="21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4057" y="1704339"/>
          <a:ext cx="4608829" cy="7332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1995"/>
                        </a:lnSpc>
                      </a:pPr>
                      <a:r>
                        <a:rPr sz="2100" b="1" spc="-10" dirty="0">
                          <a:latin typeface="Carlito"/>
                          <a:cs typeface="Carlito"/>
                        </a:rPr>
                        <a:t>MOVER</a:t>
                      </a:r>
                      <a:r>
                        <a:rPr sz="21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20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100" b="1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20" dirty="0">
                          <a:latin typeface="Carlito"/>
                          <a:cs typeface="Carlito"/>
                        </a:rPr>
                        <a:t>=‘5’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995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200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2370"/>
                        </a:lnSpc>
                      </a:pPr>
                      <a:r>
                        <a:rPr sz="2100" b="1" spc="-10" dirty="0">
                          <a:latin typeface="Carlito"/>
                          <a:cs typeface="Carlito"/>
                        </a:rPr>
                        <a:t>MOVEM</a:t>
                      </a:r>
                      <a:r>
                        <a:rPr sz="2100" b="1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100" b="1" spc="-1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50" dirty="0">
                          <a:latin typeface="Carlito"/>
                          <a:cs typeface="Carlito"/>
                        </a:rPr>
                        <a:t>X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370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201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578485">
                        <a:lnSpc>
                          <a:spcPts val="2365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L1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ts val="2365"/>
                        </a:lnSpc>
                      </a:pPr>
                      <a:r>
                        <a:rPr sz="2100" b="1" spc="-10" dirty="0">
                          <a:latin typeface="Carlito"/>
                          <a:cs typeface="Carlito"/>
                        </a:rPr>
                        <a:t>MOVER</a:t>
                      </a:r>
                      <a:r>
                        <a:rPr sz="21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dirty="0">
                          <a:latin typeface="Carlito"/>
                          <a:cs typeface="Carlito"/>
                        </a:rPr>
                        <a:t>BREG,</a:t>
                      </a:r>
                      <a:r>
                        <a:rPr sz="21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20" dirty="0">
                          <a:latin typeface="Carlito"/>
                          <a:cs typeface="Carlito"/>
                        </a:rPr>
                        <a:t>=‘2’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2365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202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2365"/>
                        </a:lnSpc>
                      </a:pPr>
                      <a:r>
                        <a:rPr sz="21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ORIGIN</a:t>
                      </a:r>
                      <a:r>
                        <a:rPr sz="2100" b="1" spc="-1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L1+3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2370"/>
                        </a:lnSpc>
                      </a:pPr>
                      <a:r>
                        <a:rPr sz="2100" b="1" spc="-10" dirty="0">
                          <a:solidFill>
                            <a:srgbClr val="6E2E9F"/>
                          </a:solidFill>
                          <a:latin typeface="Carlito"/>
                          <a:cs typeface="Carlito"/>
                        </a:rPr>
                        <a:t>LTORG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6565" algn="ctr">
                        <a:lnSpc>
                          <a:spcPts val="2365"/>
                        </a:lnSpc>
                      </a:pPr>
                      <a:r>
                        <a:rPr sz="2100" b="1" spc="-20" dirty="0">
                          <a:latin typeface="Carlito"/>
                          <a:cs typeface="Carlito"/>
                        </a:rPr>
                        <a:t>=‘5’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>
                        <a:lnSpc>
                          <a:spcPts val="2365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205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6565" algn="ctr">
                        <a:lnSpc>
                          <a:spcPts val="2335"/>
                        </a:lnSpc>
                      </a:pPr>
                      <a:r>
                        <a:rPr sz="2100" b="1" spc="-20" dirty="0">
                          <a:latin typeface="Carlito"/>
                          <a:cs typeface="Carlito"/>
                        </a:rPr>
                        <a:t>=‘2’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35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206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ts val="2485"/>
                        </a:lnSpc>
                      </a:pPr>
                      <a:r>
                        <a:rPr sz="2100" b="1" spc="-20" dirty="0">
                          <a:latin typeface="Carlito"/>
                          <a:cs typeface="Carlito"/>
                        </a:rPr>
                        <a:t>NEXT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45134">
                        <a:lnSpc>
                          <a:spcPts val="2485"/>
                        </a:lnSpc>
                      </a:pPr>
                      <a:r>
                        <a:rPr sz="2100" b="1" dirty="0">
                          <a:latin typeface="Carlito"/>
                          <a:cs typeface="Carlito"/>
                        </a:rPr>
                        <a:t>ADD</a:t>
                      </a:r>
                      <a:r>
                        <a:rPr sz="21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10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100" b="1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20" dirty="0">
                          <a:latin typeface="Carlito"/>
                          <a:cs typeface="Carlito"/>
                        </a:rPr>
                        <a:t>=‘1’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93370">
                        <a:lnSpc>
                          <a:spcPts val="2485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207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8191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1955"/>
                        </a:lnSpc>
                      </a:pPr>
                      <a:r>
                        <a:rPr sz="2100" b="1" dirty="0">
                          <a:latin typeface="Carlito"/>
                          <a:cs typeface="Carlito"/>
                        </a:rPr>
                        <a:t>SUB</a:t>
                      </a:r>
                      <a:r>
                        <a:rPr sz="21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dirty="0">
                          <a:latin typeface="Carlito"/>
                          <a:cs typeface="Carlito"/>
                        </a:rPr>
                        <a:t>BREG,</a:t>
                      </a:r>
                      <a:r>
                        <a:rPr sz="21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20" dirty="0">
                          <a:latin typeface="Carlito"/>
                          <a:cs typeface="Carlito"/>
                        </a:rPr>
                        <a:t>=‘2’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1955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208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Carlito"/>
                          <a:cs typeface="Carlito"/>
                        </a:rPr>
                        <a:t>BC</a:t>
                      </a:r>
                      <a:r>
                        <a:rPr sz="21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55" dirty="0">
                          <a:latin typeface="Carlito"/>
                          <a:cs typeface="Carlito"/>
                        </a:rPr>
                        <a:t>LT,</a:t>
                      </a:r>
                      <a:r>
                        <a:rPr sz="2100" b="1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20" dirty="0">
                          <a:latin typeface="Carlito"/>
                          <a:cs typeface="Carlito"/>
                        </a:rPr>
                        <a:t>BACK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2365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209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2370"/>
                        </a:lnSpc>
                      </a:pPr>
                      <a:r>
                        <a:rPr sz="2100" b="1" spc="-10" dirty="0">
                          <a:solidFill>
                            <a:srgbClr val="6E2E9F"/>
                          </a:solidFill>
                          <a:latin typeface="Carlito"/>
                          <a:cs typeface="Carlito"/>
                        </a:rPr>
                        <a:t>LTORG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ts val="2370"/>
                        </a:lnSpc>
                      </a:pPr>
                      <a:r>
                        <a:rPr sz="2100" b="1" spc="-20" dirty="0">
                          <a:latin typeface="Carlito"/>
                          <a:cs typeface="Carlito"/>
                        </a:rPr>
                        <a:t>=‘1’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370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210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ts val="2330"/>
                        </a:lnSpc>
                      </a:pPr>
                      <a:r>
                        <a:rPr sz="2100" b="1" spc="-20" dirty="0">
                          <a:latin typeface="Carlito"/>
                          <a:cs typeface="Carlito"/>
                        </a:rPr>
                        <a:t>=‘2’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330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211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r>
                        <a:rPr sz="2100" b="1" spc="-20" dirty="0">
                          <a:latin typeface="Carlito"/>
                          <a:cs typeface="Carlito"/>
                        </a:rPr>
                        <a:t>BACK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300355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r>
                        <a:rPr sz="21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EQU</a:t>
                      </a:r>
                      <a:r>
                        <a:rPr sz="2100" b="1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25" dirty="0">
                          <a:latin typeface="Carlito"/>
                          <a:cs typeface="Carlito"/>
                        </a:rPr>
                        <a:t>L1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3003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ORIGIN</a:t>
                      </a:r>
                      <a:r>
                        <a:rPr sz="2100" b="1" spc="-6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NEXT+5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2430"/>
                        </a:lnSpc>
                      </a:pPr>
                      <a:r>
                        <a:rPr sz="2100" b="1" spc="-20" dirty="0">
                          <a:latin typeface="Carlito"/>
                          <a:cs typeface="Carlito"/>
                        </a:rPr>
                        <a:t>MULT</a:t>
                      </a:r>
                      <a:r>
                        <a:rPr sz="2100" b="1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dirty="0">
                          <a:latin typeface="Carlito"/>
                          <a:cs typeface="Carlito"/>
                        </a:rPr>
                        <a:t>CREG,</a:t>
                      </a:r>
                      <a:r>
                        <a:rPr sz="21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20" dirty="0">
                          <a:latin typeface="Carlito"/>
                          <a:cs typeface="Carlito"/>
                        </a:rPr>
                        <a:t>=‘4</a:t>
                      </a:r>
                      <a:r>
                        <a:rPr sz="21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’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2430"/>
                        </a:lnSpc>
                      </a:pPr>
                      <a:r>
                        <a:rPr sz="2100" b="1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212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ts val="2365"/>
                        </a:lnSpc>
                      </a:pPr>
                      <a:r>
                        <a:rPr sz="2100" b="1" spc="-20" dirty="0">
                          <a:latin typeface="Carlito"/>
                          <a:cs typeface="Carlito"/>
                        </a:rPr>
                        <a:t>STOP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65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213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5615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Carlito"/>
                          <a:cs typeface="Carlito"/>
                        </a:rPr>
                        <a:t>X</a:t>
                      </a:r>
                      <a:r>
                        <a:rPr sz="21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dirty="0">
                          <a:latin typeface="Carlito"/>
                          <a:cs typeface="Carlito"/>
                        </a:rPr>
                        <a:t>DS</a:t>
                      </a:r>
                      <a:r>
                        <a:rPr sz="21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2365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214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ts val="2370"/>
                        </a:lnSpc>
                      </a:pPr>
                      <a:r>
                        <a:rPr sz="2100" b="1" spc="-25" dirty="0">
                          <a:latin typeface="Carlito"/>
                          <a:cs typeface="Carlito"/>
                        </a:rPr>
                        <a:t>END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40328" y="9045650"/>
            <a:ext cx="4305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Carlito"/>
                <a:cs typeface="Carlito"/>
              </a:rPr>
              <a:t>=‘4’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Symbol</a:t>
            </a:r>
            <a:r>
              <a:rPr sz="6400" spc="-310" dirty="0"/>
              <a:t> </a:t>
            </a:r>
            <a:r>
              <a:rPr sz="6400" spc="-95" dirty="0"/>
              <a:t>Table</a:t>
            </a:r>
            <a:r>
              <a:rPr sz="6400" spc="-270" dirty="0"/>
              <a:t> </a:t>
            </a:r>
            <a:r>
              <a:rPr sz="6400" dirty="0"/>
              <a:t>and</a:t>
            </a:r>
            <a:r>
              <a:rPr sz="6400" spc="-185" dirty="0"/>
              <a:t> </a:t>
            </a:r>
            <a:r>
              <a:rPr sz="6400" spc="-10" dirty="0"/>
              <a:t>Literal</a:t>
            </a:r>
            <a:r>
              <a:rPr sz="6400" spc="-175" dirty="0"/>
              <a:t> </a:t>
            </a:r>
            <a:r>
              <a:rPr sz="6400" spc="-10" dirty="0"/>
              <a:t>Table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80287" y="2331871"/>
            <a:ext cx="204470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85"/>
              </a:lnSpc>
            </a:pPr>
            <a:r>
              <a:rPr sz="4600" spc="-60" dirty="0">
                <a:latin typeface="Arial"/>
                <a:cs typeface="Arial"/>
              </a:rPr>
              <a:t>•</a:t>
            </a:r>
            <a:endParaRPr sz="4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1611" y="2152142"/>
          <a:ext cx="9535795" cy="3216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29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Symbol</a:t>
                      </a:r>
                      <a:r>
                        <a:rPr sz="2800" b="1" spc="-1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X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214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L1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202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20" dirty="0">
                          <a:latin typeface="Carlito"/>
                          <a:cs typeface="Carlito"/>
                        </a:rPr>
                        <a:t>NEXT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207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20" dirty="0">
                          <a:latin typeface="Carlito"/>
                          <a:cs typeface="Carlito"/>
                        </a:rPr>
                        <a:t>BACK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202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10104"/>
              </p:ext>
            </p:extLst>
          </p:nvPr>
        </p:nvGraphicFramePr>
        <p:xfrm>
          <a:off x="959878" y="5814917"/>
          <a:ext cx="9319259" cy="3379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6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2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Literal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5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205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206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210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spc="-25" dirty="0">
                          <a:latin typeface="Carlito"/>
                          <a:cs typeface="Carlito"/>
                        </a:rPr>
                        <a:t>211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50" dirty="0">
                          <a:latin typeface="Carlito"/>
                          <a:cs typeface="Carlito"/>
                        </a:rPr>
                        <a:t>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95"/>
                        </a:lnSpc>
                        <a:spcBef>
                          <a:spcPts val="170"/>
                        </a:spcBef>
                      </a:pP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2375535" algn="ctr">
                        <a:lnSpc>
                          <a:spcPts val="2895"/>
                        </a:lnSpc>
                        <a:spcBef>
                          <a:spcPts val="170"/>
                        </a:spcBef>
                      </a:pP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2381250">
              <a:lnSpc>
                <a:spcPct val="100000"/>
              </a:lnSpc>
              <a:spcBef>
                <a:spcPts val="95"/>
              </a:spcBef>
            </a:pPr>
            <a:r>
              <a:rPr sz="6400" spc="-35" dirty="0"/>
              <a:t>Intermediate</a:t>
            </a:r>
            <a:r>
              <a:rPr sz="6400" spc="-245" dirty="0"/>
              <a:t> </a:t>
            </a:r>
            <a:r>
              <a:rPr sz="6400" spc="-20" dirty="0"/>
              <a:t>Code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109458"/>
            <a:ext cx="5975350" cy="60477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4600" b="1" spc="-25" dirty="0">
                <a:latin typeface="Carlito"/>
                <a:cs typeface="Carlito"/>
              </a:rPr>
              <a:t>(AD,</a:t>
            </a:r>
            <a:r>
              <a:rPr sz="4600" b="1" spc="-15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01)</a:t>
            </a:r>
            <a:r>
              <a:rPr sz="4600" b="1" spc="-10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(C,</a:t>
            </a:r>
            <a:r>
              <a:rPr sz="4600" b="1" spc="-70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200)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600" b="1" dirty="0">
                <a:latin typeface="Carlito"/>
                <a:cs typeface="Carlito"/>
              </a:rPr>
              <a:t>200</a:t>
            </a:r>
            <a:r>
              <a:rPr sz="4600" b="1" spc="-5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(IS,</a:t>
            </a:r>
            <a:r>
              <a:rPr sz="4600" b="1" spc="-10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04)</a:t>
            </a:r>
            <a:r>
              <a:rPr sz="4600" b="1" spc="-7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(RG,01)</a:t>
            </a:r>
            <a:r>
              <a:rPr sz="4600" b="1" spc="-9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(L,</a:t>
            </a:r>
            <a:r>
              <a:rPr sz="4600" b="1" spc="-60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0)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4600" b="1" dirty="0">
                <a:latin typeface="Carlito"/>
                <a:cs typeface="Carlito"/>
              </a:rPr>
              <a:t>201</a:t>
            </a:r>
            <a:r>
              <a:rPr sz="4600" b="1" spc="-8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(IS,</a:t>
            </a:r>
            <a:r>
              <a:rPr sz="4600" b="1" spc="-13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05)</a:t>
            </a:r>
            <a:r>
              <a:rPr sz="4600" b="1" spc="-10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(RG,01)</a:t>
            </a:r>
            <a:r>
              <a:rPr sz="4600" b="1" spc="-145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(S,0)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1032510" algn="l"/>
              </a:tabLst>
            </a:pPr>
            <a:r>
              <a:rPr sz="4600" b="1" spc="-25" dirty="0">
                <a:latin typeface="Carlito"/>
                <a:cs typeface="Carlito"/>
              </a:rPr>
              <a:t>202</a:t>
            </a:r>
            <a:r>
              <a:rPr sz="4600" b="1" dirty="0">
                <a:latin typeface="Carlito"/>
                <a:cs typeface="Carlito"/>
              </a:rPr>
              <a:t>	(IS,</a:t>
            </a:r>
            <a:r>
              <a:rPr sz="4600" b="1" spc="-13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04)</a:t>
            </a:r>
            <a:r>
              <a:rPr sz="4600" b="1" spc="-12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(RG,02)</a:t>
            </a:r>
            <a:r>
              <a:rPr sz="4600" b="1" spc="-120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(L,1)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600" b="1" dirty="0">
                <a:latin typeface="Carlito"/>
                <a:cs typeface="Carlito"/>
              </a:rPr>
              <a:t>203</a:t>
            </a:r>
            <a:r>
              <a:rPr sz="4600" b="1" spc="-85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(AD,</a:t>
            </a:r>
            <a:r>
              <a:rPr sz="4600" b="1" spc="-15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03)</a:t>
            </a:r>
            <a:r>
              <a:rPr sz="4600" b="1" spc="-9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(C,</a:t>
            </a:r>
            <a:r>
              <a:rPr sz="4600" b="1" spc="-130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205)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ts val="5360"/>
              </a:lnSpc>
              <a:spcBef>
                <a:spcPts val="180"/>
              </a:spcBef>
            </a:pPr>
            <a:r>
              <a:rPr sz="4600" b="1" dirty="0">
                <a:latin typeface="Carlito"/>
                <a:cs typeface="Carlito"/>
              </a:rPr>
              <a:t>205</a:t>
            </a:r>
            <a:r>
              <a:rPr sz="4600" b="1" spc="-2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(DL,</a:t>
            </a:r>
            <a:r>
              <a:rPr sz="4600" b="1" spc="2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02)</a:t>
            </a:r>
            <a:r>
              <a:rPr sz="4600" b="1" spc="-85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(C,5)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ts val="5360"/>
              </a:lnSpc>
            </a:pPr>
            <a:r>
              <a:rPr sz="4600" b="1" dirty="0">
                <a:latin typeface="Carlito"/>
                <a:cs typeface="Carlito"/>
              </a:rPr>
              <a:t>206</a:t>
            </a:r>
            <a:r>
              <a:rPr sz="4600" b="1" spc="-5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(DL,</a:t>
            </a:r>
            <a:r>
              <a:rPr sz="4600" b="1" spc="1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02)</a:t>
            </a:r>
            <a:r>
              <a:rPr sz="4600" b="1" spc="-5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(C,</a:t>
            </a:r>
            <a:r>
              <a:rPr sz="4600" b="1" spc="-85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2)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600" b="1" dirty="0">
                <a:latin typeface="Carlito"/>
                <a:cs typeface="Carlito"/>
              </a:rPr>
              <a:t>207</a:t>
            </a:r>
            <a:r>
              <a:rPr sz="4600" b="1" spc="-4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(IS,01)</a:t>
            </a:r>
            <a:r>
              <a:rPr sz="4600" b="1" spc="-4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(RG,</a:t>
            </a:r>
            <a:r>
              <a:rPr sz="4600" b="1" spc="-10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01)</a:t>
            </a:r>
            <a:r>
              <a:rPr sz="4600" b="1" spc="-8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(L,</a:t>
            </a:r>
            <a:r>
              <a:rPr sz="4600" b="1" spc="-80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2)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109458"/>
            <a:ext cx="6049645" cy="62064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4600" b="1" dirty="0">
                <a:latin typeface="Carlito"/>
                <a:cs typeface="Carlito"/>
              </a:rPr>
              <a:t>208</a:t>
            </a:r>
            <a:r>
              <a:rPr sz="4600" b="1" spc="-7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(IS,</a:t>
            </a:r>
            <a:r>
              <a:rPr sz="4600" b="1" spc="-9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02)</a:t>
            </a:r>
            <a:r>
              <a:rPr sz="4600" b="1" spc="-5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(RG,</a:t>
            </a:r>
            <a:r>
              <a:rPr sz="4600" b="1" spc="-12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02)</a:t>
            </a:r>
            <a:r>
              <a:rPr sz="4600" b="1" spc="-90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(L,3)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032510" algn="l"/>
              </a:tabLst>
            </a:pPr>
            <a:r>
              <a:rPr sz="4600" b="1" spc="-25" dirty="0">
                <a:latin typeface="Carlito"/>
                <a:cs typeface="Carlito"/>
              </a:rPr>
              <a:t>209</a:t>
            </a:r>
            <a:r>
              <a:rPr sz="4600" b="1" dirty="0">
                <a:latin typeface="Carlito"/>
                <a:cs typeface="Carlito"/>
              </a:rPr>
              <a:t>	(IS,</a:t>
            </a:r>
            <a:r>
              <a:rPr sz="4600" b="1" spc="-8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07)</a:t>
            </a:r>
            <a:r>
              <a:rPr sz="4600" b="1" spc="-5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(CC,</a:t>
            </a:r>
            <a:r>
              <a:rPr sz="4600" b="1" spc="-11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02)</a:t>
            </a:r>
            <a:r>
              <a:rPr sz="4600" b="1" spc="-5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(S,</a:t>
            </a:r>
            <a:r>
              <a:rPr sz="4600" b="1" spc="-75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3)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4600" b="1" dirty="0">
                <a:latin typeface="Carlito"/>
                <a:cs typeface="Carlito"/>
              </a:rPr>
              <a:t>210</a:t>
            </a:r>
            <a:r>
              <a:rPr sz="4600" b="1" spc="-7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(DL,02)</a:t>
            </a:r>
            <a:r>
              <a:rPr sz="4600" b="1" spc="-75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(C,1)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600" b="1" dirty="0">
                <a:latin typeface="Carlito"/>
                <a:cs typeface="Carlito"/>
              </a:rPr>
              <a:t>211</a:t>
            </a:r>
            <a:r>
              <a:rPr sz="4600" b="1" spc="-8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(DL,02)</a:t>
            </a:r>
            <a:r>
              <a:rPr sz="4600" b="1" spc="-90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(C,2)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600" b="1" dirty="0">
                <a:latin typeface="Carlito"/>
                <a:cs typeface="Carlito"/>
              </a:rPr>
              <a:t>212</a:t>
            </a:r>
            <a:r>
              <a:rPr sz="4600" b="1" spc="-110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(AD,</a:t>
            </a:r>
            <a:r>
              <a:rPr sz="4600" b="1" spc="-15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04)</a:t>
            </a:r>
            <a:r>
              <a:rPr sz="4600" b="1" spc="-114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(C,</a:t>
            </a:r>
            <a:r>
              <a:rPr sz="4600" b="1" spc="-125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202)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600" b="1" dirty="0">
                <a:latin typeface="Carlito"/>
                <a:cs typeface="Carlito"/>
              </a:rPr>
              <a:t>212</a:t>
            </a:r>
            <a:r>
              <a:rPr sz="4600" b="1" spc="-90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(AD,</a:t>
            </a:r>
            <a:r>
              <a:rPr sz="4600" b="1" spc="-15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03)</a:t>
            </a:r>
            <a:r>
              <a:rPr sz="4600" b="1" spc="-9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(C,</a:t>
            </a:r>
            <a:r>
              <a:rPr sz="4600" b="1" spc="-185" dirty="0">
                <a:latin typeface="Carlito"/>
                <a:cs typeface="Carlito"/>
              </a:rPr>
              <a:t> </a:t>
            </a:r>
            <a:r>
              <a:rPr sz="4600" b="1" spc="-20" dirty="0">
                <a:latin typeface="Carlito"/>
                <a:cs typeface="Carlito"/>
              </a:rPr>
              <a:t>212)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600" b="1" dirty="0">
                <a:latin typeface="Carlito"/>
                <a:cs typeface="Carlito"/>
              </a:rPr>
              <a:t>212</a:t>
            </a:r>
            <a:r>
              <a:rPr sz="4600" b="1" spc="-7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(IS,</a:t>
            </a:r>
            <a:r>
              <a:rPr sz="4600" b="1" spc="-9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03)</a:t>
            </a:r>
            <a:r>
              <a:rPr sz="4600" b="1" spc="-6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(RG,</a:t>
            </a:r>
            <a:r>
              <a:rPr sz="4600" b="1" spc="-12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03)(L, </a:t>
            </a:r>
            <a:r>
              <a:rPr sz="4600" b="1" spc="-25" dirty="0">
                <a:latin typeface="Carlito"/>
                <a:cs typeface="Carlito"/>
              </a:rPr>
              <a:t>4)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600" b="1" dirty="0">
                <a:latin typeface="Carlito"/>
                <a:cs typeface="Carlito"/>
              </a:rPr>
              <a:t>213</a:t>
            </a:r>
            <a:r>
              <a:rPr sz="4600" b="1" spc="-5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(IS,</a:t>
            </a:r>
            <a:r>
              <a:rPr sz="4600" b="1" spc="-105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00)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116099"/>
            <a:ext cx="4157979" cy="254698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4600" b="1" dirty="0">
                <a:latin typeface="Carlito"/>
                <a:cs typeface="Carlito"/>
              </a:rPr>
              <a:t>214</a:t>
            </a:r>
            <a:r>
              <a:rPr sz="4600" b="1" spc="-5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(DL,</a:t>
            </a:r>
            <a:r>
              <a:rPr sz="4600" b="1" spc="2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01,</a:t>
            </a:r>
            <a:r>
              <a:rPr sz="4600" b="1" spc="-5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C,</a:t>
            </a:r>
            <a:r>
              <a:rPr sz="4600" b="1" spc="-145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1)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600" b="1" dirty="0">
                <a:latin typeface="Carlito"/>
                <a:cs typeface="Carlito"/>
              </a:rPr>
              <a:t>215</a:t>
            </a:r>
            <a:r>
              <a:rPr sz="4600" b="1" spc="-105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(AD,</a:t>
            </a:r>
            <a:r>
              <a:rPr sz="4600" b="1" spc="-185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02)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4600" b="1" dirty="0">
                <a:latin typeface="Carlito"/>
                <a:cs typeface="Carlito"/>
              </a:rPr>
              <a:t>215</a:t>
            </a:r>
            <a:r>
              <a:rPr sz="4600" b="1" spc="-2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(DL,</a:t>
            </a:r>
            <a:r>
              <a:rPr sz="4600" b="1" spc="2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02)</a:t>
            </a:r>
            <a:r>
              <a:rPr sz="4600" b="1" spc="-170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(C,4)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486" y="1281836"/>
            <a:ext cx="12576175" cy="741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 marR="5080" indent="-48514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499109" algn="l"/>
              </a:tabLst>
            </a:pP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42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42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program</a:t>
            </a:r>
            <a:r>
              <a:rPr sz="4600" spc="40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serves</a:t>
            </a:r>
            <a:r>
              <a:rPr sz="4600" spc="41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as</a:t>
            </a:r>
            <a:r>
              <a:rPr sz="4600" spc="42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42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part</a:t>
            </a:r>
            <a:r>
              <a:rPr sz="4600" spc="41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425" dirty="0">
                <a:latin typeface="Times New Roman"/>
                <a:cs typeface="Times New Roman"/>
              </a:rPr>
              <a:t>  </a:t>
            </a:r>
            <a:r>
              <a:rPr sz="4600" spc="-25" dirty="0">
                <a:latin typeface="Times New Roman"/>
                <a:cs typeface="Times New Roman"/>
              </a:rPr>
              <a:t>the 	</a:t>
            </a:r>
            <a:r>
              <a:rPr sz="4600" dirty="0">
                <a:latin typeface="Times New Roman"/>
                <a:cs typeface="Times New Roman"/>
              </a:rPr>
              <a:t>operating</a:t>
            </a:r>
            <a:r>
              <a:rPr sz="4600" spc="6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system.</a:t>
            </a:r>
            <a:r>
              <a:rPr sz="4600" spc="6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6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traditionally</a:t>
            </a:r>
            <a:r>
              <a:rPr sz="4600" spc="6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lies</a:t>
            </a:r>
            <a:r>
              <a:rPr sz="4600" spc="6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between</a:t>
            </a:r>
            <a:r>
              <a:rPr sz="4600" spc="665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the 	</a:t>
            </a:r>
            <a:r>
              <a:rPr sz="4600" dirty="0">
                <a:latin typeface="Times New Roman"/>
                <a:cs typeface="Times New Roman"/>
              </a:rPr>
              <a:t>user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interface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calls.</a:t>
            </a:r>
            <a:endParaRPr sz="4600">
              <a:latin typeface="Times New Roman"/>
              <a:cs typeface="Times New Roman"/>
            </a:endParaRPr>
          </a:p>
          <a:p>
            <a:pPr marL="497205" marR="5080" indent="-485140" algn="just">
              <a:lnSpc>
                <a:spcPct val="150000"/>
              </a:lnSpc>
              <a:spcBef>
                <a:spcPts val="195"/>
              </a:spcBef>
              <a:buFont typeface="Arial"/>
              <a:buChar char="•"/>
              <a:tabLst>
                <a:tab pos="499109" algn="l"/>
              </a:tabLst>
            </a:pP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254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user</a:t>
            </a:r>
            <a:r>
              <a:rPr sz="4600" spc="254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view</a:t>
            </a:r>
            <a:r>
              <a:rPr sz="4600" spc="2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2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2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2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2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actually</a:t>
            </a:r>
            <a:r>
              <a:rPr sz="4600" spc="2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defined</a:t>
            </a:r>
            <a:r>
              <a:rPr sz="4600" spc="250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by 	</a:t>
            </a: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204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programs</a:t>
            </a:r>
            <a:r>
              <a:rPr sz="4600" spc="1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2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not</a:t>
            </a:r>
            <a:r>
              <a:rPr sz="4600" spc="2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1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calls</a:t>
            </a:r>
            <a:r>
              <a:rPr sz="4600" spc="204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because</a:t>
            </a:r>
            <a:r>
              <a:rPr sz="4600" spc="200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Times New Roman"/>
                <a:cs typeface="Times New Roman"/>
              </a:rPr>
              <a:t>that 	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1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what</a:t>
            </a:r>
            <a:r>
              <a:rPr sz="4600" spc="1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they</a:t>
            </a:r>
            <a:r>
              <a:rPr sz="4600" spc="1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interact</a:t>
            </a:r>
            <a:r>
              <a:rPr sz="4600" spc="1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with</a:t>
            </a:r>
            <a:r>
              <a:rPr sz="4600" spc="1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1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1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programs</a:t>
            </a:r>
            <a:r>
              <a:rPr sz="4600" spc="140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are 	</a:t>
            </a:r>
            <a:r>
              <a:rPr sz="4600" dirty="0">
                <a:latin typeface="Times New Roman"/>
                <a:cs typeface="Times New Roman"/>
              </a:rPr>
              <a:t>closer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user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interface.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789" y="-26721"/>
            <a:ext cx="11800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Times New Roman"/>
                <a:cs typeface="Times New Roman"/>
              </a:rPr>
              <a:t>Need</a:t>
            </a:r>
            <a:r>
              <a:rPr sz="7200" spc="30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Times New Roman"/>
                <a:cs typeface="Times New Roman"/>
              </a:rPr>
              <a:t>of</a:t>
            </a:r>
            <a:r>
              <a:rPr sz="7200" spc="15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Times New Roman"/>
                <a:cs typeface="Times New Roman"/>
              </a:rPr>
              <a:t>System</a:t>
            </a:r>
            <a:r>
              <a:rPr sz="7200" spc="45" dirty="0">
                <a:latin typeface="Times New Roman"/>
                <a:cs typeface="Times New Roman"/>
              </a:rPr>
              <a:t> </a:t>
            </a:r>
            <a:r>
              <a:rPr sz="7200" spc="-10" dirty="0">
                <a:latin typeface="Times New Roman"/>
                <a:cs typeface="Times New Roman"/>
              </a:rPr>
              <a:t>Programming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0189"/>
              </p:ext>
            </p:extLst>
          </p:nvPr>
        </p:nvGraphicFramePr>
        <p:xfrm>
          <a:off x="552450" y="1441450"/>
          <a:ext cx="12254865" cy="7978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9469">
                <a:tc>
                  <a:txBody>
                    <a:bodyPr/>
                    <a:lstStyle/>
                    <a:p>
                      <a:pPr algn="ctr">
                        <a:lnSpc>
                          <a:spcPts val="4795"/>
                        </a:lnSpc>
                      </a:pP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I.C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ts val="4795"/>
                        </a:lnSpc>
                      </a:pP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LC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R="929640" algn="ctr">
                        <a:lnSpc>
                          <a:spcPts val="4795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4000" b="1" spc="-19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Code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(AD,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01)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(C,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200)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(IS,</a:t>
                      </a:r>
                      <a:r>
                        <a:rPr sz="27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04)</a:t>
                      </a:r>
                      <a:r>
                        <a:rPr sz="27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(RG,01)</a:t>
                      </a:r>
                      <a:r>
                        <a:rPr sz="27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(L,</a:t>
                      </a:r>
                      <a:r>
                        <a:rPr sz="27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0)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200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04</a:t>
                      </a:r>
                      <a:r>
                        <a:rPr sz="27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01</a:t>
                      </a:r>
                      <a:r>
                        <a:rPr sz="2700" b="1" spc="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205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(IS,</a:t>
                      </a:r>
                      <a:r>
                        <a:rPr sz="27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05)</a:t>
                      </a:r>
                      <a:r>
                        <a:rPr sz="27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(RG,01)</a:t>
                      </a:r>
                      <a:r>
                        <a:rPr sz="27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(S,0)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201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05</a:t>
                      </a:r>
                      <a:r>
                        <a:rPr sz="27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01</a:t>
                      </a:r>
                      <a:r>
                        <a:rPr sz="2700" b="1" spc="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214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(IS,</a:t>
                      </a:r>
                      <a:r>
                        <a:rPr sz="27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04)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(RG,02)</a:t>
                      </a:r>
                      <a:r>
                        <a:rPr sz="27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(L,1)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202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04</a:t>
                      </a:r>
                      <a:r>
                        <a:rPr sz="27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02</a:t>
                      </a:r>
                      <a:r>
                        <a:rPr sz="2700" b="1" spc="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206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(AD,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03)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(C,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205)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203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(DL,</a:t>
                      </a:r>
                      <a:r>
                        <a:rPr sz="2700" b="1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02)</a:t>
                      </a:r>
                      <a:r>
                        <a:rPr sz="27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10" dirty="0">
                          <a:latin typeface="Carlito"/>
                          <a:cs typeface="Carlito"/>
                        </a:rPr>
                        <a:t>(C,5)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27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2700" b="1" spc="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005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(DL,</a:t>
                      </a:r>
                      <a:r>
                        <a:rPr sz="2700" b="1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02)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(C,</a:t>
                      </a:r>
                      <a:r>
                        <a:rPr sz="27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2)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206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00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002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(IS,01)</a:t>
                      </a:r>
                      <a:r>
                        <a:rPr sz="27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(RG,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01)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(L,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 2)</a:t>
                      </a:r>
                      <a:endParaRPr sz="2700" dirty="0">
                        <a:latin typeface="Carlito"/>
                        <a:cs typeface="Carlito"/>
                      </a:endParaRPr>
                    </a:p>
                    <a:p>
                      <a:pPr marR="20320" algn="r">
                        <a:lnSpc>
                          <a:spcPts val="2785"/>
                        </a:lnSpc>
                        <a:spcBef>
                          <a:spcPts val="855"/>
                        </a:spcBef>
                      </a:pP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lang="en-IN" sz="2700" b="1" spc="-25" dirty="0">
                          <a:latin typeface="Carlito"/>
                          <a:cs typeface="Carlito"/>
                        </a:rPr>
                        <a:t>07</a:t>
                      </a:r>
                    </a:p>
                    <a:p>
                      <a:pPr>
                        <a:lnSpc>
                          <a:spcPts val="2785"/>
                        </a:lnSpc>
                        <a:spcBef>
                          <a:spcPts val="855"/>
                        </a:spcBef>
                      </a:pPr>
                      <a:r>
                        <a:rPr lang="en-IN" sz="2700" i="1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lang="en-IN" sz="2700" i="1" spc="70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lang="en-IN" sz="270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01</a:t>
                      </a:r>
                      <a:r>
                        <a:rPr sz="27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01</a:t>
                      </a:r>
                      <a:r>
                        <a:rPr sz="2700" b="1" spc="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210</a:t>
                      </a:r>
                      <a:endParaRPr sz="2700" dirty="0">
                        <a:latin typeface="Carlito"/>
                        <a:cs typeface="Carlito"/>
                      </a:endParaRPr>
                    </a:p>
                    <a:p>
                      <a:pPr marL="63500">
                        <a:lnSpc>
                          <a:spcPts val="2785"/>
                        </a:lnSpc>
                        <a:spcBef>
                          <a:spcPts val="855"/>
                        </a:spcBef>
                      </a:pP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7" y="129616"/>
            <a:ext cx="128511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05140" algn="l"/>
              </a:tabLst>
            </a:pPr>
            <a:r>
              <a:rPr sz="6400" i="1" spc="-30" dirty="0">
                <a:latin typeface="Carlito"/>
                <a:cs typeface="Carlito"/>
              </a:rPr>
              <a:t>Intermediate</a:t>
            </a:r>
            <a:r>
              <a:rPr sz="6400" i="1" spc="-235" dirty="0">
                <a:latin typeface="Carlito"/>
                <a:cs typeface="Carlito"/>
              </a:rPr>
              <a:t> </a:t>
            </a:r>
            <a:r>
              <a:rPr sz="6400" i="1" dirty="0">
                <a:latin typeface="Carlito"/>
                <a:cs typeface="Carlito"/>
              </a:rPr>
              <a:t>Code</a:t>
            </a:r>
            <a:r>
              <a:rPr sz="6400" i="1" spc="-90" dirty="0">
                <a:latin typeface="Carlito"/>
                <a:cs typeface="Carlito"/>
              </a:rPr>
              <a:t> </a:t>
            </a:r>
            <a:r>
              <a:rPr sz="6400" i="1" spc="-25" dirty="0">
                <a:latin typeface="Carlito"/>
                <a:cs typeface="Carlito"/>
              </a:rPr>
              <a:t>and</a:t>
            </a:r>
            <a:r>
              <a:rPr sz="6400" i="1" dirty="0">
                <a:latin typeface="Carlito"/>
                <a:cs typeface="Carlito"/>
              </a:rPr>
              <a:t>	Machine</a:t>
            </a:r>
            <a:r>
              <a:rPr sz="6400" i="1" spc="-50" dirty="0">
                <a:latin typeface="Carlito"/>
                <a:cs typeface="Carlito"/>
              </a:rPr>
              <a:t> </a:t>
            </a:r>
            <a:r>
              <a:rPr sz="6400" i="1" spc="-20" dirty="0">
                <a:latin typeface="Carlito"/>
                <a:cs typeface="Carlito"/>
              </a:rPr>
              <a:t>code</a:t>
            </a:r>
            <a:endParaRPr sz="6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4860" y="526541"/>
          <a:ext cx="11704319" cy="7978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9469">
                <a:tc>
                  <a:txBody>
                    <a:bodyPr/>
                    <a:lstStyle/>
                    <a:p>
                      <a:pPr marL="635" algn="ctr">
                        <a:lnSpc>
                          <a:spcPts val="4795"/>
                        </a:lnSpc>
                      </a:pP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I.C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4795"/>
                        </a:lnSpc>
                      </a:pP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LC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R="699135" algn="ctr">
                        <a:lnSpc>
                          <a:spcPts val="4795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4000" b="1" spc="-1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Code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(IS,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02)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(RG,</a:t>
                      </a:r>
                      <a:r>
                        <a:rPr sz="27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02)</a:t>
                      </a:r>
                      <a:r>
                        <a:rPr sz="27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10" dirty="0">
                          <a:latin typeface="Carlito"/>
                          <a:cs typeface="Carlito"/>
                        </a:rPr>
                        <a:t>(L,3)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208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02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02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211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(IS, 07)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(CC,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02)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(S,</a:t>
                      </a:r>
                      <a:r>
                        <a:rPr sz="27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3)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209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07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02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202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(DL,02)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10" dirty="0">
                          <a:latin typeface="Carlito"/>
                          <a:cs typeface="Carlito"/>
                        </a:rPr>
                        <a:t>(C,1)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210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00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001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(DL,02)</a:t>
                      </a:r>
                      <a:r>
                        <a:rPr sz="27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10" dirty="0">
                          <a:latin typeface="Carlito"/>
                          <a:cs typeface="Carlito"/>
                        </a:rPr>
                        <a:t>(C,2)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211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00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002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(AD,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04)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(C,</a:t>
                      </a:r>
                      <a:r>
                        <a:rPr sz="27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202)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212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(AD,</a:t>
                      </a:r>
                      <a:r>
                        <a:rPr sz="27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03)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(C,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212)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212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(IS,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03)</a:t>
                      </a:r>
                      <a:r>
                        <a:rPr sz="27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(RG,</a:t>
                      </a:r>
                      <a:r>
                        <a:rPr sz="2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03)(L,</a:t>
                      </a:r>
                      <a:r>
                        <a:rPr sz="27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4)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212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03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03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215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(IS,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00)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213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00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000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9740" y="851661"/>
          <a:ext cx="11704319" cy="7696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9469">
                <a:tc>
                  <a:txBody>
                    <a:bodyPr/>
                    <a:lstStyle/>
                    <a:p>
                      <a:pPr marL="1270" algn="ctr">
                        <a:lnSpc>
                          <a:spcPts val="4795"/>
                        </a:lnSpc>
                      </a:pP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I.C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4795"/>
                        </a:lnSpc>
                      </a:pP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LC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R="699135" algn="ctr">
                        <a:lnSpc>
                          <a:spcPts val="4795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4000" b="1" spc="-1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Code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(DL, 01,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C,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1)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214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(AD,</a:t>
                      </a:r>
                      <a:r>
                        <a:rPr sz="27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02)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215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(DL,</a:t>
                      </a:r>
                      <a:r>
                        <a:rPr sz="2700" b="1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02)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10" dirty="0">
                          <a:latin typeface="Carlito"/>
                          <a:cs typeface="Carlito"/>
                        </a:rPr>
                        <a:t>(C,4)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215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27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004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95"/>
              </a:spcBef>
            </a:pPr>
            <a:r>
              <a:rPr sz="6400" spc="-40" dirty="0"/>
              <a:t>Variants</a:t>
            </a:r>
            <a:r>
              <a:rPr sz="6400" spc="-210" dirty="0"/>
              <a:t> </a:t>
            </a:r>
            <a:r>
              <a:rPr sz="6400" dirty="0"/>
              <a:t>of</a:t>
            </a:r>
            <a:r>
              <a:rPr sz="6400" spc="-135" dirty="0"/>
              <a:t> </a:t>
            </a:r>
            <a:r>
              <a:rPr sz="6400" spc="-30" dirty="0"/>
              <a:t>Intermediate</a:t>
            </a:r>
            <a:r>
              <a:rPr sz="6400" spc="-210" dirty="0"/>
              <a:t> </a:t>
            </a:r>
            <a:r>
              <a:rPr sz="6400" spc="-10" dirty="0"/>
              <a:t>Code</a:t>
            </a:r>
            <a:r>
              <a:rPr sz="6400" b="0" spc="-10" dirty="0">
                <a:solidFill>
                  <a:srgbClr val="000000"/>
                </a:solidFill>
                <a:latin typeface="Carlito"/>
                <a:cs typeface="Carlito"/>
              </a:rPr>
              <a:t>.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92" y="2116099"/>
            <a:ext cx="7421245" cy="254698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There</a:t>
            </a:r>
            <a:r>
              <a:rPr sz="4600" spc="-1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are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two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variants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I.C.: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70" dirty="0">
                <a:latin typeface="Carlito"/>
                <a:cs typeface="Carlito"/>
              </a:rPr>
              <a:t>Variant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I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70" dirty="0">
                <a:latin typeface="Carlito"/>
                <a:cs typeface="Carlito"/>
              </a:rPr>
              <a:t>Variant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II.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4057015">
              <a:lnSpc>
                <a:spcPct val="100000"/>
              </a:lnSpc>
              <a:spcBef>
                <a:spcPts val="95"/>
              </a:spcBef>
            </a:pPr>
            <a:r>
              <a:rPr sz="6400" spc="-65" dirty="0"/>
              <a:t>Variant</a:t>
            </a:r>
            <a:r>
              <a:rPr sz="6400" spc="-245" dirty="0"/>
              <a:t> </a:t>
            </a:r>
            <a:r>
              <a:rPr sz="6400" spc="-50" dirty="0"/>
              <a:t>I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255901"/>
            <a:ext cx="11132820" cy="3950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In</a:t>
            </a:r>
            <a:r>
              <a:rPr sz="4600" spc="-75" dirty="0">
                <a:latin typeface="Carlito"/>
                <a:cs typeface="Carlito"/>
              </a:rPr>
              <a:t> Variant</a:t>
            </a:r>
            <a:r>
              <a:rPr sz="4600" spc="-1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I,</a:t>
            </a:r>
            <a:r>
              <a:rPr sz="4600" spc="-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each</a:t>
            </a:r>
            <a:r>
              <a:rPr sz="4600" spc="-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operand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is</a:t>
            </a:r>
            <a:r>
              <a:rPr sz="4600" spc="-75" dirty="0">
                <a:latin typeface="Carlito"/>
                <a:cs typeface="Carlito"/>
              </a:rPr>
              <a:t> </a:t>
            </a:r>
            <a:r>
              <a:rPr sz="4600" spc="-30" dirty="0">
                <a:latin typeface="Carlito"/>
                <a:cs typeface="Carlito"/>
              </a:rPr>
              <a:t>represented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by</a:t>
            </a:r>
            <a:r>
              <a:rPr sz="4600" spc="-85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a </a:t>
            </a:r>
            <a:r>
              <a:rPr sz="4600" dirty="0">
                <a:latin typeface="Carlito"/>
                <a:cs typeface="Carlito"/>
              </a:rPr>
              <a:t>pair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the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spc="-35" dirty="0">
                <a:latin typeface="Carlito"/>
                <a:cs typeface="Carlito"/>
              </a:rPr>
              <a:t>form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(operand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class,</a:t>
            </a:r>
            <a:r>
              <a:rPr sz="4600" spc="-2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code).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The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operand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class</a:t>
            </a:r>
            <a:r>
              <a:rPr sz="4600" spc="-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is</a:t>
            </a:r>
            <a:r>
              <a:rPr sz="4600" spc="-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one</a:t>
            </a:r>
            <a:r>
              <a:rPr sz="4600" spc="-4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of: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743585" algn="l"/>
                <a:tab pos="4218940" algn="l"/>
              </a:tabLst>
            </a:pPr>
            <a:r>
              <a:rPr sz="4600" b="1" spc="-25" dirty="0">
                <a:latin typeface="Carlito"/>
                <a:cs typeface="Carlito"/>
              </a:rPr>
              <a:t>1.</a:t>
            </a:r>
            <a:r>
              <a:rPr sz="4600" b="1" dirty="0">
                <a:latin typeface="Carlito"/>
                <a:cs typeface="Carlito"/>
              </a:rPr>
              <a:t>	S</a:t>
            </a:r>
            <a:r>
              <a:rPr sz="4600" b="1" spc="-10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for</a:t>
            </a:r>
            <a:r>
              <a:rPr sz="4600" b="1" spc="-105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symbol</a:t>
            </a:r>
            <a:r>
              <a:rPr sz="4600" b="1" dirty="0">
                <a:latin typeface="Carlito"/>
                <a:cs typeface="Carlito"/>
              </a:rPr>
              <a:t>	2.</a:t>
            </a:r>
            <a:r>
              <a:rPr sz="4600" b="1" spc="-8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L</a:t>
            </a:r>
            <a:r>
              <a:rPr sz="4600" b="1" spc="-8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for</a:t>
            </a:r>
            <a:r>
              <a:rPr sz="4600" b="1" spc="-125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literal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1156970" algn="l"/>
                <a:tab pos="4305935" algn="l"/>
              </a:tabLst>
            </a:pPr>
            <a:r>
              <a:rPr sz="4600" b="1" dirty="0">
                <a:latin typeface="Carlito"/>
                <a:cs typeface="Carlito"/>
              </a:rPr>
              <a:t>3.</a:t>
            </a:r>
            <a:r>
              <a:rPr sz="4600" b="1" spc="-50" dirty="0">
                <a:latin typeface="Carlito"/>
                <a:cs typeface="Carlito"/>
              </a:rPr>
              <a:t> C</a:t>
            </a:r>
            <a:r>
              <a:rPr sz="4600" b="1" dirty="0">
                <a:latin typeface="Carlito"/>
                <a:cs typeface="Carlito"/>
              </a:rPr>
              <a:t>	for</a:t>
            </a:r>
            <a:r>
              <a:rPr sz="4600" b="1" spc="-195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constant</a:t>
            </a:r>
            <a:r>
              <a:rPr sz="4600" b="1" dirty="0">
                <a:latin typeface="Carlito"/>
                <a:cs typeface="Carlito"/>
              </a:rPr>
              <a:t>	4.</a:t>
            </a:r>
            <a:r>
              <a:rPr sz="4600" b="1" spc="-9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RG</a:t>
            </a:r>
            <a:r>
              <a:rPr sz="4600" b="1" spc="-114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for</a:t>
            </a:r>
            <a:r>
              <a:rPr sz="4600" b="1" spc="-125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register.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294" y="611504"/>
            <a:ext cx="24663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60" dirty="0"/>
              <a:t>Variant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5158994" y="1802790"/>
            <a:ext cx="205104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80"/>
              </a:lnSpc>
            </a:pPr>
            <a:r>
              <a:rPr sz="6400" spc="-50" dirty="0">
                <a:latin typeface="Carlito"/>
                <a:cs typeface="Carlito"/>
              </a:rPr>
              <a:t>I</a:t>
            </a:r>
            <a:endParaRPr sz="64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240" y="1950720"/>
            <a:ext cx="11704320" cy="6443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3957320">
              <a:lnSpc>
                <a:spcPct val="100000"/>
              </a:lnSpc>
              <a:spcBef>
                <a:spcPts val="95"/>
              </a:spcBef>
            </a:pPr>
            <a:r>
              <a:rPr sz="6400" spc="-65" dirty="0"/>
              <a:t>Variant</a:t>
            </a:r>
            <a:r>
              <a:rPr sz="6400" spc="-245" dirty="0"/>
              <a:t> </a:t>
            </a:r>
            <a:r>
              <a:rPr sz="6400" spc="-25" dirty="0"/>
              <a:t>II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255901"/>
            <a:ext cx="11334750" cy="3669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2291715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In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variant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II,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operands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are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processed selectively.</a:t>
            </a:r>
            <a:endParaRPr sz="4600">
              <a:latin typeface="Carlito"/>
              <a:cs typeface="Carlito"/>
            </a:endParaRPr>
          </a:p>
          <a:p>
            <a:pPr marL="498475" marR="5080" indent="-486409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30" dirty="0">
                <a:latin typeface="Carlito"/>
                <a:cs typeface="Carlito"/>
              </a:rPr>
              <a:t>Constants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and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literals</a:t>
            </a:r>
            <a:r>
              <a:rPr sz="4600" spc="-1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are</a:t>
            </a:r>
            <a:r>
              <a:rPr sz="4600" spc="-16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processed.</a:t>
            </a:r>
            <a:r>
              <a:rPr sz="4600" spc="-19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Symbols, </a:t>
            </a:r>
            <a:r>
              <a:rPr sz="4600" dirty="0">
                <a:latin typeface="Carlito"/>
                <a:cs typeface="Carlito"/>
              </a:rPr>
              <a:t>condition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codes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and</a:t>
            </a:r>
            <a:r>
              <a:rPr sz="4600" spc="-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CPU</a:t>
            </a:r>
            <a:r>
              <a:rPr sz="4600" spc="-85" dirty="0">
                <a:latin typeface="Carlito"/>
                <a:cs typeface="Carlito"/>
              </a:rPr>
              <a:t> </a:t>
            </a:r>
            <a:r>
              <a:rPr sz="4600" spc="-45" dirty="0">
                <a:latin typeface="Carlito"/>
                <a:cs typeface="Carlito"/>
              </a:rPr>
              <a:t>registers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are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not </a:t>
            </a:r>
            <a:r>
              <a:rPr sz="4600" spc="-10" dirty="0">
                <a:latin typeface="Carlito"/>
                <a:cs typeface="Carlito"/>
              </a:rPr>
              <a:t>processed.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3957320">
              <a:lnSpc>
                <a:spcPct val="100000"/>
              </a:lnSpc>
              <a:spcBef>
                <a:spcPts val="95"/>
              </a:spcBef>
            </a:pPr>
            <a:r>
              <a:rPr sz="6400" spc="-65" dirty="0"/>
              <a:t>Variant</a:t>
            </a:r>
            <a:r>
              <a:rPr sz="6400" spc="-245" dirty="0"/>
              <a:t> </a:t>
            </a:r>
            <a:r>
              <a:rPr sz="6400" spc="-25" dirty="0"/>
              <a:t>II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87" y="2275839"/>
            <a:ext cx="11682602" cy="64373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290957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Error</a:t>
            </a:r>
            <a:r>
              <a:rPr sz="6400" spc="-305" dirty="0"/>
              <a:t> </a:t>
            </a:r>
            <a:r>
              <a:rPr sz="6400" spc="-10" dirty="0"/>
              <a:t>Reporting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147437"/>
            <a:ext cx="10584180" cy="62249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498475" algn="l"/>
              </a:tabLst>
            </a:pPr>
            <a:r>
              <a:rPr sz="3700" dirty="0">
                <a:latin typeface="Carlito"/>
                <a:cs typeface="Carlito"/>
              </a:rPr>
              <a:t>An</a:t>
            </a:r>
            <a:r>
              <a:rPr sz="3700" spc="-13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assembly</a:t>
            </a:r>
            <a:r>
              <a:rPr sz="3700" spc="-165" dirty="0">
                <a:latin typeface="Carlito"/>
                <a:cs typeface="Carlito"/>
              </a:rPr>
              <a:t> </a:t>
            </a:r>
            <a:r>
              <a:rPr sz="3700" spc="-35" dirty="0">
                <a:latin typeface="Carlito"/>
                <a:cs typeface="Carlito"/>
              </a:rPr>
              <a:t>program</a:t>
            </a:r>
            <a:r>
              <a:rPr sz="3700" spc="-17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may</a:t>
            </a:r>
            <a:r>
              <a:rPr sz="3700" spc="-155" dirty="0">
                <a:latin typeface="Carlito"/>
                <a:cs typeface="Carlito"/>
              </a:rPr>
              <a:t> </a:t>
            </a:r>
            <a:r>
              <a:rPr sz="3700" spc="-25" dirty="0">
                <a:latin typeface="Carlito"/>
                <a:cs typeface="Carlito"/>
              </a:rPr>
              <a:t>contain</a:t>
            </a:r>
            <a:r>
              <a:rPr sz="3700" spc="-11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errors.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498475" algn="l"/>
              </a:tabLst>
            </a:pPr>
            <a:r>
              <a:rPr sz="3700" dirty="0">
                <a:latin typeface="Carlito"/>
                <a:cs typeface="Carlito"/>
              </a:rPr>
              <a:t>It</a:t>
            </a:r>
            <a:r>
              <a:rPr sz="3700" spc="-16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may</a:t>
            </a:r>
            <a:r>
              <a:rPr sz="3700" spc="-13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be</a:t>
            </a:r>
            <a:r>
              <a:rPr sz="3700" spc="-9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necessary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to</a:t>
            </a:r>
            <a:r>
              <a:rPr sz="3700" spc="-12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report</a:t>
            </a:r>
            <a:r>
              <a:rPr sz="3700" spc="-10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these</a:t>
            </a:r>
            <a:r>
              <a:rPr sz="3700" spc="-90" dirty="0">
                <a:latin typeface="Carlito"/>
                <a:cs typeface="Carlito"/>
              </a:rPr>
              <a:t> </a:t>
            </a:r>
            <a:r>
              <a:rPr sz="3700" spc="-60" dirty="0">
                <a:latin typeface="Carlito"/>
                <a:cs typeface="Carlito"/>
              </a:rPr>
              <a:t>errors</a:t>
            </a:r>
            <a:r>
              <a:rPr sz="3700" spc="-16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effectively.</a:t>
            </a:r>
            <a:endParaRPr sz="3700">
              <a:latin typeface="Carlito"/>
              <a:cs typeface="Carlito"/>
            </a:endParaRPr>
          </a:p>
          <a:p>
            <a:pPr marL="498475" marR="5080" indent="-486409">
              <a:lnSpc>
                <a:spcPts val="4200"/>
              </a:lnSpc>
              <a:spcBef>
                <a:spcPts val="1110"/>
              </a:spcBef>
              <a:buFont typeface="Arial"/>
              <a:buChar char="•"/>
              <a:tabLst>
                <a:tab pos="498475" algn="l"/>
              </a:tabLst>
            </a:pPr>
            <a:r>
              <a:rPr sz="3700" dirty="0">
                <a:latin typeface="Carlito"/>
                <a:cs typeface="Carlito"/>
              </a:rPr>
              <a:t>Some</a:t>
            </a:r>
            <a:r>
              <a:rPr sz="3700" spc="-110" dirty="0">
                <a:latin typeface="Carlito"/>
                <a:cs typeface="Carlito"/>
              </a:rPr>
              <a:t> </a:t>
            </a:r>
            <a:r>
              <a:rPr sz="3700" spc="-30" dirty="0">
                <a:latin typeface="Carlito"/>
                <a:cs typeface="Carlito"/>
              </a:rPr>
              <a:t>errors</a:t>
            </a:r>
            <a:r>
              <a:rPr sz="3700" spc="-11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can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be</a:t>
            </a:r>
            <a:r>
              <a:rPr sz="3700" spc="-9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reported</a:t>
            </a:r>
            <a:r>
              <a:rPr sz="3700" spc="-7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at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the</a:t>
            </a:r>
            <a:r>
              <a:rPr sz="3700" spc="-6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end</a:t>
            </a:r>
            <a:r>
              <a:rPr sz="3700" spc="-5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of</a:t>
            </a:r>
            <a:r>
              <a:rPr sz="3700" spc="-9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the</a:t>
            </a:r>
            <a:r>
              <a:rPr sz="3700" spc="-9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source program.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498475" algn="l"/>
              </a:tabLst>
            </a:pPr>
            <a:r>
              <a:rPr sz="3700" dirty="0">
                <a:latin typeface="Carlito"/>
                <a:cs typeface="Carlito"/>
              </a:rPr>
              <a:t>Some</a:t>
            </a:r>
            <a:r>
              <a:rPr sz="3700" spc="-9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of</a:t>
            </a:r>
            <a:r>
              <a:rPr sz="3700" spc="-7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the</a:t>
            </a:r>
            <a:r>
              <a:rPr sz="3700" spc="-5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typical</a:t>
            </a:r>
            <a:r>
              <a:rPr sz="3700" spc="-85" dirty="0">
                <a:latin typeface="Carlito"/>
                <a:cs typeface="Carlito"/>
              </a:rPr>
              <a:t> </a:t>
            </a:r>
            <a:r>
              <a:rPr sz="3700" spc="-40" dirty="0">
                <a:latin typeface="Carlito"/>
                <a:cs typeface="Carlito"/>
              </a:rPr>
              <a:t>programs</a:t>
            </a:r>
            <a:r>
              <a:rPr sz="3700" spc="-125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include: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98475" algn="l"/>
              </a:tabLst>
            </a:pPr>
            <a:r>
              <a:rPr sz="3700" spc="-55" dirty="0">
                <a:latin typeface="Carlito"/>
                <a:cs typeface="Carlito"/>
              </a:rPr>
              <a:t>Syntax</a:t>
            </a:r>
            <a:r>
              <a:rPr sz="3700" spc="-155" dirty="0">
                <a:latin typeface="Carlito"/>
                <a:cs typeface="Carlito"/>
              </a:rPr>
              <a:t> </a:t>
            </a:r>
            <a:r>
              <a:rPr sz="3700" spc="-30" dirty="0">
                <a:latin typeface="Carlito"/>
                <a:cs typeface="Carlito"/>
              </a:rPr>
              <a:t>errors</a:t>
            </a:r>
            <a:r>
              <a:rPr sz="3700" spc="-155" dirty="0">
                <a:latin typeface="Carlito"/>
                <a:cs typeface="Carlito"/>
              </a:rPr>
              <a:t> </a:t>
            </a:r>
            <a:r>
              <a:rPr sz="3700" spc="-50" dirty="0">
                <a:latin typeface="Carlito"/>
                <a:cs typeface="Carlito"/>
              </a:rPr>
              <a:t>like</a:t>
            </a:r>
            <a:r>
              <a:rPr sz="3700" spc="-16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missing</a:t>
            </a:r>
            <a:r>
              <a:rPr sz="3700" spc="-25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commas…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498475" algn="l"/>
              </a:tabLst>
            </a:pPr>
            <a:r>
              <a:rPr sz="3700" spc="-30" dirty="0">
                <a:latin typeface="Carlito"/>
                <a:cs typeface="Carlito"/>
              </a:rPr>
              <a:t>Invalid</a:t>
            </a:r>
            <a:r>
              <a:rPr sz="3700" spc="-14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opcode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98475" algn="l"/>
              </a:tabLst>
            </a:pPr>
            <a:r>
              <a:rPr sz="3700" spc="-30" dirty="0">
                <a:latin typeface="Carlito"/>
                <a:cs typeface="Carlito"/>
              </a:rPr>
              <a:t>Duplicate</a:t>
            </a:r>
            <a:r>
              <a:rPr sz="3700" spc="-8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definition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of</a:t>
            </a:r>
            <a:r>
              <a:rPr sz="3700" spc="-7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a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symbol.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98475" algn="l"/>
              </a:tabLst>
            </a:pPr>
            <a:r>
              <a:rPr sz="3700" spc="-10" dirty="0">
                <a:latin typeface="Carlito"/>
                <a:cs typeface="Carlito"/>
              </a:rPr>
              <a:t>Undefined</a:t>
            </a:r>
            <a:r>
              <a:rPr sz="3700" spc="-185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symbol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498475" algn="l"/>
              </a:tabLst>
            </a:pPr>
            <a:r>
              <a:rPr sz="3700" dirty="0">
                <a:latin typeface="Carlito"/>
                <a:cs typeface="Carlito"/>
              </a:rPr>
              <a:t>Missing</a:t>
            </a:r>
            <a:r>
              <a:rPr sz="3700" spc="-105" dirty="0">
                <a:latin typeface="Carlito"/>
                <a:cs typeface="Carlito"/>
              </a:rPr>
              <a:t> </a:t>
            </a:r>
            <a:r>
              <a:rPr sz="3700" spc="-150" dirty="0">
                <a:latin typeface="Carlito"/>
                <a:cs typeface="Carlito"/>
              </a:rPr>
              <a:t>START</a:t>
            </a:r>
            <a:r>
              <a:rPr sz="3700" spc="-75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statement.</a:t>
            </a:r>
            <a:endParaRPr sz="3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172" rIns="0" bIns="0" rtlCol="0">
            <a:spAutoFit/>
          </a:bodyPr>
          <a:lstStyle/>
          <a:p>
            <a:pPr marL="4161154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892" y="2109458"/>
            <a:ext cx="4312920" cy="62064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85" dirty="0">
                <a:latin typeface="Carlito"/>
                <a:cs typeface="Carlito"/>
              </a:rPr>
              <a:t>START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100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MOVER</a:t>
            </a:r>
            <a:r>
              <a:rPr sz="4600" spc="-204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AREG,</a:t>
            </a:r>
            <a:r>
              <a:rPr sz="4600" spc="-240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X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ADDER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BREG,</a:t>
            </a:r>
            <a:r>
              <a:rPr sz="4600" spc="-180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X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ADD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AREG,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Y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X</a:t>
            </a:r>
            <a:r>
              <a:rPr sz="4600" spc="-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DC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‘2’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X</a:t>
            </a:r>
            <a:r>
              <a:rPr sz="4600" spc="-2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DC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‘3’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Z</a:t>
            </a:r>
            <a:r>
              <a:rPr sz="4600" spc="-1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DC</a:t>
            </a:r>
            <a:r>
              <a:rPr sz="4600" spc="-135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‘3’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5" dirty="0">
                <a:latin typeface="Carlito"/>
                <a:cs typeface="Carlito"/>
              </a:rPr>
              <a:t>END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89" y="-26721"/>
            <a:ext cx="11800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Times New Roman"/>
                <a:cs typeface="Times New Roman"/>
              </a:rPr>
              <a:t>Need</a:t>
            </a:r>
            <a:r>
              <a:rPr sz="7200" spc="30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Times New Roman"/>
                <a:cs typeface="Times New Roman"/>
              </a:rPr>
              <a:t>of</a:t>
            </a:r>
            <a:r>
              <a:rPr sz="7200" spc="15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Times New Roman"/>
                <a:cs typeface="Times New Roman"/>
              </a:rPr>
              <a:t>System</a:t>
            </a:r>
            <a:r>
              <a:rPr sz="7200" spc="45" dirty="0">
                <a:latin typeface="Times New Roman"/>
                <a:cs typeface="Times New Roman"/>
              </a:rPr>
              <a:t> </a:t>
            </a:r>
            <a:r>
              <a:rPr sz="7200" spc="-10" dirty="0">
                <a:latin typeface="Times New Roman"/>
                <a:cs typeface="Times New Roman"/>
              </a:rPr>
              <a:t>Programming</a:t>
            </a:r>
            <a:endParaRPr sz="7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367" y="1700831"/>
            <a:ext cx="11350397" cy="7326607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109458"/>
            <a:ext cx="4312920" cy="3886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85" dirty="0">
                <a:latin typeface="Carlito"/>
                <a:cs typeface="Carlito"/>
              </a:rPr>
              <a:t>START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100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MOVER</a:t>
            </a:r>
            <a:r>
              <a:rPr sz="4600" spc="-204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AREG,</a:t>
            </a:r>
            <a:r>
              <a:rPr sz="4600" spc="-240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X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solidFill>
                  <a:srgbClr val="FF0000"/>
                </a:solidFill>
                <a:latin typeface="Carlito"/>
                <a:cs typeface="Carlito"/>
              </a:rPr>
              <a:t>ADDER</a:t>
            </a:r>
            <a:r>
              <a:rPr sz="4600" b="1" spc="-1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spc="-20" dirty="0">
                <a:solidFill>
                  <a:srgbClr val="FF0000"/>
                </a:solidFill>
                <a:latin typeface="Carlito"/>
                <a:cs typeface="Carlito"/>
              </a:rPr>
              <a:t>BREG,</a:t>
            </a:r>
            <a:r>
              <a:rPr sz="4600" spc="-2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spc="-50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ADD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AREG,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spc="-50" dirty="0">
                <a:solidFill>
                  <a:srgbClr val="FF0000"/>
                </a:solidFill>
                <a:latin typeface="Carlito"/>
                <a:cs typeface="Carlito"/>
              </a:rPr>
              <a:t>Y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46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dirty="0">
                <a:solidFill>
                  <a:srgbClr val="FF0000"/>
                </a:solidFill>
                <a:latin typeface="Carlito"/>
                <a:cs typeface="Carlito"/>
              </a:rPr>
              <a:t>DC</a:t>
            </a:r>
            <a:r>
              <a:rPr sz="46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spc="-25" dirty="0">
                <a:solidFill>
                  <a:srgbClr val="FF0000"/>
                </a:solidFill>
                <a:latin typeface="Carlito"/>
                <a:cs typeface="Carlito"/>
              </a:rPr>
              <a:t>‘2’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2505" y="3650385"/>
            <a:ext cx="4748530" cy="15525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4600" b="1" spc="-30" dirty="0">
                <a:solidFill>
                  <a:srgbClr val="FF0000"/>
                </a:solidFill>
                <a:latin typeface="Carlito"/>
                <a:cs typeface="Carlito"/>
              </a:rPr>
              <a:t>Invalid</a:t>
            </a:r>
            <a:r>
              <a:rPr sz="4600" b="1" spc="-2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b="1" spc="-10" dirty="0">
                <a:solidFill>
                  <a:srgbClr val="FF0000"/>
                </a:solidFill>
                <a:latin typeface="Carlito"/>
                <a:cs typeface="Carlito"/>
              </a:rPr>
              <a:t>opcode</a:t>
            </a:r>
            <a:endParaRPr sz="4600">
              <a:latin typeface="Carlito"/>
              <a:cs typeface="Carlito"/>
            </a:endParaRPr>
          </a:p>
          <a:p>
            <a:pPr marL="30480">
              <a:lnSpc>
                <a:spcPct val="100000"/>
              </a:lnSpc>
              <a:spcBef>
                <a:spcPts val="495"/>
              </a:spcBef>
            </a:pPr>
            <a:r>
              <a:rPr sz="4600" dirty="0">
                <a:solidFill>
                  <a:srgbClr val="FF0000"/>
                </a:solidFill>
                <a:latin typeface="Carlito"/>
                <a:cs typeface="Carlito"/>
              </a:rPr>
              <a:t>Undefined</a:t>
            </a:r>
            <a:r>
              <a:rPr sz="4600" spc="-1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spc="-25" dirty="0">
                <a:solidFill>
                  <a:srgbClr val="FF0000"/>
                </a:solidFill>
                <a:latin typeface="Carlito"/>
                <a:cs typeface="Carlito"/>
              </a:rPr>
              <a:t>symbol</a:t>
            </a:r>
            <a:r>
              <a:rPr sz="4600" spc="-2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spc="-50" dirty="0">
                <a:solidFill>
                  <a:srgbClr val="FF0000"/>
                </a:solidFill>
                <a:latin typeface="Carlito"/>
                <a:cs typeface="Carlito"/>
              </a:rPr>
              <a:t>Y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92" y="5939792"/>
            <a:ext cx="2324100" cy="23304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46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dirty="0">
                <a:solidFill>
                  <a:srgbClr val="FF0000"/>
                </a:solidFill>
                <a:latin typeface="Carlito"/>
                <a:cs typeface="Carlito"/>
              </a:rPr>
              <a:t>DC</a:t>
            </a:r>
            <a:r>
              <a:rPr sz="4600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spc="-25" dirty="0">
                <a:solidFill>
                  <a:srgbClr val="FF0000"/>
                </a:solidFill>
                <a:latin typeface="Carlito"/>
                <a:cs typeface="Carlito"/>
              </a:rPr>
              <a:t>‘3’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Z</a:t>
            </a:r>
            <a:r>
              <a:rPr sz="4600" spc="-1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DC</a:t>
            </a:r>
            <a:r>
              <a:rPr sz="4600" spc="-135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‘3’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5" dirty="0">
                <a:latin typeface="Carlito"/>
                <a:cs typeface="Carlito"/>
              </a:rPr>
              <a:t>END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3482" y="6002528"/>
            <a:ext cx="76549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25" dirty="0">
                <a:solidFill>
                  <a:srgbClr val="FF0000"/>
                </a:solidFill>
                <a:latin typeface="Carlito"/>
                <a:cs typeface="Carlito"/>
              </a:rPr>
              <a:t>duplicate</a:t>
            </a:r>
            <a:r>
              <a:rPr sz="4600" spc="-1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dirty="0">
                <a:solidFill>
                  <a:srgbClr val="FF0000"/>
                </a:solidFill>
                <a:latin typeface="Carlito"/>
                <a:cs typeface="Carlito"/>
              </a:rPr>
              <a:t>definition</a:t>
            </a:r>
            <a:r>
              <a:rPr sz="4600" spc="-2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4600" spc="-1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dirty="0">
                <a:solidFill>
                  <a:srgbClr val="FF0000"/>
                </a:solidFill>
                <a:latin typeface="Carlito"/>
                <a:cs typeface="Carlito"/>
              </a:rPr>
              <a:t>Symbol</a:t>
            </a:r>
            <a:r>
              <a:rPr sz="4600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600" spc="-25" dirty="0">
                <a:solidFill>
                  <a:srgbClr val="FF0000"/>
                </a:solidFill>
                <a:latin typeface="Carlito"/>
                <a:cs typeface="Carlito"/>
              </a:rPr>
              <a:t>X.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638" y="238759"/>
            <a:ext cx="115697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Times New Roman"/>
                <a:cs typeface="Times New Roman"/>
              </a:rPr>
              <a:t>PASS-1</a:t>
            </a:r>
            <a:r>
              <a:rPr sz="5400" spc="5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OF</a:t>
            </a:r>
            <a:r>
              <a:rPr sz="5400" spc="6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TWO</a:t>
            </a:r>
            <a:r>
              <a:rPr sz="5400" spc="4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PASS</a:t>
            </a:r>
            <a:r>
              <a:rPr sz="5400" spc="55" dirty="0">
                <a:latin typeface="Times New Roman"/>
                <a:cs typeface="Times New Roman"/>
              </a:rPr>
              <a:t> </a:t>
            </a:r>
            <a:r>
              <a:rPr sz="5400" spc="-10" dirty="0">
                <a:latin typeface="Times New Roman"/>
                <a:cs typeface="Times New Roman"/>
              </a:rPr>
              <a:t>ASSEMBLER</a:t>
            </a:r>
            <a:endParaRPr sz="5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4000" y="1524000"/>
            <a:ext cx="10610850" cy="5981065"/>
            <a:chOff x="254000" y="1524000"/>
            <a:chExt cx="10610850" cy="598106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000" y="1524000"/>
              <a:ext cx="10591800" cy="990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547" y="2551938"/>
              <a:ext cx="10544175" cy="49529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12038" y="8483600"/>
            <a:ext cx="10720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NOTE</a:t>
            </a:r>
            <a:r>
              <a:rPr sz="2700" i="1" spc="1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r>
              <a:rPr sz="2700" i="1" spc="9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Draw</a:t>
            </a:r>
            <a:r>
              <a:rPr sz="2700" i="1" spc="114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pass-1</a:t>
            </a:r>
            <a:r>
              <a:rPr sz="2700" i="1" spc="1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2700" i="1" spc="1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pass-2</a:t>
            </a:r>
            <a:r>
              <a:rPr sz="2700" i="1" spc="1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algorithm</a:t>
            </a:r>
            <a:r>
              <a:rPr sz="2700" i="1" spc="1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2700" i="1" spc="1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flowchart</a:t>
            </a:r>
            <a:r>
              <a:rPr sz="2700" i="1" spc="1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sz="2700" i="1" spc="1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your</a:t>
            </a:r>
            <a:r>
              <a:rPr sz="2700" i="1" spc="1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spc="-25" dirty="0">
                <a:solidFill>
                  <a:srgbClr val="5C5C5C"/>
                </a:solidFill>
                <a:latin typeface="Arial"/>
                <a:cs typeface="Arial"/>
              </a:rPr>
              <a:t>own </a:t>
            </a:r>
            <a:r>
              <a:rPr sz="2700" i="1" spc="-5" dirty="0">
                <a:solidFill>
                  <a:srgbClr val="5C5C5C"/>
                </a:solidFill>
                <a:latin typeface="Arial"/>
                <a:cs typeface="Arial"/>
              </a:rPr>
              <a:t>u</a:t>
            </a:r>
            <a:r>
              <a:rPr sz="2700" i="1" spc="-270" dirty="0">
                <a:solidFill>
                  <a:srgbClr val="5C5C5C"/>
                </a:solidFill>
                <a:latin typeface="Arial"/>
                <a:cs typeface="Arial"/>
              </a:rPr>
              <a:t>n</a:t>
            </a:r>
            <a:r>
              <a:rPr sz="2700" i="1" spc="-1950" baseline="-33950" dirty="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sz="2700" i="1" spc="-114" dirty="0">
                <a:solidFill>
                  <a:srgbClr val="5C5C5C"/>
                </a:solidFill>
                <a:latin typeface="Arial"/>
                <a:cs typeface="Arial"/>
              </a:rPr>
              <a:t>d</a:t>
            </a:r>
            <a:r>
              <a:rPr sz="2700" i="1" spc="-1732" baseline="-33950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700" i="1" spc="-520" dirty="0">
                <a:solidFill>
                  <a:srgbClr val="5C5C5C"/>
                </a:solidFill>
                <a:latin typeface="Arial"/>
                <a:cs typeface="Arial"/>
              </a:rPr>
              <a:t>e</a:t>
            </a:r>
            <a:r>
              <a:rPr sz="2700" i="1" spc="-7" baseline="-33950" dirty="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r>
              <a:rPr sz="2700" i="1" spc="-400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2700" i="1" spc="-1342" baseline="-3395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700" i="1" spc="-415" dirty="0">
                <a:solidFill>
                  <a:srgbClr val="5C5C5C"/>
                </a:solidFill>
                <a:latin typeface="Arial"/>
                <a:cs typeface="Arial"/>
              </a:rPr>
              <a:t>s</a:t>
            </a:r>
            <a:r>
              <a:rPr sz="2700" i="1" spc="-1432" baseline="-33950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2700" i="1" spc="5" dirty="0">
                <a:solidFill>
                  <a:srgbClr val="5C5C5C"/>
                </a:solidFill>
                <a:latin typeface="Arial"/>
                <a:cs typeface="Arial"/>
              </a:rPr>
              <a:t>t</a:t>
            </a:r>
            <a:r>
              <a:rPr sz="2700" i="1" spc="-136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2700" i="1" baseline="-3395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700" i="1" spc="-2062" baseline="-33950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2700" i="1" spc="-180" dirty="0">
                <a:solidFill>
                  <a:srgbClr val="5C5C5C"/>
                </a:solidFill>
                <a:latin typeface="Arial"/>
                <a:cs typeface="Arial"/>
              </a:rPr>
              <a:t>n</a:t>
            </a:r>
            <a:r>
              <a:rPr sz="2700" i="1" spc="-1837" baseline="-33950" dirty="0">
                <a:solidFill>
                  <a:srgbClr val="585858"/>
                </a:solidFill>
                <a:latin typeface="Verdana"/>
                <a:cs typeface="Verdana"/>
              </a:rPr>
              <a:t>D</a:t>
            </a:r>
            <a:r>
              <a:rPr sz="2700" i="1" spc="-5" dirty="0">
                <a:solidFill>
                  <a:srgbClr val="5C5C5C"/>
                </a:solidFill>
                <a:latin typeface="Arial"/>
                <a:cs typeface="Arial"/>
              </a:rPr>
              <a:t>d</a:t>
            </a:r>
            <a:r>
              <a:rPr sz="2700" i="1" spc="-395" dirty="0">
                <a:solidFill>
                  <a:srgbClr val="5C5C5C"/>
                </a:solidFill>
                <a:latin typeface="Arial"/>
                <a:cs typeface="Arial"/>
              </a:rPr>
              <a:t>i</a:t>
            </a:r>
            <a:r>
              <a:rPr sz="2700" i="1" spc="-1612" baseline="-33950" dirty="0">
                <a:solidFill>
                  <a:srgbClr val="585858"/>
                </a:solidFill>
                <a:latin typeface="Verdana"/>
                <a:cs typeface="Verdana"/>
              </a:rPr>
              <a:t>G</a:t>
            </a:r>
            <a:r>
              <a:rPr sz="2700" i="1" spc="-320" dirty="0">
                <a:solidFill>
                  <a:srgbClr val="5C5C5C"/>
                </a:solidFill>
                <a:latin typeface="Arial"/>
                <a:cs typeface="Arial"/>
              </a:rPr>
              <a:t>n</a:t>
            </a:r>
            <a:r>
              <a:rPr sz="2700" i="1" spc="-1545" baseline="-33950" dirty="0">
                <a:solidFill>
                  <a:srgbClr val="585858"/>
                </a:solidFill>
                <a:latin typeface="Verdana"/>
                <a:cs typeface="Verdana"/>
              </a:rPr>
              <a:t>H</a:t>
            </a:r>
            <a:r>
              <a:rPr sz="2700" i="1" spc="-595" dirty="0">
                <a:solidFill>
                  <a:srgbClr val="5C5C5C"/>
                </a:solidFill>
                <a:latin typeface="Arial"/>
                <a:cs typeface="Arial"/>
              </a:rPr>
              <a:t>g</a:t>
            </a:r>
            <a:r>
              <a:rPr sz="2700" i="1" spc="-1064" baseline="-3395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700" i="1" spc="-10" dirty="0">
                <a:solidFill>
                  <a:srgbClr val="5C5C5C"/>
                </a:solidFill>
                <a:latin typeface="Arial"/>
                <a:cs typeface="Arial"/>
              </a:rPr>
              <a:t>.</a:t>
            </a:r>
            <a:r>
              <a:rPr sz="2700" i="1" baseline="-33950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700" i="1" spc="-30" baseline="-33950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endParaRPr sz="2700" baseline="-3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638" y="238759"/>
            <a:ext cx="115697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Times New Roman"/>
                <a:cs typeface="Times New Roman"/>
              </a:rPr>
              <a:t>PASS-1</a:t>
            </a:r>
            <a:r>
              <a:rPr sz="5400" spc="5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OF</a:t>
            </a:r>
            <a:r>
              <a:rPr sz="5400" spc="6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TWO</a:t>
            </a:r>
            <a:r>
              <a:rPr sz="5400" spc="4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PASS</a:t>
            </a:r>
            <a:r>
              <a:rPr sz="5400" spc="55" dirty="0">
                <a:latin typeface="Times New Roman"/>
                <a:cs typeface="Times New Roman"/>
              </a:rPr>
              <a:t> </a:t>
            </a:r>
            <a:r>
              <a:rPr sz="5400" spc="-10" dirty="0">
                <a:latin typeface="Times New Roman"/>
                <a:cs typeface="Times New Roman"/>
              </a:rPr>
              <a:t>ASSEMBLER</a:t>
            </a:r>
            <a:endParaRPr sz="5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51761"/>
            <a:ext cx="13004292" cy="86018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9787" y="9145505"/>
            <a:ext cx="226885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800" i="1" spc="-45" dirty="0">
                <a:solidFill>
                  <a:srgbClr val="585858"/>
                </a:solidFill>
                <a:latin typeface="Verdana"/>
                <a:cs typeface="Verdana"/>
              </a:rPr>
              <a:t>                     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000" y="1752606"/>
              <a:ext cx="11887200" cy="80009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2638" y="238759"/>
            <a:ext cx="115697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Times New Roman"/>
                <a:cs typeface="Times New Roman"/>
              </a:rPr>
              <a:t>PASS-2</a:t>
            </a:r>
            <a:r>
              <a:rPr sz="5400" spc="5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OF</a:t>
            </a:r>
            <a:r>
              <a:rPr sz="5400" spc="6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TWO</a:t>
            </a:r>
            <a:r>
              <a:rPr sz="5400" spc="4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PASS</a:t>
            </a:r>
            <a:r>
              <a:rPr sz="5400" spc="55" dirty="0">
                <a:latin typeface="Times New Roman"/>
                <a:cs typeface="Times New Roman"/>
              </a:rPr>
              <a:t> </a:t>
            </a:r>
            <a:r>
              <a:rPr sz="5400" spc="-10" dirty="0">
                <a:latin typeface="Times New Roman"/>
                <a:cs typeface="Times New Roman"/>
              </a:rPr>
              <a:t>ASSEMBLER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787" y="9145505"/>
            <a:ext cx="226885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800" i="1" spc="-45" dirty="0">
                <a:solidFill>
                  <a:srgbClr val="585858"/>
                </a:solidFill>
                <a:latin typeface="Verdana"/>
                <a:cs typeface="Verdana"/>
              </a:rPr>
              <a:t>                     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638" y="238759"/>
            <a:ext cx="115697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Times New Roman"/>
                <a:cs typeface="Times New Roman"/>
              </a:rPr>
              <a:t>PASS-2</a:t>
            </a:r>
            <a:r>
              <a:rPr sz="5400" spc="5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OF</a:t>
            </a:r>
            <a:r>
              <a:rPr sz="5400" spc="6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TWO</a:t>
            </a:r>
            <a:r>
              <a:rPr sz="5400" spc="4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PASS</a:t>
            </a:r>
            <a:r>
              <a:rPr sz="5400" spc="55" dirty="0">
                <a:latin typeface="Times New Roman"/>
                <a:cs typeface="Times New Roman"/>
              </a:rPr>
              <a:t> </a:t>
            </a:r>
            <a:r>
              <a:rPr sz="5400" spc="-10" dirty="0">
                <a:latin typeface="Times New Roman"/>
                <a:cs typeface="Times New Roman"/>
              </a:rPr>
              <a:t>ASSEMBLER</a:t>
            </a:r>
            <a:endParaRPr sz="5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51761"/>
            <a:ext cx="13004292" cy="86018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9787" y="9145505"/>
            <a:ext cx="226885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800" i="1" spc="-45" dirty="0">
                <a:solidFill>
                  <a:srgbClr val="585858"/>
                </a:solidFill>
                <a:latin typeface="Verdana"/>
                <a:cs typeface="Verdana"/>
              </a:rPr>
              <a:t>                     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486" y="1527199"/>
            <a:ext cx="12573000" cy="6747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marR="5080" indent="-48577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499109" algn="l"/>
              </a:tabLst>
            </a:pPr>
            <a:r>
              <a:rPr sz="4900" dirty="0">
                <a:latin typeface="Times New Roman"/>
                <a:cs typeface="Times New Roman"/>
              </a:rPr>
              <a:t>In</a:t>
            </a:r>
            <a:r>
              <a:rPr sz="4900" spc="60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the</a:t>
            </a:r>
            <a:r>
              <a:rPr sz="4900" spc="65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above</a:t>
            </a:r>
            <a:r>
              <a:rPr sz="4900" spc="75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image,</a:t>
            </a:r>
            <a:r>
              <a:rPr sz="4900" spc="80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system</a:t>
            </a:r>
            <a:r>
              <a:rPr sz="4900" spc="75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programs</a:t>
            </a:r>
            <a:r>
              <a:rPr sz="4900" spc="90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as</a:t>
            </a:r>
            <a:r>
              <a:rPr sz="4900" spc="50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well</a:t>
            </a:r>
            <a:r>
              <a:rPr sz="4900" spc="70" dirty="0">
                <a:latin typeface="Times New Roman"/>
                <a:cs typeface="Times New Roman"/>
              </a:rPr>
              <a:t> </a:t>
            </a:r>
            <a:r>
              <a:rPr sz="4900" spc="-25" dirty="0">
                <a:latin typeface="Times New Roman"/>
                <a:cs typeface="Times New Roman"/>
              </a:rPr>
              <a:t>as 	</a:t>
            </a:r>
            <a:r>
              <a:rPr sz="4900" dirty="0">
                <a:latin typeface="Times New Roman"/>
                <a:cs typeface="Times New Roman"/>
              </a:rPr>
              <a:t>application</a:t>
            </a:r>
            <a:r>
              <a:rPr sz="4900" spc="10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programs</a:t>
            </a:r>
            <a:r>
              <a:rPr sz="4900" spc="10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form</a:t>
            </a:r>
            <a:r>
              <a:rPr sz="4900" spc="90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a</a:t>
            </a:r>
            <a:r>
              <a:rPr sz="4900" spc="8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bridge</a:t>
            </a:r>
            <a:r>
              <a:rPr sz="4900" spc="100" dirty="0">
                <a:latin typeface="Times New Roman"/>
                <a:cs typeface="Times New Roman"/>
              </a:rPr>
              <a:t>  </a:t>
            </a:r>
            <a:r>
              <a:rPr sz="4900" spc="-10" dirty="0">
                <a:latin typeface="Times New Roman"/>
                <a:cs typeface="Times New Roman"/>
              </a:rPr>
              <a:t>between 	</a:t>
            </a:r>
            <a:r>
              <a:rPr sz="4900" dirty="0">
                <a:latin typeface="Times New Roman"/>
                <a:cs typeface="Times New Roman"/>
              </a:rPr>
              <a:t>the</a:t>
            </a:r>
            <a:r>
              <a:rPr sz="4900" spc="16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user</a:t>
            </a:r>
            <a:r>
              <a:rPr sz="4900" spc="17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interface</a:t>
            </a:r>
            <a:r>
              <a:rPr sz="4900" spc="17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and</a:t>
            </a:r>
            <a:r>
              <a:rPr sz="4900" spc="170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the</a:t>
            </a:r>
            <a:r>
              <a:rPr sz="4900" spc="16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system</a:t>
            </a:r>
            <a:r>
              <a:rPr sz="4900" spc="17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calls.</a:t>
            </a:r>
            <a:r>
              <a:rPr sz="4900" spc="165" dirty="0">
                <a:latin typeface="Times New Roman"/>
                <a:cs typeface="Times New Roman"/>
              </a:rPr>
              <a:t>  </a:t>
            </a:r>
            <a:r>
              <a:rPr sz="4900" spc="-25" dirty="0">
                <a:latin typeface="Times New Roman"/>
                <a:cs typeface="Times New Roman"/>
              </a:rPr>
              <a:t>So, 	</a:t>
            </a:r>
            <a:r>
              <a:rPr sz="4900" dirty="0">
                <a:latin typeface="Times New Roman"/>
                <a:cs typeface="Times New Roman"/>
              </a:rPr>
              <a:t>from</a:t>
            </a:r>
            <a:r>
              <a:rPr sz="4900" spc="67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the</a:t>
            </a:r>
            <a:r>
              <a:rPr sz="4900" spc="67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user</a:t>
            </a:r>
            <a:r>
              <a:rPr sz="4900" spc="68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view</a:t>
            </a:r>
            <a:r>
              <a:rPr sz="4900" spc="675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the</a:t>
            </a:r>
            <a:r>
              <a:rPr sz="4900" spc="680" dirty="0">
                <a:latin typeface="Times New Roman"/>
                <a:cs typeface="Times New Roman"/>
              </a:rPr>
              <a:t>  </a:t>
            </a:r>
            <a:r>
              <a:rPr sz="4900" dirty="0">
                <a:latin typeface="Times New Roman"/>
                <a:cs typeface="Times New Roman"/>
              </a:rPr>
              <a:t>operating</a:t>
            </a:r>
            <a:r>
              <a:rPr sz="4900" spc="685" dirty="0">
                <a:latin typeface="Times New Roman"/>
                <a:cs typeface="Times New Roman"/>
              </a:rPr>
              <a:t>  </a:t>
            </a:r>
            <a:r>
              <a:rPr sz="4900" spc="-10" dirty="0">
                <a:latin typeface="Times New Roman"/>
                <a:cs typeface="Times New Roman"/>
              </a:rPr>
              <a:t>system 	</a:t>
            </a:r>
            <a:r>
              <a:rPr sz="4900" dirty="0">
                <a:latin typeface="Times New Roman"/>
                <a:cs typeface="Times New Roman"/>
              </a:rPr>
              <a:t>observed</a:t>
            </a:r>
            <a:r>
              <a:rPr sz="4900" spc="855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is</a:t>
            </a:r>
            <a:r>
              <a:rPr sz="4900" spc="825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actually</a:t>
            </a:r>
            <a:r>
              <a:rPr sz="4900" spc="855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the</a:t>
            </a:r>
            <a:r>
              <a:rPr sz="4900" spc="840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system</a:t>
            </a:r>
            <a:r>
              <a:rPr sz="4900" spc="844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programs</a:t>
            </a:r>
            <a:r>
              <a:rPr sz="4900" spc="855" dirty="0">
                <a:latin typeface="Times New Roman"/>
                <a:cs typeface="Times New Roman"/>
              </a:rPr>
              <a:t> </a:t>
            </a:r>
            <a:r>
              <a:rPr sz="4900" spc="-25" dirty="0">
                <a:latin typeface="Times New Roman"/>
                <a:cs typeface="Times New Roman"/>
              </a:rPr>
              <a:t>and 	</a:t>
            </a:r>
            <a:r>
              <a:rPr sz="4900" dirty="0">
                <a:latin typeface="Times New Roman"/>
                <a:cs typeface="Times New Roman"/>
              </a:rPr>
              <a:t>not</a:t>
            </a:r>
            <a:r>
              <a:rPr sz="4900" spc="25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the</a:t>
            </a:r>
            <a:r>
              <a:rPr sz="4900" spc="40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system</a:t>
            </a:r>
            <a:r>
              <a:rPr sz="4900" spc="65" dirty="0">
                <a:latin typeface="Times New Roman"/>
                <a:cs typeface="Times New Roman"/>
              </a:rPr>
              <a:t> </a:t>
            </a:r>
            <a:r>
              <a:rPr sz="4900" spc="-10" dirty="0">
                <a:latin typeface="Times New Roman"/>
                <a:cs typeface="Times New Roman"/>
              </a:rPr>
              <a:t>calls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789" y="-26721"/>
            <a:ext cx="11800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Times New Roman"/>
                <a:cs typeface="Times New Roman"/>
              </a:rPr>
              <a:t>Need</a:t>
            </a:r>
            <a:r>
              <a:rPr sz="7200" spc="30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Times New Roman"/>
                <a:cs typeface="Times New Roman"/>
              </a:rPr>
              <a:t>of</a:t>
            </a:r>
            <a:r>
              <a:rPr sz="7200" spc="15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Times New Roman"/>
                <a:cs typeface="Times New Roman"/>
              </a:rPr>
              <a:t>System</a:t>
            </a:r>
            <a:r>
              <a:rPr sz="7200" spc="45" dirty="0">
                <a:latin typeface="Times New Roman"/>
                <a:cs typeface="Times New Roman"/>
              </a:rPr>
              <a:t> </a:t>
            </a:r>
            <a:r>
              <a:rPr sz="7200" spc="-10" dirty="0">
                <a:latin typeface="Times New Roman"/>
                <a:cs typeface="Times New Roman"/>
              </a:rPr>
              <a:t>Programming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89" y="-26721"/>
            <a:ext cx="11800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Times New Roman"/>
                <a:cs typeface="Times New Roman"/>
              </a:rPr>
              <a:t>Need</a:t>
            </a:r>
            <a:r>
              <a:rPr sz="7200" spc="30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Times New Roman"/>
                <a:cs typeface="Times New Roman"/>
              </a:rPr>
              <a:t>of</a:t>
            </a:r>
            <a:r>
              <a:rPr sz="7200" spc="15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Times New Roman"/>
                <a:cs typeface="Times New Roman"/>
              </a:rPr>
              <a:t>System</a:t>
            </a:r>
            <a:r>
              <a:rPr sz="7200" spc="45" dirty="0">
                <a:latin typeface="Times New Roman"/>
                <a:cs typeface="Times New Roman"/>
              </a:rPr>
              <a:t> </a:t>
            </a:r>
            <a:r>
              <a:rPr sz="7200" spc="-10" dirty="0">
                <a:latin typeface="Times New Roman"/>
                <a:cs typeface="Times New Roman"/>
              </a:rPr>
              <a:t>Programming</a:t>
            </a:r>
            <a:endParaRPr sz="7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60" y="1828800"/>
            <a:ext cx="12447905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042" y="-26721"/>
            <a:ext cx="7813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Times New Roman"/>
                <a:cs typeface="Times New Roman"/>
              </a:rPr>
              <a:t>Software</a:t>
            </a:r>
            <a:r>
              <a:rPr sz="7200" spc="50" dirty="0">
                <a:latin typeface="Times New Roman"/>
                <a:cs typeface="Times New Roman"/>
              </a:rPr>
              <a:t> </a:t>
            </a:r>
            <a:r>
              <a:rPr sz="7200" spc="-10" dirty="0">
                <a:latin typeface="Times New Roman"/>
                <a:cs typeface="Times New Roman"/>
              </a:rPr>
              <a:t>Hierarchy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840" y="932129"/>
            <a:ext cx="12316460" cy="81953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8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software</a:t>
            </a:r>
            <a:r>
              <a:rPr sz="3700" spc="844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hierarchy</a:t>
            </a:r>
            <a:r>
              <a:rPr sz="3700" spc="8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8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the</a:t>
            </a:r>
            <a:r>
              <a:rPr sz="3700" spc="83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combination</a:t>
            </a:r>
            <a:r>
              <a:rPr sz="3700" spc="86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of</a:t>
            </a:r>
            <a:r>
              <a:rPr sz="3700" spc="8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product,</a:t>
            </a:r>
            <a:r>
              <a:rPr sz="3700" spc="85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version, </a:t>
            </a:r>
            <a:r>
              <a:rPr sz="3700" dirty="0">
                <a:latin typeface="Times New Roman"/>
                <a:cs typeface="Times New Roman"/>
              </a:rPr>
              <a:t>and</a:t>
            </a:r>
            <a:r>
              <a:rPr sz="3700" spc="33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release</a:t>
            </a:r>
            <a:r>
              <a:rPr sz="3700" spc="35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(or</a:t>
            </a:r>
            <a:r>
              <a:rPr sz="3700" spc="3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feature)</a:t>
            </a:r>
            <a:r>
              <a:rPr sz="3700" spc="36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that</a:t>
            </a:r>
            <a:r>
              <a:rPr sz="3700" spc="34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represents</a:t>
            </a:r>
            <a:r>
              <a:rPr sz="3700" spc="3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an</a:t>
            </a:r>
            <a:r>
              <a:rPr sz="3700" spc="3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item</a:t>
            </a:r>
            <a:r>
              <a:rPr sz="3700" spc="33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of</a:t>
            </a:r>
            <a:r>
              <a:rPr sz="3700" spc="3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software</a:t>
            </a:r>
            <a:r>
              <a:rPr sz="3700" spc="3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</a:t>
            </a:r>
            <a:r>
              <a:rPr sz="3700" spc="335" dirty="0">
                <a:latin typeface="Times New Roman"/>
                <a:cs typeface="Times New Roman"/>
              </a:rPr>
              <a:t> </a:t>
            </a:r>
            <a:r>
              <a:rPr sz="3700" spc="-50" dirty="0">
                <a:latin typeface="Times New Roman"/>
                <a:cs typeface="Times New Roman"/>
              </a:rPr>
              <a:t>a </a:t>
            </a:r>
            <a:r>
              <a:rPr sz="3700" dirty="0">
                <a:latin typeface="Times New Roman"/>
                <a:cs typeface="Times New Roman"/>
              </a:rPr>
              <a:t>database</a:t>
            </a:r>
            <a:r>
              <a:rPr sz="3700" spc="3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or</a:t>
            </a:r>
            <a:r>
              <a:rPr sz="3700" spc="3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knowledge</a:t>
            </a:r>
            <a:r>
              <a:rPr sz="3700" spc="3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base.</a:t>
            </a:r>
            <a:r>
              <a:rPr sz="3700" spc="2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The</a:t>
            </a:r>
            <a:r>
              <a:rPr sz="3700" spc="3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product</a:t>
            </a:r>
            <a:r>
              <a:rPr sz="3700" spc="3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2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the</a:t>
            </a:r>
            <a:r>
              <a:rPr sz="3700" spc="2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root</a:t>
            </a:r>
            <a:r>
              <a:rPr sz="3700" spc="3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of</a:t>
            </a:r>
            <a:r>
              <a:rPr sz="3700" spc="25" dirty="0">
                <a:latin typeface="Times New Roman"/>
                <a:cs typeface="Times New Roman"/>
              </a:rPr>
              <a:t>  </a:t>
            </a:r>
            <a:r>
              <a:rPr sz="3700" spc="-25" dirty="0">
                <a:latin typeface="Times New Roman"/>
                <a:cs typeface="Times New Roman"/>
              </a:rPr>
              <a:t>the </a:t>
            </a:r>
            <a:r>
              <a:rPr sz="3700" spc="-10" dirty="0">
                <a:latin typeface="Times New Roman"/>
                <a:cs typeface="Times New Roman"/>
              </a:rPr>
              <a:t>hierarchy.</a:t>
            </a:r>
            <a:endParaRPr sz="3700">
              <a:latin typeface="Times New Roman"/>
              <a:cs typeface="Times New Roman"/>
            </a:endParaRPr>
          </a:p>
          <a:p>
            <a:pPr marL="754380" indent="-741680">
              <a:lnSpc>
                <a:spcPct val="100000"/>
              </a:lnSpc>
              <a:spcBef>
                <a:spcPts val="3520"/>
              </a:spcBef>
              <a:buFont typeface="Arial"/>
              <a:buChar char="•"/>
              <a:tabLst>
                <a:tab pos="754380" algn="l"/>
              </a:tabLst>
            </a:pPr>
            <a:r>
              <a:rPr sz="3700" b="1" spc="-10" dirty="0">
                <a:latin typeface="Times New Roman"/>
                <a:cs typeface="Times New Roman"/>
              </a:rPr>
              <a:t>Software</a:t>
            </a:r>
            <a:endParaRPr sz="3700">
              <a:latin typeface="Times New Roman"/>
              <a:cs typeface="Times New Roman"/>
            </a:endParaRPr>
          </a:p>
          <a:p>
            <a:pPr marL="491490" indent="-478790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491490" algn="l"/>
              </a:tabLst>
            </a:pPr>
            <a:r>
              <a:rPr sz="3700" b="1" dirty="0">
                <a:latin typeface="Times New Roman"/>
                <a:cs typeface="Times New Roman"/>
              </a:rPr>
              <a:t>System</a:t>
            </a:r>
            <a:r>
              <a:rPr sz="3700" b="1" spc="114" dirty="0">
                <a:latin typeface="Times New Roman"/>
                <a:cs typeface="Times New Roman"/>
              </a:rPr>
              <a:t> </a:t>
            </a:r>
            <a:r>
              <a:rPr sz="3700" b="1" spc="-10" dirty="0">
                <a:latin typeface="Times New Roman"/>
                <a:cs typeface="Times New Roman"/>
              </a:rPr>
              <a:t>Software</a:t>
            </a:r>
            <a:endParaRPr sz="3700">
              <a:latin typeface="Times New Roman"/>
              <a:cs typeface="Times New Roman"/>
            </a:endParaRPr>
          </a:p>
          <a:p>
            <a:pPr marL="294005" lvl="1" indent="-281305">
              <a:lnSpc>
                <a:spcPct val="100000"/>
              </a:lnSpc>
              <a:spcBef>
                <a:spcPts val="1395"/>
              </a:spcBef>
              <a:buChar char="·"/>
              <a:tabLst>
                <a:tab pos="294005" algn="l"/>
              </a:tabLst>
            </a:pPr>
            <a:r>
              <a:rPr sz="3700" dirty="0">
                <a:latin typeface="Times New Roman"/>
                <a:cs typeface="Times New Roman"/>
              </a:rPr>
              <a:t>Operating</a:t>
            </a:r>
            <a:r>
              <a:rPr sz="3700" spc="16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System</a:t>
            </a:r>
            <a:endParaRPr sz="3700">
              <a:latin typeface="Times New Roman"/>
              <a:cs typeface="Times New Roman"/>
            </a:endParaRPr>
          </a:p>
          <a:p>
            <a:pPr marL="294005" lvl="1" indent="-281305">
              <a:lnSpc>
                <a:spcPct val="100000"/>
              </a:lnSpc>
              <a:spcBef>
                <a:spcPts val="1405"/>
              </a:spcBef>
              <a:buChar char="·"/>
              <a:tabLst>
                <a:tab pos="294005" algn="l"/>
              </a:tabLst>
            </a:pPr>
            <a:r>
              <a:rPr sz="3700" dirty="0">
                <a:latin typeface="Times New Roman"/>
                <a:cs typeface="Times New Roman"/>
              </a:rPr>
              <a:t>System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Support</a:t>
            </a:r>
            <a:endParaRPr sz="3700">
              <a:latin typeface="Times New Roman"/>
              <a:cs typeface="Times New Roman"/>
            </a:endParaRPr>
          </a:p>
          <a:p>
            <a:pPr marL="294005" lvl="1" indent="-281305">
              <a:lnSpc>
                <a:spcPct val="100000"/>
              </a:lnSpc>
              <a:spcBef>
                <a:spcPts val="1405"/>
              </a:spcBef>
              <a:buChar char="·"/>
              <a:tabLst>
                <a:tab pos="294005" algn="l"/>
              </a:tabLst>
            </a:pPr>
            <a:r>
              <a:rPr sz="3700" dirty="0">
                <a:latin typeface="Times New Roman"/>
                <a:cs typeface="Times New Roman"/>
              </a:rPr>
              <a:t>System</a:t>
            </a:r>
            <a:r>
              <a:rPr sz="3700" spc="12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Development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700" b="1" dirty="0">
                <a:latin typeface="Times New Roman"/>
                <a:cs typeface="Times New Roman"/>
              </a:rPr>
              <a:t>2.</a:t>
            </a:r>
            <a:r>
              <a:rPr sz="3700" b="1" spc="75" dirty="0">
                <a:latin typeface="Times New Roman"/>
                <a:cs typeface="Times New Roman"/>
              </a:rPr>
              <a:t> </a:t>
            </a:r>
            <a:r>
              <a:rPr sz="3700" b="1" dirty="0">
                <a:latin typeface="Times New Roman"/>
                <a:cs typeface="Times New Roman"/>
              </a:rPr>
              <a:t>Application</a:t>
            </a:r>
            <a:r>
              <a:rPr sz="3700" b="1" spc="160" dirty="0">
                <a:latin typeface="Times New Roman"/>
                <a:cs typeface="Times New Roman"/>
              </a:rPr>
              <a:t> </a:t>
            </a:r>
            <a:r>
              <a:rPr sz="3700" b="1" spc="-10" dirty="0">
                <a:latin typeface="Times New Roman"/>
                <a:cs typeface="Times New Roman"/>
              </a:rPr>
              <a:t>Software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3700" spc="305" dirty="0">
                <a:latin typeface="Times New Roman"/>
                <a:cs typeface="Times New Roman"/>
              </a:rPr>
              <a:t>·</a:t>
            </a:r>
            <a:r>
              <a:rPr sz="3700" spc="8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General</a:t>
            </a:r>
            <a:r>
              <a:rPr sz="3700" spc="11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Purpose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840" y="9279128"/>
            <a:ext cx="424053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305" dirty="0">
                <a:latin typeface="Times New Roman"/>
                <a:cs typeface="Times New Roman"/>
              </a:rPr>
              <a:t>·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Application</a:t>
            </a:r>
            <a:r>
              <a:rPr sz="3700" spc="15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Specific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638" y="240284"/>
            <a:ext cx="40506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dirty="0">
                <a:latin typeface="Times New Roman"/>
                <a:cs typeface="Times New Roman"/>
              </a:rPr>
              <a:t>CONTENTS </a:t>
            </a:r>
            <a:r>
              <a:rPr sz="4900" spc="-25" dirty="0">
                <a:latin typeface="Times New Roman"/>
                <a:cs typeface="Times New Roman"/>
              </a:rPr>
              <a:t>:-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5325" y="940308"/>
            <a:ext cx="4028440" cy="66040"/>
          </a:xfrm>
          <a:custGeom>
            <a:avLst/>
            <a:gdLst/>
            <a:ahLst/>
            <a:cxnLst/>
            <a:rect l="l" t="t" r="r" b="b"/>
            <a:pathLst>
              <a:path w="4028440" h="66040">
                <a:moveTo>
                  <a:pt x="4027919" y="0"/>
                </a:moveTo>
                <a:lnTo>
                  <a:pt x="0" y="0"/>
                </a:lnTo>
                <a:lnTo>
                  <a:pt x="0" y="65532"/>
                </a:lnTo>
                <a:lnTo>
                  <a:pt x="4027919" y="65532"/>
                </a:lnTo>
                <a:lnTo>
                  <a:pt x="40279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640" y="869370"/>
            <a:ext cx="11915140" cy="863346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792480" indent="-741680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792480" algn="l"/>
              </a:tabLst>
            </a:pPr>
            <a:r>
              <a:rPr sz="4000" b="1" dirty="0">
                <a:latin typeface="Times New Roman"/>
                <a:cs typeface="Times New Roman"/>
              </a:rPr>
              <a:t>Introduction</a:t>
            </a:r>
            <a:r>
              <a:rPr sz="4000" b="1" spc="12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to</a:t>
            </a:r>
            <a:r>
              <a:rPr sz="4000" b="1" spc="4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Systems</a:t>
            </a:r>
            <a:r>
              <a:rPr sz="4000" b="1" spc="114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Programming</a:t>
            </a:r>
            <a:endParaRPr sz="4000">
              <a:latin typeface="Times New Roman"/>
              <a:cs typeface="Times New Roman"/>
            </a:endParaRPr>
          </a:p>
          <a:p>
            <a:pPr marL="937260" lvl="1" indent="-302895">
              <a:lnSpc>
                <a:spcPct val="100000"/>
              </a:lnSpc>
              <a:spcBef>
                <a:spcPts val="1405"/>
              </a:spcBef>
              <a:buChar char="-"/>
              <a:tabLst>
                <a:tab pos="937260" algn="l"/>
              </a:tabLst>
            </a:pPr>
            <a:r>
              <a:rPr sz="4000" dirty="0">
                <a:latin typeface="Times New Roman"/>
                <a:cs typeface="Times New Roman"/>
              </a:rPr>
              <a:t>Need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Systems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Programming</a:t>
            </a:r>
            <a:endParaRPr sz="4000">
              <a:latin typeface="Times New Roman"/>
              <a:cs typeface="Times New Roman"/>
            </a:endParaRPr>
          </a:p>
          <a:p>
            <a:pPr marL="937260" lvl="1" indent="-302895">
              <a:lnSpc>
                <a:spcPct val="100000"/>
              </a:lnSpc>
              <a:spcBef>
                <a:spcPts val="1395"/>
              </a:spcBef>
              <a:buChar char="-"/>
              <a:tabLst>
                <a:tab pos="937260" algn="l"/>
              </a:tabLst>
            </a:pPr>
            <a:r>
              <a:rPr sz="4000" dirty="0">
                <a:latin typeface="Times New Roman"/>
                <a:cs typeface="Times New Roman"/>
              </a:rPr>
              <a:t>Software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Hierarchy</a:t>
            </a:r>
            <a:endParaRPr sz="4000">
              <a:latin typeface="Times New Roman"/>
              <a:cs typeface="Times New Roman"/>
            </a:endParaRPr>
          </a:p>
          <a:p>
            <a:pPr marL="936625" marR="331470" lvl="1" indent="-302895">
              <a:lnSpc>
                <a:spcPct val="100000"/>
              </a:lnSpc>
              <a:spcBef>
                <a:spcPts val="1405"/>
              </a:spcBef>
              <a:buChar char="-"/>
              <a:tabLst>
                <a:tab pos="1217930" algn="l"/>
              </a:tabLst>
            </a:pPr>
            <a:r>
              <a:rPr sz="4000" dirty="0">
                <a:latin typeface="Times New Roman"/>
                <a:cs typeface="Times New Roman"/>
              </a:rPr>
              <a:t>Types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software: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system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software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application 	software.</a:t>
            </a:r>
            <a:endParaRPr sz="4000">
              <a:latin typeface="Times New Roman"/>
              <a:cs typeface="Times New Roman"/>
            </a:endParaRPr>
          </a:p>
          <a:p>
            <a:pPr marL="567690" indent="-516890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567690" algn="l"/>
              </a:tabLst>
            </a:pPr>
            <a:r>
              <a:rPr sz="4000" b="1" dirty="0">
                <a:latin typeface="Times New Roman"/>
                <a:cs typeface="Times New Roman"/>
              </a:rPr>
              <a:t>Evolution</a:t>
            </a:r>
            <a:r>
              <a:rPr sz="4000" b="1" spc="9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3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components</a:t>
            </a:r>
            <a:r>
              <a:rPr sz="4000" b="1" spc="13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3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Systems</a:t>
            </a:r>
            <a:r>
              <a:rPr sz="4000" b="1" spc="12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Programming</a:t>
            </a:r>
            <a:r>
              <a:rPr sz="4000" spc="-10" dirty="0"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937260" lvl="1" indent="-302895">
              <a:lnSpc>
                <a:spcPct val="100000"/>
              </a:lnSpc>
              <a:spcBef>
                <a:spcPts val="1390"/>
              </a:spcBef>
              <a:buChar char="-"/>
              <a:tabLst>
                <a:tab pos="937260" algn="l"/>
              </a:tabLst>
            </a:pPr>
            <a:r>
              <a:rPr sz="4000" dirty="0">
                <a:latin typeface="Times New Roman"/>
                <a:cs typeface="Times New Roman"/>
              </a:rPr>
              <a:t>Text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Editors</a:t>
            </a:r>
            <a:endParaRPr sz="4000">
              <a:latin typeface="Times New Roman"/>
              <a:cs typeface="Times New Roman"/>
            </a:endParaRPr>
          </a:p>
          <a:p>
            <a:pPr marL="937260" lvl="1" indent="-302895">
              <a:lnSpc>
                <a:spcPct val="100000"/>
              </a:lnSpc>
              <a:spcBef>
                <a:spcPts val="1410"/>
              </a:spcBef>
              <a:buChar char="-"/>
              <a:tabLst>
                <a:tab pos="937260" algn="l"/>
              </a:tabLst>
            </a:pPr>
            <a:r>
              <a:rPr sz="4000" spc="-10" dirty="0">
                <a:latin typeface="Times New Roman"/>
                <a:cs typeface="Times New Roman"/>
              </a:rPr>
              <a:t>Assembler</a:t>
            </a:r>
            <a:endParaRPr sz="4000">
              <a:latin typeface="Times New Roman"/>
              <a:cs typeface="Times New Roman"/>
            </a:endParaRPr>
          </a:p>
          <a:p>
            <a:pPr marL="937260" lvl="1" indent="-302895">
              <a:lnSpc>
                <a:spcPct val="100000"/>
              </a:lnSpc>
              <a:spcBef>
                <a:spcPts val="1400"/>
              </a:spcBef>
              <a:buChar char="-"/>
              <a:tabLst>
                <a:tab pos="937260" algn="l"/>
              </a:tabLst>
            </a:pPr>
            <a:r>
              <a:rPr sz="4000" spc="-10" dirty="0">
                <a:latin typeface="Times New Roman"/>
                <a:cs typeface="Times New Roman"/>
              </a:rPr>
              <a:t>Macros</a:t>
            </a:r>
            <a:endParaRPr sz="4000">
              <a:latin typeface="Times New Roman"/>
              <a:cs typeface="Times New Roman"/>
            </a:endParaRPr>
          </a:p>
          <a:p>
            <a:pPr marL="937260" lvl="1" indent="-302895">
              <a:lnSpc>
                <a:spcPct val="100000"/>
              </a:lnSpc>
              <a:spcBef>
                <a:spcPts val="1395"/>
              </a:spcBef>
              <a:buChar char="-"/>
              <a:tabLst>
                <a:tab pos="937260" algn="l"/>
              </a:tabLst>
            </a:pPr>
            <a:r>
              <a:rPr sz="4000" spc="-10" dirty="0">
                <a:latin typeface="Times New Roman"/>
                <a:cs typeface="Times New Roman"/>
              </a:rPr>
              <a:t>Compiler</a:t>
            </a:r>
            <a:endParaRPr sz="4000">
              <a:latin typeface="Times New Roman"/>
              <a:cs typeface="Times New Roman"/>
            </a:endParaRPr>
          </a:p>
          <a:p>
            <a:pPr marL="937260" lvl="1" indent="-302895">
              <a:lnSpc>
                <a:spcPct val="100000"/>
              </a:lnSpc>
              <a:spcBef>
                <a:spcPts val="2365"/>
              </a:spcBef>
              <a:buChar char="-"/>
              <a:tabLst>
                <a:tab pos="937260" algn="l"/>
              </a:tabLst>
            </a:pPr>
            <a:r>
              <a:rPr sz="6000" spc="-1770" baseline="13194" dirty="0">
                <a:latin typeface="Times New Roman"/>
                <a:cs typeface="Times New Roman"/>
              </a:rPr>
              <a:t>I</a:t>
            </a:r>
            <a:r>
              <a:rPr sz="1800" i="1" spc="-475" dirty="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sz="6000" spc="-2279" baseline="13194" dirty="0">
                <a:latin typeface="Times New Roman"/>
                <a:cs typeface="Times New Roman"/>
              </a:rPr>
              <a:t>n</a:t>
            </a:r>
            <a:r>
              <a:rPr sz="1800" i="1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1800" i="1" spc="-160" dirty="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r>
              <a:rPr sz="6000" spc="-742" baseline="13194" dirty="0">
                <a:latin typeface="Times New Roman"/>
                <a:cs typeface="Times New Roman"/>
              </a:rPr>
              <a:t>t</a:t>
            </a:r>
            <a:r>
              <a:rPr sz="1800" i="1" spc="-80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6000" spc="-1410" baseline="13194" dirty="0">
                <a:latin typeface="Times New Roman"/>
                <a:cs typeface="Times New Roman"/>
              </a:rPr>
              <a:t>e</a:t>
            </a:r>
            <a:r>
              <a:rPr sz="1800" i="1" spc="-434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6000" spc="-1410" baseline="13194" dirty="0">
                <a:latin typeface="Times New Roman"/>
                <a:cs typeface="Times New Roman"/>
              </a:rPr>
              <a:t>r</a:t>
            </a:r>
            <a:r>
              <a:rPr sz="1800" i="1" spc="-4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6000" spc="-2422" baseline="13194" dirty="0">
                <a:latin typeface="Times New Roman"/>
                <a:cs typeface="Times New Roman"/>
              </a:rPr>
              <a:t>p</a:t>
            </a:r>
            <a:r>
              <a:rPr sz="1800" i="1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1800" i="1" spc="-1150" dirty="0">
                <a:solidFill>
                  <a:srgbClr val="585858"/>
                </a:solidFill>
                <a:latin typeface="Verdana"/>
                <a:cs typeface="Verdana"/>
              </a:rPr>
              <a:t>D</a:t>
            </a:r>
            <a:r>
              <a:rPr sz="6000" baseline="13194" dirty="0">
                <a:latin typeface="Times New Roman"/>
                <a:cs typeface="Times New Roman"/>
              </a:rPr>
              <a:t>r</a:t>
            </a:r>
            <a:r>
              <a:rPr sz="6000" spc="-2220" baseline="13194" dirty="0">
                <a:latin typeface="Times New Roman"/>
                <a:cs typeface="Times New Roman"/>
              </a:rPr>
              <a:t>e</a:t>
            </a:r>
            <a:r>
              <a:rPr sz="1800" i="1" spc="-120" dirty="0">
                <a:solidFill>
                  <a:srgbClr val="585858"/>
                </a:solidFill>
                <a:latin typeface="Verdana"/>
                <a:cs typeface="Verdana"/>
              </a:rPr>
              <a:t>G</a:t>
            </a:r>
            <a:r>
              <a:rPr sz="6000" spc="-1514" baseline="13194" dirty="0">
                <a:latin typeface="Times New Roman"/>
                <a:cs typeface="Times New Roman"/>
              </a:rPr>
              <a:t>t</a:t>
            </a:r>
            <a:r>
              <a:rPr sz="1800" i="1" spc="-275" dirty="0">
                <a:solidFill>
                  <a:srgbClr val="585858"/>
                </a:solidFill>
                <a:latin typeface="Verdana"/>
                <a:cs typeface="Verdana"/>
              </a:rPr>
              <a:t>H</a:t>
            </a:r>
            <a:r>
              <a:rPr sz="6000" spc="-2354" baseline="13194" dirty="0">
                <a:latin typeface="Times New Roman"/>
                <a:cs typeface="Times New Roman"/>
              </a:rPr>
              <a:t>e</a:t>
            </a:r>
            <a:r>
              <a:rPr sz="1800" i="1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i="1" spc="-1055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6000" spc="-660" baseline="13194" dirty="0">
                <a:latin typeface="Times New Roman"/>
                <a:cs typeface="Times New Roman"/>
              </a:rPr>
              <a:t>r</a:t>
            </a:r>
            <a:r>
              <a:rPr sz="1800" i="1" spc="-20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042" y="-26721"/>
            <a:ext cx="7813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Times New Roman"/>
                <a:cs typeface="Times New Roman"/>
              </a:rPr>
              <a:t>Software</a:t>
            </a:r>
            <a:r>
              <a:rPr sz="7200" spc="50" dirty="0">
                <a:latin typeface="Times New Roman"/>
                <a:cs typeface="Times New Roman"/>
              </a:rPr>
              <a:t> </a:t>
            </a:r>
            <a:r>
              <a:rPr sz="7200" spc="-10" dirty="0">
                <a:latin typeface="Times New Roman"/>
                <a:cs typeface="Times New Roman"/>
              </a:rPr>
              <a:t>Hierarchy</a:t>
            </a:r>
            <a:endParaRPr sz="7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974" y="1295400"/>
            <a:ext cx="12015851" cy="8077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642" y="-17906"/>
            <a:ext cx="6696709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dirty="0">
                <a:latin typeface="Times New Roman"/>
                <a:cs typeface="Times New Roman"/>
              </a:rPr>
              <a:t>What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dirty="0">
                <a:latin typeface="Times New Roman"/>
                <a:cs typeface="Times New Roman"/>
              </a:rPr>
              <a:t>is</a:t>
            </a:r>
            <a:r>
              <a:rPr sz="6500" spc="-114" dirty="0">
                <a:latin typeface="Times New Roman"/>
                <a:cs typeface="Times New Roman"/>
              </a:rPr>
              <a:t> </a:t>
            </a:r>
            <a:r>
              <a:rPr sz="6500" spc="-10" dirty="0">
                <a:latin typeface="Times New Roman"/>
                <a:cs typeface="Times New Roman"/>
              </a:rPr>
              <a:t>Software</a:t>
            </a:r>
            <a:r>
              <a:rPr sz="6500" spc="-190" dirty="0">
                <a:latin typeface="Times New Roman"/>
                <a:cs typeface="Times New Roman"/>
              </a:rPr>
              <a:t> </a:t>
            </a:r>
            <a:r>
              <a:rPr sz="6500" spc="-50" dirty="0">
                <a:latin typeface="Times New Roman"/>
                <a:cs typeface="Times New Roman"/>
              </a:rPr>
              <a:t>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386" y="1267714"/>
            <a:ext cx="12142470" cy="85658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8020" indent="-6191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68020" algn="l"/>
              </a:tabLst>
            </a:pPr>
            <a:r>
              <a:rPr sz="4600" spc="-10" dirty="0">
                <a:latin typeface="Times New Roman"/>
                <a:cs typeface="Times New Roman"/>
              </a:rPr>
              <a:t>Software</a:t>
            </a:r>
            <a:r>
              <a:rPr sz="4600" spc="-1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collection</a:t>
            </a:r>
            <a:r>
              <a:rPr sz="4600" spc="-1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many</a:t>
            </a:r>
            <a:r>
              <a:rPr sz="4600" spc="-114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programs</a:t>
            </a:r>
            <a:endParaRPr sz="4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15"/>
              </a:spcBef>
              <a:buFont typeface="Arial"/>
              <a:buChar char="•"/>
            </a:pPr>
            <a:endParaRPr sz="4600" dirty="0">
              <a:latin typeface="Times New Roman"/>
              <a:cs typeface="Times New Roman"/>
            </a:endParaRPr>
          </a:p>
          <a:p>
            <a:pPr marL="668020" indent="-619125">
              <a:lnSpc>
                <a:spcPct val="100000"/>
              </a:lnSpc>
              <a:buFont typeface="Arial"/>
              <a:buChar char="•"/>
              <a:tabLst>
                <a:tab pos="668020" algn="l"/>
              </a:tabLst>
            </a:pPr>
            <a:r>
              <a:rPr sz="4600" b="1" spc="-195" dirty="0">
                <a:latin typeface="Times New Roman"/>
                <a:cs typeface="Times New Roman"/>
              </a:rPr>
              <a:t>Two</a:t>
            </a:r>
            <a:r>
              <a:rPr sz="4600" b="1" spc="-160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types</a:t>
            </a:r>
            <a:r>
              <a:rPr sz="4600" b="1" spc="-35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of</a:t>
            </a:r>
            <a:r>
              <a:rPr sz="4600" b="1" spc="20" dirty="0">
                <a:latin typeface="Times New Roman"/>
                <a:cs typeface="Times New Roman"/>
              </a:rPr>
              <a:t> </a:t>
            </a:r>
            <a:r>
              <a:rPr sz="4600" b="1" spc="-10" dirty="0">
                <a:latin typeface="Times New Roman"/>
                <a:cs typeface="Times New Roman"/>
              </a:rPr>
              <a:t>software</a:t>
            </a:r>
            <a:endParaRPr sz="4600" dirty="0">
              <a:latin typeface="Times New Roman"/>
              <a:cs typeface="Times New Roman"/>
            </a:endParaRPr>
          </a:p>
          <a:p>
            <a:pPr marL="50800" marR="2358390">
              <a:lnSpc>
                <a:spcPct val="100000"/>
              </a:lnSpc>
              <a:spcBef>
                <a:spcPts val="1105"/>
              </a:spcBef>
            </a:pPr>
            <a:r>
              <a:rPr sz="4600" spc="-20" dirty="0">
                <a:latin typeface="Carlito"/>
                <a:cs typeface="Carlito"/>
              </a:rPr>
              <a:t>–</a:t>
            </a:r>
            <a:r>
              <a:rPr sz="4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4600" b="1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4600" spc="-25" dirty="0">
                <a:latin typeface="Times New Roman"/>
                <a:cs typeface="Times New Roman"/>
              </a:rPr>
              <a:t>:</a:t>
            </a:r>
            <a:r>
              <a:rPr sz="4600" spc="-2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These</a:t>
            </a:r>
            <a:r>
              <a:rPr sz="4600" spc="-17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programs</a:t>
            </a:r>
            <a:r>
              <a:rPr sz="4600" spc="-17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assist </a:t>
            </a:r>
            <a:r>
              <a:rPr sz="4600" dirty="0">
                <a:latin typeface="Times New Roman"/>
                <a:cs typeface="Times New Roman"/>
              </a:rPr>
              <a:t>general</a:t>
            </a:r>
            <a:r>
              <a:rPr sz="4600" spc="-1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user</a:t>
            </a:r>
            <a:r>
              <a:rPr sz="4600" spc="-1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application</a:t>
            </a:r>
            <a:r>
              <a:rPr sz="4600" spc="-21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programs</a:t>
            </a:r>
            <a:endParaRPr sz="4600" dirty="0">
              <a:latin typeface="Times New Roman"/>
              <a:cs typeface="Times New Roman"/>
            </a:endParaRPr>
          </a:p>
          <a:p>
            <a:pPr marL="536575" indent="-48577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536575" algn="l"/>
              </a:tabLst>
            </a:pPr>
            <a:r>
              <a:rPr sz="4600" dirty="0">
                <a:latin typeface="Times New Roman"/>
                <a:cs typeface="Times New Roman"/>
              </a:rPr>
              <a:t>Ex:-</a:t>
            </a:r>
            <a:r>
              <a:rPr sz="4600" spc="-229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Operating</a:t>
            </a:r>
            <a:r>
              <a:rPr sz="4600" spc="-180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Times New Roman"/>
                <a:cs typeface="Times New Roman"/>
              </a:rPr>
              <a:t>System</a:t>
            </a:r>
            <a:r>
              <a:rPr sz="4600" spc="-2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,</a:t>
            </a:r>
            <a:r>
              <a:rPr sz="4600" spc="-2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Assembler</a:t>
            </a:r>
            <a:r>
              <a:rPr sz="4600" spc="-13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Times New Roman"/>
                <a:cs typeface="Times New Roman"/>
              </a:rPr>
              <a:t>etc.</a:t>
            </a:r>
            <a:endParaRPr sz="4600" dirty="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4730"/>
              </a:spcBef>
            </a:pPr>
            <a:r>
              <a:rPr sz="4600" dirty="0">
                <a:latin typeface="Carlito"/>
                <a:cs typeface="Carlito"/>
              </a:rPr>
              <a:t>–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r>
              <a:rPr sz="46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endParaRPr sz="4600" dirty="0">
              <a:latin typeface="Times New Roman"/>
              <a:cs typeface="Times New Roman"/>
            </a:endParaRPr>
          </a:p>
          <a:p>
            <a:pPr marL="537210" marR="43180" indent="-48704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537210" algn="l"/>
                <a:tab pos="10274935" algn="l"/>
              </a:tabLst>
            </a:pPr>
            <a:r>
              <a:rPr sz="4600" dirty="0">
                <a:latin typeface="Times New Roman"/>
                <a:cs typeface="Times New Roman"/>
              </a:rPr>
              <a:t>These</a:t>
            </a:r>
            <a:r>
              <a:rPr sz="4600" spc="-1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are</a:t>
            </a:r>
            <a:r>
              <a:rPr sz="4600" spc="-1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software</a:t>
            </a:r>
            <a:r>
              <a:rPr sz="4600" spc="-1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developed</a:t>
            </a:r>
            <a:r>
              <a:rPr sz="4600" spc="-1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for</a:t>
            </a:r>
            <a:r>
              <a:rPr sz="4600" spc="-175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the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specific goal.</a:t>
            </a:r>
            <a:endParaRPr sz="4600" dirty="0">
              <a:latin typeface="Times New Roman"/>
              <a:cs typeface="Times New Roman"/>
            </a:endParaRPr>
          </a:p>
          <a:p>
            <a:pPr marL="5365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536575" algn="l"/>
              </a:tabLst>
            </a:pPr>
            <a:r>
              <a:rPr sz="4600" dirty="0">
                <a:latin typeface="Times New Roman"/>
                <a:cs typeface="Times New Roman"/>
              </a:rPr>
              <a:t>Ex.</a:t>
            </a:r>
            <a:r>
              <a:rPr sz="4600" spc="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Media</a:t>
            </a:r>
            <a:r>
              <a:rPr sz="4600" spc="50" dirty="0">
                <a:latin typeface="Times New Roman"/>
                <a:cs typeface="Times New Roman"/>
              </a:rPr>
              <a:t> </a:t>
            </a:r>
            <a:r>
              <a:rPr sz="4600" spc="-105" dirty="0">
                <a:latin typeface="Times New Roman"/>
                <a:cs typeface="Times New Roman"/>
              </a:rPr>
              <a:t>Pl</a:t>
            </a:r>
            <a:r>
              <a:rPr sz="4600" spc="-100" dirty="0">
                <a:latin typeface="Times New Roman"/>
                <a:cs typeface="Times New Roman"/>
              </a:rPr>
              <a:t>a</a:t>
            </a:r>
            <a:r>
              <a:rPr sz="4600" spc="-95" dirty="0">
                <a:latin typeface="Times New Roman"/>
                <a:cs typeface="Times New Roman"/>
              </a:rPr>
              <a:t>y</a:t>
            </a:r>
            <a:r>
              <a:rPr sz="4600" spc="-100" dirty="0">
                <a:latin typeface="Times New Roman"/>
                <a:cs typeface="Times New Roman"/>
              </a:rPr>
              <a:t>e</a:t>
            </a:r>
            <a:r>
              <a:rPr sz="4600" spc="-280" dirty="0">
                <a:latin typeface="Times New Roman"/>
                <a:cs typeface="Times New Roman"/>
              </a:rPr>
              <a:t>r</a:t>
            </a:r>
            <a:r>
              <a:rPr sz="4600" spc="-320" dirty="0">
                <a:latin typeface="Times New Roman"/>
                <a:cs typeface="Times New Roman"/>
              </a:rPr>
              <a:t>,</a:t>
            </a:r>
            <a:r>
              <a:rPr sz="4050" i="1" spc="-1852" baseline="32921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4600" spc="-25" dirty="0" err="1">
                <a:latin typeface="Times New Roman"/>
                <a:cs typeface="Times New Roman"/>
              </a:rPr>
              <a:t>etc</a:t>
            </a:r>
            <a:endParaRPr sz="4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7" y="-21514"/>
            <a:ext cx="1291971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00" i="1" dirty="0">
                <a:latin typeface="Times New Roman"/>
                <a:cs typeface="Times New Roman"/>
              </a:rPr>
              <a:t>System</a:t>
            </a:r>
            <a:r>
              <a:rPr sz="6100" i="1" spc="-220" dirty="0">
                <a:latin typeface="Times New Roman"/>
                <a:cs typeface="Times New Roman"/>
              </a:rPr>
              <a:t> </a:t>
            </a:r>
            <a:r>
              <a:rPr sz="6100" i="1" dirty="0">
                <a:latin typeface="Times New Roman"/>
                <a:cs typeface="Times New Roman"/>
              </a:rPr>
              <a:t>software</a:t>
            </a:r>
            <a:r>
              <a:rPr sz="6100" i="1" spc="-240" dirty="0">
                <a:latin typeface="Times New Roman"/>
                <a:cs typeface="Times New Roman"/>
              </a:rPr>
              <a:t> </a:t>
            </a:r>
            <a:r>
              <a:rPr sz="6100" i="1" dirty="0">
                <a:latin typeface="Times New Roman"/>
                <a:cs typeface="Times New Roman"/>
              </a:rPr>
              <a:t>Vs</a:t>
            </a:r>
            <a:r>
              <a:rPr sz="6100" i="1" spc="-245" dirty="0">
                <a:latin typeface="Times New Roman"/>
                <a:cs typeface="Times New Roman"/>
              </a:rPr>
              <a:t> </a:t>
            </a:r>
            <a:r>
              <a:rPr sz="6100" i="1" dirty="0">
                <a:latin typeface="Times New Roman"/>
                <a:cs typeface="Times New Roman"/>
              </a:rPr>
              <a:t>Application</a:t>
            </a:r>
            <a:r>
              <a:rPr sz="6100" i="1" spc="-220" dirty="0">
                <a:latin typeface="Times New Roman"/>
                <a:cs typeface="Times New Roman"/>
              </a:rPr>
              <a:t> </a:t>
            </a:r>
            <a:r>
              <a:rPr sz="6100" i="1" spc="-10" dirty="0">
                <a:latin typeface="Times New Roman"/>
                <a:cs typeface="Times New Roman"/>
              </a:rPr>
              <a:t>software</a:t>
            </a:r>
            <a:endParaRPr sz="6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407" y="1851239"/>
            <a:ext cx="12209277" cy="69421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7" y="-21514"/>
            <a:ext cx="1291971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00" i="1" dirty="0">
                <a:latin typeface="Times New Roman"/>
                <a:cs typeface="Times New Roman"/>
              </a:rPr>
              <a:t>System</a:t>
            </a:r>
            <a:r>
              <a:rPr sz="6100" i="1" spc="-220" dirty="0">
                <a:latin typeface="Times New Roman"/>
                <a:cs typeface="Times New Roman"/>
              </a:rPr>
              <a:t> </a:t>
            </a:r>
            <a:r>
              <a:rPr sz="6100" i="1" dirty="0">
                <a:latin typeface="Times New Roman"/>
                <a:cs typeface="Times New Roman"/>
              </a:rPr>
              <a:t>software</a:t>
            </a:r>
            <a:r>
              <a:rPr sz="6100" i="1" spc="-240" dirty="0">
                <a:latin typeface="Times New Roman"/>
                <a:cs typeface="Times New Roman"/>
              </a:rPr>
              <a:t> </a:t>
            </a:r>
            <a:r>
              <a:rPr sz="6100" i="1" dirty="0">
                <a:latin typeface="Times New Roman"/>
                <a:cs typeface="Times New Roman"/>
              </a:rPr>
              <a:t>Vs</a:t>
            </a:r>
            <a:r>
              <a:rPr sz="6100" i="1" spc="-245" dirty="0">
                <a:latin typeface="Times New Roman"/>
                <a:cs typeface="Times New Roman"/>
              </a:rPr>
              <a:t> </a:t>
            </a:r>
            <a:r>
              <a:rPr sz="6100" i="1" dirty="0">
                <a:latin typeface="Times New Roman"/>
                <a:cs typeface="Times New Roman"/>
              </a:rPr>
              <a:t>Application</a:t>
            </a:r>
            <a:r>
              <a:rPr sz="6100" i="1" spc="-220" dirty="0">
                <a:latin typeface="Times New Roman"/>
                <a:cs typeface="Times New Roman"/>
              </a:rPr>
              <a:t> </a:t>
            </a:r>
            <a:r>
              <a:rPr sz="6100" i="1" spc="-10" dirty="0">
                <a:latin typeface="Times New Roman"/>
                <a:cs typeface="Times New Roman"/>
              </a:rPr>
              <a:t>software</a:t>
            </a:r>
            <a:endParaRPr sz="6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57673"/>
              </p:ext>
            </p:extLst>
          </p:nvPr>
        </p:nvGraphicFramePr>
        <p:xfrm>
          <a:off x="0" y="1062037"/>
          <a:ext cx="13014325" cy="853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5850">
                <a:tc>
                  <a:txBody>
                    <a:bodyPr/>
                    <a:lstStyle/>
                    <a:p>
                      <a:pPr marL="34290" marR="21590" indent="-63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b="1" spc="-25" dirty="0">
                          <a:latin typeface="Times New Roman"/>
                          <a:cs typeface="Times New Roman"/>
                        </a:rPr>
                        <a:t>Sr. No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0A8F8"/>
                      </a:solidFill>
                      <a:prstDash val="solid"/>
                    </a:lnL>
                    <a:lnR w="9525">
                      <a:solidFill>
                        <a:srgbClr val="00EB86"/>
                      </a:solidFill>
                      <a:prstDash val="solid"/>
                    </a:lnR>
                    <a:lnT w="9525">
                      <a:solidFill>
                        <a:srgbClr val="40A8F8"/>
                      </a:solidFill>
                      <a:prstDash val="solid"/>
                    </a:lnT>
                    <a:lnB w="9525">
                      <a:solidFill>
                        <a:srgbClr val="90A6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3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1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85750" marB="0">
                    <a:lnL w="9525">
                      <a:solidFill>
                        <a:srgbClr val="00EB86"/>
                      </a:solidFill>
                      <a:prstDash val="solid"/>
                    </a:lnL>
                    <a:lnR w="9525">
                      <a:solidFill>
                        <a:srgbClr val="1F39F8"/>
                      </a:solidFill>
                      <a:prstDash val="solid"/>
                    </a:lnR>
                    <a:lnT w="9525">
                      <a:solidFill>
                        <a:srgbClr val="00EB86"/>
                      </a:solidFill>
                      <a:prstDash val="solid"/>
                    </a:lnT>
                    <a:lnB w="9525">
                      <a:solidFill>
                        <a:srgbClr val="00EB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3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1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85750" marB="0">
                    <a:lnL w="9525">
                      <a:solidFill>
                        <a:srgbClr val="1F39F8"/>
                      </a:solidFill>
                      <a:prstDash val="solid"/>
                    </a:lnL>
                    <a:lnR w="9525">
                      <a:solidFill>
                        <a:srgbClr val="1F39F8"/>
                      </a:solidFill>
                      <a:prstDash val="solid"/>
                    </a:lnR>
                    <a:lnT w="9525">
                      <a:solidFill>
                        <a:srgbClr val="1F39F8"/>
                      </a:solidFill>
                      <a:prstDash val="solid"/>
                    </a:lnT>
                    <a:lnB w="9525">
                      <a:solidFill>
                        <a:srgbClr val="D0A8F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0310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2990"/>
                        </a:spcBef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1.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9730" marB="0">
                    <a:lnL w="9525">
                      <a:solidFill>
                        <a:srgbClr val="90A6F8"/>
                      </a:solidFill>
                      <a:prstDash val="solid"/>
                    </a:lnL>
                    <a:lnR w="9525">
                      <a:solidFill>
                        <a:srgbClr val="00EB86"/>
                      </a:solidFill>
                      <a:prstDash val="solid"/>
                    </a:lnR>
                    <a:lnT w="9525">
                      <a:solidFill>
                        <a:srgbClr val="90A6F8"/>
                      </a:solidFill>
                      <a:prstDash val="solid"/>
                    </a:lnT>
                    <a:lnB w="9525">
                      <a:solidFill>
                        <a:srgbClr val="400D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81978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operating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hardware.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66370" marB="0">
                    <a:lnL w="9525">
                      <a:solidFill>
                        <a:srgbClr val="00EB86"/>
                      </a:solidFill>
                      <a:prstDash val="solid"/>
                    </a:lnL>
                    <a:lnR w="9525">
                      <a:solidFill>
                        <a:srgbClr val="D0A8F8"/>
                      </a:solidFill>
                      <a:prstDash val="solid"/>
                    </a:lnR>
                    <a:lnT w="9525">
                      <a:solidFill>
                        <a:srgbClr val="00EB86"/>
                      </a:solidFill>
                      <a:prstDash val="solid"/>
                    </a:lnT>
                    <a:lnB w="9525">
                      <a:solidFill>
                        <a:srgbClr val="AF04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70358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sz="2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task.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66370" marB="0">
                    <a:lnL w="9525">
                      <a:solidFill>
                        <a:srgbClr val="D0A8F8"/>
                      </a:solidFill>
                      <a:prstDash val="solid"/>
                    </a:lnL>
                    <a:lnR w="9525">
                      <a:solidFill>
                        <a:srgbClr val="D0A8F8"/>
                      </a:solidFill>
                      <a:prstDash val="solid"/>
                    </a:lnR>
                    <a:lnT w="9525">
                      <a:solidFill>
                        <a:srgbClr val="D0A8F8"/>
                      </a:solidFill>
                      <a:prstDash val="solid"/>
                    </a:lnT>
                    <a:lnB w="9525">
                      <a:solidFill>
                        <a:srgbClr val="EF036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2.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400D86"/>
                      </a:solidFill>
                      <a:prstDash val="solid"/>
                    </a:lnL>
                    <a:lnR w="9525">
                      <a:solidFill>
                        <a:srgbClr val="AF046C"/>
                      </a:solidFill>
                      <a:prstDash val="solid"/>
                    </a:lnR>
                    <a:lnT w="9525">
                      <a:solidFill>
                        <a:srgbClr val="400D86"/>
                      </a:solidFill>
                      <a:prstDash val="solid"/>
                    </a:lnT>
                    <a:lnB w="9525">
                      <a:solidFill>
                        <a:srgbClr val="AF13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9017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softwares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installed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installed.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AF046C"/>
                      </a:solidFill>
                      <a:prstDash val="solid"/>
                    </a:lnL>
                    <a:lnR w="9525">
                      <a:solidFill>
                        <a:srgbClr val="EF036C"/>
                      </a:solidFill>
                      <a:prstDash val="solid"/>
                    </a:lnR>
                    <a:lnT w="9525">
                      <a:solidFill>
                        <a:srgbClr val="AF046C"/>
                      </a:solidFill>
                      <a:prstDash val="solid"/>
                    </a:lnT>
                    <a:lnB w="9525">
                      <a:solidFill>
                        <a:srgbClr val="6F04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1303020">
                        <a:lnSpc>
                          <a:spcPct val="100000"/>
                        </a:lnSpc>
                        <a:spcBef>
                          <a:spcPts val="268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softwares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installed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according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user’s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requirements.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0360" marB="0">
                    <a:lnL w="9525">
                      <a:solidFill>
                        <a:srgbClr val="EF036C"/>
                      </a:solidFill>
                      <a:prstDash val="solid"/>
                    </a:lnL>
                    <a:lnR w="9525">
                      <a:solidFill>
                        <a:srgbClr val="EF036C"/>
                      </a:solidFill>
                      <a:prstDash val="solid"/>
                    </a:lnR>
                    <a:lnT w="9525">
                      <a:solidFill>
                        <a:srgbClr val="EF036C"/>
                      </a:solidFill>
                      <a:prstDash val="solid"/>
                    </a:lnT>
                    <a:lnB w="9525">
                      <a:solidFill>
                        <a:srgbClr val="6FD26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3.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AF136C"/>
                      </a:solidFill>
                      <a:prstDash val="solid"/>
                    </a:lnL>
                    <a:lnR w="9525">
                      <a:solidFill>
                        <a:srgbClr val="6F046C"/>
                      </a:solidFill>
                      <a:prstDash val="solid"/>
                    </a:lnR>
                    <a:lnT w="9525">
                      <a:solidFill>
                        <a:srgbClr val="AF136C"/>
                      </a:solidFill>
                      <a:prstDash val="solid"/>
                    </a:lnT>
                    <a:lnB w="9525">
                      <a:solidFill>
                        <a:srgbClr val="009F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3022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general,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interact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works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background.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6F046C"/>
                      </a:solidFill>
                      <a:prstDash val="solid"/>
                    </a:lnL>
                    <a:lnR w="9525">
                      <a:solidFill>
                        <a:srgbClr val="6FD26C"/>
                      </a:solidFill>
                      <a:prstDash val="solid"/>
                    </a:lnR>
                    <a:lnT w="9525">
                      <a:solidFill>
                        <a:srgbClr val="6F046C"/>
                      </a:solidFill>
                      <a:prstDash val="solid"/>
                    </a:lnT>
                    <a:lnB w="9525">
                      <a:solidFill>
                        <a:srgbClr val="40F1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1512570">
                        <a:lnSpc>
                          <a:spcPct val="100000"/>
                        </a:lnSpc>
                        <a:spcBef>
                          <a:spcPts val="268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general,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interacts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sofwares.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0995" marB="0">
                    <a:lnL w="9525">
                      <a:solidFill>
                        <a:srgbClr val="6FD26C"/>
                      </a:solidFill>
                      <a:prstDash val="solid"/>
                    </a:lnL>
                    <a:lnR w="9525">
                      <a:solidFill>
                        <a:srgbClr val="6FD26C"/>
                      </a:solidFill>
                      <a:prstDash val="solid"/>
                    </a:lnR>
                    <a:lnT w="9525">
                      <a:solidFill>
                        <a:srgbClr val="6FD26C"/>
                      </a:solidFill>
                      <a:prstDash val="solid"/>
                    </a:lnT>
                    <a:lnB w="9525">
                      <a:solidFill>
                        <a:srgbClr val="9FD46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4.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9525">
                      <a:solidFill>
                        <a:srgbClr val="009F6C"/>
                      </a:solidFill>
                      <a:prstDash val="solid"/>
                    </a:lnL>
                    <a:lnR w="9525">
                      <a:solidFill>
                        <a:srgbClr val="40F16C"/>
                      </a:solidFill>
                      <a:prstDash val="solid"/>
                    </a:lnR>
                    <a:lnT w="9525">
                      <a:solidFill>
                        <a:srgbClr val="009F6C"/>
                      </a:solidFill>
                      <a:prstDash val="solid"/>
                    </a:lnT>
                    <a:lnB w="9525">
                      <a:solidFill>
                        <a:srgbClr val="90C5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182245" algn="just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independently.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platform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running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application softwares.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40F16C"/>
                      </a:solidFill>
                      <a:prstDash val="solid"/>
                    </a:lnL>
                    <a:lnR w="9525">
                      <a:solidFill>
                        <a:srgbClr val="9FD46D"/>
                      </a:solidFill>
                      <a:prstDash val="solid"/>
                    </a:lnR>
                    <a:lnT w="9525">
                      <a:solidFill>
                        <a:srgbClr val="40F16C"/>
                      </a:solidFill>
                      <a:prstDash val="solid"/>
                    </a:lnT>
                    <a:lnB w="9525">
                      <a:solidFill>
                        <a:srgbClr val="C00F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26860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can’t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run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independently.</a:t>
                      </a:r>
                      <a:r>
                        <a:rPr sz="2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can’t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presence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software.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9FD46D"/>
                      </a:solidFill>
                      <a:prstDash val="solid"/>
                    </a:lnL>
                    <a:lnR w="9525">
                      <a:solidFill>
                        <a:srgbClr val="9FD46D"/>
                      </a:solidFill>
                      <a:prstDash val="solid"/>
                    </a:lnR>
                    <a:lnT w="9525">
                      <a:solidFill>
                        <a:srgbClr val="9FD46D"/>
                      </a:solidFill>
                      <a:prstDash val="solid"/>
                    </a:lnT>
                    <a:lnB w="9525">
                      <a:solidFill>
                        <a:srgbClr val="50137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5.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9525">
                      <a:solidFill>
                        <a:srgbClr val="90C56E"/>
                      </a:solidFill>
                      <a:prstDash val="solid"/>
                    </a:lnL>
                    <a:lnR w="9525">
                      <a:solidFill>
                        <a:srgbClr val="C00F71"/>
                      </a:solidFill>
                      <a:prstDash val="solid"/>
                    </a:lnR>
                    <a:lnT w="9525">
                      <a:solidFill>
                        <a:srgbClr val="90C56E"/>
                      </a:solidFill>
                      <a:prstDash val="solid"/>
                    </a:lnT>
                    <a:lnB w="9525">
                      <a:solidFill>
                        <a:srgbClr val="90C5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114935">
                        <a:lnSpc>
                          <a:spcPct val="100000"/>
                        </a:lnSpc>
                        <a:spcBef>
                          <a:spcPts val="269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examples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softwares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compiler,</a:t>
                      </a:r>
                      <a:r>
                        <a:rPr sz="2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assembler</a:t>
                      </a: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341630" marB="0">
                    <a:lnL w="9525">
                      <a:solidFill>
                        <a:srgbClr val="C00F71"/>
                      </a:solidFill>
                      <a:prstDash val="solid"/>
                    </a:lnL>
                    <a:lnR w="9525">
                      <a:solidFill>
                        <a:srgbClr val="501371"/>
                      </a:solidFill>
                      <a:prstDash val="solid"/>
                    </a:lnR>
                    <a:lnT w="9525">
                      <a:solidFill>
                        <a:srgbClr val="C00F71"/>
                      </a:solidFill>
                      <a:prstDash val="solid"/>
                    </a:lnT>
                    <a:lnB w="9525">
                      <a:solidFill>
                        <a:srgbClr val="C00F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495300" algn="just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examples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softwares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processor,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browser</a:t>
                      </a:r>
                    </a:p>
                  </a:txBody>
                  <a:tcPr marL="0" marR="0" marT="128270" marB="0">
                    <a:lnL w="9525">
                      <a:solidFill>
                        <a:srgbClr val="501371"/>
                      </a:solidFill>
                      <a:prstDash val="solid"/>
                    </a:lnL>
                    <a:lnR w="9525">
                      <a:solidFill>
                        <a:srgbClr val="501371"/>
                      </a:solidFill>
                      <a:prstDash val="solid"/>
                    </a:lnR>
                    <a:lnT w="9525">
                      <a:solidFill>
                        <a:srgbClr val="501371"/>
                      </a:solidFill>
                      <a:prstDash val="solid"/>
                    </a:lnT>
                    <a:lnB w="9525">
                      <a:solidFill>
                        <a:srgbClr val="50137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7" y="-21514"/>
            <a:ext cx="1291971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00" i="1" dirty="0">
                <a:latin typeface="Times New Roman"/>
                <a:cs typeface="Times New Roman"/>
              </a:rPr>
              <a:t>System</a:t>
            </a:r>
            <a:r>
              <a:rPr sz="6100" i="1" spc="-220" dirty="0">
                <a:latin typeface="Times New Roman"/>
                <a:cs typeface="Times New Roman"/>
              </a:rPr>
              <a:t> </a:t>
            </a:r>
            <a:r>
              <a:rPr sz="6100" i="1" dirty="0">
                <a:latin typeface="Times New Roman"/>
                <a:cs typeface="Times New Roman"/>
              </a:rPr>
              <a:t>software</a:t>
            </a:r>
            <a:r>
              <a:rPr sz="6100" i="1" spc="-240" dirty="0">
                <a:latin typeface="Times New Roman"/>
                <a:cs typeface="Times New Roman"/>
              </a:rPr>
              <a:t> </a:t>
            </a:r>
            <a:r>
              <a:rPr sz="6100" i="1" dirty="0">
                <a:latin typeface="Times New Roman"/>
                <a:cs typeface="Times New Roman"/>
              </a:rPr>
              <a:t>Vs</a:t>
            </a:r>
            <a:r>
              <a:rPr sz="6100" i="1" spc="-245" dirty="0">
                <a:latin typeface="Times New Roman"/>
                <a:cs typeface="Times New Roman"/>
              </a:rPr>
              <a:t> </a:t>
            </a:r>
            <a:r>
              <a:rPr sz="6100" i="1" dirty="0">
                <a:latin typeface="Times New Roman"/>
                <a:cs typeface="Times New Roman"/>
              </a:rPr>
              <a:t>Application</a:t>
            </a:r>
            <a:r>
              <a:rPr sz="6100" i="1" spc="-220" dirty="0">
                <a:latin typeface="Times New Roman"/>
                <a:cs typeface="Times New Roman"/>
              </a:rPr>
              <a:t> </a:t>
            </a:r>
            <a:r>
              <a:rPr sz="6100" i="1" spc="-10" dirty="0">
                <a:latin typeface="Times New Roman"/>
                <a:cs typeface="Times New Roman"/>
              </a:rPr>
              <a:t>software</a:t>
            </a:r>
            <a:endParaRPr sz="6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93372"/>
              </p:ext>
            </p:extLst>
          </p:nvPr>
        </p:nvGraphicFramePr>
        <p:xfrm>
          <a:off x="254000" y="1239024"/>
          <a:ext cx="13014325" cy="8427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5850">
                <a:tc>
                  <a:txBody>
                    <a:bodyPr/>
                    <a:lstStyle/>
                    <a:p>
                      <a:pPr marL="34290" marR="21590" indent="-63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b="1" spc="-25" dirty="0">
                          <a:latin typeface="Times New Roman"/>
                          <a:cs typeface="Times New Roman"/>
                        </a:rPr>
                        <a:t>Sr. No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0A8F8"/>
                      </a:solidFill>
                      <a:prstDash val="solid"/>
                    </a:lnL>
                    <a:lnR w="9525">
                      <a:solidFill>
                        <a:srgbClr val="00EB86"/>
                      </a:solidFill>
                      <a:prstDash val="solid"/>
                    </a:lnR>
                    <a:lnT w="9525">
                      <a:solidFill>
                        <a:srgbClr val="40A8F8"/>
                      </a:solidFill>
                      <a:prstDash val="solid"/>
                    </a:lnT>
                    <a:lnB w="9525">
                      <a:solidFill>
                        <a:srgbClr val="90A6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3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1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85750" marB="0">
                    <a:lnL w="9525">
                      <a:solidFill>
                        <a:srgbClr val="00EB86"/>
                      </a:solidFill>
                      <a:prstDash val="solid"/>
                    </a:lnL>
                    <a:lnR w="9525">
                      <a:solidFill>
                        <a:srgbClr val="1F39F8"/>
                      </a:solidFill>
                      <a:prstDash val="solid"/>
                    </a:lnR>
                    <a:lnT w="9525">
                      <a:solidFill>
                        <a:srgbClr val="00EB86"/>
                      </a:solidFill>
                      <a:prstDash val="solid"/>
                    </a:lnT>
                    <a:lnB w="9525">
                      <a:solidFill>
                        <a:srgbClr val="00EB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3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1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85750" marB="0">
                    <a:lnL w="9525">
                      <a:solidFill>
                        <a:srgbClr val="1F39F8"/>
                      </a:solidFill>
                      <a:prstDash val="solid"/>
                    </a:lnL>
                    <a:lnR w="9525">
                      <a:solidFill>
                        <a:srgbClr val="1F39F8"/>
                      </a:solidFill>
                      <a:prstDash val="solid"/>
                    </a:lnR>
                    <a:lnT w="9525">
                      <a:solidFill>
                        <a:srgbClr val="1F39F8"/>
                      </a:solidFill>
                      <a:prstDash val="solid"/>
                    </a:lnT>
                    <a:lnB w="9525">
                      <a:solidFill>
                        <a:srgbClr val="D0A8F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0310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2990"/>
                        </a:spcBef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1.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9730" marB="0">
                    <a:lnL w="9525">
                      <a:solidFill>
                        <a:srgbClr val="90A6F8"/>
                      </a:solidFill>
                      <a:prstDash val="solid"/>
                    </a:lnL>
                    <a:lnR w="9525">
                      <a:solidFill>
                        <a:srgbClr val="00EB86"/>
                      </a:solidFill>
                      <a:prstDash val="solid"/>
                    </a:lnR>
                    <a:lnT w="9525">
                      <a:solidFill>
                        <a:srgbClr val="90A6F8"/>
                      </a:solidFill>
                      <a:prstDash val="solid"/>
                    </a:lnT>
                    <a:lnB w="9525">
                      <a:solidFill>
                        <a:srgbClr val="400D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3175">
                        <a:lnSpc>
                          <a:spcPct val="100000"/>
                        </a:lnSpc>
                        <a:spcBef>
                          <a:spcPts val="299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purpose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9730" marB="0">
                    <a:lnL w="9525">
                      <a:solidFill>
                        <a:srgbClr val="00EB86"/>
                      </a:solidFill>
                      <a:prstDash val="solid"/>
                    </a:lnL>
                    <a:lnR w="9525">
                      <a:solidFill>
                        <a:srgbClr val="D0A8F8"/>
                      </a:solidFill>
                      <a:prstDash val="solid"/>
                    </a:lnR>
                    <a:lnT w="9525">
                      <a:solidFill>
                        <a:srgbClr val="00EB86"/>
                      </a:solidFill>
                      <a:prstDash val="solid"/>
                    </a:lnT>
                    <a:lnB w="9525">
                      <a:solidFill>
                        <a:srgbClr val="AF04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299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purpose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9730" marB="0">
                    <a:lnL w="9525">
                      <a:solidFill>
                        <a:srgbClr val="D0A8F8"/>
                      </a:solidFill>
                      <a:prstDash val="solid"/>
                    </a:lnL>
                    <a:lnR w="9525">
                      <a:solidFill>
                        <a:srgbClr val="D0A8F8"/>
                      </a:solidFill>
                      <a:prstDash val="solid"/>
                    </a:lnR>
                    <a:lnT w="9525">
                      <a:solidFill>
                        <a:srgbClr val="D0A8F8"/>
                      </a:solidFill>
                      <a:prstDash val="solid"/>
                    </a:lnT>
                    <a:lnB w="9525">
                      <a:solidFill>
                        <a:srgbClr val="EF036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2.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400D86"/>
                      </a:solidFill>
                      <a:prstDash val="solid"/>
                    </a:lnL>
                    <a:lnR w="9525">
                      <a:solidFill>
                        <a:srgbClr val="AF046C"/>
                      </a:solidFill>
                      <a:prstDash val="solid"/>
                    </a:lnR>
                    <a:lnT w="9525">
                      <a:solidFill>
                        <a:srgbClr val="400D86"/>
                      </a:solidFill>
                      <a:prstDash val="solid"/>
                    </a:lnT>
                    <a:lnB w="9525">
                      <a:solidFill>
                        <a:srgbClr val="AF13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 marR="317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low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language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AF046C"/>
                      </a:solidFill>
                      <a:prstDash val="solid"/>
                    </a:lnL>
                    <a:lnR w="9525">
                      <a:solidFill>
                        <a:srgbClr val="EF036C"/>
                      </a:solidFill>
                      <a:prstDash val="solid"/>
                    </a:lnR>
                    <a:lnT w="9525">
                      <a:solidFill>
                        <a:srgbClr val="AF046C"/>
                      </a:solidFill>
                      <a:prstDash val="solid"/>
                    </a:lnT>
                    <a:lnB w="9525">
                      <a:solidFill>
                        <a:srgbClr val="6F04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language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EF036C"/>
                      </a:solidFill>
                      <a:prstDash val="solid"/>
                    </a:lnL>
                    <a:lnR w="9525">
                      <a:solidFill>
                        <a:srgbClr val="EF036C"/>
                      </a:solidFill>
                      <a:prstDash val="solid"/>
                    </a:lnR>
                    <a:lnT w="9525">
                      <a:solidFill>
                        <a:srgbClr val="EF036C"/>
                      </a:solidFill>
                      <a:prstDash val="solid"/>
                    </a:lnT>
                    <a:lnB w="9525">
                      <a:solidFill>
                        <a:srgbClr val="6FD26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3.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AF136C"/>
                      </a:solidFill>
                      <a:prstDash val="solid"/>
                    </a:lnL>
                    <a:lnR w="9525">
                      <a:solidFill>
                        <a:srgbClr val="6F046C"/>
                      </a:solidFill>
                      <a:prstDash val="solid"/>
                    </a:lnR>
                    <a:lnT w="9525">
                      <a:solidFill>
                        <a:srgbClr val="AF136C"/>
                      </a:solidFill>
                      <a:prstDash val="solid"/>
                    </a:lnT>
                    <a:lnB w="9525">
                      <a:solidFill>
                        <a:srgbClr val="009F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 marR="317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Small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6F046C"/>
                      </a:solidFill>
                      <a:prstDash val="solid"/>
                    </a:lnL>
                    <a:lnR w="9525">
                      <a:solidFill>
                        <a:srgbClr val="6FD26C"/>
                      </a:solidFill>
                      <a:prstDash val="solid"/>
                    </a:lnR>
                    <a:lnT w="9525">
                      <a:solidFill>
                        <a:srgbClr val="6F046C"/>
                      </a:solidFill>
                      <a:prstDash val="solid"/>
                    </a:lnT>
                    <a:lnB w="9525">
                      <a:solidFill>
                        <a:srgbClr val="40F1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6FD26C"/>
                      </a:solidFill>
                      <a:prstDash val="solid"/>
                    </a:lnL>
                    <a:lnR w="9525">
                      <a:solidFill>
                        <a:srgbClr val="6FD26C"/>
                      </a:solidFill>
                      <a:prstDash val="solid"/>
                    </a:lnR>
                    <a:lnT w="9525">
                      <a:solidFill>
                        <a:srgbClr val="6FD26C"/>
                      </a:solidFill>
                      <a:prstDash val="solid"/>
                    </a:lnT>
                    <a:lnB w="9525">
                      <a:solidFill>
                        <a:srgbClr val="9FD46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4.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9525">
                      <a:solidFill>
                        <a:srgbClr val="009F6C"/>
                      </a:solidFill>
                      <a:prstDash val="solid"/>
                    </a:lnL>
                    <a:lnR w="9525">
                      <a:solidFill>
                        <a:srgbClr val="40F16C"/>
                      </a:solidFill>
                      <a:prstDash val="solid"/>
                    </a:lnR>
                    <a:lnT w="9525">
                      <a:solidFill>
                        <a:srgbClr val="009F6C"/>
                      </a:solidFill>
                      <a:prstDash val="solid"/>
                    </a:lnT>
                    <a:lnB w="9525">
                      <a:solidFill>
                        <a:srgbClr val="90C5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 marR="317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implement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9525">
                      <a:solidFill>
                        <a:srgbClr val="40F16C"/>
                      </a:solidFill>
                      <a:prstDash val="solid"/>
                    </a:lnL>
                    <a:lnR w="9525">
                      <a:solidFill>
                        <a:srgbClr val="9FD46D"/>
                      </a:solidFill>
                      <a:prstDash val="solid"/>
                    </a:lnR>
                    <a:lnT w="9525">
                      <a:solidFill>
                        <a:srgbClr val="40F16C"/>
                      </a:solidFill>
                      <a:prstDash val="solid"/>
                    </a:lnT>
                    <a:lnB w="9525">
                      <a:solidFill>
                        <a:srgbClr val="C00F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Easy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implement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9525">
                      <a:solidFill>
                        <a:srgbClr val="9FD46D"/>
                      </a:solidFill>
                      <a:prstDash val="solid"/>
                    </a:lnL>
                    <a:lnR w="9525">
                      <a:solidFill>
                        <a:srgbClr val="9FD46D"/>
                      </a:solidFill>
                      <a:prstDash val="solid"/>
                    </a:lnR>
                    <a:lnT w="9525">
                      <a:solidFill>
                        <a:srgbClr val="9FD46D"/>
                      </a:solidFill>
                      <a:prstDash val="solid"/>
                    </a:lnT>
                    <a:lnB w="9525">
                      <a:solidFill>
                        <a:srgbClr val="50137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5.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9525">
                      <a:solidFill>
                        <a:srgbClr val="90C56E"/>
                      </a:solidFill>
                      <a:prstDash val="solid"/>
                    </a:lnL>
                    <a:lnR w="9525">
                      <a:solidFill>
                        <a:srgbClr val="C00F71"/>
                      </a:solidFill>
                      <a:prstDash val="solid"/>
                    </a:lnR>
                    <a:lnT w="9525">
                      <a:solidFill>
                        <a:srgbClr val="90C56E"/>
                      </a:solidFill>
                      <a:prstDash val="solid"/>
                    </a:lnT>
                    <a:lnB w="9525">
                      <a:solidFill>
                        <a:srgbClr val="90C5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114935">
                        <a:lnSpc>
                          <a:spcPct val="100000"/>
                        </a:lnSpc>
                        <a:spcBef>
                          <a:spcPts val="2690"/>
                        </a:spcBef>
                      </a:pP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lang="en-US"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examples</a:t>
                      </a:r>
                      <a:r>
                        <a:rPr lang="en-US"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lang="en-US"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softwares</a:t>
                      </a:r>
                      <a:r>
                        <a:rPr lang="en-US"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spc="-2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compiler,</a:t>
                      </a:r>
                      <a:r>
                        <a:rPr lang="en-US" sz="2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assembler,</a:t>
                      </a:r>
                      <a:r>
                        <a:rPr lang="en-US" sz="2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debugger,</a:t>
                      </a:r>
                      <a:r>
                        <a:rPr lang="en-US"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driver,</a:t>
                      </a:r>
                      <a:r>
                        <a:rPr lang="en-US" sz="2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spc="-20" dirty="0">
                          <a:latin typeface="Times New Roman"/>
                          <a:cs typeface="Times New Roman"/>
                        </a:rPr>
                        <a:t>etc.</a:t>
                      </a:r>
                      <a:endParaRPr lang="en-US" sz="2800" dirty="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870"/>
                        </a:lnSpc>
                      </a:pPr>
                      <a:endParaRPr lang="en-US" sz="2700" dirty="0">
                        <a:latin typeface="Arial"/>
                        <a:cs typeface="Arial"/>
                      </a:endParaRPr>
                    </a:p>
                  </a:txBody>
                  <a:tcPr marL="0" marR="0" marT="341630" marB="0">
                    <a:lnL w="9525">
                      <a:solidFill>
                        <a:srgbClr val="C00F71"/>
                      </a:solidFill>
                      <a:prstDash val="solid"/>
                    </a:lnL>
                    <a:lnR w="9525">
                      <a:solidFill>
                        <a:srgbClr val="501371"/>
                      </a:solidFill>
                      <a:prstDash val="solid"/>
                    </a:lnR>
                    <a:lnT w="9525">
                      <a:solidFill>
                        <a:srgbClr val="C00F71"/>
                      </a:solidFill>
                      <a:prstDash val="solid"/>
                    </a:lnT>
                    <a:lnB w="9525">
                      <a:solidFill>
                        <a:srgbClr val="C00F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495300" algn="just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lang="en-US"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examples</a:t>
                      </a:r>
                      <a:r>
                        <a:rPr lang="en-US"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lang="en-US"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spc="-10" dirty="0" err="1">
                          <a:latin typeface="Times New Roman"/>
                          <a:cs typeface="Times New Roman"/>
                        </a:rPr>
                        <a:t>softwares</a:t>
                      </a:r>
                      <a:r>
                        <a:rPr lang="en-US"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lang="en-US"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lang="en-US"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processor,</a:t>
                      </a:r>
                      <a:r>
                        <a:rPr lang="en-US"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lang="en-US"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browser,</a:t>
                      </a:r>
                      <a:r>
                        <a:rPr lang="en-US"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spc="-10" dirty="0">
                          <a:latin typeface="Times New Roman"/>
                          <a:cs typeface="Times New Roman"/>
                        </a:rPr>
                        <a:t>media </a:t>
                      </a:r>
                      <a:endParaRPr lang="en-US"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501371"/>
                      </a:solidFill>
                      <a:prstDash val="solid"/>
                    </a:lnL>
                    <a:lnR w="9525">
                      <a:solidFill>
                        <a:srgbClr val="501371"/>
                      </a:solidFill>
                      <a:prstDash val="solid"/>
                    </a:lnR>
                    <a:lnT w="9525">
                      <a:solidFill>
                        <a:srgbClr val="501371"/>
                      </a:solidFill>
                      <a:prstDash val="solid"/>
                    </a:lnT>
                    <a:lnB w="9525">
                      <a:solidFill>
                        <a:srgbClr val="50137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" y="0"/>
              <a:ext cx="13004290" cy="15407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2579" y="25984"/>
            <a:ext cx="1237932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00" dirty="0">
                <a:latin typeface="P052"/>
                <a:cs typeface="P052"/>
              </a:rPr>
              <a:t>System</a:t>
            </a:r>
            <a:r>
              <a:rPr sz="6100" spc="-265" dirty="0">
                <a:latin typeface="P052"/>
                <a:cs typeface="P052"/>
              </a:rPr>
              <a:t> </a:t>
            </a:r>
            <a:r>
              <a:rPr sz="6100" dirty="0">
                <a:latin typeface="P052"/>
                <a:cs typeface="P052"/>
              </a:rPr>
              <a:t>Programming</a:t>
            </a:r>
            <a:r>
              <a:rPr sz="6100" spc="-254" dirty="0">
                <a:latin typeface="P052"/>
                <a:cs typeface="P052"/>
              </a:rPr>
              <a:t> </a:t>
            </a:r>
            <a:r>
              <a:rPr sz="6100" spc="-10" dirty="0">
                <a:latin typeface="P052"/>
                <a:cs typeface="P052"/>
              </a:rPr>
              <a:t>Components</a:t>
            </a:r>
            <a:endParaRPr sz="6100">
              <a:latin typeface="P052"/>
              <a:cs typeface="P05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130" y="1132992"/>
            <a:ext cx="4164329" cy="796436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4000" dirty="0">
                <a:latin typeface="Times New Roman"/>
                <a:cs typeface="Times New Roman"/>
              </a:rPr>
              <a:t>-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Text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Editors</a:t>
            </a:r>
            <a:endParaRPr sz="40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1400"/>
              </a:spcBef>
              <a:buChar char="-"/>
              <a:tabLst>
                <a:tab pos="315595" algn="l"/>
              </a:tabLst>
            </a:pPr>
            <a:r>
              <a:rPr sz="4000" spc="-10" dirty="0">
                <a:latin typeface="Times New Roman"/>
                <a:cs typeface="Times New Roman"/>
              </a:rPr>
              <a:t>Assembler</a:t>
            </a:r>
            <a:endParaRPr sz="40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1395"/>
              </a:spcBef>
              <a:buChar char="-"/>
              <a:tabLst>
                <a:tab pos="315595" algn="l"/>
              </a:tabLst>
            </a:pPr>
            <a:r>
              <a:rPr sz="4000" spc="-10" dirty="0">
                <a:latin typeface="Times New Roman"/>
                <a:cs typeface="Times New Roman"/>
              </a:rPr>
              <a:t>Macros</a:t>
            </a:r>
            <a:endParaRPr sz="40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1405"/>
              </a:spcBef>
              <a:buChar char="-"/>
              <a:tabLst>
                <a:tab pos="315595" algn="l"/>
              </a:tabLst>
            </a:pPr>
            <a:r>
              <a:rPr sz="4000" spc="-10" dirty="0">
                <a:latin typeface="Times New Roman"/>
                <a:cs typeface="Times New Roman"/>
              </a:rPr>
              <a:t>Compiler</a:t>
            </a:r>
            <a:endParaRPr sz="40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1405"/>
              </a:spcBef>
              <a:buChar char="-"/>
              <a:tabLst>
                <a:tab pos="315595" algn="l"/>
              </a:tabLst>
            </a:pPr>
            <a:r>
              <a:rPr sz="4000" spc="-10" dirty="0">
                <a:latin typeface="Times New Roman"/>
                <a:cs typeface="Times New Roman"/>
              </a:rPr>
              <a:t>Interpreter</a:t>
            </a:r>
            <a:endParaRPr sz="40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1395"/>
              </a:spcBef>
              <a:buChar char="-"/>
              <a:tabLst>
                <a:tab pos="315595" algn="l"/>
              </a:tabLst>
            </a:pPr>
            <a:r>
              <a:rPr sz="4000" spc="-10" dirty="0">
                <a:latin typeface="Times New Roman"/>
                <a:cs typeface="Times New Roman"/>
              </a:rPr>
              <a:t>Loader</a:t>
            </a:r>
            <a:endParaRPr sz="40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1405"/>
              </a:spcBef>
              <a:buChar char="-"/>
              <a:tabLst>
                <a:tab pos="315595" algn="l"/>
              </a:tabLst>
            </a:pPr>
            <a:r>
              <a:rPr sz="4000" spc="-10" dirty="0">
                <a:latin typeface="Times New Roman"/>
                <a:cs typeface="Times New Roman"/>
              </a:rPr>
              <a:t>Linker</a:t>
            </a:r>
            <a:endParaRPr sz="40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1405"/>
              </a:spcBef>
              <a:buChar char="-"/>
              <a:tabLst>
                <a:tab pos="315595" algn="l"/>
              </a:tabLst>
            </a:pPr>
            <a:r>
              <a:rPr sz="4000" spc="-10" dirty="0">
                <a:latin typeface="Times New Roman"/>
                <a:cs typeface="Times New Roman"/>
              </a:rPr>
              <a:t>Debugger</a:t>
            </a:r>
            <a:endParaRPr sz="40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1390"/>
              </a:spcBef>
              <a:buChar char="-"/>
              <a:tabLst>
                <a:tab pos="315595" algn="l"/>
              </a:tabLst>
            </a:pPr>
            <a:r>
              <a:rPr sz="4000" dirty="0">
                <a:latin typeface="Times New Roman"/>
                <a:cs typeface="Times New Roman"/>
              </a:rPr>
              <a:t>Device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Driver</a:t>
            </a:r>
            <a:endParaRPr sz="40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spcBef>
                <a:spcPts val="1410"/>
              </a:spcBef>
              <a:buChar char="-"/>
              <a:tabLst>
                <a:tab pos="315595" algn="l"/>
              </a:tabLst>
            </a:pPr>
            <a:r>
              <a:rPr sz="4000" dirty="0">
                <a:latin typeface="Times New Roman"/>
                <a:cs typeface="Times New Roman"/>
              </a:rPr>
              <a:t>Operating</a:t>
            </a:r>
            <a:r>
              <a:rPr sz="4000" spc="13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System.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096" y="-28829"/>
            <a:ext cx="48082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14" dirty="0">
                <a:latin typeface="Times New Roman"/>
                <a:cs typeface="Times New Roman"/>
              </a:rPr>
              <a:t>Text</a:t>
            </a:r>
            <a:r>
              <a:rPr sz="7200" spc="-335" dirty="0">
                <a:latin typeface="Times New Roman"/>
                <a:cs typeface="Times New Roman"/>
              </a:rPr>
              <a:t> </a:t>
            </a:r>
            <a:r>
              <a:rPr sz="7200" spc="-20" dirty="0">
                <a:latin typeface="Times New Roman"/>
                <a:cs typeface="Times New Roman"/>
              </a:rPr>
              <a:t>Editors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686" y="1006936"/>
            <a:ext cx="12677140" cy="6968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9109" marR="466725" indent="-487045">
              <a:lnSpc>
                <a:spcPct val="150100"/>
              </a:lnSpc>
              <a:spcBef>
                <a:spcPts val="90"/>
              </a:spcBef>
              <a:buFont typeface="Arial"/>
              <a:buChar char="•"/>
              <a:tabLst>
                <a:tab pos="499109" algn="l"/>
                <a:tab pos="2030730" algn="l"/>
                <a:tab pos="2630805" algn="l"/>
                <a:tab pos="3115945" algn="l"/>
                <a:tab pos="5321300" algn="l"/>
                <a:tab pos="7313295" algn="l"/>
                <a:tab pos="8341995" algn="l"/>
                <a:tab pos="9944100" algn="l"/>
                <a:tab pos="10428605" algn="l"/>
                <a:tab pos="11798935" algn="l"/>
              </a:tabLst>
            </a:pPr>
            <a:r>
              <a:rPr sz="4100" spc="-10" dirty="0">
                <a:latin typeface="Times New Roman"/>
                <a:cs typeface="Times New Roman"/>
              </a:rPr>
              <a:t>Editor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25" dirty="0">
                <a:latin typeface="Times New Roman"/>
                <a:cs typeface="Times New Roman"/>
              </a:rPr>
              <a:t>is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50" dirty="0">
                <a:latin typeface="Times New Roman"/>
                <a:cs typeface="Times New Roman"/>
              </a:rPr>
              <a:t>a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10" dirty="0">
                <a:latin typeface="Times New Roman"/>
                <a:cs typeface="Times New Roman"/>
              </a:rPr>
              <a:t>computer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10" dirty="0">
                <a:latin typeface="Times New Roman"/>
                <a:cs typeface="Times New Roman"/>
              </a:rPr>
              <a:t>program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20" dirty="0">
                <a:latin typeface="Times New Roman"/>
                <a:cs typeface="Times New Roman"/>
              </a:rPr>
              <a:t>that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10" dirty="0">
                <a:latin typeface="Times New Roman"/>
                <a:cs typeface="Times New Roman"/>
              </a:rPr>
              <a:t>allows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50" dirty="0">
                <a:latin typeface="Times New Roman"/>
                <a:cs typeface="Times New Roman"/>
              </a:rPr>
              <a:t>a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20" dirty="0">
                <a:latin typeface="Times New Roman"/>
                <a:cs typeface="Times New Roman"/>
              </a:rPr>
              <a:t>user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25" dirty="0">
                <a:latin typeface="Times New Roman"/>
                <a:cs typeface="Times New Roman"/>
              </a:rPr>
              <a:t>to </a:t>
            </a:r>
            <a:r>
              <a:rPr sz="4100" dirty="0">
                <a:latin typeface="Times New Roman"/>
                <a:cs typeface="Times New Roman"/>
              </a:rPr>
              <a:t>create</a:t>
            </a:r>
            <a:r>
              <a:rPr sz="4100" spc="-114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and</a:t>
            </a:r>
            <a:r>
              <a:rPr sz="4100" spc="-8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revise</a:t>
            </a:r>
            <a:r>
              <a:rPr sz="4100" spc="-1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</a:t>
            </a:r>
            <a:r>
              <a:rPr sz="4100" spc="-85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document..</a:t>
            </a:r>
            <a:endParaRPr sz="4100">
              <a:latin typeface="Times New Roman"/>
              <a:cs typeface="Times New Roman"/>
            </a:endParaRPr>
          </a:p>
          <a:p>
            <a:pPr marL="499109" marR="5080" indent="-487045">
              <a:lnSpc>
                <a:spcPct val="150000"/>
              </a:lnSpc>
              <a:spcBef>
                <a:spcPts val="1010"/>
              </a:spcBef>
              <a:buFont typeface="Arial"/>
              <a:buChar char="•"/>
              <a:tabLst>
                <a:tab pos="499109" algn="l"/>
                <a:tab pos="11623675" algn="l"/>
              </a:tabLst>
            </a:pPr>
            <a:r>
              <a:rPr sz="4100" dirty="0">
                <a:latin typeface="Times New Roman"/>
                <a:cs typeface="Times New Roman"/>
              </a:rPr>
              <a:t>A</a:t>
            </a:r>
            <a:r>
              <a:rPr sz="4100" spc="20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text</a:t>
            </a:r>
            <a:r>
              <a:rPr sz="4100" b="1" spc="180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editor</a:t>
            </a:r>
            <a:r>
              <a:rPr sz="4100" b="1" spc="13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is</a:t>
            </a:r>
            <a:r>
              <a:rPr sz="4100" spc="2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</a:t>
            </a:r>
            <a:r>
              <a:rPr sz="4100" spc="229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type</a:t>
            </a:r>
            <a:r>
              <a:rPr sz="4100" spc="2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of</a:t>
            </a:r>
            <a:r>
              <a:rPr sz="4100" spc="215" dirty="0">
                <a:latin typeface="Times New Roman"/>
                <a:cs typeface="Times New Roman"/>
              </a:rPr>
              <a:t> </a:t>
            </a:r>
            <a:r>
              <a:rPr sz="4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program</a:t>
            </a:r>
            <a:r>
              <a:rPr sz="4100" u="sng" spc="1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100" u="none" dirty="0">
                <a:latin typeface="Times New Roman"/>
                <a:cs typeface="Times New Roman"/>
              </a:rPr>
              <a:t>used</a:t>
            </a:r>
            <a:r>
              <a:rPr sz="4100" u="none" spc="204" dirty="0">
                <a:latin typeface="Times New Roman"/>
                <a:cs typeface="Times New Roman"/>
              </a:rPr>
              <a:t> </a:t>
            </a:r>
            <a:r>
              <a:rPr sz="4100" u="none" dirty="0">
                <a:latin typeface="Times New Roman"/>
                <a:cs typeface="Times New Roman"/>
              </a:rPr>
              <a:t>for</a:t>
            </a:r>
            <a:r>
              <a:rPr sz="4100" u="none" spc="195" dirty="0">
                <a:latin typeface="Times New Roman"/>
                <a:cs typeface="Times New Roman"/>
              </a:rPr>
              <a:t> </a:t>
            </a:r>
            <a:r>
              <a:rPr sz="4100" u="none" spc="-10" dirty="0">
                <a:latin typeface="Times New Roman"/>
                <a:cs typeface="Times New Roman"/>
              </a:rPr>
              <a:t>editing</a:t>
            </a:r>
            <a:r>
              <a:rPr sz="4100" u="none" dirty="0">
                <a:latin typeface="Times New Roman"/>
                <a:cs typeface="Times New Roman"/>
              </a:rPr>
              <a:t>	</a:t>
            </a:r>
            <a:r>
              <a:rPr sz="4100" u="none" spc="-10" dirty="0">
                <a:latin typeface="Times New Roman"/>
                <a:cs typeface="Times New Roman"/>
              </a:rPr>
              <a:t>plain </a:t>
            </a:r>
            <a:r>
              <a:rPr sz="4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text</a:t>
            </a:r>
            <a:r>
              <a:rPr sz="4100" u="sng" spc="-1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1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files</a:t>
            </a:r>
            <a:r>
              <a:rPr sz="4100" u="none" spc="-10" dirty="0">
                <a:latin typeface="Times New Roman"/>
                <a:cs typeface="Times New Roman"/>
              </a:rPr>
              <a:t>.</a:t>
            </a:r>
            <a:endParaRPr sz="4100">
              <a:latin typeface="Times New Roman"/>
              <a:cs typeface="Times New Roman"/>
            </a:endParaRPr>
          </a:p>
          <a:p>
            <a:pPr marL="499109" marR="656590" indent="-487045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499109" algn="l"/>
                <a:tab pos="1856739" algn="l"/>
                <a:tab pos="2835275" algn="l"/>
                <a:tab pos="4069715" algn="l"/>
                <a:tab pos="4842510" algn="l"/>
                <a:tab pos="5947410" algn="l"/>
                <a:tab pos="7491730" algn="l"/>
                <a:tab pos="8604250" algn="l"/>
                <a:tab pos="9663430" algn="l"/>
                <a:tab pos="11065510" algn="l"/>
              </a:tabLst>
            </a:pPr>
            <a:r>
              <a:rPr sz="4100" spc="-20" dirty="0">
                <a:latin typeface="Times New Roman"/>
                <a:cs typeface="Times New Roman"/>
              </a:rPr>
              <a:t>With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25" dirty="0">
                <a:latin typeface="Times New Roman"/>
                <a:cs typeface="Times New Roman"/>
              </a:rPr>
              <a:t>the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20" dirty="0">
                <a:latin typeface="Times New Roman"/>
                <a:cs typeface="Times New Roman"/>
              </a:rPr>
              <a:t>help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25" dirty="0">
                <a:latin typeface="Times New Roman"/>
                <a:cs typeface="Times New Roman"/>
              </a:rPr>
              <a:t>of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20" dirty="0">
                <a:latin typeface="Times New Roman"/>
                <a:cs typeface="Times New Roman"/>
              </a:rPr>
              <a:t>text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10" dirty="0">
                <a:latin typeface="Times New Roman"/>
                <a:cs typeface="Times New Roman"/>
              </a:rPr>
              <a:t>editor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25" dirty="0">
                <a:latin typeface="Times New Roman"/>
                <a:cs typeface="Times New Roman"/>
              </a:rPr>
              <a:t>you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25" dirty="0">
                <a:latin typeface="Times New Roman"/>
                <a:cs typeface="Times New Roman"/>
              </a:rPr>
              <a:t>can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10" dirty="0">
                <a:latin typeface="Times New Roman"/>
                <a:cs typeface="Times New Roman"/>
              </a:rPr>
              <a:t>write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30" dirty="0">
                <a:latin typeface="Times New Roman"/>
                <a:cs typeface="Times New Roman"/>
              </a:rPr>
              <a:t>your </a:t>
            </a:r>
            <a:r>
              <a:rPr sz="4100" dirty="0">
                <a:latin typeface="Times New Roman"/>
                <a:cs typeface="Times New Roman"/>
              </a:rPr>
              <a:t>program(e.g.</a:t>
            </a:r>
            <a:r>
              <a:rPr sz="4100" spc="-14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C</a:t>
            </a:r>
            <a:r>
              <a:rPr sz="4100" spc="-90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Program</a:t>
            </a:r>
            <a:r>
              <a:rPr sz="4100" spc="-18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or</a:t>
            </a:r>
            <a:r>
              <a:rPr sz="4100" spc="-9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Java</a:t>
            </a:r>
            <a:r>
              <a:rPr sz="4100" spc="-95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Program).</a:t>
            </a:r>
            <a:endParaRPr sz="41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3454"/>
              </a:spcBef>
              <a:buFont typeface="Arial"/>
              <a:buChar char="•"/>
              <a:tabLst>
                <a:tab pos="498475" algn="l"/>
              </a:tabLst>
            </a:pPr>
            <a:r>
              <a:rPr sz="4100" spc="-165" dirty="0">
                <a:latin typeface="Times New Roman"/>
                <a:cs typeface="Times New Roman"/>
              </a:rPr>
              <a:t>Text</a:t>
            </a:r>
            <a:r>
              <a:rPr sz="4100" spc="-265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editor’s</a:t>
            </a:r>
            <a:r>
              <a:rPr sz="4100" spc="-2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example</a:t>
            </a:r>
            <a:r>
              <a:rPr sz="4100" spc="-1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is</a:t>
            </a:r>
            <a:r>
              <a:rPr sz="4100" spc="-5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Notepad.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642" y="-28829"/>
            <a:ext cx="8180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5" dirty="0">
                <a:latin typeface="Times New Roman"/>
                <a:cs typeface="Times New Roman"/>
              </a:rPr>
              <a:t>Types</a:t>
            </a:r>
            <a:r>
              <a:rPr sz="7200" spc="-305" dirty="0">
                <a:latin typeface="Times New Roman"/>
                <a:cs typeface="Times New Roman"/>
              </a:rPr>
              <a:t> </a:t>
            </a:r>
            <a:r>
              <a:rPr sz="7200" spc="-60" dirty="0">
                <a:latin typeface="Times New Roman"/>
                <a:cs typeface="Times New Roman"/>
              </a:rPr>
              <a:t>of</a:t>
            </a:r>
            <a:r>
              <a:rPr sz="7200" spc="-390" dirty="0">
                <a:latin typeface="Times New Roman"/>
                <a:cs typeface="Times New Roman"/>
              </a:rPr>
              <a:t> </a:t>
            </a:r>
            <a:r>
              <a:rPr sz="7200" spc="-114" dirty="0">
                <a:latin typeface="Times New Roman"/>
                <a:cs typeface="Times New Roman"/>
              </a:rPr>
              <a:t>Text</a:t>
            </a:r>
            <a:r>
              <a:rPr sz="7200" spc="-330" dirty="0">
                <a:latin typeface="Times New Roman"/>
                <a:cs typeface="Times New Roman"/>
              </a:rPr>
              <a:t> </a:t>
            </a:r>
            <a:r>
              <a:rPr sz="7200" spc="-10" dirty="0">
                <a:latin typeface="Times New Roman"/>
                <a:cs typeface="Times New Roman"/>
              </a:rPr>
              <a:t>Editors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7" y="1006936"/>
            <a:ext cx="12351385" cy="7779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4380" marR="5080" indent="-742315" algn="just">
              <a:lnSpc>
                <a:spcPct val="150000"/>
              </a:lnSpc>
              <a:spcBef>
                <a:spcPts val="95"/>
              </a:spcBef>
              <a:buAutoNum type="arabicPeriod"/>
              <a:tabLst>
                <a:tab pos="754380" algn="l"/>
              </a:tabLst>
            </a:pPr>
            <a:r>
              <a:rPr sz="4100" b="1" dirty="0">
                <a:latin typeface="Times New Roman"/>
                <a:cs typeface="Times New Roman"/>
              </a:rPr>
              <a:t>Line</a:t>
            </a:r>
            <a:r>
              <a:rPr sz="4100" b="1" spc="805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editor</a:t>
            </a:r>
            <a:r>
              <a:rPr sz="4100" b="1" spc="710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:</a:t>
            </a:r>
            <a:r>
              <a:rPr sz="4100" b="1" spc="78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This</a:t>
            </a:r>
            <a:r>
              <a:rPr sz="4100" spc="79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code</a:t>
            </a:r>
            <a:r>
              <a:rPr sz="4100" spc="80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editor</a:t>
            </a:r>
            <a:r>
              <a:rPr sz="4100" spc="78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edits</a:t>
            </a:r>
            <a:r>
              <a:rPr sz="4100" spc="79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the</a:t>
            </a:r>
            <a:r>
              <a:rPr sz="4100" spc="80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file</a:t>
            </a:r>
            <a:r>
              <a:rPr sz="4100" spc="79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line</a:t>
            </a:r>
            <a:r>
              <a:rPr sz="4100" spc="805" dirty="0">
                <a:latin typeface="Times New Roman"/>
                <a:cs typeface="Times New Roman"/>
              </a:rPr>
              <a:t> </a:t>
            </a:r>
            <a:r>
              <a:rPr sz="4100" spc="-25" dirty="0">
                <a:latin typeface="Times New Roman"/>
                <a:cs typeface="Times New Roman"/>
              </a:rPr>
              <a:t>by </a:t>
            </a:r>
            <a:r>
              <a:rPr sz="4100" dirty="0">
                <a:latin typeface="Times New Roman"/>
                <a:cs typeface="Times New Roman"/>
              </a:rPr>
              <a:t>line.</a:t>
            </a:r>
            <a:r>
              <a:rPr sz="4100" spc="52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You</a:t>
            </a:r>
            <a:r>
              <a:rPr sz="4100" spc="52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cannot</a:t>
            </a:r>
            <a:r>
              <a:rPr sz="4100" spc="52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work</a:t>
            </a:r>
            <a:r>
              <a:rPr sz="4100" spc="5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on</a:t>
            </a:r>
            <a:r>
              <a:rPr sz="4100" spc="50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</a:t>
            </a:r>
            <a:r>
              <a:rPr sz="4100" spc="5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stream</a:t>
            </a:r>
            <a:r>
              <a:rPr sz="4100" spc="5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of</a:t>
            </a:r>
            <a:r>
              <a:rPr sz="4100" spc="52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lines</a:t>
            </a:r>
            <a:r>
              <a:rPr sz="4100" spc="5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using</a:t>
            </a:r>
            <a:r>
              <a:rPr sz="4100" spc="520" dirty="0">
                <a:latin typeface="Times New Roman"/>
                <a:cs typeface="Times New Roman"/>
              </a:rPr>
              <a:t> </a:t>
            </a:r>
            <a:r>
              <a:rPr sz="4100" spc="-25" dirty="0">
                <a:latin typeface="Times New Roman"/>
                <a:cs typeface="Times New Roman"/>
              </a:rPr>
              <a:t>the </a:t>
            </a:r>
            <a:r>
              <a:rPr sz="4100" dirty="0">
                <a:latin typeface="Times New Roman"/>
                <a:cs typeface="Times New Roman"/>
              </a:rPr>
              <a:t>line</a:t>
            </a:r>
            <a:r>
              <a:rPr sz="4100" spc="-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editor.</a:t>
            </a:r>
            <a:r>
              <a:rPr sz="4100" spc="-5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Example</a:t>
            </a:r>
            <a:r>
              <a:rPr sz="4100" spc="-4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of</a:t>
            </a:r>
            <a:r>
              <a:rPr sz="4100" spc="-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</a:t>
            </a:r>
            <a:r>
              <a:rPr sz="4100" spc="-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line</a:t>
            </a:r>
            <a:r>
              <a:rPr sz="4100" spc="-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editor</a:t>
            </a:r>
            <a:r>
              <a:rPr sz="4100" spc="-5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is</a:t>
            </a:r>
            <a:r>
              <a:rPr sz="4100" spc="-30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teleprinter.</a:t>
            </a:r>
            <a:endParaRPr sz="4100">
              <a:latin typeface="Times New Roman"/>
              <a:cs typeface="Times New Roman"/>
            </a:endParaRPr>
          </a:p>
          <a:p>
            <a:pPr marL="753110" marR="5080" indent="-741045" algn="just">
              <a:lnSpc>
                <a:spcPct val="150000"/>
              </a:lnSpc>
              <a:spcBef>
                <a:spcPts val="1010"/>
              </a:spcBef>
              <a:buAutoNum type="arabicPeriod"/>
              <a:tabLst>
                <a:tab pos="754380" algn="l"/>
              </a:tabLst>
            </a:pPr>
            <a:r>
              <a:rPr sz="4100" b="1" dirty="0">
                <a:latin typeface="Times New Roman"/>
                <a:cs typeface="Times New Roman"/>
              </a:rPr>
              <a:t>Stream</a:t>
            </a:r>
            <a:r>
              <a:rPr sz="4100" b="1" spc="40" dirty="0">
                <a:latin typeface="Times New Roman"/>
                <a:cs typeface="Times New Roman"/>
              </a:rPr>
              <a:t>  </a:t>
            </a:r>
            <a:r>
              <a:rPr sz="4100" b="1" dirty="0">
                <a:latin typeface="Times New Roman"/>
                <a:cs typeface="Times New Roman"/>
              </a:rPr>
              <a:t>editor</a:t>
            </a:r>
            <a:r>
              <a:rPr sz="4100" b="1" spc="10" dirty="0">
                <a:latin typeface="Times New Roman"/>
                <a:cs typeface="Times New Roman"/>
              </a:rPr>
              <a:t>  </a:t>
            </a:r>
            <a:r>
              <a:rPr sz="4100" b="1" dirty="0">
                <a:latin typeface="Times New Roman"/>
                <a:cs typeface="Times New Roman"/>
              </a:rPr>
              <a:t>:</a:t>
            </a:r>
            <a:r>
              <a:rPr sz="4100" b="1" spc="35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In</a:t>
            </a:r>
            <a:r>
              <a:rPr sz="4100" spc="40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this</a:t>
            </a:r>
            <a:r>
              <a:rPr sz="4100" spc="35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type</a:t>
            </a:r>
            <a:r>
              <a:rPr sz="4100" spc="40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of</a:t>
            </a:r>
            <a:r>
              <a:rPr sz="4100" spc="40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editors,</a:t>
            </a:r>
            <a:r>
              <a:rPr sz="4100" spc="40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the</a:t>
            </a:r>
            <a:r>
              <a:rPr sz="4100" spc="45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file</a:t>
            </a:r>
            <a:r>
              <a:rPr sz="4100" spc="30" dirty="0">
                <a:latin typeface="Times New Roman"/>
                <a:cs typeface="Times New Roman"/>
              </a:rPr>
              <a:t>  </a:t>
            </a:r>
            <a:r>
              <a:rPr sz="4100" spc="-25" dirty="0">
                <a:latin typeface="Times New Roman"/>
                <a:cs typeface="Times New Roman"/>
              </a:rPr>
              <a:t>is 	</a:t>
            </a:r>
            <a:r>
              <a:rPr sz="4100" dirty="0">
                <a:latin typeface="Times New Roman"/>
                <a:cs typeface="Times New Roman"/>
              </a:rPr>
              <a:t>treated</a:t>
            </a:r>
            <a:r>
              <a:rPr sz="4100" spc="7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as</a:t>
            </a:r>
            <a:r>
              <a:rPr sz="4100" spc="7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continuous</a:t>
            </a:r>
            <a:r>
              <a:rPr sz="4100" spc="7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flow</a:t>
            </a:r>
            <a:r>
              <a:rPr sz="4100" spc="7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or</a:t>
            </a:r>
            <a:r>
              <a:rPr sz="4100" spc="74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sequence</a:t>
            </a:r>
            <a:r>
              <a:rPr sz="4100" spc="75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of</a:t>
            </a:r>
            <a:r>
              <a:rPr sz="4100" spc="750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characters 	</a:t>
            </a:r>
            <a:r>
              <a:rPr sz="4100" dirty="0">
                <a:latin typeface="Times New Roman"/>
                <a:cs typeface="Times New Roman"/>
              </a:rPr>
              <a:t>instead</a:t>
            </a:r>
            <a:r>
              <a:rPr sz="4100" spc="8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of</a:t>
            </a:r>
            <a:r>
              <a:rPr sz="4100" spc="86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line</a:t>
            </a:r>
            <a:r>
              <a:rPr sz="4100" spc="86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numbers,</a:t>
            </a:r>
            <a:r>
              <a:rPr sz="4100" spc="86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which</a:t>
            </a:r>
            <a:r>
              <a:rPr sz="4100" spc="85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means</a:t>
            </a:r>
            <a:r>
              <a:rPr sz="4100" spc="86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here</a:t>
            </a:r>
            <a:r>
              <a:rPr sz="4100" spc="85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you</a:t>
            </a:r>
            <a:r>
              <a:rPr sz="4100" spc="860" dirty="0">
                <a:latin typeface="Times New Roman"/>
                <a:cs typeface="Times New Roman"/>
              </a:rPr>
              <a:t> </a:t>
            </a:r>
            <a:r>
              <a:rPr sz="4100" spc="-25" dirty="0">
                <a:latin typeface="Times New Roman"/>
                <a:cs typeface="Times New Roman"/>
              </a:rPr>
              <a:t>can 	</a:t>
            </a:r>
            <a:r>
              <a:rPr sz="4100" dirty="0">
                <a:latin typeface="Times New Roman"/>
                <a:cs typeface="Times New Roman"/>
              </a:rPr>
              <a:t>type</a:t>
            </a:r>
            <a:r>
              <a:rPr sz="4100" spc="-15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paragraphs.</a:t>
            </a: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60"/>
              </a:spcBef>
            </a:pPr>
            <a:r>
              <a:rPr sz="4100" dirty="0">
                <a:latin typeface="Times New Roman"/>
                <a:cs typeface="Times New Roman"/>
              </a:rPr>
              <a:t>Ex</a:t>
            </a:r>
            <a:r>
              <a:rPr sz="4100" spc="-1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:</a:t>
            </a:r>
            <a:r>
              <a:rPr sz="4100" spc="-1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Sed</a:t>
            </a:r>
            <a:r>
              <a:rPr sz="4100" spc="-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editor</a:t>
            </a:r>
            <a:r>
              <a:rPr sz="4100" spc="-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in</a:t>
            </a:r>
            <a:r>
              <a:rPr sz="4100" spc="-5" dirty="0">
                <a:latin typeface="Times New Roman"/>
                <a:cs typeface="Times New Roman"/>
              </a:rPr>
              <a:t> </a:t>
            </a:r>
            <a:r>
              <a:rPr sz="4100" spc="-20" dirty="0">
                <a:latin typeface="Times New Roman"/>
                <a:cs typeface="Times New Roman"/>
              </a:rPr>
              <a:t>UNIX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642" y="-28829"/>
            <a:ext cx="8180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5" dirty="0">
                <a:latin typeface="Times New Roman"/>
                <a:cs typeface="Times New Roman"/>
              </a:rPr>
              <a:t>Types</a:t>
            </a:r>
            <a:r>
              <a:rPr sz="7200" spc="-305" dirty="0">
                <a:latin typeface="Times New Roman"/>
                <a:cs typeface="Times New Roman"/>
              </a:rPr>
              <a:t> </a:t>
            </a:r>
            <a:r>
              <a:rPr sz="7200" spc="-60" dirty="0">
                <a:latin typeface="Times New Roman"/>
                <a:cs typeface="Times New Roman"/>
              </a:rPr>
              <a:t>of</a:t>
            </a:r>
            <a:r>
              <a:rPr sz="7200" spc="-390" dirty="0">
                <a:latin typeface="Times New Roman"/>
                <a:cs typeface="Times New Roman"/>
              </a:rPr>
              <a:t> </a:t>
            </a:r>
            <a:r>
              <a:rPr sz="7200" spc="-114" dirty="0">
                <a:latin typeface="Times New Roman"/>
                <a:cs typeface="Times New Roman"/>
              </a:rPr>
              <a:t>Text</a:t>
            </a:r>
            <a:r>
              <a:rPr sz="7200" spc="-330" dirty="0">
                <a:latin typeface="Times New Roman"/>
                <a:cs typeface="Times New Roman"/>
              </a:rPr>
              <a:t> </a:t>
            </a:r>
            <a:r>
              <a:rPr sz="7200" spc="-10" dirty="0">
                <a:latin typeface="Times New Roman"/>
                <a:cs typeface="Times New Roman"/>
              </a:rPr>
              <a:t>Editors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7" y="702136"/>
            <a:ext cx="12352655" cy="7779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2450" algn="just">
              <a:lnSpc>
                <a:spcPct val="150000"/>
              </a:lnSpc>
              <a:spcBef>
                <a:spcPts val="95"/>
              </a:spcBef>
              <a:buAutoNum type="arabicPeriod" startAt="3"/>
              <a:tabLst>
                <a:tab pos="565150" algn="l"/>
              </a:tabLst>
            </a:pPr>
            <a:r>
              <a:rPr sz="4100" b="1" dirty="0">
                <a:latin typeface="Times New Roman"/>
                <a:cs typeface="Times New Roman"/>
              </a:rPr>
              <a:t>Screen</a:t>
            </a:r>
            <a:r>
              <a:rPr sz="4100" b="1" spc="229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editors</a:t>
            </a:r>
            <a:r>
              <a:rPr sz="4100" b="1" spc="210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:</a:t>
            </a:r>
            <a:r>
              <a:rPr sz="4100" b="1" spc="22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In</a:t>
            </a:r>
            <a:r>
              <a:rPr sz="4100" spc="2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this</a:t>
            </a:r>
            <a:r>
              <a:rPr sz="4100" spc="229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type</a:t>
            </a:r>
            <a:r>
              <a:rPr sz="4100" spc="2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of</a:t>
            </a:r>
            <a:r>
              <a:rPr sz="4100" spc="2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editors,</a:t>
            </a:r>
            <a:r>
              <a:rPr sz="4100" spc="2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the</a:t>
            </a:r>
            <a:r>
              <a:rPr sz="4100" spc="229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user</a:t>
            </a:r>
            <a:r>
              <a:rPr sz="4100" spc="24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is</a:t>
            </a:r>
            <a:r>
              <a:rPr sz="4100" spc="235" dirty="0">
                <a:latin typeface="Times New Roman"/>
                <a:cs typeface="Times New Roman"/>
              </a:rPr>
              <a:t> </a:t>
            </a:r>
            <a:r>
              <a:rPr sz="4100" spc="-20" dirty="0">
                <a:latin typeface="Times New Roman"/>
                <a:cs typeface="Times New Roman"/>
              </a:rPr>
              <a:t>able </a:t>
            </a:r>
            <a:r>
              <a:rPr sz="4100" dirty="0">
                <a:latin typeface="Times New Roman"/>
                <a:cs typeface="Times New Roman"/>
              </a:rPr>
              <a:t>to</a:t>
            </a:r>
            <a:r>
              <a:rPr sz="4100" spc="32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see</a:t>
            </a:r>
            <a:r>
              <a:rPr sz="4100" spc="3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the</a:t>
            </a:r>
            <a:r>
              <a:rPr sz="4100" spc="32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cursor</a:t>
            </a:r>
            <a:r>
              <a:rPr sz="4100" spc="32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on</a:t>
            </a:r>
            <a:r>
              <a:rPr sz="4100" spc="30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the</a:t>
            </a:r>
            <a:r>
              <a:rPr sz="4100" spc="32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screen</a:t>
            </a:r>
            <a:r>
              <a:rPr sz="4100" spc="3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and</a:t>
            </a:r>
            <a:r>
              <a:rPr sz="4100" spc="32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can</a:t>
            </a:r>
            <a:r>
              <a:rPr sz="4100" spc="3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make</a:t>
            </a:r>
            <a:r>
              <a:rPr sz="4100" spc="33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</a:t>
            </a:r>
            <a:r>
              <a:rPr sz="4100" spc="3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copy,</a:t>
            </a:r>
            <a:r>
              <a:rPr sz="4100" spc="320" dirty="0">
                <a:latin typeface="Times New Roman"/>
                <a:cs typeface="Times New Roman"/>
              </a:rPr>
              <a:t> </a:t>
            </a:r>
            <a:r>
              <a:rPr sz="4100" spc="-20" dirty="0">
                <a:latin typeface="Times New Roman"/>
                <a:cs typeface="Times New Roman"/>
              </a:rPr>
              <a:t>cut, </a:t>
            </a:r>
            <a:r>
              <a:rPr sz="4100" dirty="0">
                <a:latin typeface="Times New Roman"/>
                <a:cs typeface="Times New Roman"/>
              </a:rPr>
              <a:t>paste</a:t>
            </a:r>
            <a:r>
              <a:rPr sz="4100" spc="-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operation</a:t>
            </a:r>
            <a:r>
              <a:rPr sz="4100" spc="-55" dirty="0">
                <a:latin typeface="Times New Roman"/>
                <a:cs typeface="Times New Roman"/>
              </a:rPr>
              <a:t> </a:t>
            </a:r>
            <a:r>
              <a:rPr sz="4100" spc="-20" dirty="0">
                <a:latin typeface="Times New Roman"/>
                <a:cs typeface="Times New Roman"/>
              </a:rPr>
              <a:t>easily.</a:t>
            </a:r>
            <a:r>
              <a:rPr sz="4100" spc="-6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It</a:t>
            </a:r>
            <a:r>
              <a:rPr sz="4100" spc="-5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is</a:t>
            </a:r>
            <a:r>
              <a:rPr sz="4100" spc="-5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very</a:t>
            </a:r>
            <a:r>
              <a:rPr sz="4100" spc="-5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easy</a:t>
            </a:r>
            <a:r>
              <a:rPr sz="4100" spc="-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to</a:t>
            </a:r>
            <a:r>
              <a:rPr sz="4100" spc="-4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use</a:t>
            </a:r>
            <a:r>
              <a:rPr sz="4100" spc="-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mouse</a:t>
            </a:r>
            <a:r>
              <a:rPr sz="4100" spc="-45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pointer.</a:t>
            </a:r>
            <a:endParaRPr sz="4100">
              <a:latin typeface="Times New Roman"/>
              <a:cs typeface="Times New Roman"/>
            </a:endParaRPr>
          </a:p>
          <a:p>
            <a:pPr marL="498475" algn="just">
              <a:lnSpc>
                <a:spcPct val="100000"/>
              </a:lnSpc>
              <a:spcBef>
                <a:spcPts val="3470"/>
              </a:spcBef>
            </a:pPr>
            <a:r>
              <a:rPr sz="4100" dirty="0">
                <a:latin typeface="Times New Roman"/>
                <a:cs typeface="Times New Roman"/>
              </a:rPr>
              <a:t>Ex</a:t>
            </a:r>
            <a:r>
              <a:rPr sz="4100" spc="-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:</a:t>
            </a:r>
            <a:r>
              <a:rPr sz="4100" spc="-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vi,</a:t>
            </a:r>
            <a:r>
              <a:rPr sz="4100" spc="-4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emacs,</a:t>
            </a:r>
            <a:r>
              <a:rPr sz="4100" spc="-30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Notepad</a:t>
            </a:r>
            <a:endParaRPr sz="4100">
              <a:latin typeface="Times New Roman"/>
              <a:cs typeface="Times New Roman"/>
            </a:endParaRPr>
          </a:p>
          <a:p>
            <a:pPr marL="12700" marR="5080" indent="528320" algn="just">
              <a:lnSpc>
                <a:spcPct val="150000"/>
              </a:lnSpc>
              <a:spcBef>
                <a:spcPts val="1000"/>
              </a:spcBef>
              <a:buAutoNum type="arabicPeriod" startAt="4"/>
              <a:tabLst>
                <a:tab pos="541020" algn="l"/>
              </a:tabLst>
            </a:pPr>
            <a:r>
              <a:rPr sz="4100" b="1" dirty="0">
                <a:latin typeface="Times New Roman"/>
                <a:cs typeface="Times New Roman"/>
              </a:rPr>
              <a:t>Word</a:t>
            </a:r>
            <a:r>
              <a:rPr sz="4100" b="1" spc="-25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Processor</a:t>
            </a:r>
            <a:r>
              <a:rPr sz="4100" b="1" spc="-80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:</a:t>
            </a:r>
            <a:r>
              <a:rPr sz="4100" b="1" spc="-1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Overcoming</a:t>
            </a:r>
            <a:r>
              <a:rPr sz="4100" spc="-3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the limitations</a:t>
            </a:r>
            <a:r>
              <a:rPr sz="4100" spc="-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of</a:t>
            </a:r>
            <a:r>
              <a:rPr sz="4100" spc="-10" dirty="0">
                <a:latin typeface="Times New Roman"/>
                <a:cs typeface="Times New Roman"/>
              </a:rPr>
              <a:t> screen </a:t>
            </a:r>
            <a:r>
              <a:rPr sz="4100" dirty="0">
                <a:latin typeface="Times New Roman"/>
                <a:cs typeface="Times New Roman"/>
              </a:rPr>
              <a:t>editors,</a:t>
            </a:r>
            <a:r>
              <a:rPr sz="4100" spc="229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it</a:t>
            </a:r>
            <a:r>
              <a:rPr sz="4100" spc="229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allows</a:t>
            </a:r>
            <a:r>
              <a:rPr sz="4100" spc="2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one</a:t>
            </a:r>
            <a:r>
              <a:rPr sz="4100" spc="2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to</a:t>
            </a:r>
            <a:r>
              <a:rPr sz="4100" spc="229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use</a:t>
            </a:r>
            <a:r>
              <a:rPr sz="4100" spc="229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some</a:t>
            </a:r>
            <a:r>
              <a:rPr sz="4100" spc="2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format</a:t>
            </a:r>
            <a:r>
              <a:rPr sz="4100" spc="229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to</a:t>
            </a:r>
            <a:r>
              <a:rPr sz="4100" spc="2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insert</a:t>
            </a:r>
            <a:r>
              <a:rPr sz="4100" spc="229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images, </a:t>
            </a:r>
            <a:r>
              <a:rPr sz="4100" dirty="0">
                <a:latin typeface="Times New Roman"/>
                <a:cs typeface="Times New Roman"/>
              </a:rPr>
              <a:t>files,</a:t>
            </a:r>
            <a:r>
              <a:rPr sz="4100" spc="190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videos,</a:t>
            </a:r>
            <a:r>
              <a:rPr sz="4100" spc="195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use</a:t>
            </a:r>
            <a:r>
              <a:rPr sz="4100" spc="195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font,</a:t>
            </a:r>
            <a:r>
              <a:rPr sz="4100" spc="190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size,</a:t>
            </a:r>
            <a:r>
              <a:rPr sz="4100" spc="204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style</a:t>
            </a:r>
            <a:r>
              <a:rPr sz="4100" spc="190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features.</a:t>
            </a:r>
            <a:r>
              <a:rPr sz="4100" spc="200" dirty="0">
                <a:latin typeface="Times New Roman"/>
                <a:cs typeface="Times New Roman"/>
              </a:rPr>
              <a:t>  </a:t>
            </a:r>
            <a:r>
              <a:rPr sz="4100" dirty="0">
                <a:latin typeface="Times New Roman"/>
                <a:cs typeface="Times New Roman"/>
              </a:rPr>
              <a:t>It</a:t>
            </a:r>
            <a:r>
              <a:rPr sz="4100" spc="190" dirty="0">
                <a:latin typeface="Times New Roman"/>
                <a:cs typeface="Times New Roman"/>
              </a:rPr>
              <a:t>  </a:t>
            </a:r>
            <a:r>
              <a:rPr sz="4100" spc="-10" dirty="0">
                <a:latin typeface="Times New Roman"/>
                <a:cs typeface="Times New Roman"/>
              </a:rPr>
              <a:t>majorly </a:t>
            </a:r>
            <a:r>
              <a:rPr sz="4100" dirty="0">
                <a:latin typeface="Times New Roman"/>
                <a:cs typeface="Times New Roman"/>
              </a:rPr>
              <a:t>focuses</a:t>
            </a:r>
            <a:r>
              <a:rPr sz="4100" spc="-4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on</a:t>
            </a:r>
            <a:r>
              <a:rPr sz="4100" spc="-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Natural</a:t>
            </a:r>
            <a:r>
              <a:rPr sz="4100" spc="-55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language.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696" y="-33706"/>
            <a:ext cx="35750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0" dirty="0">
                <a:latin typeface="Times New Roman"/>
                <a:cs typeface="Times New Roman"/>
              </a:rPr>
              <a:t>Loaders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962" y="852783"/>
            <a:ext cx="12755880" cy="7731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0380" marR="5715" indent="-487045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500380" algn="l"/>
                <a:tab pos="1163320" algn="l"/>
                <a:tab pos="2894330" algn="l"/>
                <a:tab pos="3556000" algn="l"/>
                <a:tab pos="4088129" algn="l"/>
                <a:tab pos="6320790" algn="l"/>
                <a:tab pos="7465695" algn="l"/>
                <a:tab pos="8913495" algn="l"/>
                <a:tab pos="10611485" algn="l"/>
                <a:tab pos="12256135" algn="l"/>
              </a:tabLst>
            </a:pPr>
            <a:r>
              <a:rPr sz="4600" spc="-50" dirty="0">
                <a:latin typeface="Times New Roman"/>
                <a:cs typeface="Times New Roman"/>
              </a:rPr>
              <a:t>A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loader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25" dirty="0">
                <a:latin typeface="Times New Roman"/>
                <a:cs typeface="Times New Roman"/>
              </a:rPr>
              <a:t>is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50" dirty="0">
                <a:latin typeface="Times New Roman"/>
                <a:cs typeface="Times New Roman"/>
              </a:rPr>
              <a:t>a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program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20" dirty="0">
                <a:latin typeface="Times New Roman"/>
                <a:cs typeface="Times New Roman"/>
              </a:rPr>
              <a:t>that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takes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object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20" dirty="0">
                <a:latin typeface="Times New Roman"/>
                <a:cs typeface="Times New Roman"/>
              </a:rPr>
              <a:t>code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25" dirty="0">
                <a:latin typeface="Times New Roman"/>
                <a:cs typeface="Times New Roman"/>
              </a:rPr>
              <a:t>as </a:t>
            </a:r>
            <a:r>
              <a:rPr sz="4600" dirty="0">
                <a:latin typeface="Times New Roman"/>
                <a:cs typeface="Times New Roman"/>
              </a:rPr>
              <a:t>input</a:t>
            </a:r>
            <a:r>
              <a:rPr sz="4600" spc="-1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prepares</a:t>
            </a:r>
            <a:r>
              <a:rPr sz="4600" spc="-1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them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for</a:t>
            </a:r>
            <a:r>
              <a:rPr sz="4600" spc="-16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execution.</a:t>
            </a:r>
            <a:endParaRPr sz="4600">
              <a:latin typeface="Times New Roman"/>
              <a:cs typeface="Times New Roman"/>
            </a:endParaRPr>
          </a:p>
          <a:p>
            <a:pPr marL="500380" indent="-486409">
              <a:lnSpc>
                <a:spcPct val="100000"/>
              </a:lnSpc>
              <a:spcBef>
                <a:spcPts val="3254"/>
              </a:spcBef>
              <a:buFont typeface="Arial"/>
              <a:buChar char="•"/>
              <a:tabLst>
                <a:tab pos="500380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initiates</a:t>
            </a:r>
            <a:r>
              <a:rPr sz="4600" spc="-1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1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execution.</a:t>
            </a:r>
            <a:endParaRPr sz="4600">
              <a:latin typeface="Times New Roman"/>
              <a:cs typeface="Times New Roman"/>
            </a:endParaRPr>
          </a:p>
          <a:p>
            <a:pPr marL="500380" indent="-486409">
              <a:lnSpc>
                <a:spcPct val="100000"/>
              </a:lnSpc>
              <a:spcBef>
                <a:spcPts val="3265"/>
              </a:spcBef>
              <a:buFont typeface="Arial"/>
              <a:buChar char="•"/>
              <a:tabLst>
                <a:tab pos="500380" algn="l"/>
              </a:tabLst>
            </a:pPr>
            <a:r>
              <a:rPr sz="4600" b="1" spc="-10" dirty="0">
                <a:latin typeface="Times New Roman"/>
                <a:cs typeface="Times New Roman"/>
              </a:rPr>
              <a:t>Functions:</a:t>
            </a:r>
            <a:endParaRPr sz="4600">
              <a:latin typeface="Times New Roman"/>
              <a:cs typeface="Times New Roman"/>
            </a:endParaRPr>
          </a:p>
          <a:p>
            <a:pPr marL="745490" indent="-732790">
              <a:lnSpc>
                <a:spcPct val="100000"/>
              </a:lnSpc>
              <a:spcBef>
                <a:spcPts val="3360"/>
              </a:spcBef>
              <a:buAutoNum type="arabicPeriod"/>
              <a:tabLst>
                <a:tab pos="745490" algn="l"/>
              </a:tabLst>
            </a:pPr>
            <a:r>
              <a:rPr sz="4600" spc="-10" dirty="0">
                <a:latin typeface="Times New Roman"/>
                <a:cs typeface="Times New Roman"/>
              </a:rPr>
              <a:t>Allocation</a:t>
            </a:r>
            <a:endParaRPr sz="4600">
              <a:latin typeface="Times New Roman"/>
              <a:cs typeface="Times New Roman"/>
            </a:endParaRPr>
          </a:p>
          <a:p>
            <a:pPr marL="745490" indent="-732790">
              <a:lnSpc>
                <a:spcPct val="100000"/>
              </a:lnSpc>
              <a:spcBef>
                <a:spcPts val="3265"/>
              </a:spcBef>
              <a:buAutoNum type="arabicPeriod"/>
              <a:tabLst>
                <a:tab pos="745490" algn="l"/>
              </a:tabLst>
            </a:pPr>
            <a:r>
              <a:rPr sz="4600" spc="-10" dirty="0">
                <a:latin typeface="Times New Roman"/>
                <a:cs typeface="Times New Roman"/>
              </a:rPr>
              <a:t>Linking</a:t>
            </a:r>
            <a:endParaRPr sz="4600">
              <a:latin typeface="Times New Roman"/>
              <a:cs typeface="Times New Roman"/>
            </a:endParaRPr>
          </a:p>
          <a:p>
            <a:pPr marL="745490" indent="-732790">
              <a:lnSpc>
                <a:spcPct val="100000"/>
              </a:lnSpc>
              <a:spcBef>
                <a:spcPts val="3360"/>
              </a:spcBef>
              <a:buAutoNum type="arabicPeriod"/>
              <a:tabLst>
                <a:tab pos="745490" algn="l"/>
              </a:tabLst>
            </a:pPr>
            <a:r>
              <a:rPr sz="4600" spc="-10" dirty="0">
                <a:latin typeface="Times New Roman"/>
                <a:cs typeface="Times New Roman"/>
              </a:rPr>
              <a:t>Relocation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962" y="8985301"/>
            <a:ext cx="27063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5490" algn="l"/>
              </a:tabLst>
            </a:pPr>
            <a:r>
              <a:rPr sz="4600" spc="-25" dirty="0">
                <a:latin typeface="Times New Roman"/>
                <a:cs typeface="Times New Roman"/>
              </a:rPr>
              <a:t>4.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Loading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638" y="240284"/>
            <a:ext cx="40506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dirty="0">
                <a:latin typeface="Times New Roman"/>
                <a:cs typeface="Times New Roman"/>
              </a:rPr>
              <a:t>CONTENTS </a:t>
            </a:r>
            <a:r>
              <a:rPr sz="4900" spc="-25" dirty="0">
                <a:latin typeface="Times New Roman"/>
                <a:cs typeface="Times New Roman"/>
              </a:rPr>
              <a:t>:-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5325" y="940308"/>
            <a:ext cx="4028440" cy="66040"/>
          </a:xfrm>
          <a:custGeom>
            <a:avLst/>
            <a:gdLst/>
            <a:ahLst/>
            <a:cxnLst/>
            <a:rect l="l" t="t" r="r" b="b"/>
            <a:pathLst>
              <a:path w="4028440" h="66040">
                <a:moveTo>
                  <a:pt x="4027919" y="0"/>
                </a:moveTo>
                <a:lnTo>
                  <a:pt x="0" y="0"/>
                </a:lnTo>
                <a:lnTo>
                  <a:pt x="0" y="65532"/>
                </a:lnTo>
                <a:lnTo>
                  <a:pt x="4027919" y="65532"/>
                </a:lnTo>
                <a:lnTo>
                  <a:pt x="40279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-20320" y="772464"/>
            <a:ext cx="12889865" cy="82195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indent="-51752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542925" algn="l"/>
                <a:tab pos="12280900" algn="l"/>
              </a:tabLst>
            </a:pPr>
            <a:r>
              <a:rPr sz="4000" b="1" dirty="0">
                <a:latin typeface="Times New Roman"/>
                <a:cs typeface="Times New Roman"/>
              </a:rPr>
              <a:t>Evolution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5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components</a:t>
            </a:r>
            <a:r>
              <a:rPr sz="4000" b="1" spc="13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5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Systems</a:t>
            </a:r>
            <a:r>
              <a:rPr sz="4000" b="1" spc="13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Programming</a:t>
            </a:r>
            <a:r>
              <a:rPr sz="4000" spc="-10" dirty="0">
                <a:latin typeface="Times New Roman"/>
                <a:cs typeface="Times New Roman"/>
              </a:rPr>
              <a:t>: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0" dirty="0">
                <a:latin typeface="Times New Roman"/>
                <a:cs typeface="Times New Roman"/>
              </a:rPr>
              <a:t>-</a:t>
            </a:r>
            <a:endParaRPr sz="4000" dirty="0">
              <a:latin typeface="Times New Roman"/>
              <a:cs typeface="Times New Roman"/>
            </a:endParaRPr>
          </a:p>
          <a:p>
            <a:pPr marL="911860" lvl="1" indent="-302895">
              <a:lnSpc>
                <a:spcPct val="100000"/>
              </a:lnSpc>
              <a:buChar char="-"/>
              <a:tabLst>
                <a:tab pos="911860" algn="l"/>
              </a:tabLst>
            </a:pPr>
            <a:r>
              <a:rPr sz="4000" spc="-10" dirty="0">
                <a:latin typeface="Times New Roman"/>
                <a:cs typeface="Times New Roman"/>
              </a:rPr>
              <a:t>Loader</a:t>
            </a:r>
            <a:endParaRPr sz="4000" dirty="0">
              <a:latin typeface="Times New Roman"/>
              <a:cs typeface="Times New Roman"/>
            </a:endParaRPr>
          </a:p>
          <a:p>
            <a:pPr marL="911860" lvl="1" indent="-302895">
              <a:lnSpc>
                <a:spcPct val="100000"/>
              </a:lnSpc>
              <a:spcBef>
                <a:spcPts val="1405"/>
              </a:spcBef>
              <a:buChar char="-"/>
              <a:tabLst>
                <a:tab pos="911860" algn="l"/>
              </a:tabLst>
            </a:pPr>
            <a:r>
              <a:rPr sz="4000" spc="-10" dirty="0">
                <a:latin typeface="Times New Roman"/>
                <a:cs typeface="Times New Roman"/>
              </a:rPr>
              <a:t>Linker</a:t>
            </a:r>
            <a:endParaRPr sz="4000" dirty="0">
              <a:latin typeface="Times New Roman"/>
              <a:cs typeface="Times New Roman"/>
            </a:endParaRPr>
          </a:p>
          <a:p>
            <a:pPr marL="911860" lvl="1" indent="-302895">
              <a:lnSpc>
                <a:spcPct val="100000"/>
              </a:lnSpc>
              <a:spcBef>
                <a:spcPts val="1395"/>
              </a:spcBef>
              <a:buChar char="-"/>
              <a:tabLst>
                <a:tab pos="911860" algn="l"/>
              </a:tabLst>
            </a:pPr>
            <a:r>
              <a:rPr sz="4000" spc="-10" dirty="0">
                <a:latin typeface="Times New Roman"/>
                <a:cs typeface="Times New Roman"/>
              </a:rPr>
              <a:t>Debugger</a:t>
            </a:r>
            <a:endParaRPr sz="4000" dirty="0">
              <a:latin typeface="Times New Roman"/>
              <a:cs typeface="Times New Roman"/>
            </a:endParaRPr>
          </a:p>
          <a:p>
            <a:pPr marL="911860" lvl="1" indent="-302895">
              <a:lnSpc>
                <a:spcPct val="100000"/>
              </a:lnSpc>
              <a:spcBef>
                <a:spcPts val="1405"/>
              </a:spcBef>
              <a:buChar char="-"/>
              <a:tabLst>
                <a:tab pos="911860" algn="l"/>
              </a:tabLst>
            </a:pPr>
            <a:r>
              <a:rPr sz="4000" dirty="0">
                <a:latin typeface="Times New Roman"/>
                <a:cs typeface="Times New Roman"/>
              </a:rPr>
              <a:t>Device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Driver</a:t>
            </a:r>
            <a:endParaRPr sz="4000" dirty="0">
              <a:latin typeface="Times New Roman"/>
              <a:cs typeface="Times New Roman"/>
            </a:endParaRPr>
          </a:p>
          <a:p>
            <a:pPr marL="911860" lvl="1" indent="-302895">
              <a:lnSpc>
                <a:spcPct val="100000"/>
              </a:lnSpc>
              <a:spcBef>
                <a:spcPts val="1405"/>
              </a:spcBef>
              <a:buChar char="-"/>
              <a:tabLst>
                <a:tab pos="911860" algn="l"/>
              </a:tabLst>
            </a:pPr>
            <a:r>
              <a:rPr sz="4000" dirty="0">
                <a:latin typeface="Times New Roman"/>
                <a:cs typeface="Times New Roman"/>
              </a:rPr>
              <a:t>Operating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System.</a:t>
            </a:r>
            <a:endParaRPr sz="4000" dirty="0">
              <a:latin typeface="Times New Roman"/>
              <a:cs typeface="Times New Roman"/>
            </a:endParaRPr>
          </a:p>
          <a:p>
            <a:pPr marL="542290" indent="-516890">
              <a:lnSpc>
                <a:spcPct val="100000"/>
              </a:lnSpc>
              <a:spcBef>
                <a:spcPts val="1395"/>
              </a:spcBef>
              <a:buAutoNum type="arabicPeriod" startAt="2"/>
              <a:tabLst>
                <a:tab pos="542290" algn="l"/>
              </a:tabLst>
            </a:pPr>
            <a:r>
              <a:rPr sz="4000" b="1" dirty="0">
                <a:latin typeface="Times New Roman"/>
                <a:cs typeface="Times New Roman"/>
              </a:rPr>
              <a:t>Elements</a:t>
            </a:r>
            <a:r>
              <a:rPr sz="4000" b="1" spc="114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5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Assembly</a:t>
            </a:r>
            <a:r>
              <a:rPr sz="4000" b="1" spc="114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Language</a:t>
            </a:r>
            <a:r>
              <a:rPr sz="4000" b="1" spc="8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Programming</a:t>
            </a:r>
            <a:r>
              <a:rPr sz="4000" spc="-10" dirty="0">
                <a:latin typeface="Times New Roman"/>
                <a:cs typeface="Times New Roman"/>
              </a:rPr>
              <a:t>:</a:t>
            </a:r>
            <a:endParaRPr sz="4000" dirty="0">
              <a:latin typeface="Times New Roman"/>
              <a:cs typeface="Times New Roman"/>
            </a:endParaRPr>
          </a:p>
          <a:p>
            <a:pPr marL="911860" lvl="1" indent="-302895">
              <a:lnSpc>
                <a:spcPct val="100000"/>
              </a:lnSpc>
              <a:spcBef>
                <a:spcPts val="1400"/>
              </a:spcBef>
              <a:buChar char="-"/>
              <a:tabLst>
                <a:tab pos="911860" algn="l"/>
              </a:tabLst>
            </a:pPr>
            <a:r>
              <a:rPr sz="4000" dirty="0">
                <a:latin typeface="Times New Roman"/>
                <a:cs typeface="Times New Roman"/>
              </a:rPr>
              <a:t>Machine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structure</a:t>
            </a:r>
            <a:endParaRPr sz="4000" dirty="0">
              <a:latin typeface="Times New Roman"/>
              <a:cs typeface="Times New Roman"/>
            </a:endParaRPr>
          </a:p>
          <a:p>
            <a:pPr marL="1022985" marR="43180" lvl="1" indent="-414655">
              <a:lnSpc>
                <a:spcPct val="100000"/>
              </a:lnSpc>
              <a:spcBef>
                <a:spcPts val="1405"/>
              </a:spcBef>
              <a:buChar char="-"/>
              <a:tabLst>
                <a:tab pos="1192530" algn="l"/>
                <a:tab pos="3326129" algn="l"/>
                <a:tab pos="5595620" algn="l"/>
                <a:tab pos="8147050" algn="l"/>
                <a:tab pos="10110470" algn="l"/>
                <a:tab pos="10782300" algn="l"/>
              </a:tabLst>
            </a:pPr>
            <a:r>
              <a:rPr sz="4000" spc="-10" dirty="0">
                <a:latin typeface="Times New Roman"/>
                <a:cs typeface="Times New Roman"/>
              </a:rPr>
              <a:t>Assembly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Language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statements,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Benefits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of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Assembly 	Language</a:t>
            </a:r>
            <a:endParaRPr sz="4000" dirty="0">
              <a:latin typeface="Times New Roman"/>
              <a:cs typeface="Times New Roman"/>
            </a:endParaRPr>
          </a:p>
          <a:p>
            <a:pPr marL="869315" marR="2459355" lvl="1" indent="-260985">
              <a:lnSpc>
                <a:spcPts val="3890"/>
              </a:lnSpc>
              <a:spcBef>
                <a:spcPts val="2285"/>
              </a:spcBef>
              <a:buChar char="-"/>
              <a:tabLst>
                <a:tab pos="869315" algn="l"/>
                <a:tab pos="911225" algn="l"/>
              </a:tabLst>
            </a:pPr>
            <a:r>
              <a:rPr sz="4000" dirty="0">
                <a:latin typeface="Times New Roman"/>
                <a:cs typeface="Times New Roman"/>
              </a:rPr>
              <a:t>	A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simple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Assembly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scheme,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Pass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Structure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of</a:t>
            </a:r>
            <a:endParaRPr sz="6000" baseline="-1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442" y="-22783"/>
            <a:ext cx="7181850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dirty="0">
                <a:latin typeface="Times New Roman"/>
                <a:cs typeface="Times New Roman"/>
              </a:rPr>
              <a:t>Functions</a:t>
            </a:r>
            <a:r>
              <a:rPr sz="6500" spc="-15" dirty="0">
                <a:latin typeface="Times New Roman"/>
                <a:cs typeface="Times New Roman"/>
              </a:rPr>
              <a:t> </a:t>
            </a:r>
            <a:r>
              <a:rPr sz="6500" dirty="0">
                <a:latin typeface="Times New Roman"/>
                <a:cs typeface="Times New Roman"/>
              </a:rPr>
              <a:t>of</a:t>
            </a:r>
            <a:r>
              <a:rPr sz="6500" spc="-30" dirty="0">
                <a:latin typeface="Times New Roman"/>
                <a:cs typeface="Times New Roman"/>
              </a:rPr>
              <a:t> </a:t>
            </a:r>
            <a:r>
              <a:rPr sz="6500" spc="-10" dirty="0">
                <a:latin typeface="Times New Roman"/>
                <a:cs typeface="Times New Roman"/>
              </a:rPr>
              <a:t>Loader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4122" y="565175"/>
            <a:ext cx="13034010" cy="924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7894" marR="24130" indent="-913130" algn="just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937894" algn="l"/>
              </a:tabLst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Allocation</a:t>
            </a:r>
            <a:r>
              <a:rPr sz="4000" b="1" spc="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spc="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Loader</a:t>
            </a:r>
            <a:r>
              <a:rPr sz="4000" spc="3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allocates</a:t>
            </a:r>
            <a:r>
              <a:rPr sz="4000" spc="2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space</a:t>
            </a:r>
            <a:r>
              <a:rPr sz="4000" spc="2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for</a:t>
            </a:r>
            <a:r>
              <a:rPr sz="4000" spc="2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programs</a:t>
            </a:r>
            <a:r>
              <a:rPr sz="4000" spc="2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29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main </a:t>
            </a:r>
            <a:r>
              <a:rPr sz="4000" spc="-10" dirty="0">
                <a:latin typeface="Times New Roman"/>
                <a:cs typeface="Times New Roman"/>
              </a:rPr>
              <a:t>memory</a:t>
            </a:r>
            <a:endParaRPr sz="4000" dirty="0">
              <a:latin typeface="Times New Roman"/>
              <a:cs typeface="Times New Roman"/>
            </a:endParaRPr>
          </a:p>
          <a:p>
            <a:pPr marL="937894" marR="21590" indent="-913130" algn="just">
              <a:lnSpc>
                <a:spcPct val="150000"/>
              </a:lnSpc>
              <a:spcBef>
                <a:spcPts val="204"/>
              </a:spcBef>
              <a:buAutoNum type="arabicPeriod"/>
              <a:tabLst>
                <a:tab pos="937894" algn="l"/>
              </a:tabLst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Linking-</a:t>
            </a:r>
            <a:r>
              <a:rPr sz="4000" b="1" spc="9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which</a:t>
            </a:r>
            <a:r>
              <a:rPr sz="4000" spc="99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combines</a:t>
            </a:r>
            <a:r>
              <a:rPr sz="4000" spc="9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two</a:t>
            </a:r>
            <a:r>
              <a:rPr sz="4000" spc="9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or</a:t>
            </a:r>
            <a:r>
              <a:rPr sz="4000" spc="9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more</a:t>
            </a:r>
            <a:r>
              <a:rPr sz="4000" spc="99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separate  </a:t>
            </a:r>
            <a:r>
              <a:rPr sz="4000" spc="-10" dirty="0">
                <a:latin typeface="Times New Roman"/>
                <a:cs typeface="Times New Roman"/>
              </a:rPr>
              <a:t>object </a:t>
            </a:r>
            <a:r>
              <a:rPr sz="4000" dirty="0">
                <a:latin typeface="Times New Roman"/>
                <a:cs typeface="Times New Roman"/>
              </a:rPr>
              <a:t>programs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(by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Linker)</a:t>
            </a:r>
            <a:endParaRPr sz="4000" dirty="0">
              <a:latin typeface="Times New Roman"/>
              <a:cs typeface="Times New Roman"/>
            </a:endParaRPr>
          </a:p>
          <a:p>
            <a:pPr marL="937894" marR="17780" indent="-913130" algn="just">
              <a:lnSpc>
                <a:spcPct val="150000"/>
              </a:lnSpc>
              <a:spcBef>
                <a:spcPts val="195"/>
              </a:spcBef>
              <a:buAutoNum type="arabicPeriod"/>
              <a:tabLst>
                <a:tab pos="937894" algn="l"/>
              </a:tabLst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Relocation</a:t>
            </a:r>
            <a:r>
              <a:rPr sz="4000" b="1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4000" b="1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which</a:t>
            </a:r>
            <a:r>
              <a:rPr sz="4000" spc="2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modifies</a:t>
            </a:r>
            <a:r>
              <a:rPr sz="4000" spc="2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2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object</a:t>
            </a:r>
            <a:r>
              <a:rPr sz="4000" spc="20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</a:t>
            </a:r>
            <a:r>
              <a:rPr sz="4000" spc="2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so</a:t>
            </a:r>
            <a:r>
              <a:rPr sz="4000" spc="2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that</a:t>
            </a:r>
            <a:r>
              <a:rPr sz="4000" spc="21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it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8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</a:t>
            </a:r>
            <a:r>
              <a:rPr sz="4000" spc="81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loaded</a:t>
            </a:r>
            <a:r>
              <a:rPr sz="4000" spc="81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at</a:t>
            </a:r>
            <a:r>
              <a:rPr sz="4000" spc="8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</a:t>
            </a:r>
            <a:r>
              <a:rPr sz="4000" spc="81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address</a:t>
            </a:r>
            <a:r>
              <a:rPr sz="4000" spc="8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different</a:t>
            </a:r>
            <a:r>
              <a:rPr sz="4000" spc="8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from</a:t>
            </a:r>
            <a:r>
              <a:rPr sz="4000" spc="8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83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location </a:t>
            </a:r>
            <a:r>
              <a:rPr sz="4000" dirty="0">
                <a:latin typeface="Times New Roman"/>
                <a:cs typeface="Times New Roman"/>
              </a:rPr>
              <a:t>originally</a:t>
            </a:r>
            <a:r>
              <a:rPr sz="4000" spc="2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specified</a:t>
            </a:r>
            <a:r>
              <a:rPr sz="4000" spc="2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-</a:t>
            </a:r>
            <a:r>
              <a:rPr sz="4000" spc="2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(Linking</a:t>
            </a:r>
            <a:r>
              <a:rPr sz="4000" spc="2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Loader)</a:t>
            </a:r>
            <a:r>
              <a:rPr sz="4000" spc="2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2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data</a:t>
            </a:r>
            <a:r>
              <a:rPr sz="4000" spc="1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into</a:t>
            </a:r>
            <a:r>
              <a:rPr sz="4000" spc="21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main </a:t>
            </a:r>
            <a:r>
              <a:rPr sz="4000" spc="-10" dirty="0">
                <a:latin typeface="Times New Roman"/>
                <a:cs typeface="Times New Roman"/>
              </a:rPr>
              <a:t>memory</a:t>
            </a:r>
            <a:endParaRPr sz="4000" dirty="0">
              <a:latin typeface="Times New Roman"/>
              <a:cs typeface="Times New Roman"/>
            </a:endParaRPr>
          </a:p>
          <a:p>
            <a:pPr marL="937894" marR="24130" indent="-913130" algn="just">
              <a:lnSpc>
                <a:spcPct val="150000"/>
              </a:lnSpc>
              <a:spcBef>
                <a:spcPts val="204"/>
              </a:spcBef>
              <a:buAutoNum type="arabicPeriod"/>
              <a:tabLst>
                <a:tab pos="937894" algn="l"/>
              </a:tabLst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Loading</a:t>
            </a:r>
            <a:r>
              <a:rPr sz="4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4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which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allocates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memory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location and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brings </a:t>
            </a:r>
            <a:r>
              <a:rPr sz="4000" spc="-25" dirty="0">
                <a:latin typeface="Times New Roman"/>
                <a:cs typeface="Times New Roman"/>
              </a:rPr>
              <a:t>the </a:t>
            </a:r>
            <a:r>
              <a:rPr sz="4000" dirty="0">
                <a:latin typeface="Times New Roman"/>
                <a:cs typeface="Times New Roman"/>
              </a:rPr>
              <a:t>object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-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(Loader)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038" y="467359"/>
            <a:ext cx="10071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Times New Roman"/>
                <a:cs typeface="Times New Roman"/>
              </a:rPr>
              <a:t>GENERAL</a:t>
            </a:r>
            <a:r>
              <a:rPr sz="5400" spc="7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LOADING</a:t>
            </a:r>
            <a:r>
              <a:rPr sz="5400" spc="55" dirty="0">
                <a:latin typeface="Times New Roman"/>
                <a:cs typeface="Times New Roman"/>
              </a:rPr>
              <a:t> </a:t>
            </a:r>
            <a:r>
              <a:rPr sz="5400" spc="-10" dirty="0">
                <a:latin typeface="Times New Roman"/>
                <a:cs typeface="Times New Roman"/>
              </a:rPr>
              <a:t>SCHEME</a:t>
            </a:r>
            <a:endParaRPr sz="5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803" y="1600200"/>
            <a:ext cx="12490958" cy="708740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1" rIns="0" bIns="0" rtlCol="0">
            <a:spAutoFit/>
          </a:bodyPr>
          <a:lstStyle/>
          <a:p>
            <a:pPr marL="1685925">
              <a:lnSpc>
                <a:spcPct val="100000"/>
              </a:lnSpc>
              <a:spcBef>
                <a:spcPts val="105"/>
              </a:spcBef>
            </a:pPr>
            <a:r>
              <a:rPr sz="6500" spc="-10" dirty="0">
                <a:latin typeface="Times New Roman"/>
                <a:cs typeface="Times New Roman"/>
              </a:rPr>
              <a:t>RELOCATION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00" y="1517269"/>
            <a:ext cx="12496800" cy="77759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1" rIns="0" bIns="0" rtlCol="0">
            <a:spAutoFit/>
          </a:bodyPr>
          <a:lstStyle/>
          <a:p>
            <a:pPr marL="1685925">
              <a:lnSpc>
                <a:spcPct val="100000"/>
              </a:lnSpc>
              <a:spcBef>
                <a:spcPts val="105"/>
              </a:spcBef>
            </a:pPr>
            <a:r>
              <a:rPr sz="6500" spc="-10" dirty="0">
                <a:latin typeface="Times New Roman"/>
                <a:cs typeface="Times New Roman"/>
              </a:rPr>
              <a:t>RELOCATION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00" y="1586864"/>
            <a:ext cx="12496800" cy="786193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0" y="2310383"/>
            <a:ext cx="4648200" cy="69860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1" rIns="0" bIns="0" rtlCol="0">
            <a:spAutoFit/>
          </a:bodyPr>
          <a:lstStyle/>
          <a:p>
            <a:pPr marL="1685925">
              <a:lnSpc>
                <a:spcPct val="100000"/>
              </a:lnSpc>
              <a:spcBef>
                <a:spcPts val="105"/>
              </a:spcBef>
            </a:pPr>
            <a:r>
              <a:rPr sz="6500" spc="-10" dirty="0">
                <a:latin typeface="Times New Roman"/>
                <a:cs typeface="Times New Roman"/>
              </a:rPr>
              <a:t>RELOCATION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6600" y="2286000"/>
            <a:ext cx="6934200" cy="7010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0011" y="3810"/>
            <a:ext cx="45910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" dirty="0">
                <a:latin typeface="Times New Roman"/>
                <a:cs typeface="Times New Roman"/>
              </a:rPr>
              <a:t>Assembler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86" y="1739264"/>
            <a:ext cx="3009900" cy="212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109" marR="5080" indent="-4870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9109" algn="l"/>
              </a:tabLst>
            </a:pPr>
            <a:r>
              <a:rPr sz="4600" spc="-10" dirty="0">
                <a:latin typeface="Times New Roman"/>
                <a:cs typeface="Times New Roman"/>
              </a:rPr>
              <a:t>Assembler assembly language.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9867" y="1739264"/>
            <a:ext cx="58534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5194" algn="l"/>
                <a:tab pos="1710055" algn="l"/>
                <a:tab pos="4410710" algn="l"/>
              </a:tabLst>
            </a:pPr>
            <a:r>
              <a:rPr sz="4600" spc="-25" dirty="0">
                <a:latin typeface="Times New Roman"/>
                <a:cs typeface="Times New Roman"/>
              </a:rPr>
              <a:t>is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50" dirty="0">
                <a:latin typeface="Times New Roman"/>
                <a:cs typeface="Times New Roman"/>
              </a:rPr>
              <a:t>a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translator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which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24058" y="1739264"/>
            <a:ext cx="220726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95"/>
              </a:spcBef>
            </a:pPr>
            <a:r>
              <a:rPr sz="4600" spc="-30" dirty="0">
                <a:latin typeface="Times New Roman"/>
                <a:cs typeface="Times New Roman"/>
              </a:rPr>
              <a:t>translates </a:t>
            </a:r>
            <a:r>
              <a:rPr sz="4600" spc="-10" dirty="0">
                <a:latin typeface="Times New Roman"/>
                <a:cs typeface="Times New Roman"/>
              </a:rPr>
              <a:t>machine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9076" y="2440686"/>
            <a:ext cx="62122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9865" algn="l"/>
                <a:tab pos="5299075" algn="l"/>
              </a:tabLst>
            </a:pPr>
            <a:r>
              <a:rPr sz="4600" spc="-10" dirty="0">
                <a:latin typeface="Times New Roman"/>
                <a:cs typeface="Times New Roman"/>
              </a:rPr>
              <a:t>language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program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20" dirty="0">
                <a:latin typeface="Times New Roman"/>
                <a:cs typeface="Times New Roman"/>
              </a:rPr>
              <a:t>into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0" y="5257812"/>
            <a:ext cx="11683746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296" y="-25831"/>
            <a:ext cx="61582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latin typeface="Times New Roman"/>
                <a:cs typeface="Times New Roman"/>
              </a:rPr>
              <a:t>Microprocessor</a:t>
            </a:r>
            <a:endParaRPr sz="7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143000"/>
            <a:ext cx="12903200" cy="8458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518" y="693350"/>
            <a:ext cx="12821285" cy="810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marR="5080" indent="-486409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498475" algn="l"/>
                <a:tab pos="2743835" algn="l"/>
                <a:tab pos="8183245" algn="l"/>
              </a:tabLst>
            </a:pPr>
            <a:r>
              <a:rPr sz="3200" b="1" dirty="0">
                <a:latin typeface="Times New Roman"/>
                <a:cs typeface="Times New Roman"/>
              </a:rPr>
              <a:t>Macro</a:t>
            </a:r>
            <a:r>
              <a:rPr sz="3200" b="1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allows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sequence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source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language</a:t>
            </a:r>
            <a:r>
              <a:rPr sz="3200" dirty="0">
                <a:latin typeface="Times New Roman"/>
                <a:cs typeface="Times New Roman"/>
              </a:rPr>
              <a:t>	code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once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referred</a:t>
            </a:r>
            <a:r>
              <a:rPr sz="3200" dirty="0">
                <a:latin typeface="Times New Roman"/>
                <a:cs typeface="Times New Roman"/>
              </a:rPr>
              <a:t>	many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times.</a:t>
            </a:r>
            <a:endParaRPr sz="3200">
              <a:latin typeface="Times New Roman"/>
              <a:cs typeface="Times New Roman"/>
            </a:endParaRPr>
          </a:p>
          <a:p>
            <a:pPr marL="498475" marR="5080" indent="-486409">
              <a:lnSpc>
                <a:spcPct val="150100"/>
              </a:lnSpc>
              <a:spcBef>
                <a:spcPts val="200"/>
              </a:spcBef>
              <a:buFont typeface="Arial"/>
              <a:buChar char="•"/>
              <a:tabLst>
                <a:tab pos="498475" algn="l"/>
              </a:tabLst>
            </a:pPr>
            <a:r>
              <a:rPr sz="3200" b="1" dirty="0">
                <a:latin typeface="Times New Roman"/>
                <a:cs typeface="Times New Roman"/>
              </a:rPr>
              <a:t>“</a:t>
            </a:r>
            <a:r>
              <a:rPr sz="3200" b="1" spc="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macro</a:t>
            </a:r>
            <a:r>
              <a:rPr sz="3200" b="1" spc="1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is</a:t>
            </a:r>
            <a:r>
              <a:rPr sz="3200" b="1" spc="11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sequence</a:t>
            </a:r>
            <a:r>
              <a:rPr sz="3200" b="1" spc="11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of</a:t>
            </a:r>
            <a:r>
              <a:rPr sz="3200" b="1" spc="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instructions,</a:t>
            </a:r>
            <a:r>
              <a:rPr sz="3200" b="1" spc="1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assigned</a:t>
            </a:r>
            <a:r>
              <a:rPr sz="3200" b="1" spc="1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by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name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r>
              <a:rPr sz="3200" b="1" spc="11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could </a:t>
            </a:r>
            <a:r>
              <a:rPr sz="3200" b="1" dirty="0">
                <a:latin typeface="Times New Roman"/>
                <a:cs typeface="Times New Roman"/>
              </a:rPr>
              <a:t>be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used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anywhere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the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program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2115"/>
              </a:spcBef>
              <a:buFont typeface="Arial"/>
              <a:buChar char="•"/>
              <a:tabLst>
                <a:tab pos="498475" algn="l"/>
              </a:tabLst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NASM,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macros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%macro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%endmacro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directives.</a:t>
            </a:r>
            <a:endParaRPr sz="32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2125"/>
              </a:spcBef>
              <a:buFont typeface="Arial"/>
              <a:buChar char="•"/>
              <a:tabLst>
                <a:tab pos="498475" algn="l"/>
                <a:tab pos="1436370" algn="l"/>
                <a:tab pos="2757170" algn="l"/>
                <a:tab pos="4124325" algn="l"/>
                <a:tab pos="5150485" algn="l"/>
                <a:tab pos="5953760" algn="l"/>
                <a:tab pos="7611745" algn="l"/>
                <a:tab pos="9338310" algn="l"/>
                <a:tab pos="10231755" algn="l"/>
                <a:tab pos="11282045" algn="l"/>
                <a:tab pos="12309475" algn="l"/>
              </a:tabLst>
            </a:pPr>
            <a:r>
              <a:rPr sz="3200" spc="-2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macro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begins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%macro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directive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ends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Times New Roman"/>
                <a:cs typeface="Times New Roman"/>
              </a:rPr>
              <a:t>%endmacro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directive.</a:t>
            </a:r>
            <a:endParaRPr sz="32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498475" algn="l"/>
              </a:tabLst>
            </a:pPr>
            <a:r>
              <a:rPr sz="2700" b="1" spc="-10" dirty="0">
                <a:latin typeface="Times New Roman"/>
                <a:cs typeface="Times New Roman"/>
              </a:rPr>
              <a:t>Syntax:</a:t>
            </a:r>
            <a:endParaRPr sz="27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1055"/>
              </a:spcBef>
              <a:tabLst>
                <a:tab pos="5200650" algn="l"/>
              </a:tabLst>
            </a:pPr>
            <a:r>
              <a:rPr sz="4000" dirty="0">
                <a:latin typeface="Times New Roman"/>
                <a:cs typeface="Times New Roman"/>
              </a:rPr>
              <a:t>%macro</a:t>
            </a:r>
            <a:r>
              <a:rPr sz="4000" spc="-22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macro_name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number_of_params</a:t>
            </a:r>
            <a:endParaRPr sz="40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1105"/>
              </a:spcBef>
            </a:pPr>
            <a:r>
              <a:rPr sz="4000" dirty="0">
                <a:latin typeface="Times New Roman"/>
                <a:cs typeface="Times New Roman"/>
              </a:rPr>
              <a:t>&lt;macro</a:t>
            </a:r>
            <a:r>
              <a:rPr sz="4000" spc="-21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body&gt;</a:t>
            </a:r>
            <a:endParaRPr sz="40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1105"/>
              </a:spcBef>
            </a:pPr>
            <a:r>
              <a:rPr sz="4000" spc="-10" dirty="0">
                <a:latin typeface="Times New Roman"/>
                <a:cs typeface="Times New Roman"/>
              </a:rPr>
              <a:t>%endmacro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4594" y="1015"/>
            <a:ext cx="10370185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300" dirty="0">
                <a:latin typeface="Times New Roman"/>
                <a:cs typeface="Times New Roman"/>
              </a:rPr>
              <a:t>Macro</a:t>
            </a:r>
            <a:r>
              <a:rPr sz="7300" spc="-10" dirty="0">
                <a:latin typeface="Times New Roman"/>
                <a:cs typeface="Times New Roman"/>
              </a:rPr>
              <a:t> </a:t>
            </a:r>
            <a:r>
              <a:rPr sz="7300" dirty="0">
                <a:latin typeface="Times New Roman"/>
                <a:cs typeface="Times New Roman"/>
              </a:rPr>
              <a:t>&amp;</a:t>
            </a:r>
            <a:r>
              <a:rPr sz="7300" spc="55" dirty="0">
                <a:latin typeface="Times New Roman"/>
                <a:cs typeface="Times New Roman"/>
              </a:rPr>
              <a:t> </a:t>
            </a:r>
            <a:r>
              <a:rPr sz="7300" spc="-10" dirty="0">
                <a:latin typeface="Times New Roman"/>
                <a:cs typeface="Times New Roman"/>
              </a:rPr>
              <a:t>Macroprocessor</a:t>
            </a:r>
            <a:endParaRPr sz="7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594" y="1015"/>
            <a:ext cx="10370185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300" dirty="0">
                <a:latin typeface="Times New Roman"/>
                <a:cs typeface="Times New Roman"/>
              </a:rPr>
              <a:t>Macro</a:t>
            </a:r>
            <a:r>
              <a:rPr sz="7300" spc="-10" dirty="0">
                <a:latin typeface="Times New Roman"/>
                <a:cs typeface="Times New Roman"/>
              </a:rPr>
              <a:t> </a:t>
            </a:r>
            <a:r>
              <a:rPr sz="7300" dirty="0">
                <a:latin typeface="Times New Roman"/>
                <a:cs typeface="Times New Roman"/>
              </a:rPr>
              <a:t>&amp;</a:t>
            </a:r>
            <a:r>
              <a:rPr sz="7300" spc="55" dirty="0">
                <a:latin typeface="Times New Roman"/>
                <a:cs typeface="Times New Roman"/>
              </a:rPr>
              <a:t> </a:t>
            </a:r>
            <a:r>
              <a:rPr sz="7300" spc="-10" dirty="0">
                <a:latin typeface="Times New Roman"/>
                <a:cs typeface="Times New Roman"/>
              </a:rPr>
              <a:t>Macroprocessor</a:t>
            </a:r>
            <a:endParaRPr sz="7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432" y="1119377"/>
            <a:ext cx="1281874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109" marR="5080" indent="-4870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99109" algn="l"/>
                <a:tab pos="3573145" algn="l"/>
                <a:tab pos="8494395" algn="l"/>
              </a:tabLst>
            </a:pP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macro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processor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takes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source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macro</a:t>
            </a:r>
            <a:r>
              <a:rPr sz="3200" dirty="0">
                <a:latin typeface="Times New Roman"/>
                <a:cs typeface="Times New Roman"/>
              </a:rPr>
              <a:t>	definition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macro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calls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replaces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	macro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its</a:t>
            </a:r>
            <a:r>
              <a:rPr sz="3200" spc="-10" dirty="0">
                <a:latin typeface="Times New Roman"/>
                <a:cs typeface="Times New Roman"/>
              </a:rPr>
              <a:t> body.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800" y="2815921"/>
            <a:ext cx="11638315" cy="652853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594" y="1015"/>
            <a:ext cx="10370185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300" dirty="0">
                <a:latin typeface="Times New Roman"/>
                <a:cs typeface="Times New Roman"/>
              </a:rPr>
              <a:t>Macro</a:t>
            </a:r>
            <a:r>
              <a:rPr sz="7300" spc="-10" dirty="0">
                <a:latin typeface="Times New Roman"/>
                <a:cs typeface="Times New Roman"/>
              </a:rPr>
              <a:t> </a:t>
            </a:r>
            <a:r>
              <a:rPr sz="7300" dirty="0">
                <a:latin typeface="Times New Roman"/>
                <a:cs typeface="Times New Roman"/>
              </a:rPr>
              <a:t>&amp;</a:t>
            </a:r>
            <a:r>
              <a:rPr sz="7300" spc="55" dirty="0">
                <a:latin typeface="Times New Roman"/>
                <a:cs typeface="Times New Roman"/>
              </a:rPr>
              <a:t> </a:t>
            </a:r>
            <a:r>
              <a:rPr sz="7300" spc="-10" dirty="0">
                <a:latin typeface="Times New Roman"/>
                <a:cs typeface="Times New Roman"/>
              </a:rPr>
              <a:t>Macroprocessor</a:t>
            </a:r>
            <a:endParaRPr sz="7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12" y="2445511"/>
            <a:ext cx="2743200" cy="63174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4207" y="2414651"/>
            <a:ext cx="8763000" cy="2233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8816" y="4869688"/>
            <a:ext cx="8763000" cy="38933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5432" y="1119377"/>
            <a:ext cx="5335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98475" algn="l"/>
              </a:tabLst>
            </a:pPr>
            <a:r>
              <a:rPr sz="3200" dirty="0">
                <a:latin typeface="Times New Roman"/>
                <a:cs typeface="Times New Roman"/>
              </a:rPr>
              <a:t>How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Macroprocessor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works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638" y="240284"/>
            <a:ext cx="40506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dirty="0">
                <a:latin typeface="Times New Roman"/>
                <a:cs typeface="Times New Roman"/>
              </a:rPr>
              <a:t>CONTENTS </a:t>
            </a:r>
            <a:r>
              <a:rPr sz="4900" spc="-25" dirty="0">
                <a:latin typeface="Times New Roman"/>
                <a:cs typeface="Times New Roman"/>
              </a:rPr>
              <a:t>:-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5325" y="940308"/>
            <a:ext cx="4028440" cy="66040"/>
          </a:xfrm>
          <a:custGeom>
            <a:avLst/>
            <a:gdLst/>
            <a:ahLst/>
            <a:cxnLst/>
            <a:rect l="l" t="t" r="r" b="b"/>
            <a:pathLst>
              <a:path w="4028440" h="66040">
                <a:moveTo>
                  <a:pt x="4027919" y="0"/>
                </a:moveTo>
                <a:lnTo>
                  <a:pt x="0" y="0"/>
                </a:lnTo>
                <a:lnTo>
                  <a:pt x="0" y="65532"/>
                </a:lnTo>
                <a:lnTo>
                  <a:pt x="4027919" y="65532"/>
                </a:lnTo>
                <a:lnTo>
                  <a:pt x="40279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869370"/>
            <a:ext cx="10884535" cy="475107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529590" indent="-516890">
              <a:lnSpc>
                <a:spcPct val="100000"/>
              </a:lnSpc>
              <a:spcBef>
                <a:spcPts val="1505"/>
              </a:spcBef>
              <a:buFont typeface="Times New Roman"/>
              <a:buAutoNum type="arabicPeriod" startAt="4"/>
              <a:tabLst>
                <a:tab pos="529590" algn="l"/>
              </a:tabLst>
            </a:pPr>
            <a:r>
              <a:rPr sz="4000" b="1" dirty="0">
                <a:latin typeface="Times New Roman"/>
                <a:cs typeface="Times New Roman"/>
              </a:rPr>
              <a:t>Design</a:t>
            </a:r>
            <a:r>
              <a:rPr sz="4000" b="1" spc="9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5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two</a:t>
            </a:r>
            <a:r>
              <a:rPr sz="4000" b="1" spc="7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pass</a:t>
            </a:r>
            <a:r>
              <a:rPr sz="4000" b="1" spc="8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Assembler</a:t>
            </a:r>
            <a:r>
              <a:rPr sz="4000" spc="-10" dirty="0"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899160" lvl="1" indent="-302895">
              <a:lnSpc>
                <a:spcPct val="100000"/>
              </a:lnSpc>
              <a:spcBef>
                <a:spcPts val="1405"/>
              </a:spcBef>
              <a:buChar char="-"/>
              <a:tabLst>
                <a:tab pos="899160" algn="l"/>
              </a:tabLst>
            </a:pPr>
            <a:r>
              <a:rPr sz="4000" dirty="0">
                <a:latin typeface="Times New Roman"/>
                <a:cs typeface="Times New Roman"/>
              </a:rPr>
              <a:t>Processing</a:t>
            </a:r>
            <a:r>
              <a:rPr sz="4000" spc="1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declaration</a:t>
            </a:r>
            <a:r>
              <a:rPr sz="4000" spc="1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statements</a:t>
            </a:r>
            <a:endParaRPr sz="4000">
              <a:latin typeface="Times New Roman"/>
              <a:cs typeface="Times New Roman"/>
            </a:endParaRPr>
          </a:p>
          <a:p>
            <a:pPr marL="899160" lvl="1" indent="-302895">
              <a:lnSpc>
                <a:spcPct val="100000"/>
              </a:lnSpc>
              <a:spcBef>
                <a:spcPts val="1395"/>
              </a:spcBef>
              <a:buChar char="-"/>
              <a:tabLst>
                <a:tab pos="899160" algn="l"/>
              </a:tabLst>
            </a:pPr>
            <a:r>
              <a:rPr sz="4000" dirty="0">
                <a:latin typeface="Times New Roman"/>
                <a:cs typeface="Times New Roman"/>
              </a:rPr>
              <a:t>Assembler</a:t>
            </a:r>
            <a:r>
              <a:rPr sz="4000" spc="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Directives</a:t>
            </a:r>
            <a:r>
              <a:rPr sz="4000" spc="1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imperative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statements</a:t>
            </a:r>
            <a:endParaRPr sz="4000">
              <a:latin typeface="Times New Roman"/>
              <a:cs typeface="Times New Roman"/>
            </a:endParaRPr>
          </a:p>
          <a:p>
            <a:pPr marL="1030605" lvl="1" indent="-434340">
              <a:lnSpc>
                <a:spcPct val="100000"/>
              </a:lnSpc>
              <a:spcBef>
                <a:spcPts val="1405"/>
              </a:spcBef>
              <a:buChar char="-"/>
              <a:tabLst>
                <a:tab pos="1030605" algn="l"/>
              </a:tabLst>
            </a:pPr>
            <a:r>
              <a:rPr sz="4000" dirty="0">
                <a:latin typeface="Times New Roman"/>
                <a:cs typeface="Times New Roman"/>
              </a:rPr>
              <a:t>Advanced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Assembler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Directives</a:t>
            </a:r>
            <a:endParaRPr sz="4000">
              <a:latin typeface="Times New Roman"/>
              <a:cs typeface="Times New Roman"/>
            </a:endParaRPr>
          </a:p>
          <a:p>
            <a:pPr marL="899160" lvl="1" indent="-302895">
              <a:lnSpc>
                <a:spcPct val="100000"/>
              </a:lnSpc>
              <a:spcBef>
                <a:spcPts val="1400"/>
              </a:spcBef>
              <a:buChar char="-"/>
              <a:tabLst>
                <a:tab pos="899160" algn="l"/>
              </a:tabLst>
            </a:pPr>
            <a:r>
              <a:rPr sz="4000" dirty="0">
                <a:latin typeface="Times New Roman"/>
                <a:cs typeface="Times New Roman"/>
              </a:rPr>
              <a:t>Intermediate</a:t>
            </a:r>
            <a:r>
              <a:rPr sz="4000" spc="1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code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forms</a:t>
            </a:r>
            <a:endParaRPr sz="4000">
              <a:latin typeface="Times New Roman"/>
              <a:cs typeface="Times New Roman"/>
            </a:endParaRPr>
          </a:p>
          <a:p>
            <a:pPr marL="899160" lvl="1" indent="-302895">
              <a:lnSpc>
                <a:spcPct val="100000"/>
              </a:lnSpc>
              <a:spcBef>
                <a:spcPts val="1395"/>
              </a:spcBef>
              <a:buChar char="-"/>
              <a:tabLst>
                <a:tab pos="899160" algn="l"/>
              </a:tabLst>
            </a:pPr>
            <a:r>
              <a:rPr sz="4000" dirty="0">
                <a:latin typeface="Times New Roman"/>
                <a:cs typeface="Times New Roman"/>
              </a:rPr>
              <a:t>Pass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Pass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II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two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pass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Assembler.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33400"/>
            <a:ext cx="4953000" cy="876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4200" y="533400"/>
            <a:ext cx="6781800" cy="8763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75684" y="2598292"/>
            <a:ext cx="5406390" cy="2278380"/>
            <a:chOff x="4075684" y="2598292"/>
            <a:chExt cx="5406390" cy="2278380"/>
          </a:xfrm>
        </p:grpSpPr>
        <p:sp>
          <p:nvSpPr>
            <p:cNvPr id="3" name="object 3"/>
            <p:cNvSpPr/>
            <p:nvPr/>
          </p:nvSpPr>
          <p:spPr>
            <a:xfrm>
              <a:off x="4090543" y="4701425"/>
              <a:ext cx="5375275" cy="156845"/>
            </a:xfrm>
            <a:custGeom>
              <a:avLst/>
              <a:gdLst/>
              <a:ahLst/>
              <a:cxnLst/>
              <a:rect l="l" t="t" r="r" b="b"/>
              <a:pathLst>
                <a:path w="5375275" h="156845">
                  <a:moveTo>
                    <a:pt x="0" y="156578"/>
                  </a:moveTo>
                  <a:lnTo>
                    <a:pt x="5374894" y="156578"/>
                  </a:lnTo>
                  <a:lnTo>
                    <a:pt x="5374894" y="0"/>
                  </a:lnTo>
                  <a:lnTo>
                    <a:pt x="0" y="0"/>
                  </a:lnTo>
                  <a:lnTo>
                    <a:pt x="0" y="156578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75684" y="4683632"/>
              <a:ext cx="5406390" cy="193040"/>
            </a:xfrm>
            <a:custGeom>
              <a:avLst/>
              <a:gdLst/>
              <a:ahLst/>
              <a:cxnLst/>
              <a:rect l="l" t="t" r="r" b="b"/>
              <a:pathLst>
                <a:path w="5406390" h="193039">
                  <a:moveTo>
                    <a:pt x="5406390" y="7874"/>
                  </a:moveTo>
                  <a:lnTo>
                    <a:pt x="5399024" y="0"/>
                  </a:lnTo>
                  <a:lnTo>
                    <a:pt x="5374894" y="0"/>
                  </a:lnTo>
                  <a:lnTo>
                    <a:pt x="5374894" y="17780"/>
                  </a:lnTo>
                  <a:lnTo>
                    <a:pt x="31496" y="17805"/>
                  </a:lnTo>
                  <a:lnTo>
                    <a:pt x="5374894" y="17780"/>
                  </a:lnTo>
                  <a:lnTo>
                    <a:pt x="5374894" y="0"/>
                  </a:lnTo>
                  <a:lnTo>
                    <a:pt x="7366" y="0"/>
                  </a:lnTo>
                  <a:lnTo>
                    <a:pt x="0" y="7874"/>
                  </a:lnTo>
                  <a:lnTo>
                    <a:pt x="0" y="192659"/>
                  </a:lnTo>
                  <a:lnTo>
                    <a:pt x="31496" y="192659"/>
                  </a:lnTo>
                  <a:lnTo>
                    <a:pt x="31496" y="33528"/>
                  </a:lnTo>
                  <a:lnTo>
                    <a:pt x="5374894" y="33528"/>
                  </a:lnTo>
                  <a:lnTo>
                    <a:pt x="5374894" y="192659"/>
                  </a:lnTo>
                  <a:lnTo>
                    <a:pt x="5406390" y="192659"/>
                  </a:lnTo>
                  <a:lnTo>
                    <a:pt x="5406390" y="33528"/>
                  </a:lnTo>
                  <a:lnTo>
                    <a:pt x="5406390" y="17780"/>
                  </a:lnTo>
                  <a:lnTo>
                    <a:pt x="5406390" y="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0543" y="3659733"/>
              <a:ext cx="5375275" cy="1051560"/>
            </a:xfrm>
            <a:custGeom>
              <a:avLst/>
              <a:gdLst/>
              <a:ahLst/>
              <a:cxnLst/>
              <a:rect l="l" t="t" r="r" b="b"/>
              <a:pathLst>
                <a:path w="5375275" h="1051560">
                  <a:moveTo>
                    <a:pt x="5374894" y="0"/>
                  </a:moveTo>
                  <a:lnTo>
                    <a:pt x="0" y="0"/>
                  </a:lnTo>
                  <a:lnTo>
                    <a:pt x="0" y="682015"/>
                  </a:lnTo>
                  <a:lnTo>
                    <a:pt x="2565006" y="682015"/>
                  </a:lnTo>
                  <a:lnTo>
                    <a:pt x="2565006" y="788060"/>
                  </a:lnTo>
                  <a:lnTo>
                    <a:pt x="2440927" y="788060"/>
                  </a:lnTo>
                  <a:lnTo>
                    <a:pt x="2687447" y="1051458"/>
                  </a:lnTo>
                  <a:lnTo>
                    <a:pt x="2935732" y="788060"/>
                  </a:lnTo>
                  <a:lnTo>
                    <a:pt x="2811513" y="788060"/>
                  </a:lnTo>
                  <a:lnTo>
                    <a:pt x="2811513" y="682015"/>
                  </a:lnTo>
                  <a:lnTo>
                    <a:pt x="5374894" y="682015"/>
                  </a:lnTo>
                  <a:lnTo>
                    <a:pt x="5374894" y="0"/>
                  </a:lnTo>
                  <a:close/>
                </a:path>
              </a:pathLst>
            </a:custGeom>
            <a:solidFill>
              <a:srgbClr val="F69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5684" y="3641978"/>
              <a:ext cx="5406390" cy="1087120"/>
            </a:xfrm>
            <a:custGeom>
              <a:avLst/>
              <a:gdLst/>
              <a:ahLst/>
              <a:cxnLst/>
              <a:rect l="l" t="t" r="r" b="b"/>
              <a:pathLst>
                <a:path w="5406390" h="1087120">
                  <a:moveTo>
                    <a:pt x="5406390" y="7874"/>
                  </a:moveTo>
                  <a:lnTo>
                    <a:pt x="5399024" y="0"/>
                  </a:lnTo>
                  <a:lnTo>
                    <a:pt x="5374894" y="0"/>
                  </a:lnTo>
                  <a:lnTo>
                    <a:pt x="5374894" y="17653"/>
                  </a:lnTo>
                  <a:lnTo>
                    <a:pt x="5374894" y="33401"/>
                  </a:lnTo>
                  <a:lnTo>
                    <a:pt x="5374894" y="684022"/>
                  </a:lnTo>
                  <a:lnTo>
                    <a:pt x="2819019" y="684022"/>
                  </a:lnTo>
                  <a:lnTo>
                    <a:pt x="2811653" y="691896"/>
                  </a:lnTo>
                  <a:lnTo>
                    <a:pt x="2811653" y="815721"/>
                  </a:lnTo>
                  <a:lnTo>
                    <a:pt x="2819019" y="821563"/>
                  </a:lnTo>
                  <a:lnTo>
                    <a:pt x="2913748" y="821563"/>
                  </a:lnTo>
                  <a:lnTo>
                    <a:pt x="2703195" y="1046607"/>
                  </a:lnTo>
                  <a:lnTo>
                    <a:pt x="2492629" y="821563"/>
                  </a:lnTo>
                  <a:lnTo>
                    <a:pt x="2587371" y="821563"/>
                  </a:lnTo>
                  <a:lnTo>
                    <a:pt x="2594737" y="815721"/>
                  </a:lnTo>
                  <a:lnTo>
                    <a:pt x="2594737" y="805815"/>
                  </a:lnTo>
                  <a:lnTo>
                    <a:pt x="2594737" y="790194"/>
                  </a:lnTo>
                  <a:lnTo>
                    <a:pt x="2594737" y="717423"/>
                  </a:lnTo>
                  <a:lnTo>
                    <a:pt x="2594737" y="691896"/>
                  </a:lnTo>
                  <a:lnTo>
                    <a:pt x="2587371" y="684022"/>
                  </a:lnTo>
                  <a:lnTo>
                    <a:pt x="31496" y="684022"/>
                  </a:lnTo>
                  <a:lnTo>
                    <a:pt x="31496" y="33401"/>
                  </a:lnTo>
                  <a:lnTo>
                    <a:pt x="5374894" y="33401"/>
                  </a:lnTo>
                  <a:lnTo>
                    <a:pt x="5374894" y="17678"/>
                  </a:lnTo>
                  <a:lnTo>
                    <a:pt x="31496" y="17678"/>
                  </a:lnTo>
                  <a:lnTo>
                    <a:pt x="5374894" y="17653"/>
                  </a:lnTo>
                  <a:lnTo>
                    <a:pt x="5374894" y="0"/>
                  </a:lnTo>
                  <a:lnTo>
                    <a:pt x="7366" y="0"/>
                  </a:lnTo>
                  <a:lnTo>
                    <a:pt x="0" y="7874"/>
                  </a:lnTo>
                  <a:lnTo>
                    <a:pt x="0" y="709549"/>
                  </a:lnTo>
                  <a:lnTo>
                    <a:pt x="7366" y="717423"/>
                  </a:lnTo>
                  <a:lnTo>
                    <a:pt x="2563241" y="717423"/>
                  </a:lnTo>
                  <a:lnTo>
                    <a:pt x="2563241" y="790194"/>
                  </a:lnTo>
                  <a:lnTo>
                    <a:pt x="2448306" y="790194"/>
                  </a:lnTo>
                  <a:lnTo>
                    <a:pt x="2442845" y="794004"/>
                  </a:lnTo>
                  <a:lnTo>
                    <a:pt x="2439035" y="805815"/>
                  </a:lnTo>
                  <a:lnTo>
                    <a:pt x="2439035" y="813689"/>
                  </a:lnTo>
                  <a:lnTo>
                    <a:pt x="2444610" y="817626"/>
                  </a:lnTo>
                  <a:lnTo>
                    <a:pt x="2698496" y="1086866"/>
                  </a:lnTo>
                  <a:lnTo>
                    <a:pt x="2707767" y="1086866"/>
                  </a:lnTo>
                  <a:lnTo>
                    <a:pt x="2735580" y="1057402"/>
                  </a:lnTo>
                  <a:lnTo>
                    <a:pt x="2958084" y="821563"/>
                  </a:lnTo>
                  <a:lnTo>
                    <a:pt x="2961767" y="817626"/>
                  </a:lnTo>
                  <a:lnTo>
                    <a:pt x="2967355" y="813689"/>
                  </a:lnTo>
                  <a:lnTo>
                    <a:pt x="2967355" y="805815"/>
                  </a:lnTo>
                  <a:lnTo>
                    <a:pt x="2963545" y="794004"/>
                  </a:lnTo>
                  <a:lnTo>
                    <a:pt x="2958084" y="790194"/>
                  </a:lnTo>
                  <a:lnTo>
                    <a:pt x="2843149" y="790194"/>
                  </a:lnTo>
                  <a:lnTo>
                    <a:pt x="2843149" y="717423"/>
                  </a:lnTo>
                  <a:lnTo>
                    <a:pt x="5399024" y="717423"/>
                  </a:lnTo>
                  <a:lnTo>
                    <a:pt x="5406390" y="709549"/>
                  </a:lnTo>
                  <a:lnTo>
                    <a:pt x="5406390" y="684022"/>
                  </a:lnTo>
                  <a:lnTo>
                    <a:pt x="5406390" y="33401"/>
                  </a:lnTo>
                  <a:lnTo>
                    <a:pt x="5406390" y="17653"/>
                  </a:lnTo>
                  <a:lnTo>
                    <a:pt x="5406390" y="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0543" y="2614078"/>
              <a:ext cx="5375275" cy="1053465"/>
            </a:xfrm>
            <a:custGeom>
              <a:avLst/>
              <a:gdLst/>
              <a:ahLst/>
              <a:cxnLst/>
              <a:rect l="l" t="t" r="r" b="b"/>
              <a:pathLst>
                <a:path w="5375275" h="1053464">
                  <a:moveTo>
                    <a:pt x="2935732" y="790155"/>
                  </a:moveTo>
                  <a:lnTo>
                    <a:pt x="2811513" y="790155"/>
                  </a:lnTo>
                  <a:lnTo>
                    <a:pt x="2811513" y="684022"/>
                  </a:lnTo>
                  <a:lnTo>
                    <a:pt x="2565006" y="684022"/>
                  </a:lnTo>
                  <a:lnTo>
                    <a:pt x="2565006" y="790155"/>
                  </a:lnTo>
                  <a:lnTo>
                    <a:pt x="2440927" y="790155"/>
                  </a:lnTo>
                  <a:lnTo>
                    <a:pt x="2687447" y="1053426"/>
                  </a:lnTo>
                  <a:lnTo>
                    <a:pt x="2935732" y="790155"/>
                  </a:lnTo>
                  <a:close/>
                </a:path>
                <a:path w="5375275" h="1053464">
                  <a:moveTo>
                    <a:pt x="5374894" y="0"/>
                  </a:moveTo>
                  <a:lnTo>
                    <a:pt x="0" y="0"/>
                  </a:lnTo>
                  <a:lnTo>
                    <a:pt x="0" y="683983"/>
                  </a:lnTo>
                  <a:lnTo>
                    <a:pt x="5374894" y="683983"/>
                  </a:lnTo>
                  <a:lnTo>
                    <a:pt x="5374894" y="0"/>
                  </a:lnTo>
                  <a:close/>
                </a:path>
              </a:pathLst>
            </a:custGeom>
            <a:solidFill>
              <a:srgbClr val="BE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75684" y="2598292"/>
              <a:ext cx="5406390" cy="1087120"/>
            </a:xfrm>
            <a:custGeom>
              <a:avLst/>
              <a:gdLst/>
              <a:ahLst/>
              <a:cxnLst/>
              <a:rect l="l" t="t" r="r" b="b"/>
              <a:pathLst>
                <a:path w="5406390" h="1087120">
                  <a:moveTo>
                    <a:pt x="5406390" y="7874"/>
                  </a:moveTo>
                  <a:lnTo>
                    <a:pt x="5399024" y="0"/>
                  </a:lnTo>
                  <a:lnTo>
                    <a:pt x="5374894" y="0"/>
                  </a:lnTo>
                  <a:lnTo>
                    <a:pt x="5374894" y="33401"/>
                  </a:lnTo>
                  <a:lnTo>
                    <a:pt x="5374894" y="684022"/>
                  </a:lnTo>
                  <a:lnTo>
                    <a:pt x="2819019" y="684022"/>
                  </a:lnTo>
                  <a:lnTo>
                    <a:pt x="2811653" y="691896"/>
                  </a:lnTo>
                  <a:lnTo>
                    <a:pt x="2811653" y="813689"/>
                  </a:lnTo>
                  <a:lnTo>
                    <a:pt x="2819019" y="821563"/>
                  </a:lnTo>
                  <a:lnTo>
                    <a:pt x="2913761" y="821563"/>
                  </a:lnTo>
                  <a:lnTo>
                    <a:pt x="2927477" y="807021"/>
                  </a:lnTo>
                  <a:lnTo>
                    <a:pt x="2703195" y="1046607"/>
                  </a:lnTo>
                  <a:lnTo>
                    <a:pt x="2492629" y="821563"/>
                  </a:lnTo>
                  <a:lnTo>
                    <a:pt x="2587371" y="821563"/>
                  </a:lnTo>
                  <a:lnTo>
                    <a:pt x="2594737" y="813689"/>
                  </a:lnTo>
                  <a:lnTo>
                    <a:pt x="2594737" y="805942"/>
                  </a:lnTo>
                  <a:lnTo>
                    <a:pt x="2594737" y="788162"/>
                  </a:lnTo>
                  <a:lnTo>
                    <a:pt x="2594737" y="715518"/>
                  </a:lnTo>
                  <a:lnTo>
                    <a:pt x="2594737" y="691896"/>
                  </a:lnTo>
                  <a:lnTo>
                    <a:pt x="2587371" y="684022"/>
                  </a:lnTo>
                  <a:lnTo>
                    <a:pt x="31496" y="684022"/>
                  </a:lnTo>
                  <a:lnTo>
                    <a:pt x="31496" y="33401"/>
                  </a:lnTo>
                  <a:lnTo>
                    <a:pt x="5374894" y="33401"/>
                  </a:lnTo>
                  <a:lnTo>
                    <a:pt x="5374894" y="0"/>
                  </a:lnTo>
                  <a:lnTo>
                    <a:pt x="7366" y="0"/>
                  </a:lnTo>
                  <a:lnTo>
                    <a:pt x="0" y="7874"/>
                  </a:lnTo>
                  <a:lnTo>
                    <a:pt x="0" y="709549"/>
                  </a:lnTo>
                  <a:lnTo>
                    <a:pt x="7366" y="715518"/>
                  </a:lnTo>
                  <a:lnTo>
                    <a:pt x="2563241" y="715518"/>
                  </a:lnTo>
                  <a:lnTo>
                    <a:pt x="2563241" y="788162"/>
                  </a:lnTo>
                  <a:lnTo>
                    <a:pt x="2448306" y="788162"/>
                  </a:lnTo>
                  <a:lnTo>
                    <a:pt x="2442845" y="792099"/>
                  </a:lnTo>
                  <a:lnTo>
                    <a:pt x="2440940" y="799973"/>
                  </a:lnTo>
                  <a:lnTo>
                    <a:pt x="2439035" y="805942"/>
                  </a:lnTo>
                  <a:lnTo>
                    <a:pt x="2439035" y="811784"/>
                  </a:lnTo>
                  <a:lnTo>
                    <a:pt x="2693035" y="1079119"/>
                  </a:lnTo>
                  <a:lnTo>
                    <a:pt x="2698496" y="1086993"/>
                  </a:lnTo>
                  <a:lnTo>
                    <a:pt x="2707767" y="1086993"/>
                  </a:lnTo>
                  <a:lnTo>
                    <a:pt x="2713355" y="1079119"/>
                  </a:lnTo>
                  <a:lnTo>
                    <a:pt x="2733929" y="1057402"/>
                  </a:lnTo>
                  <a:lnTo>
                    <a:pt x="2957957" y="821563"/>
                  </a:lnTo>
                  <a:lnTo>
                    <a:pt x="2967355" y="811784"/>
                  </a:lnTo>
                  <a:lnTo>
                    <a:pt x="2967355" y="805942"/>
                  </a:lnTo>
                  <a:lnTo>
                    <a:pt x="2965450" y="799973"/>
                  </a:lnTo>
                  <a:lnTo>
                    <a:pt x="2964053" y="794131"/>
                  </a:lnTo>
                  <a:lnTo>
                    <a:pt x="2963545" y="792099"/>
                  </a:lnTo>
                  <a:lnTo>
                    <a:pt x="2958084" y="788162"/>
                  </a:lnTo>
                  <a:lnTo>
                    <a:pt x="2843149" y="788162"/>
                  </a:lnTo>
                  <a:lnTo>
                    <a:pt x="2843149" y="715518"/>
                  </a:lnTo>
                  <a:lnTo>
                    <a:pt x="5399024" y="715518"/>
                  </a:lnTo>
                  <a:lnTo>
                    <a:pt x="5406390" y="709549"/>
                  </a:lnTo>
                  <a:lnTo>
                    <a:pt x="5406390" y="684022"/>
                  </a:lnTo>
                  <a:lnTo>
                    <a:pt x="5406390" y="33401"/>
                  </a:lnTo>
                  <a:lnTo>
                    <a:pt x="5406390" y="15748"/>
                  </a:lnTo>
                  <a:lnTo>
                    <a:pt x="5406390" y="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07179" y="2726181"/>
            <a:ext cx="5343525" cy="138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95"/>
              </a:spcBef>
            </a:pPr>
            <a:r>
              <a:rPr sz="2200" i="1" spc="-120" dirty="0">
                <a:solidFill>
                  <a:srgbClr val="FFFFFF"/>
                </a:solidFill>
                <a:latin typeface="Arial"/>
                <a:cs typeface="Arial"/>
              </a:rPr>
              <a:t>Skeletal</a:t>
            </a:r>
            <a:r>
              <a:rPr sz="2200" i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145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2200" i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200">
              <a:latin typeface="Arial"/>
              <a:cs typeface="Arial"/>
            </a:endParaRPr>
          </a:p>
          <a:p>
            <a:pPr marL="10795" algn="ctr">
              <a:lnSpc>
                <a:spcPct val="100000"/>
              </a:lnSpc>
              <a:spcBef>
                <a:spcPts val="5"/>
              </a:spcBef>
            </a:pPr>
            <a:r>
              <a:rPr sz="2200" i="1" spc="-40" dirty="0">
                <a:solidFill>
                  <a:srgbClr val="FFFFFF"/>
                </a:solidFill>
                <a:latin typeface="Arial"/>
                <a:cs typeface="Arial"/>
              </a:rPr>
              <a:t>Preprocessor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9685" y="4375099"/>
            <a:ext cx="2974975" cy="501650"/>
            <a:chOff x="939685" y="4375099"/>
            <a:chExt cx="2974975" cy="5016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685" y="4375099"/>
              <a:ext cx="2974721" cy="5011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9685" y="4375149"/>
              <a:ext cx="2974975" cy="483234"/>
            </a:xfrm>
            <a:custGeom>
              <a:avLst/>
              <a:gdLst/>
              <a:ahLst/>
              <a:cxnLst/>
              <a:rect l="l" t="t" r="r" b="b"/>
              <a:pathLst>
                <a:path w="2974975" h="483235">
                  <a:moveTo>
                    <a:pt x="2974708" y="3937"/>
                  </a:moveTo>
                  <a:lnTo>
                    <a:pt x="2971025" y="0"/>
                  </a:lnTo>
                  <a:lnTo>
                    <a:pt x="0" y="0"/>
                  </a:lnTo>
                  <a:lnTo>
                    <a:pt x="0" y="7874"/>
                  </a:lnTo>
                  <a:lnTo>
                    <a:pt x="0" y="17653"/>
                  </a:lnTo>
                  <a:lnTo>
                    <a:pt x="0" y="482854"/>
                  </a:lnTo>
                  <a:lnTo>
                    <a:pt x="9258" y="482854"/>
                  </a:lnTo>
                  <a:lnTo>
                    <a:pt x="9258" y="17653"/>
                  </a:lnTo>
                  <a:lnTo>
                    <a:pt x="2958058" y="17653"/>
                  </a:lnTo>
                  <a:lnTo>
                    <a:pt x="2958058" y="7874"/>
                  </a:lnTo>
                  <a:lnTo>
                    <a:pt x="2958071" y="17780"/>
                  </a:lnTo>
                  <a:lnTo>
                    <a:pt x="2958071" y="482854"/>
                  </a:lnTo>
                  <a:lnTo>
                    <a:pt x="2974708" y="482854"/>
                  </a:lnTo>
                  <a:lnTo>
                    <a:pt x="2974708" y="17780"/>
                  </a:lnTo>
                  <a:lnTo>
                    <a:pt x="2961703" y="17780"/>
                  </a:lnTo>
                  <a:lnTo>
                    <a:pt x="2961703" y="12700"/>
                  </a:lnTo>
                  <a:lnTo>
                    <a:pt x="2965437" y="17653"/>
                  </a:lnTo>
                  <a:lnTo>
                    <a:pt x="2974708" y="17653"/>
                  </a:lnTo>
                  <a:lnTo>
                    <a:pt x="2974708" y="7874"/>
                  </a:lnTo>
                  <a:lnTo>
                    <a:pt x="2974708" y="3937"/>
                  </a:lnTo>
                  <a:close/>
                </a:path>
              </a:pathLst>
            </a:custGeom>
            <a:solidFill>
              <a:srgbClr val="BC4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96746" y="4395038"/>
            <a:ext cx="101409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160" dirty="0">
                <a:solidFill>
                  <a:srgbClr val="5C5C5C"/>
                </a:solidFill>
                <a:latin typeface="Arial"/>
                <a:cs typeface="Arial"/>
              </a:rPr>
              <a:t>Try</a:t>
            </a:r>
            <a:r>
              <a:rPr sz="3000" i="1" spc="-4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3000" i="1" spc="-25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9446" y="4901333"/>
            <a:ext cx="142621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3000" i="1" spc="-130" dirty="0">
                <a:solidFill>
                  <a:srgbClr val="5C5C5C"/>
                </a:solidFill>
                <a:latin typeface="Arial"/>
                <a:cs typeface="Arial"/>
              </a:rPr>
              <a:t>example: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570" y="495554"/>
            <a:ext cx="12373991" cy="159308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118" rIns="0" bIns="0" rtlCol="0">
            <a:spAutoFit/>
          </a:bodyPr>
          <a:lstStyle/>
          <a:p>
            <a:pPr marL="2161540" marR="5080" indent="-208915">
              <a:lnSpc>
                <a:spcPts val="4800"/>
              </a:lnSpc>
              <a:spcBef>
                <a:spcPts val="1155"/>
              </a:spcBef>
            </a:pPr>
            <a:r>
              <a:rPr sz="4900" spc="-61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4900" spc="-62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4900" spc="-615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sz="4900" spc="-62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4900" spc="-63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4900" spc="-62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4900" spc="-63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900" spc="-61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4900" spc="-630" dirty="0">
                <a:solidFill>
                  <a:srgbClr val="000000"/>
                </a:solidFill>
                <a:latin typeface="Arial"/>
                <a:cs typeface="Arial"/>
              </a:rPr>
              <a:t>SO</a:t>
            </a:r>
            <a:r>
              <a:rPr sz="4900" spc="-62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4900" spc="-63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4900" spc="12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4900" spc="-47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4900" spc="-484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4900" spc="-475" dirty="0">
                <a:solidFill>
                  <a:srgbClr val="000000"/>
                </a:solidFill>
                <a:latin typeface="Arial"/>
                <a:cs typeface="Arial"/>
              </a:rPr>
              <a:t>MP</a:t>
            </a:r>
            <a:r>
              <a:rPr sz="4900" spc="-484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4900" spc="-475" dirty="0">
                <a:solidFill>
                  <a:srgbClr val="000000"/>
                </a:solidFill>
                <a:latin typeface="Arial"/>
                <a:cs typeface="Arial"/>
              </a:rPr>
              <a:t>LERS</a:t>
            </a:r>
            <a:r>
              <a:rPr sz="4900" spc="-25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4900" spc="-5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900" spc="-57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4900" spc="-565" dirty="0">
                <a:solidFill>
                  <a:srgbClr val="000000"/>
                </a:solidFill>
                <a:latin typeface="Arial"/>
                <a:cs typeface="Arial"/>
              </a:rPr>
              <a:t>SSE</a:t>
            </a:r>
            <a:r>
              <a:rPr sz="4900" spc="-570" dirty="0">
                <a:solidFill>
                  <a:srgbClr val="000000"/>
                </a:solidFill>
                <a:latin typeface="Arial"/>
                <a:cs typeface="Arial"/>
              </a:rPr>
              <a:t>MB</a:t>
            </a:r>
            <a:r>
              <a:rPr sz="4900" spc="-565" dirty="0">
                <a:solidFill>
                  <a:srgbClr val="000000"/>
                </a:solidFill>
                <a:latin typeface="Arial"/>
                <a:cs typeface="Arial"/>
              </a:rPr>
              <a:t>LE</a:t>
            </a:r>
            <a:r>
              <a:rPr sz="4900" spc="-57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4900" spc="-56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4900" spc="-2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4900" spc="-9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900" spc="-22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4900" spc="-48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900" spc="-370" dirty="0">
                <a:solidFill>
                  <a:srgbClr val="000000"/>
                </a:solidFill>
                <a:latin typeface="Arial"/>
                <a:cs typeface="Arial"/>
              </a:rPr>
              <a:t>LINKERS</a:t>
            </a:r>
            <a:endParaRPr sz="49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2612" y="4858003"/>
            <a:ext cx="12192000" cy="4895850"/>
            <a:chOff x="482612" y="4858003"/>
            <a:chExt cx="12192000" cy="4895850"/>
          </a:xfrm>
        </p:grpSpPr>
        <p:sp>
          <p:nvSpPr>
            <p:cNvPr id="18" name="object 18"/>
            <p:cNvSpPr/>
            <p:nvPr/>
          </p:nvSpPr>
          <p:spPr>
            <a:xfrm>
              <a:off x="482612" y="4858003"/>
              <a:ext cx="12192000" cy="4895850"/>
            </a:xfrm>
            <a:custGeom>
              <a:avLst/>
              <a:gdLst/>
              <a:ahLst/>
              <a:cxnLst/>
              <a:rect l="l" t="t" r="r" b="b"/>
              <a:pathLst>
                <a:path w="12192000" h="4895850">
                  <a:moveTo>
                    <a:pt x="12192000" y="0"/>
                  </a:moveTo>
                  <a:lnTo>
                    <a:pt x="0" y="0"/>
                  </a:lnTo>
                  <a:lnTo>
                    <a:pt x="0" y="4895596"/>
                  </a:lnTo>
                  <a:lnTo>
                    <a:pt x="12192000" y="489559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90542" y="7824507"/>
              <a:ext cx="5375275" cy="684530"/>
            </a:xfrm>
            <a:custGeom>
              <a:avLst/>
              <a:gdLst/>
              <a:ahLst/>
              <a:cxnLst/>
              <a:rect l="l" t="t" r="r" b="b"/>
              <a:pathLst>
                <a:path w="5375275" h="684529">
                  <a:moveTo>
                    <a:pt x="5374894" y="0"/>
                  </a:moveTo>
                  <a:lnTo>
                    <a:pt x="0" y="0"/>
                  </a:lnTo>
                  <a:lnTo>
                    <a:pt x="0" y="683983"/>
                  </a:lnTo>
                  <a:lnTo>
                    <a:pt x="5374894" y="683983"/>
                  </a:lnTo>
                  <a:lnTo>
                    <a:pt x="5374894" y="0"/>
                  </a:lnTo>
                  <a:close/>
                </a:path>
              </a:pathLst>
            </a:custGeom>
            <a:solidFill>
              <a:srgbClr val="BE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75684" y="7808721"/>
              <a:ext cx="5406390" cy="715645"/>
            </a:xfrm>
            <a:custGeom>
              <a:avLst/>
              <a:gdLst/>
              <a:ahLst/>
              <a:cxnLst/>
              <a:rect l="l" t="t" r="r" b="b"/>
              <a:pathLst>
                <a:path w="5406390" h="715645">
                  <a:moveTo>
                    <a:pt x="5406390" y="7874"/>
                  </a:moveTo>
                  <a:lnTo>
                    <a:pt x="5399024" y="0"/>
                  </a:lnTo>
                  <a:lnTo>
                    <a:pt x="5374894" y="0"/>
                  </a:lnTo>
                  <a:lnTo>
                    <a:pt x="5374894" y="15748"/>
                  </a:lnTo>
                  <a:lnTo>
                    <a:pt x="5374894" y="31496"/>
                  </a:lnTo>
                  <a:lnTo>
                    <a:pt x="5374894" y="684047"/>
                  </a:lnTo>
                  <a:lnTo>
                    <a:pt x="31496" y="684047"/>
                  </a:lnTo>
                  <a:lnTo>
                    <a:pt x="31496" y="31496"/>
                  </a:lnTo>
                  <a:lnTo>
                    <a:pt x="5374894" y="31496"/>
                  </a:lnTo>
                  <a:lnTo>
                    <a:pt x="5374894" y="15773"/>
                  </a:lnTo>
                  <a:lnTo>
                    <a:pt x="31496" y="15773"/>
                  </a:lnTo>
                  <a:lnTo>
                    <a:pt x="5374894" y="15748"/>
                  </a:lnTo>
                  <a:lnTo>
                    <a:pt x="5374894" y="0"/>
                  </a:lnTo>
                  <a:lnTo>
                    <a:pt x="7366" y="0"/>
                  </a:lnTo>
                  <a:lnTo>
                    <a:pt x="0" y="7874"/>
                  </a:lnTo>
                  <a:lnTo>
                    <a:pt x="0" y="709599"/>
                  </a:lnTo>
                  <a:lnTo>
                    <a:pt x="7366" y="715492"/>
                  </a:lnTo>
                  <a:lnTo>
                    <a:pt x="5399024" y="715492"/>
                  </a:lnTo>
                  <a:lnTo>
                    <a:pt x="5406390" y="709599"/>
                  </a:lnTo>
                  <a:lnTo>
                    <a:pt x="5406390" y="699770"/>
                  </a:lnTo>
                  <a:lnTo>
                    <a:pt x="5406390" y="684047"/>
                  </a:lnTo>
                  <a:lnTo>
                    <a:pt x="5406390" y="31496"/>
                  </a:lnTo>
                  <a:lnTo>
                    <a:pt x="5406390" y="15748"/>
                  </a:lnTo>
                  <a:lnTo>
                    <a:pt x="5406390" y="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07179" y="7934909"/>
            <a:ext cx="5343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90" algn="ctr">
              <a:lnSpc>
                <a:spcPct val="100000"/>
              </a:lnSpc>
              <a:spcBef>
                <a:spcPts val="95"/>
              </a:spcBef>
            </a:pPr>
            <a:r>
              <a:rPr sz="2200" i="1" spc="-90" dirty="0">
                <a:solidFill>
                  <a:srgbClr val="FFFFFF"/>
                </a:solidFill>
                <a:latin typeface="Arial"/>
                <a:cs typeface="Arial"/>
              </a:rPr>
              <a:t>Absolute</a:t>
            </a:r>
            <a:r>
              <a:rPr sz="2200" i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90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200" i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75684" y="6767068"/>
            <a:ext cx="5406390" cy="1087120"/>
            <a:chOff x="4075684" y="6767068"/>
            <a:chExt cx="5406390" cy="1087120"/>
          </a:xfrm>
        </p:grpSpPr>
        <p:sp>
          <p:nvSpPr>
            <p:cNvPr id="23" name="object 23"/>
            <p:cNvSpPr/>
            <p:nvPr/>
          </p:nvSpPr>
          <p:spPr>
            <a:xfrm>
              <a:off x="4090543" y="6782854"/>
              <a:ext cx="5375275" cy="1051560"/>
            </a:xfrm>
            <a:custGeom>
              <a:avLst/>
              <a:gdLst/>
              <a:ahLst/>
              <a:cxnLst/>
              <a:rect l="l" t="t" r="r" b="b"/>
              <a:pathLst>
                <a:path w="5375275" h="1051559">
                  <a:moveTo>
                    <a:pt x="5374894" y="0"/>
                  </a:moveTo>
                  <a:lnTo>
                    <a:pt x="0" y="0"/>
                  </a:lnTo>
                  <a:lnTo>
                    <a:pt x="0" y="683983"/>
                  </a:lnTo>
                  <a:lnTo>
                    <a:pt x="2565006" y="683983"/>
                  </a:lnTo>
                  <a:lnTo>
                    <a:pt x="2565006" y="790028"/>
                  </a:lnTo>
                  <a:lnTo>
                    <a:pt x="2440927" y="790028"/>
                  </a:lnTo>
                  <a:lnTo>
                    <a:pt x="2687447" y="1051521"/>
                  </a:lnTo>
                  <a:lnTo>
                    <a:pt x="2935732" y="790028"/>
                  </a:lnTo>
                  <a:lnTo>
                    <a:pt x="2811513" y="790028"/>
                  </a:lnTo>
                  <a:lnTo>
                    <a:pt x="2811513" y="683983"/>
                  </a:lnTo>
                  <a:lnTo>
                    <a:pt x="5374894" y="683983"/>
                  </a:lnTo>
                  <a:lnTo>
                    <a:pt x="5374894" y="0"/>
                  </a:lnTo>
                  <a:close/>
                </a:path>
              </a:pathLst>
            </a:custGeom>
            <a:solidFill>
              <a:srgbClr val="9AB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75684" y="6767068"/>
              <a:ext cx="5406390" cy="1087120"/>
            </a:xfrm>
            <a:custGeom>
              <a:avLst/>
              <a:gdLst/>
              <a:ahLst/>
              <a:cxnLst/>
              <a:rect l="l" t="t" r="r" b="b"/>
              <a:pathLst>
                <a:path w="5406390" h="1087120">
                  <a:moveTo>
                    <a:pt x="5406390" y="7874"/>
                  </a:moveTo>
                  <a:lnTo>
                    <a:pt x="5399024" y="0"/>
                  </a:lnTo>
                  <a:lnTo>
                    <a:pt x="5374894" y="0"/>
                  </a:lnTo>
                  <a:lnTo>
                    <a:pt x="5374894" y="33401"/>
                  </a:lnTo>
                  <a:lnTo>
                    <a:pt x="5374894" y="684022"/>
                  </a:lnTo>
                  <a:lnTo>
                    <a:pt x="2819019" y="684022"/>
                  </a:lnTo>
                  <a:lnTo>
                    <a:pt x="2811653" y="689864"/>
                  </a:lnTo>
                  <a:lnTo>
                    <a:pt x="2811653" y="813689"/>
                  </a:lnTo>
                  <a:lnTo>
                    <a:pt x="2819019" y="821563"/>
                  </a:lnTo>
                  <a:lnTo>
                    <a:pt x="2913507" y="821563"/>
                  </a:lnTo>
                  <a:lnTo>
                    <a:pt x="2928366" y="805815"/>
                  </a:lnTo>
                  <a:lnTo>
                    <a:pt x="2939542" y="794004"/>
                  </a:lnTo>
                  <a:lnTo>
                    <a:pt x="2703195" y="1044702"/>
                  </a:lnTo>
                  <a:lnTo>
                    <a:pt x="2492883" y="821563"/>
                  </a:lnTo>
                  <a:lnTo>
                    <a:pt x="2587371" y="821563"/>
                  </a:lnTo>
                  <a:lnTo>
                    <a:pt x="2594737" y="813689"/>
                  </a:lnTo>
                  <a:lnTo>
                    <a:pt x="2594737" y="805815"/>
                  </a:lnTo>
                  <a:lnTo>
                    <a:pt x="2594737" y="788162"/>
                  </a:lnTo>
                  <a:lnTo>
                    <a:pt x="2594737" y="715391"/>
                  </a:lnTo>
                  <a:lnTo>
                    <a:pt x="2594737" y="689864"/>
                  </a:lnTo>
                  <a:lnTo>
                    <a:pt x="2587371" y="684022"/>
                  </a:lnTo>
                  <a:lnTo>
                    <a:pt x="31496" y="684022"/>
                  </a:lnTo>
                  <a:lnTo>
                    <a:pt x="31496" y="33401"/>
                  </a:lnTo>
                  <a:lnTo>
                    <a:pt x="5374894" y="33401"/>
                  </a:lnTo>
                  <a:lnTo>
                    <a:pt x="5374894" y="0"/>
                  </a:lnTo>
                  <a:lnTo>
                    <a:pt x="7366" y="0"/>
                  </a:lnTo>
                  <a:lnTo>
                    <a:pt x="0" y="7874"/>
                  </a:lnTo>
                  <a:lnTo>
                    <a:pt x="0" y="709549"/>
                  </a:lnTo>
                  <a:lnTo>
                    <a:pt x="7366" y="715391"/>
                  </a:lnTo>
                  <a:lnTo>
                    <a:pt x="2563241" y="715391"/>
                  </a:lnTo>
                  <a:lnTo>
                    <a:pt x="2563241" y="788162"/>
                  </a:lnTo>
                  <a:lnTo>
                    <a:pt x="2448306" y="788162"/>
                  </a:lnTo>
                  <a:lnTo>
                    <a:pt x="2442845" y="792099"/>
                  </a:lnTo>
                  <a:lnTo>
                    <a:pt x="2440940" y="797941"/>
                  </a:lnTo>
                  <a:lnTo>
                    <a:pt x="2439035" y="805815"/>
                  </a:lnTo>
                  <a:lnTo>
                    <a:pt x="2439035" y="811784"/>
                  </a:lnTo>
                  <a:lnTo>
                    <a:pt x="2444610" y="815721"/>
                  </a:lnTo>
                  <a:lnTo>
                    <a:pt x="2693035" y="1078992"/>
                  </a:lnTo>
                  <a:lnTo>
                    <a:pt x="2698496" y="1086866"/>
                  </a:lnTo>
                  <a:lnTo>
                    <a:pt x="2707767" y="1086866"/>
                  </a:lnTo>
                  <a:lnTo>
                    <a:pt x="2713355" y="1078992"/>
                  </a:lnTo>
                  <a:lnTo>
                    <a:pt x="2735580" y="1055497"/>
                  </a:lnTo>
                  <a:lnTo>
                    <a:pt x="2956179" y="821563"/>
                  </a:lnTo>
                  <a:lnTo>
                    <a:pt x="2961767" y="815721"/>
                  </a:lnTo>
                  <a:lnTo>
                    <a:pt x="2967355" y="811784"/>
                  </a:lnTo>
                  <a:lnTo>
                    <a:pt x="2967355" y="805815"/>
                  </a:lnTo>
                  <a:lnTo>
                    <a:pt x="2965450" y="797941"/>
                  </a:lnTo>
                  <a:lnTo>
                    <a:pt x="2964180" y="794004"/>
                  </a:lnTo>
                  <a:lnTo>
                    <a:pt x="2963545" y="792099"/>
                  </a:lnTo>
                  <a:lnTo>
                    <a:pt x="2958084" y="788162"/>
                  </a:lnTo>
                  <a:lnTo>
                    <a:pt x="2843149" y="788162"/>
                  </a:lnTo>
                  <a:lnTo>
                    <a:pt x="2843149" y="715391"/>
                  </a:lnTo>
                  <a:lnTo>
                    <a:pt x="5399024" y="715391"/>
                  </a:lnTo>
                  <a:lnTo>
                    <a:pt x="5406390" y="709549"/>
                  </a:lnTo>
                  <a:lnTo>
                    <a:pt x="5406390" y="684022"/>
                  </a:lnTo>
                  <a:lnTo>
                    <a:pt x="5406390" y="33401"/>
                  </a:lnTo>
                  <a:lnTo>
                    <a:pt x="5406390" y="15748"/>
                  </a:lnTo>
                  <a:lnTo>
                    <a:pt x="5406390" y="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107179" y="6893432"/>
            <a:ext cx="5343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Linker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75684" y="5725414"/>
            <a:ext cx="5406390" cy="1087120"/>
            <a:chOff x="4075684" y="5725414"/>
            <a:chExt cx="5406390" cy="1087120"/>
          </a:xfrm>
        </p:grpSpPr>
        <p:sp>
          <p:nvSpPr>
            <p:cNvPr id="27" name="object 27"/>
            <p:cNvSpPr/>
            <p:nvPr/>
          </p:nvSpPr>
          <p:spPr>
            <a:xfrm>
              <a:off x="4090543" y="5741073"/>
              <a:ext cx="5375275" cy="1054100"/>
            </a:xfrm>
            <a:custGeom>
              <a:avLst/>
              <a:gdLst/>
              <a:ahLst/>
              <a:cxnLst/>
              <a:rect l="l" t="t" r="r" b="b"/>
              <a:pathLst>
                <a:path w="5375275" h="1054100">
                  <a:moveTo>
                    <a:pt x="2935732" y="790155"/>
                  </a:moveTo>
                  <a:lnTo>
                    <a:pt x="2811513" y="790155"/>
                  </a:lnTo>
                  <a:lnTo>
                    <a:pt x="2811513" y="684022"/>
                  </a:lnTo>
                  <a:lnTo>
                    <a:pt x="2565006" y="684022"/>
                  </a:lnTo>
                  <a:lnTo>
                    <a:pt x="2565006" y="790155"/>
                  </a:lnTo>
                  <a:lnTo>
                    <a:pt x="2440927" y="790155"/>
                  </a:lnTo>
                  <a:lnTo>
                    <a:pt x="2687447" y="1053553"/>
                  </a:lnTo>
                  <a:lnTo>
                    <a:pt x="2935732" y="790155"/>
                  </a:lnTo>
                  <a:close/>
                </a:path>
                <a:path w="5375275" h="1054100">
                  <a:moveTo>
                    <a:pt x="5374894" y="0"/>
                  </a:moveTo>
                  <a:lnTo>
                    <a:pt x="0" y="0"/>
                  </a:lnTo>
                  <a:lnTo>
                    <a:pt x="0" y="683996"/>
                  </a:lnTo>
                  <a:lnTo>
                    <a:pt x="5374894" y="683996"/>
                  </a:lnTo>
                  <a:lnTo>
                    <a:pt x="5374894" y="0"/>
                  </a:lnTo>
                  <a:close/>
                </a:path>
              </a:pathLst>
            </a:custGeom>
            <a:solidFill>
              <a:srgbClr val="806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5684" y="5725413"/>
              <a:ext cx="5406390" cy="1087120"/>
            </a:xfrm>
            <a:custGeom>
              <a:avLst/>
              <a:gdLst/>
              <a:ahLst/>
              <a:cxnLst/>
              <a:rect l="l" t="t" r="r" b="b"/>
              <a:pathLst>
                <a:path w="5406390" h="1087120">
                  <a:moveTo>
                    <a:pt x="5406390" y="7874"/>
                  </a:moveTo>
                  <a:lnTo>
                    <a:pt x="5399024" y="0"/>
                  </a:lnTo>
                  <a:lnTo>
                    <a:pt x="5374894" y="0"/>
                  </a:lnTo>
                  <a:lnTo>
                    <a:pt x="5374894" y="33401"/>
                  </a:lnTo>
                  <a:lnTo>
                    <a:pt x="5374894" y="684022"/>
                  </a:lnTo>
                  <a:lnTo>
                    <a:pt x="2819019" y="684022"/>
                  </a:lnTo>
                  <a:lnTo>
                    <a:pt x="2811653" y="691769"/>
                  </a:lnTo>
                  <a:lnTo>
                    <a:pt x="2811653" y="813689"/>
                  </a:lnTo>
                  <a:lnTo>
                    <a:pt x="2819019" y="821563"/>
                  </a:lnTo>
                  <a:lnTo>
                    <a:pt x="2913735" y="821563"/>
                  </a:lnTo>
                  <a:lnTo>
                    <a:pt x="2703195" y="1046480"/>
                  </a:lnTo>
                  <a:lnTo>
                    <a:pt x="2492629" y="821563"/>
                  </a:lnTo>
                  <a:lnTo>
                    <a:pt x="2587371" y="821563"/>
                  </a:lnTo>
                  <a:lnTo>
                    <a:pt x="2594737" y="813689"/>
                  </a:lnTo>
                  <a:lnTo>
                    <a:pt x="2594737" y="805815"/>
                  </a:lnTo>
                  <a:lnTo>
                    <a:pt x="2594737" y="788162"/>
                  </a:lnTo>
                  <a:lnTo>
                    <a:pt x="2594737" y="715391"/>
                  </a:lnTo>
                  <a:lnTo>
                    <a:pt x="2594737" y="691769"/>
                  </a:lnTo>
                  <a:lnTo>
                    <a:pt x="2587371" y="684022"/>
                  </a:lnTo>
                  <a:lnTo>
                    <a:pt x="31496" y="684022"/>
                  </a:lnTo>
                  <a:lnTo>
                    <a:pt x="31496" y="33401"/>
                  </a:lnTo>
                  <a:lnTo>
                    <a:pt x="5374894" y="33401"/>
                  </a:lnTo>
                  <a:lnTo>
                    <a:pt x="5374894" y="0"/>
                  </a:lnTo>
                  <a:lnTo>
                    <a:pt x="7366" y="0"/>
                  </a:lnTo>
                  <a:lnTo>
                    <a:pt x="0" y="7874"/>
                  </a:lnTo>
                  <a:lnTo>
                    <a:pt x="0" y="709549"/>
                  </a:lnTo>
                  <a:lnTo>
                    <a:pt x="7366" y="715391"/>
                  </a:lnTo>
                  <a:lnTo>
                    <a:pt x="2563241" y="715391"/>
                  </a:lnTo>
                  <a:lnTo>
                    <a:pt x="2563241" y="788162"/>
                  </a:lnTo>
                  <a:lnTo>
                    <a:pt x="2448306" y="788162"/>
                  </a:lnTo>
                  <a:lnTo>
                    <a:pt x="2442845" y="792099"/>
                  </a:lnTo>
                  <a:lnTo>
                    <a:pt x="2440940" y="799973"/>
                  </a:lnTo>
                  <a:lnTo>
                    <a:pt x="2439035" y="805815"/>
                  </a:lnTo>
                  <a:lnTo>
                    <a:pt x="2439035" y="811657"/>
                  </a:lnTo>
                  <a:lnTo>
                    <a:pt x="2693035" y="1078992"/>
                  </a:lnTo>
                  <a:lnTo>
                    <a:pt x="2698496" y="1086866"/>
                  </a:lnTo>
                  <a:lnTo>
                    <a:pt x="2707767" y="1086866"/>
                  </a:lnTo>
                  <a:lnTo>
                    <a:pt x="2713355" y="1078992"/>
                  </a:lnTo>
                  <a:lnTo>
                    <a:pt x="2733929" y="1057402"/>
                  </a:lnTo>
                  <a:lnTo>
                    <a:pt x="2957957" y="821563"/>
                  </a:lnTo>
                  <a:lnTo>
                    <a:pt x="2967355" y="811657"/>
                  </a:lnTo>
                  <a:lnTo>
                    <a:pt x="2967355" y="805815"/>
                  </a:lnTo>
                  <a:lnTo>
                    <a:pt x="2965450" y="799973"/>
                  </a:lnTo>
                  <a:lnTo>
                    <a:pt x="2964053" y="794004"/>
                  </a:lnTo>
                  <a:lnTo>
                    <a:pt x="2963545" y="792099"/>
                  </a:lnTo>
                  <a:lnTo>
                    <a:pt x="2958084" y="788162"/>
                  </a:lnTo>
                  <a:lnTo>
                    <a:pt x="2843149" y="788162"/>
                  </a:lnTo>
                  <a:lnTo>
                    <a:pt x="2843149" y="715391"/>
                  </a:lnTo>
                  <a:lnTo>
                    <a:pt x="5399024" y="715391"/>
                  </a:lnTo>
                  <a:lnTo>
                    <a:pt x="5406390" y="709549"/>
                  </a:lnTo>
                  <a:lnTo>
                    <a:pt x="5406390" y="684022"/>
                  </a:lnTo>
                  <a:lnTo>
                    <a:pt x="5406390" y="33401"/>
                  </a:lnTo>
                  <a:lnTo>
                    <a:pt x="5406390" y="15748"/>
                  </a:lnTo>
                  <a:lnTo>
                    <a:pt x="5406390" y="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07179" y="5851652"/>
            <a:ext cx="5343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95"/>
              </a:spcBef>
            </a:pPr>
            <a:r>
              <a:rPr sz="2200" i="1" spc="-30" dirty="0">
                <a:solidFill>
                  <a:srgbClr val="FFFFFF"/>
                </a:solidFill>
                <a:latin typeface="Arial"/>
                <a:cs typeface="Arial"/>
              </a:rPr>
              <a:t>Assembler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75684" y="4874348"/>
            <a:ext cx="5406390" cy="896619"/>
            <a:chOff x="4075684" y="4874348"/>
            <a:chExt cx="5406390" cy="896619"/>
          </a:xfrm>
        </p:grpSpPr>
        <p:sp>
          <p:nvSpPr>
            <p:cNvPr id="31" name="object 31"/>
            <p:cNvSpPr/>
            <p:nvPr/>
          </p:nvSpPr>
          <p:spPr>
            <a:xfrm>
              <a:off x="4090543" y="4874348"/>
              <a:ext cx="5360035" cy="878840"/>
            </a:xfrm>
            <a:custGeom>
              <a:avLst/>
              <a:gdLst/>
              <a:ahLst/>
              <a:cxnLst/>
              <a:rect l="l" t="t" r="r" b="b"/>
              <a:pathLst>
                <a:path w="5360034" h="878839">
                  <a:moveTo>
                    <a:pt x="2935732" y="615226"/>
                  </a:moveTo>
                  <a:lnTo>
                    <a:pt x="2811513" y="615226"/>
                  </a:lnTo>
                  <a:lnTo>
                    <a:pt x="2811513" y="509092"/>
                  </a:lnTo>
                  <a:lnTo>
                    <a:pt x="2565006" y="509092"/>
                  </a:lnTo>
                  <a:lnTo>
                    <a:pt x="2565006" y="615226"/>
                  </a:lnTo>
                  <a:lnTo>
                    <a:pt x="2440927" y="615226"/>
                  </a:lnTo>
                  <a:lnTo>
                    <a:pt x="2687447" y="878624"/>
                  </a:lnTo>
                  <a:lnTo>
                    <a:pt x="2935732" y="615226"/>
                  </a:lnTo>
                  <a:close/>
                </a:path>
                <a:path w="5360034" h="878839">
                  <a:moveTo>
                    <a:pt x="5360035" y="0"/>
                  </a:moveTo>
                  <a:lnTo>
                    <a:pt x="0" y="0"/>
                  </a:lnTo>
                  <a:lnTo>
                    <a:pt x="0" y="509054"/>
                  </a:lnTo>
                  <a:lnTo>
                    <a:pt x="5360035" y="509054"/>
                  </a:lnTo>
                  <a:lnTo>
                    <a:pt x="5360035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75684" y="4874386"/>
              <a:ext cx="5406390" cy="896619"/>
            </a:xfrm>
            <a:custGeom>
              <a:avLst/>
              <a:gdLst/>
              <a:ahLst/>
              <a:cxnLst/>
              <a:rect l="l" t="t" r="r" b="b"/>
              <a:pathLst>
                <a:path w="5406390" h="896620">
                  <a:moveTo>
                    <a:pt x="5406390" y="0"/>
                  </a:moveTo>
                  <a:lnTo>
                    <a:pt x="5374894" y="0"/>
                  </a:lnTo>
                  <a:lnTo>
                    <a:pt x="5374894" y="493268"/>
                  </a:lnTo>
                  <a:lnTo>
                    <a:pt x="2819019" y="493268"/>
                  </a:lnTo>
                  <a:lnTo>
                    <a:pt x="2811653" y="501142"/>
                  </a:lnTo>
                  <a:lnTo>
                    <a:pt x="2811653" y="623062"/>
                  </a:lnTo>
                  <a:lnTo>
                    <a:pt x="2819019" y="630936"/>
                  </a:lnTo>
                  <a:lnTo>
                    <a:pt x="2913735" y="630936"/>
                  </a:lnTo>
                  <a:lnTo>
                    <a:pt x="2703195" y="855853"/>
                  </a:lnTo>
                  <a:lnTo>
                    <a:pt x="2492629" y="630936"/>
                  </a:lnTo>
                  <a:lnTo>
                    <a:pt x="2587371" y="630936"/>
                  </a:lnTo>
                  <a:lnTo>
                    <a:pt x="2594737" y="623062"/>
                  </a:lnTo>
                  <a:lnTo>
                    <a:pt x="2594737" y="615188"/>
                  </a:lnTo>
                  <a:lnTo>
                    <a:pt x="2594737" y="599440"/>
                  </a:lnTo>
                  <a:lnTo>
                    <a:pt x="2594737" y="526669"/>
                  </a:lnTo>
                  <a:lnTo>
                    <a:pt x="2594737" y="501142"/>
                  </a:lnTo>
                  <a:lnTo>
                    <a:pt x="2587371" y="493268"/>
                  </a:lnTo>
                  <a:lnTo>
                    <a:pt x="31496" y="493268"/>
                  </a:lnTo>
                  <a:lnTo>
                    <a:pt x="31496" y="0"/>
                  </a:lnTo>
                  <a:lnTo>
                    <a:pt x="0" y="0"/>
                  </a:lnTo>
                  <a:lnTo>
                    <a:pt x="0" y="518795"/>
                  </a:lnTo>
                  <a:lnTo>
                    <a:pt x="7366" y="526669"/>
                  </a:lnTo>
                  <a:lnTo>
                    <a:pt x="2563241" y="526669"/>
                  </a:lnTo>
                  <a:lnTo>
                    <a:pt x="2563241" y="599440"/>
                  </a:lnTo>
                  <a:lnTo>
                    <a:pt x="2448306" y="599440"/>
                  </a:lnTo>
                  <a:lnTo>
                    <a:pt x="2442845" y="603377"/>
                  </a:lnTo>
                  <a:lnTo>
                    <a:pt x="2439035" y="615188"/>
                  </a:lnTo>
                  <a:lnTo>
                    <a:pt x="2439035" y="621030"/>
                  </a:lnTo>
                  <a:lnTo>
                    <a:pt x="2698496" y="896239"/>
                  </a:lnTo>
                  <a:lnTo>
                    <a:pt x="2707767" y="896239"/>
                  </a:lnTo>
                  <a:lnTo>
                    <a:pt x="2735580" y="866775"/>
                  </a:lnTo>
                  <a:lnTo>
                    <a:pt x="2958084" y="630936"/>
                  </a:lnTo>
                  <a:lnTo>
                    <a:pt x="2967355" y="621030"/>
                  </a:lnTo>
                  <a:lnTo>
                    <a:pt x="2967355" y="615188"/>
                  </a:lnTo>
                  <a:lnTo>
                    <a:pt x="2963545" y="603377"/>
                  </a:lnTo>
                  <a:lnTo>
                    <a:pt x="2958084" y="599440"/>
                  </a:lnTo>
                  <a:lnTo>
                    <a:pt x="2843149" y="599440"/>
                  </a:lnTo>
                  <a:lnTo>
                    <a:pt x="2843149" y="526669"/>
                  </a:lnTo>
                  <a:lnTo>
                    <a:pt x="5399024" y="526669"/>
                  </a:lnTo>
                  <a:lnTo>
                    <a:pt x="5406390" y="518795"/>
                  </a:lnTo>
                  <a:lnTo>
                    <a:pt x="5406390" y="493268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090542" y="4810125"/>
            <a:ext cx="5360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35529" y="6377685"/>
            <a:ext cx="25507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i="1" spc="-30" dirty="0">
                <a:solidFill>
                  <a:srgbClr val="5C5C5C"/>
                </a:solidFill>
                <a:latin typeface="Arial"/>
                <a:cs typeface="Arial"/>
              </a:rPr>
              <a:t>Target</a:t>
            </a:r>
            <a:r>
              <a:rPr sz="2500" b="1" i="1" spc="-1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500" b="1" i="1" spc="-10" dirty="0">
                <a:solidFill>
                  <a:srgbClr val="5C5C5C"/>
                </a:solidFill>
                <a:latin typeface="Arial"/>
                <a:cs typeface="Arial"/>
              </a:rPr>
              <a:t>Assembly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35529" y="6537401"/>
            <a:ext cx="3060065" cy="1229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marR="5080" indent="-186055">
              <a:lnSpc>
                <a:spcPct val="157900"/>
              </a:lnSpc>
              <a:spcBef>
                <a:spcPts val="105"/>
              </a:spcBef>
            </a:pPr>
            <a:r>
              <a:rPr sz="2500" b="1" i="1" spc="-10" dirty="0">
                <a:solidFill>
                  <a:srgbClr val="5C5C5C"/>
                </a:solidFill>
                <a:latin typeface="Arial"/>
                <a:cs typeface="Arial"/>
              </a:rPr>
              <a:t>Program Relocatable</a:t>
            </a:r>
            <a:r>
              <a:rPr sz="2500" b="1" i="1" spc="-9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500" b="1" i="1" spc="-10" dirty="0">
                <a:solidFill>
                  <a:srgbClr val="5C5C5C"/>
                </a:solidFill>
                <a:latin typeface="Arial"/>
                <a:cs typeface="Arial"/>
              </a:rPr>
              <a:t>Object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21076" y="7741666"/>
            <a:ext cx="817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i="1" spc="-20" dirty="0">
                <a:solidFill>
                  <a:srgbClr val="5C5C5C"/>
                </a:solidFill>
                <a:latin typeface="Arial"/>
                <a:cs typeface="Arial"/>
              </a:rPr>
              <a:t>Code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988042" y="6537070"/>
            <a:ext cx="2458085" cy="1207135"/>
            <a:chOff x="9988042" y="6537070"/>
            <a:chExt cx="2458085" cy="1207135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8042" y="6537159"/>
              <a:ext cx="2457957" cy="120679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988042" y="6537070"/>
              <a:ext cx="2074545" cy="1207135"/>
            </a:xfrm>
            <a:custGeom>
              <a:avLst/>
              <a:gdLst/>
              <a:ahLst/>
              <a:cxnLst/>
              <a:rect l="l" t="t" r="r" b="b"/>
              <a:pathLst>
                <a:path w="2074545" h="1207134">
                  <a:moveTo>
                    <a:pt x="2074037" y="0"/>
                  </a:moveTo>
                  <a:lnTo>
                    <a:pt x="2064766" y="0"/>
                  </a:lnTo>
                  <a:lnTo>
                    <a:pt x="2064766" y="7874"/>
                  </a:lnTo>
                  <a:lnTo>
                    <a:pt x="2064766" y="17780"/>
                  </a:lnTo>
                  <a:lnTo>
                    <a:pt x="2064766" y="1191145"/>
                  </a:lnTo>
                  <a:lnTo>
                    <a:pt x="16764" y="1191145"/>
                  </a:lnTo>
                  <a:lnTo>
                    <a:pt x="16764" y="17780"/>
                  </a:lnTo>
                  <a:lnTo>
                    <a:pt x="2064766" y="17780"/>
                  </a:lnTo>
                  <a:lnTo>
                    <a:pt x="2064766" y="7962"/>
                  </a:lnTo>
                  <a:lnTo>
                    <a:pt x="16764" y="7962"/>
                  </a:lnTo>
                  <a:lnTo>
                    <a:pt x="2064766" y="7874"/>
                  </a:lnTo>
                  <a:lnTo>
                    <a:pt x="2064766" y="0"/>
                  </a:lnTo>
                  <a:lnTo>
                    <a:pt x="3683" y="0"/>
                  </a:lnTo>
                  <a:lnTo>
                    <a:pt x="0" y="3937"/>
                  </a:lnTo>
                  <a:lnTo>
                    <a:pt x="0" y="1204849"/>
                  </a:lnTo>
                  <a:lnTo>
                    <a:pt x="3683" y="1206881"/>
                  </a:lnTo>
                  <a:lnTo>
                    <a:pt x="2074037" y="1206881"/>
                  </a:lnTo>
                  <a:lnTo>
                    <a:pt x="2074037" y="1199007"/>
                  </a:lnTo>
                  <a:lnTo>
                    <a:pt x="2074037" y="1191133"/>
                  </a:lnTo>
                  <a:lnTo>
                    <a:pt x="2074037" y="17780"/>
                  </a:lnTo>
                  <a:lnTo>
                    <a:pt x="2074037" y="7874"/>
                  </a:lnTo>
                  <a:lnTo>
                    <a:pt x="2074037" y="0"/>
                  </a:lnTo>
                  <a:close/>
                </a:path>
              </a:pathLst>
            </a:custGeom>
            <a:solidFill>
              <a:srgbClr val="96B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995534" y="6564630"/>
            <a:ext cx="205740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660" marR="199390" indent="-5080">
              <a:lnSpc>
                <a:spcPct val="100000"/>
              </a:lnSpc>
              <a:spcBef>
                <a:spcPts val="95"/>
              </a:spcBef>
            </a:pPr>
            <a:r>
              <a:rPr sz="2200" b="1" i="1" spc="-150" dirty="0">
                <a:solidFill>
                  <a:srgbClr val="5C5C5C"/>
                </a:solidFill>
                <a:latin typeface="Trebuchet MS"/>
                <a:cs typeface="Trebuchet MS"/>
              </a:rPr>
              <a:t>Libraries</a:t>
            </a:r>
            <a:r>
              <a:rPr sz="2200" b="1" i="1" spc="-370" dirty="0">
                <a:solidFill>
                  <a:srgbClr val="5C5C5C"/>
                </a:solidFill>
                <a:latin typeface="Trebuchet MS"/>
                <a:cs typeface="Trebuchet MS"/>
              </a:rPr>
              <a:t> </a:t>
            </a:r>
            <a:r>
              <a:rPr sz="2200" b="1" i="1" spc="-65" dirty="0">
                <a:solidFill>
                  <a:srgbClr val="5C5C5C"/>
                </a:solidFill>
                <a:latin typeface="Trebuchet MS"/>
                <a:cs typeface="Trebuchet MS"/>
              </a:rPr>
              <a:t>and </a:t>
            </a:r>
            <a:r>
              <a:rPr sz="2200" b="1" i="1" spc="-50" dirty="0">
                <a:solidFill>
                  <a:srgbClr val="5C5C5C"/>
                </a:solidFill>
                <a:latin typeface="Trebuchet MS"/>
                <a:cs typeface="Trebuchet MS"/>
              </a:rPr>
              <a:t>Relocatable </a:t>
            </a:r>
            <a:r>
              <a:rPr sz="2200" b="1" i="1" spc="-150" dirty="0">
                <a:solidFill>
                  <a:srgbClr val="5C5C5C"/>
                </a:solidFill>
                <a:latin typeface="Trebuchet MS"/>
                <a:cs typeface="Trebuchet MS"/>
              </a:rPr>
              <a:t>Object</a:t>
            </a:r>
            <a:r>
              <a:rPr sz="2200" b="1" i="1" spc="-315" dirty="0">
                <a:solidFill>
                  <a:srgbClr val="5C5C5C"/>
                </a:solidFill>
                <a:latin typeface="Trebuchet MS"/>
                <a:cs typeface="Trebuchet MS"/>
              </a:rPr>
              <a:t> </a:t>
            </a:r>
            <a:r>
              <a:rPr sz="2200" b="1" i="1" spc="-20" dirty="0">
                <a:solidFill>
                  <a:srgbClr val="5C5C5C"/>
                </a:solidFill>
                <a:latin typeface="Trebuchet MS"/>
                <a:cs typeface="Trebuchet MS"/>
              </a:rPr>
              <a:t>Files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39685" y="4874336"/>
            <a:ext cx="2974975" cy="501650"/>
            <a:chOff x="939685" y="4874336"/>
            <a:chExt cx="2974975" cy="501650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685" y="4874336"/>
              <a:ext cx="2974721" cy="50119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39685" y="4874386"/>
              <a:ext cx="2974975" cy="501650"/>
            </a:xfrm>
            <a:custGeom>
              <a:avLst/>
              <a:gdLst/>
              <a:ahLst/>
              <a:cxnLst/>
              <a:rect l="l" t="t" r="r" b="b"/>
              <a:pathLst>
                <a:path w="2974975" h="501650">
                  <a:moveTo>
                    <a:pt x="2974708" y="0"/>
                  </a:moveTo>
                  <a:lnTo>
                    <a:pt x="2958071" y="0"/>
                  </a:lnTo>
                  <a:lnTo>
                    <a:pt x="2958071" y="491363"/>
                  </a:lnTo>
                  <a:lnTo>
                    <a:pt x="2958058" y="483501"/>
                  </a:lnTo>
                  <a:lnTo>
                    <a:pt x="9258" y="483501"/>
                  </a:lnTo>
                  <a:lnTo>
                    <a:pt x="9258" y="0"/>
                  </a:lnTo>
                  <a:lnTo>
                    <a:pt x="0" y="0"/>
                  </a:lnTo>
                  <a:lnTo>
                    <a:pt x="0" y="483489"/>
                  </a:lnTo>
                  <a:lnTo>
                    <a:pt x="0" y="501142"/>
                  </a:lnTo>
                  <a:lnTo>
                    <a:pt x="2971025" y="501142"/>
                  </a:lnTo>
                  <a:lnTo>
                    <a:pt x="2974708" y="497205"/>
                  </a:lnTo>
                  <a:lnTo>
                    <a:pt x="2974708" y="491363"/>
                  </a:lnTo>
                  <a:lnTo>
                    <a:pt x="2974708" y="483489"/>
                  </a:lnTo>
                  <a:lnTo>
                    <a:pt x="2974708" y="0"/>
                  </a:lnTo>
                  <a:close/>
                </a:path>
              </a:pathLst>
            </a:custGeom>
            <a:solidFill>
              <a:srgbClr val="BC4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98575" y="4825949"/>
            <a:ext cx="154559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b="1" i="1" spc="-25" dirty="0">
                <a:solidFill>
                  <a:srgbClr val="5C5C5C"/>
                </a:solidFill>
                <a:latin typeface="Courier New"/>
                <a:cs typeface="Courier New"/>
              </a:rPr>
              <a:t>gcc </a:t>
            </a:r>
            <a:r>
              <a:rPr sz="2500" b="1" i="1" spc="-10" dirty="0">
                <a:solidFill>
                  <a:srgbClr val="5C5C5C"/>
                </a:solidFill>
                <a:latin typeface="Courier New"/>
                <a:cs typeface="Courier New"/>
              </a:rPr>
              <a:t>myprog.c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-6095" y="445935"/>
            <a:ext cx="12686665" cy="8855075"/>
            <a:chOff x="-6095" y="445935"/>
            <a:chExt cx="12686665" cy="8855075"/>
          </a:xfrm>
        </p:grpSpPr>
        <p:sp>
          <p:nvSpPr>
            <p:cNvPr id="46" name="object 46"/>
            <p:cNvSpPr/>
            <p:nvPr/>
          </p:nvSpPr>
          <p:spPr>
            <a:xfrm>
              <a:off x="9558019" y="7036307"/>
              <a:ext cx="370840" cy="295275"/>
            </a:xfrm>
            <a:custGeom>
              <a:avLst/>
              <a:gdLst/>
              <a:ahLst/>
              <a:cxnLst/>
              <a:rect l="l" t="t" r="r" b="b"/>
              <a:pathLst>
                <a:path w="370840" h="295275">
                  <a:moveTo>
                    <a:pt x="139064" y="0"/>
                  </a:moveTo>
                  <a:lnTo>
                    <a:pt x="0" y="147447"/>
                  </a:lnTo>
                  <a:lnTo>
                    <a:pt x="139064" y="294894"/>
                  </a:lnTo>
                  <a:lnTo>
                    <a:pt x="139064" y="222123"/>
                  </a:lnTo>
                  <a:lnTo>
                    <a:pt x="370712" y="222123"/>
                  </a:lnTo>
                  <a:lnTo>
                    <a:pt x="370712" y="74676"/>
                  </a:lnTo>
                  <a:lnTo>
                    <a:pt x="139064" y="74676"/>
                  </a:lnTo>
                  <a:lnTo>
                    <a:pt x="139064" y="0"/>
                  </a:lnTo>
                  <a:close/>
                </a:path>
              </a:pathLst>
            </a:custGeom>
            <a:solidFill>
              <a:srgbClr val="9AB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541383" y="7018654"/>
              <a:ext cx="404495" cy="330200"/>
            </a:xfrm>
            <a:custGeom>
              <a:avLst/>
              <a:gdLst/>
              <a:ahLst/>
              <a:cxnLst/>
              <a:rect l="l" t="t" r="r" b="b"/>
              <a:pathLst>
                <a:path w="404495" h="330200">
                  <a:moveTo>
                    <a:pt x="403987" y="82550"/>
                  </a:moveTo>
                  <a:lnTo>
                    <a:pt x="396621" y="76708"/>
                  </a:lnTo>
                  <a:lnTo>
                    <a:pt x="372491" y="76708"/>
                  </a:lnTo>
                  <a:lnTo>
                    <a:pt x="372491" y="108077"/>
                  </a:lnTo>
                  <a:lnTo>
                    <a:pt x="372491" y="224028"/>
                  </a:lnTo>
                  <a:lnTo>
                    <a:pt x="148336" y="224028"/>
                  </a:lnTo>
                  <a:lnTo>
                    <a:pt x="140843" y="229997"/>
                  </a:lnTo>
                  <a:lnTo>
                    <a:pt x="140843" y="275209"/>
                  </a:lnTo>
                  <a:lnTo>
                    <a:pt x="48133" y="176911"/>
                  </a:lnTo>
                  <a:lnTo>
                    <a:pt x="37973" y="166116"/>
                  </a:lnTo>
                  <a:lnTo>
                    <a:pt x="48133" y="155321"/>
                  </a:lnTo>
                  <a:lnTo>
                    <a:pt x="140843" y="57023"/>
                  </a:lnTo>
                  <a:lnTo>
                    <a:pt x="140843" y="102235"/>
                  </a:lnTo>
                  <a:lnTo>
                    <a:pt x="148336" y="108077"/>
                  </a:lnTo>
                  <a:lnTo>
                    <a:pt x="372491" y="108077"/>
                  </a:lnTo>
                  <a:lnTo>
                    <a:pt x="372491" y="76708"/>
                  </a:lnTo>
                  <a:lnTo>
                    <a:pt x="172339" y="76708"/>
                  </a:lnTo>
                  <a:lnTo>
                    <a:pt x="172339" y="17653"/>
                  </a:lnTo>
                  <a:lnTo>
                    <a:pt x="172339" y="11811"/>
                  </a:lnTo>
                  <a:lnTo>
                    <a:pt x="168656" y="5969"/>
                  </a:lnTo>
                  <a:lnTo>
                    <a:pt x="163068" y="3937"/>
                  </a:lnTo>
                  <a:lnTo>
                    <a:pt x="157480" y="0"/>
                  </a:lnTo>
                  <a:lnTo>
                    <a:pt x="150114" y="2032"/>
                  </a:lnTo>
                  <a:lnTo>
                    <a:pt x="146431" y="7874"/>
                  </a:lnTo>
                  <a:lnTo>
                    <a:pt x="7366" y="155321"/>
                  </a:lnTo>
                  <a:lnTo>
                    <a:pt x="0" y="161163"/>
                  </a:lnTo>
                  <a:lnTo>
                    <a:pt x="0" y="171069"/>
                  </a:lnTo>
                  <a:lnTo>
                    <a:pt x="7366" y="176911"/>
                  </a:lnTo>
                  <a:lnTo>
                    <a:pt x="146431" y="324358"/>
                  </a:lnTo>
                  <a:lnTo>
                    <a:pt x="150114" y="330200"/>
                  </a:lnTo>
                  <a:lnTo>
                    <a:pt x="157480" y="330200"/>
                  </a:lnTo>
                  <a:lnTo>
                    <a:pt x="168656" y="326263"/>
                  </a:lnTo>
                  <a:lnTo>
                    <a:pt x="172339" y="320421"/>
                  </a:lnTo>
                  <a:lnTo>
                    <a:pt x="172339" y="312547"/>
                  </a:lnTo>
                  <a:lnTo>
                    <a:pt x="172339" y="255524"/>
                  </a:lnTo>
                  <a:lnTo>
                    <a:pt x="396621" y="255524"/>
                  </a:lnTo>
                  <a:lnTo>
                    <a:pt x="403987" y="249682"/>
                  </a:lnTo>
                  <a:lnTo>
                    <a:pt x="403987" y="224028"/>
                  </a:lnTo>
                  <a:lnTo>
                    <a:pt x="403987" y="108077"/>
                  </a:lnTo>
                  <a:lnTo>
                    <a:pt x="403987" y="82550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52031"/>
              <a:ext cx="12674600" cy="8843010"/>
            </a:xfrm>
            <a:custGeom>
              <a:avLst/>
              <a:gdLst/>
              <a:ahLst/>
              <a:cxnLst/>
              <a:rect l="l" t="t" r="r" b="b"/>
              <a:pathLst>
                <a:path w="12674600" h="8843010">
                  <a:moveTo>
                    <a:pt x="0" y="8842629"/>
                  </a:moveTo>
                  <a:lnTo>
                    <a:pt x="12674219" y="8842629"/>
                  </a:lnTo>
                  <a:lnTo>
                    <a:pt x="12674219" y="0"/>
                  </a:lnTo>
                  <a:lnTo>
                    <a:pt x="0" y="0"/>
                  </a:lnTo>
                  <a:lnTo>
                    <a:pt x="0" y="8842629"/>
                  </a:lnTo>
                  <a:close/>
                </a:path>
              </a:pathLst>
            </a:custGeom>
            <a:ln w="12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1174730" y="8746337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5" dirty="0">
                <a:solidFill>
                  <a:srgbClr val="888888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6005" y="-21259"/>
            <a:ext cx="33204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10" dirty="0">
                <a:latin typeface="Times New Roman"/>
                <a:cs typeface="Times New Roman"/>
              </a:rPr>
              <a:t>Compiler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691" y="804651"/>
            <a:ext cx="12713970" cy="77422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1975" marR="818515" indent="-486409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561975" algn="l"/>
                <a:tab pos="10851515" algn="l"/>
              </a:tabLst>
            </a:pPr>
            <a:r>
              <a:rPr sz="4600" dirty="0">
                <a:latin typeface="Times New Roman"/>
                <a:cs typeface="Times New Roman"/>
              </a:rPr>
              <a:t>Compiler</a:t>
            </a:r>
            <a:r>
              <a:rPr sz="4600" spc="-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9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translator</a:t>
            </a:r>
            <a:r>
              <a:rPr sz="4600" spc="-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which</a:t>
            </a:r>
            <a:r>
              <a:rPr sz="4600" spc="-1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converts</a:t>
            </a:r>
            <a:r>
              <a:rPr sz="4600" spc="-114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the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20" dirty="0">
                <a:latin typeface="Times New Roman"/>
                <a:cs typeface="Times New Roman"/>
              </a:rPr>
              <a:t>high </a:t>
            </a:r>
            <a:r>
              <a:rPr sz="4600" dirty="0">
                <a:latin typeface="Times New Roman"/>
                <a:cs typeface="Times New Roman"/>
              </a:rPr>
              <a:t>level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language</a:t>
            </a:r>
            <a:r>
              <a:rPr sz="4600" spc="-1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into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low</a:t>
            </a:r>
            <a:r>
              <a:rPr sz="4600" spc="-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level</a:t>
            </a:r>
            <a:r>
              <a:rPr sz="4600" spc="5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language.</a:t>
            </a:r>
            <a:endParaRPr sz="4600" dirty="0">
              <a:latin typeface="Times New Roman"/>
              <a:cs typeface="Times New Roman"/>
            </a:endParaRPr>
          </a:p>
          <a:p>
            <a:pPr marL="561975" marR="774700" indent="-486409">
              <a:lnSpc>
                <a:spcPct val="150100"/>
              </a:lnSpc>
              <a:spcBef>
                <a:spcPts val="1085"/>
              </a:spcBef>
              <a:buFont typeface="Arial"/>
              <a:buChar char="•"/>
              <a:tabLst>
                <a:tab pos="561975" algn="l"/>
                <a:tab pos="2771775" algn="l"/>
                <a:tab pos="3528060" algn="l"/>
                <a:tab pos="5483225" algn="l"/>
                <a:tab pos="6012180" algn="l"/>
                <a:tab pos="8243570" algn="l"/>
                <a:tab pos="8967470" algn="l"/>
                <a:tab pos="9498330" algn="l"/>
                <a:tab pos="10805795" algn="l"/>
              </a:tabLst>
            </a:pPr>
            <a:r>
              <a:rPr sz="4600" spc="-10" dirty="0">
                <a:latin typeface="Times New Roman"/>
                <a:cs typeface="Times New Roman"/>
              </a:rPr>
              <a:t>Benefits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25" dirty="0">
                <a:latin typeface="Times New Roman"/>
                <a:cs typeface="Times New Roman"/>
              </a:rPr>
              <a:t>of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writing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50" dirty="0">
                <a:latin typeface="Times New Roman"/>
                <a:cs typeface="Times New Roman"/>
              </a:rPr>
              <a:t>a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program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25" dirty="0">
                <a:latin typeface="Times New Roman"/>
                <a:cs typeface="Times New Roman"/>
              </a:rPr>
              <a:t>in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50" dirty="0">
                <a:latin typeface="Times New Roman"/>
                <a:cs typeface="Times New Roman"/>
              </a:rPr>
              <a:t>a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20" dirty="0">
                <a:latin typeface="Times New Roman"/>
                <a:cs typeface="Times New Roman"/>
              </a:rPr>
              <a:t>high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20" dirty="0">
                <a:latin typeface="Times New Roman"/>
                <a:cs typeface="Times New Roman"/>
              </a:rPr>
              <a:t>level </a:t>
            </a:r>
            <a:r>
              <a:rPr sz="4600" dirty="0">
                <a:latin typeface="Times New Roman"/>
                <a:cs typeface="Times New Roman"/>
              </a:rPr>
              <a:t>language</a:t>
            </a:r>
            <a:r>
              <a:rPr sz="4600" spc="-135" dirty="0">
                <a:latin typeface="Times New Roman"/>
                <a:cs typeface="Times New Roman"/>
              </a:rPr>
              <a:t> </a:t>
            </a:r>
            <a:r>
              <a:rPr sz="4600" spc="-50" dirty="0">
                <a:latin typeface="Times New Roman"/>
                <a:cs typeface="Times New Roman"/>
              </a:rPr>
              <a:t>:</a:t>
            </a:r>
            <a:endParaRPr sz="4600" dirty="0">
              <a:latin typeface="Times New Roman"/>
              <a:cs typeface="Times New Roman"/>
            </a:endParaRPr>
          </a:p>
          <a:p>
            <a:pPr marL="561975" marR="307975" indent="-486409">
              <a:lnSpc>
                <a:spcPct val="150000"/>
              </a:lnSpc>
              <a:spcBef>
                <a:spcPts val="1105"/>
              </a:spcBef>
              <a:buFont typeface="Arial"/>
              <a:buChar char="•"/>
              <a:tabLst>
                <a:tab pos="561975" algn="l"/>
                <a:tab pos="12139295" algn="l"/>
              </a:tabLst>
            </a:pPr>
            <a:r>
              <a:rPr sz="4600" b="1" dirty="0">
                <a:latin typeface="Times New Roman"/>
                <a:cs typeface="Times New Roman"/>
              </a:rPr>
              <a:t>Increases</a:t>
            </a:r>
            <a:r>
              <a:rPr sz="4600" b="1" spc="70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productivity:</a:t>
            </a:r>
            <a:r>
              <a:rPr sz="4600" b="1" spc="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very</a:t>
            </a:r>
            <a:r>
              <a:rPr sz="4600" spc="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easy</a:t>
            </a:r>
            <a:r>
              <a:rPr sz="4600" spc="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5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write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50" dirty="0">
                <a:latin typeface="Times New Roman"/>
                <a:cs typeface="Times New Roman"/>
              </a:rPr>
              <a:t>a </a:t>
            </a:r>
            <a:r>
              <a:rPr sz="4600" dirty="0">
                <a:latin typeface="Times New Roman"/>
                <a:cs typeface="Times New Roman"/>
              </a:rPr>
              <a:t>program</a:t>
            </a:r>
            <a:r>
              <a:rPr sz="4600" spc="-1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high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level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language.</a:t>
            </a:r>
            <a:endParaRPr sz="4600" dirty="0">
              <a:latin typeface="Times New Roman"/>
              <a:cs typeface="Times New Roman"/>
            </a:endParaRPr>
          </a:p>
          <a:p>
            <a:pPr marL="561975" marR="55880" indent="-486409">
              <a:lnSpc>
                <a:spcPct val="150000"/>
              </a:lnSpc>
              <a:spcBef>
                <a:spcPts val="1105"/>
              </a:spcBef>
              <a:buFont typeface="Arial"/>
              <a:buChar char="•"/>
              <a:tabLst>
                <a:tab pos="561975" algn="l"/>
                <a:tab pos="7269480" algn="l"/>
                <a:tab pos="9493250" algn="l"/>
                <a:tab pos="11396980" algn="l"/>
                <a:tab pos="12390755" algn="l"/>
              </a:tabLst>
            </a:pPr>
            <a:r>
              <a:rPr sz="4600" b="1" dirty="0">
                <a:latin typeface="Times New Roman"/>
                <a:cs typeface="Times New Roman"/>
              </a:rPr>
              <a:t>Machine</a:t>
            </a:r>
            <a:r>
              <a:rPr sz="4600" b="1" spc="-125" dirty="0">
                <a:latin typeface="Times New Roman"/>
                <a:cs typeface="Times New Roman"/>
              </a:rPr>
              <a:t> </a:t>
            </a:r>
            <a:r>
              <a:rPr sz="4600" b="1" spc="-30" dirty="0">
                <a:latin typeface="Times New Roman"/>
                <a:cs typeface="Times New Roman"/>
              </a:rPr>
              <a:t>Independence:</a:t>
            </a:r>
            <a:endParaRPr sz="4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5207" y="2382088"/>
            <a:ext cx="10638790" cy="2508250"/>
            <a:chOff x="1275207" y="2382088"/>
            <a:chExt cx="10638790" cy="25082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5207" y="2382088"/>
              <a:ext cx="10638663" cy="3773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5207" y="2555062"/>
              <a:ext cx="10638663" cy="3773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5207" y="2728036"/>
              <a:ext cx="10638663" cy="3773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207" y="2901010"/>
              <a:ext cx="10638663" cy="3773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207" y="3073984"/>
              <a:ext cx="10638663" cy="3773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207" y="3246958"/>
              <a:ext cx="10638663" cy="3773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207" y="3419932"/>
              <a:ext cx="10638663" cy="3773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207" y="3592906"/>
              <a:ext cx="10638663" cy="3773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207" y="3765880"/>
              <a:ext cx="10638663" cy="3773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207" y="3938854"/>
              <a:ext cx="10638663" cy="3773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207" y="4111701"/>
              <a:ext cx="10638663" cy="3773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207" y="4284675"/>
              <a:ext cx="10638663" cy="3773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207" y="4457649"/>
              <a:ext cx="10638663" cy="3773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5207" y="4630572"/>
              <a:ext cx="10638663" cy="2594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5207" y="2382088"/>
              <a:ext cx="10638663" cy="3773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5207" y="2555062"/>
              <a:ext cx="10638663" cy="3773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5207" y="2728036"/>
              <a:ext cx="10638663" cy="3773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5207" y="2901010"/>
              <a:ext cx="10638663" cy="3773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5207" y="3073984"/>
              <a:ext cx="10638663" cy="3773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5207" y="3246958"/>
              <a:ext cx="10638663" cy="3773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5207" y="3419932"/>
              <a:ext cx="10638663" cy="3773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5207" y="3592906"/>
              <a:ext cx="10638663" cy="3773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75207" y="3765880"/>
              <a:ext cx="10638663" cy="3773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5207" y="3938854"/>
              <a:ext cx="10638663" cy="3773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5207" y="4111701"/>
              <a:ext cx="10638663" cy="3773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75207" y="4284675"/>
              <a:ext cx="10638663" cy="3773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5207" y="4457611"/>
              <a:ext cx="10638663" cy="4323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5207" y="4630572"/>
              <a:ext cx="10638663" cy="25943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75207" y="4803528"/>
              <a:ext cx="10638663" cy="8647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919289" y="432358"/>
            <a:ext cx="11157585" cy="1675130"/>
            <a:chOff x="919289" y="432358"/>
            <a:chExt cx="11157585" cy="1675130"/>
          </a:xfrm>
        </p:grpSpPr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9289" y="432358"/>
              <a:ext cx="11157585" cy="36164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19289" y="597458"/>
              <a:ext cx="11157585" cy="36164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9289" y="762558"/>
              <a:ext cx="11157585" cy="36164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19289" y="927658"/>
              <a:ext cx="11157585" cy="36164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9289" y="1092758"/>
              <a:ext cx="11157585" cy="36164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19289" y="1257858"/>
              <a:ext cx="11157585" cy="36164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19289" y="1422958"/>
              <a:ext cx="11157585" cy="36164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9289" y="1588058"/>
              <a:ext cx="11157585" cy="36164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19289" y="1753146"/>
              <a:ext cx="11157585" cy="35378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19289" y="1918246"/>
              <a:ext cx="11157585" cy="188683"/>
            </a:xfrm>
            <a:prstGeom prst="rect">
              <a:avLst/>
            </a:prstGeom>
          </p:spPr>
        </p:pic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228" rIns="0" bIns="0" rtlCol="0">
            <a:spAutoFit/>
          </a:bodyPr>
          <a:lstStyle/>
          <a:p>
            <a:pPr marL="4104004">
              <a:lnSpc>
                <a:spcPct val="100000"/>
              </a:lnSpc>
              <a:spcBef>
                <a:spcPts val="100"/>
              </a:spcBef>
            </a:pPr>
            <a:r>
              <a:rPr sz="5600" b="0" spc="-455" dirty="0">
                <a:solidFill>
                  <a:srgbClr val="000000"/>
                </a:solidFill>
                <a:latin typeface="Carlito"/>
                <a:cs typeface="Carlito"/>
              </a:rPr>
              <a:t>COMPILERS</a:t>
            </a:r>
            <a:endParaRPr sz="56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19289" y="432434"/>
            <a:ext cx="10929620" cy="5611495"/>
            <a:chOff x="919289" y="432434"/>
            <a:chExt cx="10929620" cy="5611495"/>
          </a:xfrm>
        </p:grpSpPr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19289" y="432434"/>
              <a:ext cx="2201799" cy="163525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19289" y="1234312"/>
              <a:ext cx="2201799" cy="163525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9289" y="2036203"/>
              <a:ext cx="2201799" cy="83336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39977" y="4874336"/>
              <a:ext cx="10508869" cy="66235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952862" y="5336235"/>
              <a:ext cx="1134287" cy="707567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687195" y="2576320"/>
            <a:ext cx="9840595" cy="319786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38784" indent="-426084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438784" algn="l"/>
              </a:tabLst>
            </a:pPr>
            <a:r>
              <a:rPr sz="4000" i="1" spc="-6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4000" i="1" spc="-60" dirty="0">
                <a:solidFill>
                  <a:srgbClr val="006600"/>
                </a:solidFill>
                <a:latin typeface="Trebuchet MS"/>
                <a:cs typeface="Trebuchet MS"/>
              </a:rPr>
              <a:t>Compilation</a:t>
            </a:r>
            <a:r>
              <a:rPr sz="4000" i="1" spc="-60" dirty="0">
                <a:solidFill>
                  <a:srgbClr val="006600"/>
                </a:solidFill>
                <a:latin typeface="Arial"/>
                <a:cs typeface="Arial"/>
              </a:rPr>
              <a:t>”</a:t>
            </a:r>
            <a:endParaRPr sz="4000">
              <a:latin typeface="Arial"/>
              <a:cs typeface="Arial"/>
            </a:endParaRPr>
          </a:p>
          <a:p>
            <a:pPr marL="939165" marR="5080" indent="-358140" algn="just">
              <a:lnSpc>
                <a:spcPct val="100000"/>
              </a:lnSpc>
              <a:spcBef>
                <a:spcPts val="920"/>
              </a:spcBef>
            </a:pP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–</a:t>
            </a:r>
            <a:r>
              <a:rPr sz="3500" i="1" spc="57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95" dirty="0">
                <a:solidFill>
                  <a:srgbClr val="006600"/>
                </a:solidFill>
                <a:latin typeface="Arial"/>
                <a:cs typeface="Arial"/>
              </a:rPr>
              <a:t>Translation</a:t>
            </a:r>
            <a:r>
              <a:rPr sz="3500" i="1" spc="4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of</a:t>
            </a:r>
            <a:r>
              <a:rPr sz="3500" i="1" spc="59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3500" i="1" spc="3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program</a:t>
            </a:r>
            <a:r>
              <a:rPr sz="3500" i="1" spc="45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written</a:t>
            </a:r>
            <a:r>
              <a:rPr sz="3500" i="1" spc="6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in</a:t>
            </a:r>
            <a:r>
              <a:rPr sz="3500" i="1" spc="54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3500" i="1" spc="3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105" dirty="0">
                <a:solidFill>
                  <a:srgbClr val="006600"/>
                </a:solidFill>
                <a:latin typeface="Arial"/>
                <a:cs typeface="Arial"/>
              </a:rPr>
              <a:t>source </a:t>
            </a:r>
            <a:r>
              <a:rPr sz="3500" i="1" spc="-210" dirty="0">
                <a:solidFill>
                  <a:srgbClr val="006600"/>
                </a:solidFill>
                <a:latin typeface="Arial"/>
                <a:cs typeface="Arial"/>
              </a:rPr>
              <a:t>language</a:t>
            </a:r>
            <a:r>
              <a:rPr sz="3500" i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into</a:t>
            </a:r>
            <a:r>
              <a:rPr sz="3500" i="1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3500" i="1" spc="-1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145" dirty="0">
                <a:solidFill>
                  <a:srgbClr val="006600"/>
                </a:solidFill>
                <a:latin typeface="Arial"/>
                <a:cs typeface="Arial"/>
              </a:rPr>
              <a:t>semantically</a:t>
            </a:r>
            <a:r>
              <a:rPr sz="3500" i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110" dirty="0">
                <a:solidFill>
                  <a:srgbClr val="006600"/>
                </a:solidFill>
                <a:latin typeface="Arial"/>
                <a:cs typeface="Arial"/>
              </a:rPr>
              <a:t>equivalent</a:t>
            </a:r>
            <a:r>
              <a:rPr sz="3500" i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55" dirty="0">
                <a:solidFill>
                  <a:srgbClr val="006600"/>
                </a:solidFill>
                <a:latin typeface="Arial"/>
                <a:cs typeface="Arial"/>
              </a:rPr>
              <a:t>program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written</a:t>
            </a:r>
            <a:r>
              <a:rPr sz="3500" i="1" spc="1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in</a:t>
            </a:r>
            <a:r>
              <a:rPr sz="3500" i="1" spc="-9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420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3500" i="1" spc="-100" dirty="0">
                <a:solidFill>
                  <a:srgbClr val="006600"/>
                </a:solidFill>
                <a:latin typeface="Arial"/>
                <a:cs typeface="Arial"/>
              </a:rPr>
              <a:t>ta</a:t>
            </a:r>
            <a:r>
              <a:rPr sz="3500" i="1" spc="-95" dirty="0">
                <a:solidFill>
                  <a:srgbClr val="006600"/>
                </a:solidFill>
                <a:latin typeface="Arial"/>
                <a:cs typeface="Arial"/>
              </a:rPr>
              <a:t>r</a:t>
            </a:r>
            <a:r>
              <a:rPr sz="3500" i="1" spc="-100" dirty="0">
                <a:solidFill>
                  <a:srgbClr val="006600"/>
                </a:solidFill>
                <a:latin typeface="Arial"/>
                <a:cs typeface="Arial"/>
              </a:rPr>
              <a:t>ge</a:t>
            </a:r>
            <a:r>
              <a:rPr sz="3500" i="1" spc="-5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3500" i="1" spc="-434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65" dirty="0">
                <a:solidFill>
                  <a:srgbClr val="006600"/>
                </a:solidFill>
                <a:latin typeface="Arial"/>
                <a:cs typeface="Arial"/>
              </a:rPr>
              <a:t>language</a:t>
            </a:r>
            <a:endParaRPr sz="3500">
              <a:latin typeface="Arial"/>
              <a:cs typeface="Arial"/>
            </a:endParaRPr>
          </a:p>
          <a:p>
            <a:pPr marR="586740" algn="r">
              <a:lnSpc>
                <a:spcPct val="100000"/>
              </a:lnSpc>
              <a:spcBef>
                <a:spcPts val="2015"/>
              </a:spcBef>
            </a:pPr>
            <a:r>
              <a:rPr sz="3000" i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752466" y="6648195"/>
            <a:ext cx="3091434" cy="1303146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5542534" y="6948932"/>
            <a:ext cx="1440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10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3491" y="6704139"/>
            <a:ext cx="6144260" cy="2388235"/>
            <a:chOff x="1523491" y="6704139"/>
            <a:chExt cx="6144260" cy="2388235"/>
          </a:xfrm>
        </p:grpSpPr>
        <p:sp>
          <p:nvSpPr>
            <p:cNvPr id="54" name="object 54"/>
            <p:cNvSpPr/>
            <p:nvPr/>
          </p:nvSpPr>
          <p:spPr>
            <a:xfrm>
              <a:off x="3071114" y="7217155"/>
              <a:ext cx="1727835" cy="98425"/>
            </a:xfrm>
            <a:custGeom>
              <a:avLst/>
              <a:gdLst/>
              <a:ahLst/>
              <a:cxnLst/>
              <a:rect l="l" t="t" r="r" b="b"/>
              <a:pathLst>
                <a:path w="1727835" h="98425">
                  <a:moveTo>
                    <a:pt x="1668018" y="15748"/>
                  </a:moveTo>
                  <a:lnTo>
                    <a:pt x="1656080" y="0"/>
                  </a:lnTo>
                  <a:lnTo>
                    <a:pt x="0" y="0"/>
                  </a:lnTo>
                  <a:lnTo>
                    <a:pt x="0" y="33401"/>
                  </a:lnTo>
                  <a:lnTo>
                    <a:pt x="1654937" y="33401"/>
                  </a:lnTo>
                  <a:lnTo>
                    <a:pt x="1668018" y="15748"/>
                  </a:lnTo>
                  <a:close/>
                </a:path>
                <a:path w="1727835" h="98425">
                  <a:moveTo>
                    <a:pt x="1727835" y="33401"/>
                  </a:moveTo>
                  <a:lnTo>
                    <a:pt x="1668018" y="33401"/>
                  </a:lnTo>
                  <a:lnTo>
                    <a:pt x="1668018" y="15748"/>
                  </a:lnTo>
                  <a:lnTo>
                    <a:pt x="1606931" y="98298"/>
                  </a:lnTo>
                  <a:lnTo>
                    <a:pt x="1727835" y="334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78044" y="7152259"/>
              <a:ext cx="153796" cy="9829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238620" y="8347329"/>
              <a:ext cx="122808" cy="16311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299707" y="7823200"/>
              <a:ext cx="31750" cy="575310"/>
            </a:xfrm>
            <a:custGeom>
              <a:avLst/>
              <a:gdLst/>
              <a:ahLst/>
              <a:cxnLst/>
              <a:rect l="l" t="t" r="r" b="b"/>
              <a:pathLst>
                <a:path w="31750" h="575309">
                  <a:moveTo>
                    <a:pt x="0" y="575310"/>
                  </a:moveTo>
                  <a:lnTo>
                    <a:pt x="31622" y="575310"/>
                  </a:lnTo>
                  <a:lnTo>
                    <a:pt x="31622" y="0"/>
                  </a:lnTo>
                  <a:lnTo>
                    <a:pt x="0" y="0"/>
                  </a:lnTo>
                  <a:lnTo>
                    <a:pt x="0" y="575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314566" y="8347329"/>
              <a:ext cx="77850" cy="6489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048757" y="8378761"/>
              <a:ext cx="2618866" cy="71346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23491" y="6704139"/>
              <a:ext cx="1623568" cy="119106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687195" y="6752335"/>
            <a:ext cx="12331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3000" i="1" spc="-180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3000" i="1" spc="-10" dirty="0">
                <a:solidFill>
                  <a:srgbClr val="FFFFFF"/>
                </a:solidFill>
                <a:latin typeface="Arial"/>
                <a:cs typeface="Arial"/>
              </a:rPr>
              <a:t>Progra </a:t>
            </a:r>
            <a:r>
              <a:rPr sz="30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797292" y="6609842"/>
            <a:ext cx="3668395" cy="1303655"/>
            <a:chOff x="7797292" y="6609842"/>
            <a:chExt cx="3668395" cy="1303655"/>
          </a:xfrm>
        </p:grpSpPr>
        <p:sp>
          <p:nvSpPr>
            <p:cNvPr id="63" name="object 63"/>
            <p:cNvSpPr/>
            <p:nvPr/>
          </p:nvSpPr>
          <p:spPr>
            <a:xfrm>
              <a:off x="7797292" y="7217156"/>
              <a:ext cx="1727835" cy="98425"/>
            </a:xfrm>
            <a:custGeom>
              <a:avLst/>
              <a:gdLst/>
              <a:ahLst/>
              <a:cxnLst/>
              <a:rect l="l" t="t" r="r" b="b"/>
              <a:pathLst>
                <a:path w="1727834" h="98425">
                  <a:moveTo>
                    <a:pt x="1668145" y="15748"/>
                  </a:moveTo>
                  <a:lnTo>
                    <a:pt x="1656207" y="0"/>
                  </a:lnTo>
                  <a:lnTo>
                    <a:pt x="0" y="0"/>
                  </a:lnTo>
                  <a:lnTo>
                    <a:pt x="0" y="33401"/>
                  </a:lnTo>
                  <a:lnTo>
                    <a:pt x="1654937" y="33401"/>
                  </a:lnTo>
                  <a:lnTo>
                    <a:pt x="1668145" y="15748"/>
                  </a:lnTo>
                  <a:close/>
                </a:path>
                <a:path w="1727834" h="98425">
                  <a:moveTo>
                    <a:pt x="1727835" y="33401"/>
                  </a:moveTo>
                  <a:lnTo>
                    <a:pt x="1668145" y="33401"/>
                  </a:lnTo>
                  <a:lnTo>
                    <a:pt x="1668145" y="15748"/>
                  </a:lnTo>
                  <a:lnTo>
                    <a:pt x="1606931" y="98298"/>
                  </a:lnTo>
                  <a:lnTo>
                    <a:pt x="1727835" y="334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404223" y="7152259"/>
              <a:ext cx="153797" cy="9829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496933" y="6609842"/>
              <a:ext cx="1968373" cy="1303147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9834118" y="6712966"/>
            <a:ext cx="13519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 indent="177800">
              <a:lnSpc>
                <a:spcPct val="100000"/>
              </a:lnSpc>
              <a:spcBef>
                <a:spcPts val="100"/>
              </a:spcBef>
            </a:pPr>
            <a:r>
              <a:rPr sz="3000" i="1" spc="-10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3000" i="1" spc="-17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9869423" y="5955284"/>
            <a:ext cx="1367790" cy="3137535"/>
            <a:chOff x="9869423" y="5955284"/>
            <a:chExt cx="1367790" cy="3137535"/>
          </a:xfrm>
        </p:grpSpPr>
        <p:pic>
          <p:nvPicPr>
            <p:cNvPr id="68" name="object 6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408792" y="8347329"/>
              <a:ext cx="122808" cy="16311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0470006" y="7823200"/>
              <a:ext cx="31750" cy="575310"/>
            </a:xfrm>
            <a:custGeom>
              <a:avLst/>
              <a:gdLst/>
              <a:ahLst/>
              <a:cxnLst/>
              <a:rect l="l" t="t" r="r" b="b"/>
              <a:pathLst>
                <a:path w="31750" h="575309">
                  <a:moveTo>
                    <a:pt x="0" y="575310"/>
                  </a:moveTo>
                  <a:lnTo>
                    <a:pt x="31496" y="575310"/>
                  </a:lnTo>
                  <a:lnTo>
                    <a:pt x="31496" y="0"/>
                  </a:lnTo>
                  <a:lnTo>
                    <a:pt x="0" y="0"/>
                  </a:lnTo>
                  <a:lnTo>
                    <a:pt x="0" y="575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484738" y="8347329"/>
              <a:ext cx="77850" cy="6489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408792" y="6480175"/>
              <a:ext cx="122808" cy="163068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0470006" y="5955284"/>
              <a:ext cx="31750" cy="589915"/>
            </a:xfrm>
            <a:custGeom>
              <a:avLst/>
              <a:gdLst/>
              <a:ahLst/>
              <a:cxnLst/>
              <a:rect l="l" t="t" r="r" b="b"/>
              <a:pathLst>
                <a:path w="31750" h="589915">
                  <a:moveTo>
                    <a:pt x="31496" y="0"/>
                  </a:moveTo>
                  <a:lnTo>
                    <a:pt x="0" y="0"/>
                  </a:lnTo>
                  <a:lnTo>
                    <a:pt x="0" y="577088"/>
                  </a:lnTo>
                  <a:lnTo>
                    <a:pt x="14732" y="589660"/>
                  </a:lnTo>
                  <a:lnTo>
                    <a:pt x="31496" y="575817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484738" y="6480175"/>
              <a:ext cx="77850" cy="6476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869423" y="8378761"/>
              <a:ext cx="1367790" cy="713460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10029825" y="8423249"/>
            <a:ext cx="1127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3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277345" y="874359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39685" y="452031"/>
            <a:ext cx="11118850" cy="8843010"/>
          </a:xfrm>
          <a:custGeom>
            <a:avLst/>
            <a:gdLst/>
            <a:ahLst/>
            <a:cxnLst/>
            <a:rect l="l" t="t" r="r" b="b"/>
            <a:pathLst>
              <a:path w="11118850" h="8843010">
                <a:moveTo>
                  <a:pt x="0" y="8842629"/>
                </a:moveTo>
                <a:lnTo>
                  <a:pt x="11118596" y="8842629"/>
                </a:lnTo>
                <a:lnTo>
                  <a:pt x="11118596" y="0"/>
                </a:lnTo>
                <a:lnTo>
                  <a:pt x="0" y="0"/>
                </a:lnTo>
                <a:lnTo>
                  <a:pt x="0" y="8842629"/>
                </a:lnTo>
                <a:close/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2083" y="-14859"/>
            <a:ext cx="6577965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dirty="0"/>
              <a:t>Phases</a:t>
            </a:r>
            <a:r>
              <a:rPr sz="6500" spc="-35" dirty="0"/>
              <a:t> </a:t>
            </a:r>
            <a:r>
              <a:rPr sz="6500" dirty="0"/>
              <a:t>of</a:t>
            </a:r>
            <a:r>
              <a:rPr sz="6500" spc="-35" dirty="0"/>
              <a:t> </a:t>
            </a:r>
            <a:r>
              <a:rPr sz="6500" spc="-10" dirty="0"/>
              <a:t>Compiler</a:t>
            </a:r>
            <a:endParaRPr sz="6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931" y="1066812"/>
            <a:ext cx="12572415" cy="84386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6632" y="758393"/>
            <a:ext cx="579691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spc="-620" dirty="0">
                <a:latin typeface="Arial"/>
                <a:cs typeface="Arial"/>
              </a:rPr>
              <a:t>PHASE</a:t>
            </a:r>
            <a:r>
              <a:rPr sz="4900" b="1" spc="110" dirty="0">
                <a:latin typeface="Arial"/>
                <a:cs typeface="Arial"/>
              </a:rPr>
              <a:t>S</a:t>
            </a:r>
            <a:r>
              <a:rPr sz="4900" b="1" spc="-630" dirty="0">
                <a:latin typeface="Arial"/>
                <a:cs typeface="Arial"/>
              </a:rPr>
              <a:t>O</a:t>
            </a:r>
            <a:r>
              <a:rPr sz="4900" b="1" spc="150" dirty="0">
                <a:latin typeface="Arial"/>
                <a:cs typeface="Arial"/>
              </a:rPr>
              <a:t>F</a:t>
            </a:r>
            <a:r>
              <a:rPr sz="4900" b="1" spc="-620" dirty="0">
                <a:latin typeface="Arial"/>
                <a:cs typeface="Arial"/>
              </a:rPr>
              <a:t>C</a:t>
            </a:r>
            <a:r>
              <a:rPr sz="4900" b="1" spc="-630" dirty="0">
                <a:latin typeface="Arial"/>
                <a:cs typeface="Arial"/>
              </a:rPr>
              <a:t>O</a:t>
            </a:r>
            <a:r>
              <a:rPr sz="4900" b="1" spc="-625" dirty="0">
                <a:latin typeface="Arial"/>
                <a:cs typeface="Arial"/>
              </a:rPr>
              <a:t>M</a:t>
            </a:r>
            <a:r>
              <a:rPr sz="4900" b="1" spc="-620" dirty="0">
                <a:latin typeface="Arial"/>
                <a:cs typeface="Arial"/>
              </a:rPr>
              <a:t>P</a:t>
            </a:r>
            <a:r>
              <a:rPr sz="4900" b="1" spc="-630" dirty="0">
                <a:latin typeface="Arial"/>
                <a:cs typeface="Arial"/>
              </a:rPr>
              <a:t>I</a:t>
            </a:r>
            <a:r>
              <a:rPr sz="4900" b="1" spc="-620" dirty="0">
                <a:latin typeface="Arial"/>
                <a:cs typeface="Arial"/>
              </a:rPr>
              <a:t>LE</a:t>
            </a:r>
            <a:r>
              <a:rPr sz="4900" b="1" spc="-25" dirty="0">
                <a:latin typeface="Arial"/>
                <a:cs typeface="Arial"/>
              </a:rPr>
              <a:t>R</a:t>
            </a:r>
            <a:endParaRPr sz="4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3590" y="445935"/>
            <a:ext cx="11130915" cy="8855075"/>
            <a:chOff x="933590" y="445935"/>
            <a:chExt cx="11130915" cy="8855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685" y="451993"/>
              <a:ext cx="2166620" cy="20971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9685" y="452031"/>
              <a:ext cx="11118850" cy="8843010"/>
            </a:xfrm>
            <a:custGeom>
              <a:avLst/>
              <a:gdLst/>
              <a:ahLst/>
              <a:cxnLst/>
              <a:rect l="l" t="t" r="r" b="b"/>
              <a:pathLst>
                <a:path w="11118850" h="8843010">
                  <a:moveTo>
                    <a:pt x="0" y="8842629"/>
                  </a:moveTo>
                  <a:lnTo>
                    <a:pt x="11118596" y="8842629"/>
                  </a:lnTo>
                  <a:lnTo>
                    <a:pt x="11118596" y="0"/>
                  </a:lnTo>
                  <a:lnTo>
                    <a:pt x="0" y="0"/>
                  </a:lnTo>
                  <a:lnTo>
                    <a:pt x="0" y="8842629"/>
                  </a:lnTo>
                  <a:close/>
                </a:path>
              </a:pathLst>
            </a:custGeom>
            <a:ln w="12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4075" algn="l"/>
              </a:tabLst>
            </a:pPr>
            <a:r>
              <a:rPr sz="2700" b="0" i="1" dirty="0">
                <a:solidFill>
                  <a:srgbClr val="5C5C5C"/>
                </a:solidFill>
                <a:latin typeface="Arial"/>
                <a:cs typeface="Arial"/>
              </a:rPr>
              <a:t>Example</a:t>
            </a:r>
            <a:r>
              <a:rPr sz="2700" b="0" i="1" spc="9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b="0" i="1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r>
              <a:rPr sz="2700" b="0" i="1" spc="1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b="0" i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https://youtu.be/P1bQUyl</a:t>
            </a:r>
            <a:r>
              <a:rPr sz="2700" b="0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	</a:t>
            </a:r>
            <a:r>
              <a:rPr sz="2700" b="0" i="1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t0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579" y="1830400"/>
            <a:ext cx="11286871" cy="77635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698" y="475435"/>
            <a:ext cx="248285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2700" i="1" spc="-50" dirty="0">
                <a:solidFill>
                  <a:srgbClr val="5C5C5C"/>
                </a:solidFill>
                <a:latin typeface="Arial"/>
                <a:cs typeface="Arial"/>
              </a:rPr>
              <a:t>C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6632" y="435990"/>
            <a:ext cx="7209790" cy="13817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20979" marR="5080" indent="-208915">
              <a:lnSpc>
                <a:spcPts val="4800"/>
              </a:lnSpc>
              <a:spcBef>
                <a:spcPts val="1155"/>
              </a:spcBef>
            </a:pPr>
            <a:r>
              <a:rPr sz="4900" b="1" spc="-615" dirty="0">
                <a:latin typeface="Arial"/>
                <a:cs typeface="Arial"/>
              </a:rPr>
              <a:t>FR</a:t>
            </a:r>
            <a:r>
              <a:rPr sz="4900" b="1" spc="-625" dirty="0">
                <a:latin typeface="Arial"/>
                <a:cs typeface="Arial"/>
              </a:rPr>
              <a:t>O</a:t>
            </a:r>
            <a:r>
              <a:rPr sz="4900" b="1" spc="-615" dirty="0">
                <a:latin typeface="Arial"/>
                <a:cs typeface="Arial"/>
              </a:rPr>
              <a:t>N</a:t>
            </a:r>
            <a:r>
              <a:rPr sz="4900" b="1" spc="130" dirty="0">
                <a:latin typeface="Arial"/>
                <a:cs typeface="Arial"/>
              </a:rPr>
              <a:t>T</a:t>
            </a:r>
            <a:r>
              <a:rPr sz="4900" b="1" spc="-610" dirty="0">
                <a:latin typeface="Arial"/>
                <a:cs typeface="Arial"/>
              </a:rPr>
              <a:t>E</a:t>
            </a:r>
            <a:r>
              <a:rPr sz="4900" b="1" spc="-615" dirty="0">
                <a:latin typeface="Arial"/>
                <a:cs typeface="Arial"/>
              </a:rPr>
              <a:t>N</a:t>
            </a:r>
            <a:r>
              <a:rPr sz="4900" b="1" spc="150" dirty="0">
                <a:latin typeface="Arial"/>
                <a:cs typeface="Arial"/>
              </a:rPr>
              <a:t>D</a:t>
            </a:r>
            <a:r>
              <a:rPr sz="4900" b="1" spc="-20" dirty="0">
                <a:latin typeface="Arial"/>
                <a:cs typeface="Arial"/>
              </a:rPr>
              <a:t>&amp;</a:t>
            </a:r>
            <a:r>
              <a:rPr sz="4900" b="1" spc="-430" dirty="0">
                <a:latin typeface="Arial"/>
                <a:cs typeface="Arial"/>
              </a:rPr>
              <a:t> </a:t>
            </a:r>
            <a:r>
              <a:rPr sz="4900" b="1" spc="-630" dirty="0">
                <a:latin typeface="Arial"/>
                <a:cs typeface="Arial"/>
              </a:rPr>
              <a:t>BAC</a:t>
            </a:r>
            <a:r>
              <a:rPr sz="4900" b="1" spc="125" dirty="0">
                <a:latin typeface="Arial"/>
                <a:cs typeface="Arial"/>
              </a:rPr>
              <a:t>K</a:t>
            </a:r>
            <a:r>
              <a:rPr sz="4900" b="1" spc="-625" dirty="0">
                <a:latin typeface="Arial"/>
                <a:cs typeface="Arial"/>
              </a:rPr>
              <a:t>E</a:t>
            </a:r>
            <a:r>
              <a:rPr sz="4900" b="1" spc="-630" dirty="0">
                <a:latin typeface="Arial"/>
                <a:cs typeface="Arial"/>
              </a:rPr>
              <a:t>N</a:t>
            </a:r>
            <a:r>
              <a:rPr sz="4900" b="1" spc="125" dirty="0">
                <a:latin typeface="Arial"/>
                <a:cs typeface="Arial"/>
              </a:rPr>
              <a:t>D</a:t>
            </a:r>
            <a:r>
              <a:rPr sz="4900" b="1" spc="-640" dirty="0">
                <a:latin typeface="Arial"/>
                <a:cs typeface="Arial"/>
              </a:rPr>
              <a:t>O</a:t>
            </a:r>
            <a:r>
              <a:rPr sz="4900" b="1" spc="-35" dirty="0">
                <a:latin typeface="Arial"/>
                <a:cs typeface="Arial"/>
              </a:rPr>
              <a:t>F</a:t>
            </a:r>
            <a:r>
              <a:rPr sz="4900" b="1" spc="-400" dirty="0">
                <a:latin typeface="Arial"/>
                <a:cs typeface="Arial"/>
              </a:rPr>
              <a:t> </a:t>
            </a:r>
            <a:r>
              <a:rPr sz="4900" b="1" spc="-620" dirty="0">
                <a:latin typeface="Arial"/>
                <a:cs typeface="Arial"/>
              </a:rPr>
              <a:t>C</a:t>
            </a:r>
            <a:r>
              <a:rPr sz="4900" b="1" spc="-630" dirty="0">
                <a:latin typeface="Arial"/>
                <a:cs typeface="Arial"/>
              </a:rPr>
              <a:t>O</a:t>
            </a:r>
            <a:r>
              <a:rPr sz="4900" b="1" spc="-625" dirty="0">
                <a:latin typeface="Arial"/>
                <a:cs typeface="Arial"/>
              </a:rPr>
              <a:t>M</a:t>
            </a:r>
            <a:r>
              <a:rPr sz="4900" b="1" spc="-620" dirty="0">
                <a:latin typeface="Arial"/>
                <a:cs typeface="Arial"/>
              </a:rPr>
              <a:t>P</a:t>
            </a:r>
            <a:r>
              <a:rPr sz="4900" b="1" spc="-630" dirty="0">
                <a:latin typeface="Arial"/>
                <a:cs typeface="Arial"/>
              </a:rPr>
              <a:t>I</a:t>
            </a:r>
            <a:r>
              <a:rPr sz="4900" b="1" spc="-620" dirty="0">
                <a:latin typeface="Arial"/>
                <a:cs typeface="Arial"/>
              </a:rPr>
              <a:t>LE</a:t>
            </a:r>
            <a:r>
              <a:rPr sz="4900" b="1" spc="-25" dirty="0">
                <a:latin typeface="Arial"/>
                <a:cs typeface="Arial"/>
              </a:rPr>
              <a:t>R</a:t>
            </a:r>
            <a:endParaRPr sz="49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335" y="445681"/>
            <a:ext cx="11131550" cy="8855710"/>
            <a:chOff x="933335" y="445681"/>
            <a:chExt cx="11131550" cy="88557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685" y="451992"/>
              <a:ext cx="2166620" cy="20971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9685" y="452031"/>
              <a:ext cx="11118850" cy="8843010"/>
            </a:xfrm>
            <a:custGeom>
              <a:avLst/>
              <a:gdLst/>
              <a:ahLst/>
              <a:cxnLst/>
              <a:rect l="l" t="t" r="r" b="b"/>
              <a:pathLst>
                <a:path w="11118850" h="8843010">
                  <a:moveTo>
                    <a:pt x="0" y="8842629"/>
                  </a:moveTo>
                  <a:lnTo>
                    <a:pt x="11118596" y="8842629"/>
                  </a:lnTo>
                  <a:lnTo>
                    <a:pt x="11118596" y="0"/>
                  </a:lnTo>
                  <a:lnTo>
                    <a:pt x="0" y="0"/>
                  </a:lnTo>
                  <a:lnTo>
                    <a:pt x="0" y="8842629"/>
                  </a:lnTo>
                  <a:close/>
                </a:path>
              </a:pathLst>
            </a:custGeom>
            <a:ln w="12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07766" y="10794"/>
            <a:ext cx="62369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4075" algn="l"/>
              </a:tabLst>
            </a:pP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Example</a:t>
            </a:r>
            <a:r>
              <a:rPr sz="2700" i="1" spc="9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r>
              <a:rPr sz="2700" i="1" spc="1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2700" i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https://youtu.be/P1bQUyl</a:t>
            </a:r>
            <a:r>
              <a:rPr sz="2700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	</a:t>
            </a:r>
            <a:r>
              <a:rPr sz="2700" i="1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t0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9685" y="2321686"/>
            <a:ext cx="11118977" cy="584492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4089"/>
          </a:xfrm>
          <a:prstGeom prst="rect">
            <a:avLst/>
          </a:prstGeom>
        </p:spPr>
        <p:txBody>
          <a:bodyPr vert="horz" wrap="square" lIns="0" tIns="83965" rIns="0" bIns="0" rtlCol="0">
            <a:spAutoFit/>
          </a:bodyPr>
          <a:lstStyle/>
          <a:p>
            <a:pPr marL="555625">
              <a:lnSpc>
                <a:spcPts val="2090"/>
              </a:lnSpc>
            </a:pPr>
            <a:r>
              <a:rPr lang="en-IN" sz="1800" dirty="0"/>
              <a:t>                     </a:t>
            </a:r>
            <a:endParaRPr sz="18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934" y="-61214"/>
            <a:ext cx="59137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Times New Roman"/>
                <a:cs typeface="Times New Roman"/>
              </a:rPr>
              <a:t>Phases of</a:t>
            </a:r>
            <a:r>
              <a:rPr sz="5600" spc="-25" dirty="0">
                <a:latin typeface="Times New Roman"/>
                <a:cs typeface="Times New Roman"/>
              </a:rPr>
              <a:t> </a:t>
            </a:r>
            <a:r>
              <a:rPr sz="5600" spc="-10" dirty="0">
                <a:latin typeface="Times New Roman"/>
                <a:cs typeface="Times New Roman"/>
              </a:rPr>
              <a:t>Compiler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008" y="1132458"/>
            <a:ext cx="12370435" cy="702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 indent="-4883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01015" algn="l"/>
              </a:tabLst>
            </a:pPr>
            <a:r>
              <a:rPr sz="3000" b="1" spc="-10" dirty="0">
                <a:latin typeface="Times New Roman"/>
                <a:cs typeface="Times New Roman"/>
              </a:rPr>
              <a:t>Lexical</a:t>
            </a:r>
            <a:r>
              <a:rPr sz="3000" b="1" spc="-16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Analysis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Lexical</a:t>
            </a:r>
            <a:r>
              <a:rPr sz="3000" spc="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analyzer</a:t>
            </a:r>
            <a:r>
              <a:rPr sz="3000" spc="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phase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first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phase</a:t>
            </a:r>
            <a:r>
              <a:rPr sz="3000" spc="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compilation</a:t>
            </a:r>
            <a:r>
              <a:rPr sz="3000" spc="1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process.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takes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source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input.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reads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source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 one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character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converts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it </a:t>
            </a:r>
            <a:r>
              <a:rPr sz="3000" dirty="0">
                <a:latin typeface="Times New Roman"/>
                <a:cs typeface="Times New Roman"/>
              </a:rPr>
              <a:t>into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meaningful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lexemes.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Lexical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analyzer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represents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these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lexemes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form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tokens.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3000">
              <a:latin typeface="Times New Roman"/>
              <a:cs typeface="Times New Roman"/>
            </a:endParaRPr>
          </a:p>
          <a:p>
            <a:pPr marL="501015" indent="-4883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01015" algn="l"/>
              </a:tabLst>
            </a:pPr>
            <a:r>
              <a:rPr sz="3000" b="1" dirty="0">
                <a:latin typeface="Times New Roman"/>
                <a:cs typeface="Times New Roman"/>
              </a:rPr>
              <a:t>Syntax</a:t>
            </a:r>
            <a:r>
              <a:rPr sz="3000" b="1" spc="-19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Analysis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b="1" spc="-5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5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Syntax</a:t>
            </a:r>
            <a:r>
              <a:rPr sz="3000" spc="2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analysis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second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phase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2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compilation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process.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takes</a:t>
            </a:r>
            <a:r>
              <a:rPr sz="3000" spc="3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tokens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input</a:t>
            </a:r>
            <a:r>
              <a:rPr sz="3000" spc="2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2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generates</a:t>
            </a:r>
            <a:r>
              <a:rPr sz="3000" spc="25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2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parse</a:t>
            </a:r>
            <a:r>
              <a:rPr sz="3000" spc="2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tree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</a:t>
            </a:r>
            <a:r>
              <a:rPr sz="3000" spc="2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output.</a:t>
            </a:r>
            <a:r>
              <a:rPr sz="3000" spc="25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2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syntax</a:t>
            </a:r>
            <a:r>
              <a:rPr sz="3000" spc="2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analysis</a:t>
            </a:r>
            <a:r>
              <a:rPr sz="3000" spc="2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phase,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parser </a:t>
            </a:r>
            <a:r>
              <a:rPr sz="3000" dirty="0">
                <a:latin typeface="Times New Roman"/>
                <a:cs typeface="Times New Roman"/>
              </a:rPr>
              <a:t>checks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expression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made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tokens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syntactically correct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not.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4089"/>
          </a:xfrm>
          <a:prstGeom prst="rect">
            <a:avLst/>
          </a:prstGeom>
        </p:spPr>
        <p:txBody>
          <a:bodyPr vert="horz" wrap="square" lIns="0" tIns="83965" rIns="0" bIns="0" rtlCol="0">
            <a:spAutoFit/>
          </a:bodyPr>
          <a:lstStyle/>
          <a:p>
            <a:pPr marL="555625">
              <a:lnSpc>
                <a:spcPts val="2090"/>
              </a:lnSpc>
            </a:pPr>
            <a:r>
              <a:rPr lang="en-IN" sz="1800" dirty="0"/>
              <a:t>                     </a:t>
            </a:r>
            <a:endParaRPr sz="18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934" y="-61214"/>
            <a:ext cx="59137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Times New Roman"/>
                <a:cs typeface="Times New Roman"/>
              </a:rPr>
              <a:t>Phases of</a:t>
            </a:r>
            <a:r>
              <a:rPr sz="5600" spc="-25" dirty="0">
                <a:latin typeface="Times New Roman"/>
                <a:cs typeface="Times New Roman"/>
              </a:rPr>
              <a:t> </a:t>
            </a:r>
            <a:r>
              <a:rPr sz="5600" spc="-10" dirty="0">
                <a:latin typeface="Times New Roman"/>
                <a:cs typeface="Times New Roman"/>
              </a:rPr>
              <a:t>Compiler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008" y="1132458"/>
            <a:ext cx="12371070" cy="770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 indent="-4883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01015" algn="l"/>
              </a:tabLst>
            </a:pPr>
            <a:r>
              <a:rPr sz="3000" b="1" dirty="0">
                <a:latin typeface="Times New Roman"/>
                <a:cs typeface="Times New Roman"/>
              </a:rPr>
              <a:t>Semantic</a:t>
            </a:r>
            <a:r>
              <a:rPr sz="3000" b="1" spc="-17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Analysis</a:t>
            </a:r>
            <a:r>
              <a:rPr sz="3000" b="1" spc="-20" dirty="0">
                <a:latin typeface="Times New Roman"/>
                <a:cs typeface="Times New Roman"/>
              </a:rPr>
              <a:t> </a:t>
            </a:r>
            <a:r>
              <a:rPr sz="3000" b="1" spc="-5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Semantic</a:t>
            </a:r>
            <a:r>
              <a:rPr sz="3000" spc="2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analysis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2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third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phase</a:t>
            </a:r>
            <a:r>
              <a:rPr sz="3000" spc="2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2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compilation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process.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2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checks</a:t>
            </a:r>
            <a:r>
              <a:rPr sz="3000" spc="2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whether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parse</a:t>
            </a:r>
            <a:r>
              <a:rPr sz="3000" spc="3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tree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follows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rules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2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language.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Semantic</a:t>
            </a:r>
            <a:r>
              <a:rPr sz="3000" spc="3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analyzer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keeps</a:t>
            </a:r>
            <a:r>
              <a:rPr sz="3000" spc="3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track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identifiers,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their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expressions.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output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semantic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analysis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phase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annotated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tree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syntax.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3000">
              <a:latin typeface="Times New Roman"/>
              <a:cs typeface="Times New Roman"/>
            </a:endParaRPr>
          </a:p>
          <a:p>
            <a:pPr marL="501015" indent="-4883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01015" algn="l"/>
              </a:tabLst>
            </a:pPr>
            <a:r>
              <a:rPr sz="3000" b="1" dirty="0">
                <a:latin typeface="Times New Roman"/>
                <a:cs typeface="Times New Roman"/>
              </a:rPr>
              <a:t>Intermediate</a:t>
            </a:r>
            <a:r>
              <a:rPr sz="3000" b="1" spc="-5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Code</a:t>
            </a:r>
            <a:r>
              <a:rPr sz="3000" b="1" spc="-9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Generation</a:t>
            </a:r>
            <a:r>
              <a:rPr sz="3000" b="1" spc="-55" dirty="0">
                <a:latin typeface="Times New Roman"/>
                <a:cs typeface="Times New Roman"/>
              </a:rPr>
              <a:t> </a:t>
            </a:r>
            <a:r>
              <a:rPr sz="3000" b="1" spc="-5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intermediate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generation,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compiler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generates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source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into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intermediate</a:t>
            </a:r>
            <a:r>
              <a:rPr sz="3000" spc="17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code.</a:t>
            </a:r>
            <a:r>
              <a:rPr sz="3000" spc="17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Intermediate</a:t>
            </a:r>
            <a:r>
              <a:rPr sz="3000" spc="17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17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17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generated</a:t>
            </a:r>
            <a:r>
              <a:rPr sz="3000" spc="17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between</a:t>
            </a:r>
            <a:r>
              <a:rPr sz="3000" spc="17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70" dirty="0">
                <a:latin typeface="Times New Roman"/>
                <a:cs typeface="Times New Roman"/>
              </a:rPr>
              <a:t>  </a:t>
            </a:r>
            <a:r>
              <a:rPr sz="3000" spc="-20" dirty="0">
                <a:latin typeface="Times New Roman"/>
                <a:cs typeface="Times New Roman"/>
              </a:rPr>
              <a:t>high-</a:t>
            </a:r>
            <a:r>
              <a:rPr sz="3000" spc="-10" dirty="0">
                <a:latin typeface="Times New Roman"/>
                <a:cs typeface="Times New Roman"/>
              </a:rPr>
              <a:t>level </a:t>
            </a:r>
            <a:r>
              <a:rPr sz="3000" dirty="0">
                <a:latin typeface="Times New Roman"/>
                <a:cs typeface="Times New Roman"/>
              </a:rPr>
              <a:t>language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machine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language.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intermediate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should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generated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such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way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you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easily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translate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into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target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machine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code.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4089"/>
          </a:xfrm>
          <a:prstGeom prst="rect">
            <a:avLst/>
          </a:prstGeom>
        </p:spPr>
        <p:txBody>
          <a:bodyPr vert="horz" wrap="square" lIns="0" tIns="83965" rIns="0" bIns="0" rtlCol="0">
            <a:spAutoFit/>
          </a:bodyPr>
          <a:lstStyle/>
          <a:p>
            <a:pPr marL="555625">
              <a:lnSpc>
                <a:spcPts val="2090"/>
              </a:lnSpc>
            </a:pPr>
            <a:r>
              <a:rPr lang="en-IN" sz="1800" dirty="0"/>
              <a:t>                     </a:t>
            </a:r>
            <a:endParaRPr sz="18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934" y="-61214"/>
            <a:ext cx="59137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Times New Roman"/>
                <a:cs typeface="Times New Roman"/>
              </a:rPr>
              <a:t>Phases of</a:t>
            </a:r>
            <a:r>
              <a:rPr sz="5600" spc="-25" dirty="0">
                <a:latin typeface="Times New Roman"/>
                <a:cs typeface="Times New Roman"/>
              </a:rPr>
              <a:t> </a:t>
            </a:r>
            <a:r>
              <a:rPr sz="5600" spc="-10" dirty="0">
                <a:latin typeface="Times New Roman"/>
                <a:cs typeface="Times New Roman"/>
              </a:rPr>
              <a:t>Compiler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008" y="1132458"/>
            <a:ext cx="12370435" cy="770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 indent="-4883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01015" algn="l"/>
              </a:tabLst>
            </a:pPr>
            <a:r>
              <a:rPr sz="3000" b="1" dirty="0">
                <a:latin typeface="Times New Roman"/>
                <a:cs typeface="Times New Roman"/>
              </a:rPr>
              <a:t>Code</a:t>
            </a:r>
            <a:r>
              <a:rPr sz="3000" b="1" spc="-5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Optimization </a:t>
            </a:r>
            <a:r>
              <a:rPr sz="3000" b="1" spc="-5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optimization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2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2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optional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phase.</a:t>
            </a:r>
            <a:r>
              <a:rPr sz="3000" spc="2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</a:t>
            </a:r>
            <a:r>
              <a:rPr sz="3000" spc="2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improve</a:t>
            </a:r>
            <a:r>
              <a:rPr sz="3000" spc="2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intermediate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2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</a:t>
            </a:r>
            <a:r>
              <a:rPr sz="3000" spc="2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2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output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2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</a:t>
            </a:r>
            <a:r>
              <a:rPr sz="3000" spc="2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could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run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faster</a:t>
            </a:r>
            <a:r>
              <a:rPr sz="3000" spc="2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2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take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less</a:t>
            </a:r>
            <a:r>
              <a:rPr sz="3000" spc="2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space.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It </a:t>
            </a:r>
            <a:r>
              <a:rPr sz="3000" dirty="0">
                <a:latin typeface="Times New Roman"/>
                <a:cs typeface="Times New Roman"/>
              </a:rPr>
              <a:t>removes</a:t>
            </a:r>
            <a:r>
              <a:rPr sz="3000" spc="10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unnecessary</a:t>
            </a:r>
            <a:r>
              <a:rPr sz="3000" spc="11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lines</a:t>
            </a:r>
            <a:r>
              <a:rPr sz="3000" spc="10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10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10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10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arranges</a:t>
            </a:r>
            <a:r>
              <a:rPr sz="3000" spc="10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sequence</a:t>
            </a:r>
            <a:r>
              <a:rPr sz="3000" spc="110" dirty="0">
                <a:latin typeface="Times New Roman"/>
                <a:cs typeface="Times New Roman"/>
              </a:rPr>
              <a:t>  </a:t>
            </a:r>
            <a:r>
              <a:rPr sz="3000" spc="-2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statements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order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speed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up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execution.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3000">
              <a:latin typeface="Times New Roman"/>
              <a:cs typeface="Times New Roman"/>
            </a:endParaRPr>
          </a:p>
          <a:p>
            <a:pPr marL="501015" indent="-4883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01015" algn="l"/>
              </a:tabLst>
            </a:pPr>
            <a:r>
              <a:rPr sz="3000" b="1" dirty="0">
                <a:latin typeface="Times New Roman"/>
                <a:cs typeface="Times New Roman"/>
              </a:rPr>
              <a:t>Code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Generation</a:t>
            </a:r>
            <a:r>
              <a:rPr sz="3000" b="1" spc="-20" dirty="0">
                <a:latin typeface="Times New Roman"/>
                <a:cs typeface="Times New Roman"/>
              </a:rPr>
              <a:t> </a:t>
            </a:r>
            <a:r>
              <a:rPr sz="3000" b="1" spc="-5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5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generation</a:t>
            </a:r>
            <a:r>
              <a:rPr sz="3000" spc="1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1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final</a:t>
            </a:r>
            <a:r>
              <a:rPr sz="3000" spc="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stage</a:t>
            </a:r>
            <a:r>
              <a:rPr sz="3000" spc="1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compilation</a:t>
            </a:r>
            <a:r>
              <a:rPr sz="3000" spc="1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process.</a:t>
            </a:r>
            <a:r>
              <a:rPr sz="3000" spc="1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takes</a:t>
            </a:r>
            <a:r>
              <a:rPr sz="3000" spc="15" dirty="0">
                <a:latin typeface="Times New Roman"/>
                <a:cs typeface="Times New Roman"/>
              </a:rPr>
              <a:t>  </a:t>
            </a:r>
            <a:r>
              <a:rPr sz="3000" spc="-2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optimized</a:t>
            </a:r>
            <a:r>
              <a:rPr sz="3000" spc="15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intermediate</a:t>
            </a:r>
            <a:r>
              <a:rPr sz="3000" spc="15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15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as</a:t>
            </a:r>
            <a:r>
              <a:rPr sz="3000" spc="14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input</a:t>
            </a:r>
            <a:r>
              <a:rPr sz="3000" spc="14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15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maps</a:t>
            </a:r>
            <a:r>
              <a:rPr sz="3000" spc="15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15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4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5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target</a:t>
            </a:r>
            <a:r>
              <a:rPr sz="3000" spc="150" dirty="0">
                <a:latin typeface="Times New Roman"/>
                <a:cs typeface="Times New Roman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machine </a:t>
            </a:r>
            <a:r>
              <a:rPr sz="3000" dirty="0">
                <a:latin typeface="Times New Roman"/>
                <a:cs typeface="Times New Roman"/>
              </a:rPr>
              <a:t>language.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generator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translates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intermediate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into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machine</a:t>
            </a:r>
            <a:r>
              <a:rPr sz="3000" spc="-20" dirty="0">
                <a:latin typeface="Times New Roman"/>
                <a:cs typeface="Times New Roman"/>
              </a:rPr>
              <a:t> code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specified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computer.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638" y="240284"/>
            <a:ext cx="40506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dirty="0">
                <a:latin typeface="Times New Roman"/>
                <a:cs typeface="Times New Roman"/>
              </a:rPr>
              <a:t>CONTENTS </a:t>
            </a:r>
            <a:r>
              <a:rPr sz="4900" spc="-25" dirty="0">
                <a:latin typeface="Times New Roman"/>
                <a:cs typeface="Times New Roman"/>
              </a:rPr>
              <a:t>:-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5325" y="940308"/>
            <a:ext cx="4028440" cy="66040"/>
          </a:xfrm>
          <a:custGeom>
            <a:avLst/>
            <a:gdLst/>
            <a:ahLst/>
            <a:cxnLst/>
            <a:rect l="l" t="t" r="r" b="b"/>
            <a:pathLst>
              <a:path w="4028440" h="66040">
                <a:moveTo>
                  <a:pt x="4027919" y="0"/>
                </a:moveTo>
                <a:lnTo>
                  <a:pt x="0" y="0"/>
                </a:lnTo>
                <a:lnTo>
                  <a:pt x="0" y="65532"/>
                </a:lnTo>
                <a:lnTo>
                  <a:pt x="4027919" y="65532"/>
                </a:lnTo>
                <a:lnTo>
                  <a:pt x="40279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5038" y="1136649"/>
            <a:ext cx="11130280" cy="475234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3000" dirty="0">
                <a:latin typeface="Times New Roman"/>
                <a:cs typeface="Times New Roman"/>
              </a:rPr>
              <a:t>Sample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videos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525780" indent="-513080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525780" algn="l"/>
              </a:tabLst>
            </a:pPr>
            <a:r>
              <a:rPr sz="3000" dirty="0">
                <a:latin typeface="Times New Roman"/>
                <a:cs typeface="Times New Roman"/>
              </a:rPr>
              <a:t>Preprocessor</a:t>
            </a:r>
            <a:r>
              <a:rPr sz="3000" spc="21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 marR="172720">
              <a:lnSpc>
                <a:spcPct val="100000"/>
              </a:lnSpc>
              <a:spcBef>
                <a:spcPts val="1410"/>
              </a:spcBef>
            </a:pPr>
            <a:r>
              <a:rPr sz="3000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5"/>
              </a:rPr>
              <a:t>https://youtu.be/JZkPEl8JjZo?list=PLhb7SOmGNUc6Fg7zmBOOS3y</a:t>
            </a:r>
            <a:r>
              <a:rPr sz="3000" u="none" spc="750" dirty="0">
                <a:solidFill>
                  <a:srgbClr val="3399FF"/>
                </a:solidFill>
                <a:latin typeface="Times New Roman"/>
                <a:cs typeface="Times New Roman"/>
              </a:rPr>
              <a:t> </a:t>
            </a:r>
            <a:r>
              <a:rPr sz="3000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5"/>
              </a:rPr>
              <a:t>N2AG0JiREp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45"/>
              </a:spcBef>
            </a:pPr>
            <a:endParaRPr sz="3000">
              <a:latin typeface="Times New Roman"/>
              <a:cs typeface="Times New Roman"/>
            </a:endParaRPr>
          </a:p>
          <a:p>
            <a:pPr marL="402590" indent="-389890">
              <a:lnSpc>
                <a:spcPct val="100000"/>
              </a:lnSpc>
              <a:buAutoNum type="arabicPeriod" startAt="2"/>
              <a:tabLst>
                <a:tab pos="402590" algn="l"/>
              </a:tabLst>
            </a:pPr>
            <a:r>
              <a:rPr sz="3000" dirty="0">
                <a:latin typeface="Times New Roman"/>
                <a:cs typeface="Times New Roman"/>
              </a:rPr>
              <a:t>Compiler</a:t>
            </a:r>
            <a:r>
              <a:rPr sz="3000" spc="1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execution</a:t>
            </a:r>
            <a:r>
              <a:rPr sz="3000" spc="1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stages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05"/>
              </a:spcBef>
            </a:pPr>
            <a:r>
              <a:rPr sz="3000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6"/>
              </a:rPr>
              <a:t>https://youtu.be/cJDRShqtTbk?list=PLhb7SOmGNUc6Fg7zmBOOS3y</a:t>
            </a:r>
            <a:r>
              <a:rPr sz="3000" u="none" spc="750" dirty="0">
                <a:solidFill>
                  <a:srgbClr val="3399FF"/>
                </a:solidFill>
                <a:latin typeface="Times New Roman"/>
                <a:cs typeface="Times New Roman"/>
              </a:rPr>
              <a:t> </a:t>
            </a:r>
            <a:r>
              <a:rPr sz="3000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6"/>
              </a:rPr>
              <a:t>N2AG0JiREp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9769" y="10261"/>
            <a:ext cx="11704320" cy="9485630"/>
            <a:chOff x="1279769" y="10261"/>
            <a:chExt cx="11704320" cy="9485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769" y="236103"/>
              <a:ext cx="5119076" cy="92595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2800" y="10261"/>
              <a:ext cx="7090918" cy="94853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846" y="47955"/>
            <a:ext cx="19405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i="1" dirty="0">
                <a:latin typeface="Times New Roman"/>
                <a:cs typeface="Times New Roman"/>
              </a:rPr>
              <a:t>Example</a:t>
            </a:r>
            <a:r>
              <a:rPr sz="3500" i="1" spc="155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6192" y="2185619"/>
            <a:ext cx="10631170" cy="2705100"/>
            <a:chOff x="1186192" y="2185619"/>
            <a:chExt cx="10631170" cy="2705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192" y="2185619"/>
              <a:ext cx="10631170" cy="3773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192" y="2358593"/>
              <a:ext cx="10631170" cy="3773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192" y="2531567"/>
              <a:ext cx="10631170" cy="3773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192" y="2704541"/>
              <a:ext cx="10631170" cy="3773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192" y="2877388"/>
              <a:ext cx="10631170" cy="3773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192" y="3050362"/>
              <a:ext cx="10631170" cy="3773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192" y="3223336"/>
              <a:ext cx="10631170" cy="3773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192" y="3396310"/>
              <a:ext cx="10631170" cy="3773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192" y="3569284"/>
              <a:ext cx="10631170" cy="3773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192" y="3742258"/>
              <a:ext cx="10631170" cy="3773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192" y="3915232"/>
              <a:ext cx="10631170" cy="3773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192" y="4088206"/>
              <a:ext cx="10631170" cy="3773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192" y="4261180"/>
              <a:ext cx="10631170" cy="3773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6192" y="4434027"/>
              <a:ext cx="10631170" cy="3773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6192" y="4606988"/>
              <a:ext cx="10631170" cy="2830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6192" y="2185619"/>
              <a:ext cx="10631170" cy="3773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6192" y="2358593"/>
              <a:ext cx="10631170" cy="3773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6192" y="2531567"/>
              <a:ext cx="10631170" cy="3773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6192" y="2704541"/>
              <a:ext cx="10631170" cy="3773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6192" y="2877388"/>
              <a:ext cx="10631170" cy="3773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6192" y="3050362"/>
              <a:ext cx="10631170" cy="3773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6192" y="3223336"/>
              <a:ext cx="10631170" cy="3773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192" y="3396310"/>
              <a:ext cx="10631170" cy="3773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6192" y="3569284"/>
              <a:ext cx="10631170" cy="3773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6192" y="3742258"/>
              <a:ext cx="10631170" cy="3773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6192" y="3915232"/>
              <a:ext cx="10631170" cy="3773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6192" y="4088206"/>
              <a:ext cx="10631170" cy="3773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6192" y="4261180"/>
              <a:ext cx="10631170" cy="3773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86192" y="4434027"/>
              <a:ext cx="10631170" cy="4559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86192" y="4606988"/>
              <a:ext cx="10631170" cy="2830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6192" y="4780067"/>
              <a:ext cx="10631170" cy="11006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607185" y="2556210"/>
            <a:ext cx="142176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5"/>
              </a:lnSpc>
              <a:tabLst>
                <a:tab pos="426084" algn="l"/>
              </a:tabLst>
            </a:pPr>
            <a:r>
              <a:rPr sz="4000" spc="-50" dirty="0">
                <a:solidFill>
                  <a:srgbClr val="006600"/>
                </a:solidFill>
                <a:latin typeface="Arial"/>
                <a:cs typeface="Arial"/>
              </a:rPr>
              <a:t>•</a:t>
            </a:r>
            <a:r>
              <a:rPr sz="4000" dirty="0">
                <a:solidFill>
                  <a:srgbClr val="006600"/>
                </a:solidFill>
                <a:latin typeface="Arial"/>
                <a:cs typeface="Arial"/>
              </a:rPr>
              <a:t>	</a:t>
            </a:r>
            <a:r>
              <a:rPr sz="4000" i="1" spc="-14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4000" i="1" spc="-140" dirty="0">
                <a:solidFill>
                  <a:srgbClr val="006600"/>
                </a:solidFill>
                <a:latin typeface="Trebuchet MS"/>
                <a:cs typeface="Trebuchet MS"/>
              </a:rPr>
              <a:t>Inte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62936" y="2379725"/>
            <a:ext cx="7847965" cy="195135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145"/>
              </a:spcBef>
            </a:pPr>
            <a:r>
              <a:rPr sz="4000" i="1" spc="-70" dirty="0">
                <a:solidFill>
                  <a:srgbClr val="006600"/>
                </a:solidFill>
                <a:latin typeface="Trebuchet MS"/>
                <a:cs typeface="Trebuchet MS"/>
              </a:rPr>
              <a:t>rpretation</a:t>
            </a:r>
            <a:r>
              <a:rPr sz="4000" i="1" spc="-70" dirty="0">
                <a:solidFill>
                  <a:srgbClr val="006600"/>
                </a:solidFill>
                <a:latin typeface="Arial"/>
                <a:cs typeface="Arial"/>
              </a:rPr>
              <a:t>”</a:t>
            </a:r>
            <a:endParaRPr sz="4000">
              <a:latin typeface="Arial"/>
              <a:cs typeface="Arial"/>
            </a:endParaRPr>
          </a:p>
          <a:p>
            <a:pPr marL="370205" marR="5080" indent="-358140">
              <a:lnSpc>
                <a:spcPct val="100000"/>
              </a:lnSpc>
              <a:spcBef>
                <a:spcPts val="920"/>
              </a:spcBef>
            </a:pP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–</a:t>
            </a:r>
            <a:r>
              <a:rPr sz="3500" i="1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140" dirty="0">
                <a:solidFill>
                  <a:srgbClr val="006600"/>
                </a:solidFill>
                <a:latin typeface="Arial"/>
                <a:cs typeface="Arial"/>
              </a:rPr>
              <a:t>Performing</a:t>
            </a:r>
            <a:r>
              <a:rPr sz="3500" i="1" spc="-3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dirty="0">
                <a:solidFill>
                  <a:srgbClr val="006600"/>
                </a:solidFill>
                <a:latin typeface="Arial"/>
                <a:cs typeface="Arial"/>
              </a:rPr>
              <a:t>the</a:t>
            </a:r>
            <a:r>
              <a:rPr sz="3500" i="1" spc="-9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130" dirty="0">
                <a:solidFill>
                  <a:srgbClr val="006600"/>
                </a:solidFill>
                <a:latin typeface="Arial"/>
                <a:cs typeface="Arial"/>
              </a:rPr>
              <a:t>operations</a:t>
            </a:r>
            <a:r>
              <a:rPr sz="3500" i="1" spc="-204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85" dirty="0">
                <a:solidFill>
                  <a:srgbClr val="006600"/>
                </a:solidFill>
                <a:latin typeface="Arial"/>
                <a:cs typeface="Arial"/>
              </a:rPr>
              <a:t>implied</a:t>
            </a:r>
            <a:r>
              <a:rPr sz="3500" i="1" spc="-1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100" dirty="0">
                <a:solidFill>
                  <a:srgbClr val="006600"/>
                </a:solidFill>
                <a:latin typeface="Arial"/>
                <a:cs typeface="Arial"/>
              </a:rPr>
              <a:t>by</a:t>
            </a:r>
            <a:r>
              <a:rPr sz="3500" i="1" spc="-3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2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3500" i="1" spc="-100" dirty="0">
                <a:solidFill>
                  <a:srgbClr val="006600"/>
                </a:solidFill>
                <a:latin typeface="Arial"/>
                <a:cs typeface="Arial"/>
              </a:rPr>
              <a:t>source</a:t>
            </a:r>
            <a:r>
              <a:rPr sz="3500" i="1" spc="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500" i="1" spc="-10" dirty="0">
                <a:solidFill>
                  <a:srgbClr val="006600"/>
                </a:solidFill>
                <a:latin typeface="Arial"/>
                <a:cs typeface="Arial"/>
              </a:rPr>
              <a:t>program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19289" y="432358"/>
            <a:ext cx="11157585" cy="1675130"/>
            <a:chOff x="919289" y="432358"/>
            <a:chExt cx="11157585" cy="1675130"/>
          </a:xfrm>
        </p:grpSpPr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19289" y="432358"/>
              <a:ext cx="11157585" cy="36164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9289" y="597458"/>
              <a:ext cx="11157585" cy="36164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19289" y="762558"/>
              <a:ext cx="11157585" cy="36164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9289" y="927658"/>
              <a:ext cx="11157585" cy="36164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19289" y="1092758"/>
              <a:ext cx="11157585" cy="36164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19289" y="1257858"/>
              <a:ext cx="11157585" cy="36164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9289" y="1422958"/>
              <a:ext cx="11157585" cy="36164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19289" y="1588058"/>
              <a:ext cx="11157585" cy="36164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19289" y="1753146"/>
              <a:ext cx="11157585" cy="35378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19289" y="1918246"/>
              <a:ext cx="11157585" cy="188683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228" rIns="0" bIns="0" rtlCol="0">
            <a:spAutoFit/>
          </a:bodyPr>
          <a:lstStyle/>
          <a:p>
            <a:pPr marL="3731260">
              <a:lnSpc>
                <a:spcPct val="100000"/>
              </a:lnSpc>
              <a:spcBef>
                <a:spcPts val="100"/>
              </a:spcBef>
            </a:pPr>
            <a:r>
              <a:rPr sz="5600" b="0" spc="-415" dirty="0">
                <a:solidFill>
                  <a:srgbClr val="000000"/>
                </a:solidFill>
                <a:latin typeface="Carlito"/>
                <a:cs typeface="Carlito"/>
              </a:rPr>
              <a:t>INTERPRTERS</a:t>
            </a:r>
            <a:endParaRPr sz="56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19289" y="432434"/>
            <a:ext cx="10818495" cy="6596380"/>
            <a:chOff x="919289" y="432434"/>
            <a:chExt cx="10818495" cy="6596380"/>
          </a:xfrm>
        </p:grpSpPr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19289" y="432434"/>
              <a:ext cx="2201799" cy="163525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9289" y="1234312"/>
              <a:ext cx="2201799" cy="163525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19289" y="2036203"/>
              <a:ext cx="2201799" cy="83336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67739" y="4874323"/>
              <a:ext cx="10469880" cy="1670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859655" y="5725287"/>
              <a:ext cx="3091433" cy="130314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566917" y="6064377"/>
            <a:ext cx="1711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45" dirty="0">
                <a:solidFill>
                  <a:srgbClr val="FFFFFF"/>
                </a:solidFill>
                <a:latin typeface="Arial"/>
                <a:cs typeface="Arial"/>
              </a:rPr>
              <a:t>Interpreter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17980" y="5230050"/>
            <a:ext cx="2141220" cy="1191069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1779777" y="5277992"/>
            <a:ext cx="13646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3000" i="1" spc="-20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3000" i="1" spc="-15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079498" y="6020206"/>
            <a:ext cx="8879840" cy="1303655"/>
            <a:chOff x="2079498" y="6020206"/>
            <a:chExt cx="8879840" cy="1303655"/>
          </a:xfrm>
        </p:grpSpPr>
        <p:pic>
          <p:nvPicPr>
            <p:cNvPr id="58" name="object 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079498" y="6609867"/>
              <a:ext cx="1128725" cy="71346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591420" y="6020206"/>
              <a:ext cx="1367790" cy="713460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9751821" y="6064377"/>
            <a:ext cx="1127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254628" y="5743066"/>
            <a:ext cx="6396355" cy="2615565"/>
            <a:chOff x="3254628" y="5743066"/>
            <a:chExt cx="6396355" cy="2615565"/>
          </a:xfrm>
        </p:grpSpPr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759578" y="5947536"/>
              <a:ext cx="164973" cy="16116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254616" y="5743066"/>
              <a:ext cx="1579245" cy="1212850"/>
            </a:xfrm>
            <a:custGeom>
              <a:avLst/>
              <a:gdLst/>
              <a:ahLst/>
              <a:cxnLst/>
              <a:rect l="l" t="t" r="r" b="b"/>
              <a:pathLst>
                <a:path w="1579245" h="1212850">
                  <a:moveTo>
                    <a:pt x="1579130" y="917829"/>
                  </a:moveTo>
                  <a:lnTo>
                    <a:pt x="1563128" y="902716"/>
                  </a:lnTo>
                  <a:lnTo>
                    <a:pt x="0" y="1179322"/>
                  </a:lnTo>
                  <a:lnTo>
                    <a:pt x="5588" y="1212723"/>
                  </a:lnTo>
                  <a:lnTo>
                    <a:pt x="1569478" y="935990"/>
                  </a:lnTo>
                  <a:lnTo>
                    <a:pt x="1579130" y="917829"/>
                  </a:lnTo>
                  <a:close/>
                </a:path>
                <a:path w="1579245" h="1212850">
                  <a:moveTo>
                    <a:pt x="1579130" y="294894"/>
                  </a:moveTo>
                  <a:lnTo>
                    <a:pt x="1569478" y="276733"/>
                  </a:lnTo>
                  <a:lnTo>
                    <a:pt x="5588" y="0"/>
                  </a:lnTo>
                  <a:lnTo>
                    <a:pt x="0" y="33401"/>
                  </a:lnTo>
                  <a:lnTo>
                    <a:pt x="1564906" y="308356"/>
                  </a:lnTo>
                  <a:lnTo>
                    <a:pt x="1579130" y="294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759578" y="6590156"/>
              <a:ext cx="164973" cy="16116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890002" y="6332727"/>
              <a:ext cx="1727835" cy="98425"/>
            </a:xfrm>
            <a:custGeom>
              <a:avLst/>
              <a:gdLst/>
              <a:ahLst/>
              <a:cxnLst/>
              <a:rect l="l" t="t" r="r" b="b"/>
              <a:pathLst>
                <a:path w="1727834" h="98425">
                  <a:moveTo>
                    <a:pt x="1668018" y="15748"/>
                  </a:moveTo>
                  <a:lnTo>
                    <a:pt x="1656080" y="0"/>
                  </a:lnTo>
                  <a:lnTo>
                    <a:pt x="0" y="0"/>
                  </a:lnTo>
                  <a:lnTo>
                    <a:pt x="0" y="33401"/>
                  </a:lnTo>
                  <a:lnTo>
                    <a:pt x="1654937" y="33401"/>
                  </a:lnTo>
                  <a:lnTo>
                    <a:pt x="1668018" y="15748"/>
                  </a:lnTo>
                  <a:close/>
                </a:path>
                <a:path w="1727834" h="98425">
                  <a:moveTo>
                    <a:pt x="1727708" y="33401"/>
                  </a:moveTo>
                  <a:lnTo>
                    <a:pt x="1668018" y="33401"/>
                  </a:lnTo>
                  <a:lnTo>
                    <a:pt x="1668018" y="15748"/>
                  </a:lnTo>
                  <a:lnTo>
                    <a:pt x="1606931" y="98298"/>
                  </a:lnTo>
                  <a:lnTo>
                    <a:pt x="1727708" y="334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496932" y="6267830"/>
              <a:ext cx="153797" cy="9829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31330" y="7462900"/>
              <a:ext cx="122809" cy="163068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392417" y="6938136"/>
              <a:ext cx="31750" cy="589915"/>
            </a:xfrm>
            <a:custGeom>
              <a:avLst/>
              <a:gdLst/>
              <a:ahLst/>
              <a:cxnLst/>
              <a:rect l="l" t="t" r="r" b="b"/>
              <a:pathLst>
                <a:path w="31750" h="589915">
                  <a:moveTo>
                    <a:pt x="31496" y="0"/>
                  </a:moveTo>
                  <a:lnTo>
                    <a:pt x="0" y="0"/>
                  </a:lnTo>
                  <a:lnTo>
                    <a:pt x="0" y="576961"/>
                  </a:lnTo>
                  <a:lnTo>
                    <a:pt x="14859" y="589534"/>
                  </a:lnTo>
                  <a:lnTo>
                    <a:pt x="31496" y="575691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407276" y="7462900"/>
              <a:ext cx="77850" cy="6476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149722" y="7644790"/>
              <a:ext cx="3167399" cy="713460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2244598" y="6654165"/>
            <a:ext cx="551243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3000">
              <a:latin typeface="Arial"/>
              <a:cs typeface="Arial"/>
            </a:endParaRPr>
          </a:p>
          <a:p>
            <a:pPr marL="3070860">
              <a:lnSpc>
                <a:spcPct val="100000"/>
              </a:lnSpc>
            </a:pPr>
            <a:r>
              <a:rPr sz="3000" i="1" spc="-30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3000" i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265" dirty="0">
                <a:solidFill>
                  <a:srgbClr val="FFFFFF"/>
                </a:solidFill>
                <a:latin typeface="Arial"/>
                <a:cs typeface="Arial"/>
              </a:rPr>
              <a:t>Messages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39685" y="452031"/>
            <a:ext cx="11118850" cy="8843010"/>
          </a:xfrm>
          <a:custGeom>
            <a:avLst/>
            <a:gdLst/>
            <a:ahLst/>
            <a:cxnLst/>
            <a:rect l="l" t="t" r="r" b="b"/>
            <a:pathLst>
              <a:path w="11118850" h="8843010">
                <a:moveTo>
                  <a:pt x="0" y="8842629"/>
                </a:moveTo>
                <a:lnTo>
                  <a:pt x="11118596" y="8842629"/>
                </a:lnTo>
                <a:lnTo>
                  <a:pt x="11118596" y="0"/>
                </a:lnTo>
                <a:lnTo>
                  <a:pt x="0" y="0"/>
                </a:lnTo>
                <a:lnTo>
                  <a:pt x="0" y="8842629"/>
                </a:lnTo>
                <a:close/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1278616" y="8731732"/>
            <a:ext cx="125095" cy="48323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i="1" spc="-5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-5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575" y="152398"/>
            <a:ext cx="12519025" cy="9477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732"/>
            <a:ext cx="13004291" cy="9706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6" y="3810"/>
            <a:ext cx="424878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" dirty="0">
                <a:latin typeface="Times New Roman"/>
                <a:cs typeface="Times New Roman"/>
              </a:rPr>
              <a:t>Debugger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591" y="1384705"/>
            <a:ext cx="11026775" cy="570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Times New Roman"/>
                <a:cs typeface="Times New Roman"/>
              </a:rPr>
              <a:t>Debugging</a:t>
            </a:r>
            <a:r>
              <a:rPr sz="4600" spc="-1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tool</a:t>
            </a:r>
            <a:r>
              <a:rPr sz="4600" spc="-1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helps</a:t>
            </a:r>
            <a:r>
              <a:rPr sz="4600" spc="-19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programmer</a:t>
            </a:r>
            <a:r>
              <a:rPr sz="4600" spc="-1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for</a:t>
            </a:r>
            <a:r>
              <a:rPr sz="4600" spc="-22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testing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1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debugging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programs.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3854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provides</a:t>
            </a:r>
            <a:r>
              <a:rPr sz="4600" spc="-1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some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facilities: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386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Times New Roman"/>
                <a:cs typeface="Times New Roman"/>
              </a:rPr>
              <a:t>Setting</a:t>
            </a:r>
            <a:r>
              <a:rPr sz="4600" b="1" spc="-229" dirty="0">
                <a:latin typeface="Times New Roman"/>
                <a:cs typeface="Times New Roman"/>
              </a:rPr>
              <a:t> </a:t>
            </a:r>
            <a:r>
              <a:rPr sz="4600" b="1" spc="-10" dirty="0">
                <a:latin typeface="Times New Roman"/>
                <a:cs typeface="Times New Roman"/>
              </a:rPr>
              <a:t>breakpoints.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386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Times New Roman"/>
                <a:cs typeface="Times New Roman"/>
              </a:rPr>
              <a:t>Displaying</a:t>
            </a:r>
            <a:r>
              <a:rPr sz="4600" b="1" spc="-185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values</a:t>
            </a:r>
            <a:r>
              <a:rPr sz="4600" b="1" spc="-175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of</a:t>
            </a:r>
            <a:r>
              <a:rPr sz="4600" b="1" spc="-190" dirty="0">
                <a:latin typeface="Times New Roman"/>
                <a:cs typeface="Times New Roman"/>
              </a:rPr>
              <a:t> </a:t>
            </a:r>
            <a:r>
              <a:rPr sz="4600" b="1" spc="-10" dirty="0">
                <a:latin typeface="Times New Roman"/>
                <a:cs typeface="Times New Roman"/>
              </a:rPr>
              <a:t>variables.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6" y="3810"/>
            <a:ext cx="58553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Times New Roman"/>
                <a:cs typeface="Times New Roman"/>
              </a:rPr>
              <a:t>Device</a:t>
            </a:r>
            <a:r>
              <a:rPr sz="8000" spc="-60" dirty="0">
                <a:latin typeface="Times New Roman"/>
                <a:cs typeface="Times New Roman"/>
              </a:rPr>
              <a:t> </a:t>
            </a:r>
            <a:r>
              <a:rPr sz="8000" spc="-10" dirty="0">
                <a:latin typeface="Times New Roman"/>
                <a:cs typeface="Times New Roman"/>
              </a:rPr>
              <a:t>driver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591" y="1384705"/>
            <a:ext cx="11026775" cy="570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Times New Roman"/>
                <a:cs typeface="Times New Roman"/>
              </a:rPr>
              <a:t>Debugging</a:t>
            </a:r>
            <a:r>
              <a:rPr sz="4600" spc="-1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tool</a:t>
            </a:r>
            <a:r>
              <a:rPr sz="4600" spc="-1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helps</a:t>
            </a:r>
            <a:r>
              <a:rPr sz="4600" spc="-19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programmer</a:t>
            </a:r>
            <a:r>
              <a:rPr sz="4600" spc="-1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for</a:t>
            </a:r>
            <a:r>
              <a:rPr sz="4600" spc="-22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testing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1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debugging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programs.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3854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provides</a:t>
            </a:r>
            <a:r>
              <a:rPr sz="4600" spc="-1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some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facilities: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386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Times New Roman"/>
                <a:cs typeface="Times New Roman"/>
              </a:rPr>
              <a:t>Setting</a:t>
            </a:r>
            <a:r>
              <a:rPr sz="4600" b="1" spc="-229" dirty="0">
                <a:latin typeface="Times New Roman"/>
                <a:cs typeface="Times New Roman"/>
              </a:rPr>
              <a:t> </a:t>
            </a:r>
            <a:r>
              <a:rPr sz="4600" b="1" spc="-10" dirty="0">
                <a:latin typeface="Times New Roman"/>
                <a:cs typeface="Times New Roman"/>
              </a:rPr>
              <a:t>breakpoints.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386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Times New Roman"/>
                <a:cs typeface="Times New Roman"/>
              </a:rPr>
              <a:t>Displaying</a:t>
            </a:r>
            <a:r>
              <a:rPr sz="4600" b="1" spc="-185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values</a:t>
            </a:r>
            <a:r>
              <a:rPr sz="4600" b="1" spc="-175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of</a:t>
            </a:r>
            <a:r>
              <a:rPr sz="4600" b="1" spc="-190" dirty="0">
                <a:latin typeface="Times New Roman"/>
                <a:cs typeface="Times New Roman"/>
              </a:rPr>
              <a:t> </a:t>
            </a:r>
            <a:r>
              <a:rPr sz="4600" b="1" spc="-10" dirty="0">
                <a:latin typeface="Times New Roman"/>
                <a:cs typeface="Times New Roman"/>
              </a:rPr>
              <a:t>variables.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842" y="-28880"/>
            <a:ext cx="76638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latin typeface="Times New Roman"/>
                <a:cs typeface="Times New Roman"/>
              </a:rPr>
              <a:t>Operating</a:t>
            </a:r>
            <a:r>
              <a:rPr sz="8000" spc="-100" dirty="0">
                <a:latin typeface="Times New Roman"/>
                <a:cs typeface="Times New Roman"/>
              </a:rPr>
              <a:t> </a:t>
            </a:r>
            <a:r>
              <a:rPr sz="8000" spc="-10" dirty="0">
                <a:latin typeface="Times New Roman"/>
                <a:cs typeface="Times New Roman"/>
              </a:rPr>
              <a:t>system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591" y="1384705"/>
            <a:ext cx="11243945" cy="212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system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software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which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provides</a:t>
            </a:r>
            <a:r>
              <a:rPr sz="4600" spc="-8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interface </a:t>
            </a:r>
            <a:r>
              <a:rPr sz="4600" dirty="0">
                <a:latin typeface="Times New Roman"/>
                <a:cs typeface="Times New Roman"/>
              </a:rPr>
              <a:t>between</a:t>
            </a:r>
            <a:r>
              <a:rPr sz="4600" spc="-1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user</a:t>
            </a:r>
            <a:r>
              <a:rPr sz="4600" spc="-1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11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hardware(computer</a:t>
            </a:r>
            <a:r>
              <a:rPr sz="4600" spc="-13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system)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694" y="2371851"/>
            <a:ext cx="8928100" cy="508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8745">
              <a:lnSpc>
                <a:spcPct val="100000"/>
              </a:lnSpc>
              <a:spcBef>
                <a:spcPts val="95"/>
              </a:spcBef>
            </a:pPr>
            <a:r>
              <a:rPr sz="16600" spc="-10" dirty="0">
                <a:latin typeface="Times New Roman"/>
                <a:cs typeface="Times New Roman"/>
              </a:rPr>
              <a:t>Assembly Language</a:t>
            </a:r>
            <a:endParaRPr sz="1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864" y="164084"/>
            <a:ext cx="1247584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dirty="0">
                <a:latin typeface="Times New Roman"/>
                <a:cs typeface="Times New Roman"/>
              </a:rPr>
              <a:t>ASSEMBLY</a:t>
            </a:r>
            <a:r>
              <a:rPr sz="4900" spc="-15" dirty="0">
                <a:latin typeface="Times New Roman"/>
                <a:cs typeface="Times New Roman"/>
              </a:rPr>
              <a:t> </a:t>
            </a:r>
            <a:r>
              <a:rPr sz="4900" dirty="0">
                <a:latin typeface="Times New Roman"/>
                <a:cs typeface="Times New Roman"/>
              </a:rPr>
              <a:t>LANGUAGE</a:t>
            </a:r>
            <a:r>
              <a:rPr sz="4900" spc="-5" dirty="0">
                <a:latin typeface="Times New Roman"/>
                <a:cs typeface="Times New Roman"/>
              </a:rPr>
              <a:t> </a:t>
            </a:r>
            <a:r>
              <a:rPr sz="4900" spc="-10" dirty="0">
                <a:latin typeface="Times New Roman"/>
                <a:cs typeface="Times New Roman"/>
              </a:rPr>
              <a:t>PROGRAMMING</a:t>
            </a:r>
            <a:endParaRPr sz="49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000" y="2514600"/>
            <a:ext cx="12192000" cy="3962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9787" y="9145505"/>
            <a:ext cx="226885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800" i="1" spc="-45" dirty="0">
                <a:solidFill>
                  <a:srgbClr val="585858"/>
                </a:solidFill>
                <a:latin typeface="Verdana"/>
                <a:cs typeface="Verdana"/>
              </a:rPr>
              <a:t>                     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892" y="2275154"/>
            <a:ext cx="11468100" cy="5848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Times New Roman"/>
                <a:cs typeface="Times New Roman"/>
              </a:rPr>
              <a:t>Assembly</a:t>
            </a:r>
            <a:r>
              <a:rPr sz="4100" spc="-5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language</a:t>
            </a:r>
            <a:r>
              <a:rPr sz="4100" spc="-2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is</a:t>
            </a:r>
            <a:r>
              <a:rPr sz="4100" spc="-3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low</a:t>
            </a:r>
            <a:r>
              <a:rPr sz="4100" spc="-7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level</a:t>
            </a:r>
            <a:r>
              <a:rPr sz="4100" spc="-105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language.</a:t>
            </a: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60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Times New Roman"/>
                <a:cs typeface="Times New Roman"/>
              </a:rPr>
              <a:t>An</a:t>
            </a:r>
            <a:r>
              <a:rPr sz="4100" spc="-10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assembly</a:t>
            </a:r>
            <a:r>
              <a:rPr sz="4100" spc="-7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language</a:t>
            </a:r>
            <a:r>
              <a:rPr sz="4100" spc="-7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is</a:t>
            </a:r>
            <a:r>
              <a:rPr sz="4100" spc="-8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machine</a:t>
            </a:r>
            <a:r>
              <a:rPr sz="4100" spc="-120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dependent.</a:t>
            </a: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65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Times New Roman"/>
                <a:cs typeface="Times New Roman"/>
              </a:rPr>
              <a:t>It</a:t>
            </a:r>
            <a:r>
              <a:rPr sz="4100" spc="-70" dirty="0">
                <a:latin typeface="Times New Roman"/>
                <a:cs typeface="Times New Roman"/>
              </a:rPr>
              <a:t> </a:t>
            </a:r>
            <a:r>
              <a:rPr sz="4100" spc="-40" dirty="0">
                <a:latin typeface="Times New Roman"/>
                <a:cs typeface="Times New Roman"/>
              </a:rPr>
              <a:t>differs</a:t>
            </a:r>
            <a:r>
              <a:rPr sz="4100" spc="-16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from</a:t>
            </a:r>
            <a:r>
              <a:rPr sz="4100" spc="-13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computer</a:t>
            </a:r>
            <a:r>
              <a:rPr sz="4100" spc="-12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to</a:t>
            </a:r>
            <a:r>
              <a:rPr sz="4100" spc="-40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computer.</a:t>
            </a: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75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498475" marR="5080" indent="-486409">
              <a:lnSpc>
                <a:spcPts val="4820"/>
              </a:lnSpc>
              <a:buFont typeface="Arial"/>
              <a:buChar char="•"/>
              <a:tabLst>
                <a:tab pos="498475" algn="l"/>
                <a:tab pos="10536555" algn="l"/>
              </a:tabLst>
            </a:pPr>
            <a:r>
              <a:rPr sz="4100" spc="-25" dirty="0">
                <a:latin typeface="Times New Roman"/>
                <a:cs typeface="Times New Roman"/>
              </a:rPr>
              <a:t>Writing</a:t>
            </a:r>
            <a:r>
              <a:rPr sz="4100" spc="-16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programs</a:t>
            </a:r>
            <a:r>
              <a:rPr sz="4100" spc="-1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in</a:t>
            </a:r>
            <a:r>
              <a:rPr sz="4100" spc="-13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assembly</a:t>
            </a:r>
            <a:r>
              <a:rPr sz="4100" spc="-11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language</a:t>
            </a:r>
            <a:r>
              <a:rPr sz="4100" spc="-8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is</a:t>
            </a:r>
            <a:r>
              <a:rPr sz="4100" spc="-130" dirty="0">
                <a:latin typeface="Times New Roman"/>
                <a:cs typeface="Times New Roman"/>
              </a:rPr>
              <a:t> </a:t>
            </a:r>
            <a:r>
              <a:rPr sz="4100" spc="-20" dirty="0">
                <a:latin typeface="Times New Roman"/>
                <a:cs typeface="Times New Roman"/>
              </a:rPr>
              <a:t>very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-35" dirty="0">
                <a:latin typeface="Times New Roman"/>
                <a:cs typeface="Times New Roman"/>
              </a:rPr>
              <a:t>easy </a:t>
            </a:r>
            <a:r>
              <a:rPr sz="4100" dirty="0">
                <a:latin typeface="Times New Roman"/>
                <a:cs typeface="Times New Roman"/>
              </a:rPr>
              <a:t>as</a:t>
            </a:r>
            <a:r>
              <a:rPr sz="4100" spc="-12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compared</a:t>
            </a:r>
            <a:r>
              <a:rPr sz="4100" spc="-18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to</a:t>
            </a:r>
            <a:r>
              <a:rPr sz="4100" spc="-17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machine(binary)</a:t>
            </a:r>
            <a:r>
              <a:rPr sz="4100" spc="-5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language</a:t>
            </a:r>
            <a:r>
              <a:rPr sz="4100" spc="-10" dirty="0">
                <a:latin typeface="Carlito"/>
                <a:cs typeface="Carlito"/>
              </a:rPr>
              <a:t>.</a:t>
            </a:r>
            <a:endParaRPr sz="41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990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Times New Roman"/>
                <a:cs typeface="Times New Roman"/>
              </a:rPr>
              <a:t>Assembly</a:t>
            </a:r>
            <a:r>
              <a:rPr sz="8000" spc="-135" dirty="0">
                <a:latin typeface="Times New Roman"/>
                <a:cs typeface="Times New Roman"/>
              </a:rPr>
              <a:t> </a:t>
            </a:r>
            <a:r>
              <a:rPr sz="8000" spc="-10" dirty="0">
                <a:latin typeface="Times New Roman"/>
                <a:cs typeface="Times New Roman"/>
              </a:rPr>
              <a:t>Language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6414" y="9050528"/>
            <a:ext cx="33248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i="1" dirty="0">
                <a:solidFill>
                  <a:srgbClr val="888888"/>
                </a:solidFill>
                <a:latin typeface="Arial"/>
                <a:cs typeface="Arial"/>
              </a:rPr>
              <a:t>                     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739" y="896345"/>
            <a:ext cx="12591415" cy="851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335" algn="just">
              <a:lnSpc>
                <a:spcPct val="150000"/>
              </a:lnSpc>
              <a:spcBef>
                <a:spcPts val="105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Computer</a:t>
            </a:r>
            <a:r>
              <a:rPr sz="40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:</a:t>
            </a:r>
            <a:r>
              <a:rPr sz="4000" b="1" spc="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programmable</a:t>
            </a:r>
            <a:r>
              <a:rPr sz="4000" spc="1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device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that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store,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retrieve,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process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data.(Combination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H/w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&amp;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S/w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804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Hardware</a:t>
            </a:r>
            <a:r>
              <a:rPr sz="40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: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things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which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we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touch.</a:t>
            </a:r>
            <a:endParaRPr sz="4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795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40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things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which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we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cannt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touch.(Can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only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see)</a:t>
            </a:r>
            <a:endParaRPr sz="4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2265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Programming:</a:t>
            </a:r>
            <a:r>
              <a:rPr sz="4000" b="1" spc="780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34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programming</a:t>
            </a:r>
            <a:r>
              <a:rPr sz="4000" spc="36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language</a:t>
            </a:r>
            <a:r>
              <a:rPr sz="4000" spc="35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34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34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set</a:t>
            </a:r>
            <a:r>
              <a:rPr sz="4000" spc="350" dirty="0">
                <a:latin typeface="Times New Roman"/>
                <a:cs typeface="Times New Roman"/>
              </a:rPr>
              <a:t>  </a:t>
            </a:r>
            <a:r>
              <a:rPr sz="4000" spc="-25" dirty="0">
                <a:latin typeface="Times New Roman"/>
                <a:cs typeface="Times New Roman"/>
              </a:rPr>
              <a:t>of </a:t>
            </a:r>
            <a:r>
              <a:rPr sz="4000" dirty="0">
                <a:latin typeface="Times New Roman"/>
                <a:cs typeface="Times New Roman"/>
              </a:rPr>
              <a:t>commands,</a:t>
            </a:r>
            <a:r>
              <a:rPr sz="4000" spc="9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instructions,</a:t>
            </a:r>
            <a:r>
              <a:rPr sz="4000" spc="1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96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other</a:t>
            </a:r>
            <a:r>
              <a:rPr sz="4000" spc="9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syntax</a:t>
            </a:r>
            <a:r>
              <a:rPr sz="4000" spc="9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use</a:t>
            </a:r>
            <a:r>
              <a:rPr sz="4000" spc="96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9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create</a:t>
            </a:r>
            <a:r>
              <a:rPr sz="4000" spc="5" dirty="0">
                <a:latin typeface="Times New Roman"/>
                <a:cs typeface="Times New Roman"/>
              </a:rPr>
              <a:t>  </a:t>
            </a:r>
            <a:r>
              <a:rPr sz="4000" spc="-50" dirty="0">
                <a:latin typeface="Times New Roman"/>
                <a:cs typeface="Times New Roman"/>
              </a:rPr>
              <a:t>a </a:t>
            </a:r>
            <a:r>
              <a:rPr sz="4000" dirty="0">
                <a:latin typeface="Times New Roman"/>
                <a:cs typeface="Times New Roman"/>
              </a:rPr>
              <a:t>software</a:t>
            </a:r>
            <a:r>
              <a:rPr sz="4000" spc="1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program.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40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Information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form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computer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use</a:t>
            </a:r>
            <a:endParaRPr sz="4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0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sz="40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Any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knowledge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that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communicated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5917" y="-17271"/>
            <a:ext cx="5033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0000CC"/>
                </a:solidFill>
                <a:latin typeface="Times New Roman"/>
                <a:cs typeface="Times New Roman"/>
              </a:rPr>
              <a:t>Introduction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981" y="558945"/>
            <a:ext cx="11575532" cy="816060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917" y="902875"/>
            <a:ext cx="9136978" cy="742646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193" y="1302311"/>
            <a:ext cx="10948060" cy="7682986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172" y="939244"/>
            <a:ext cx="11581947" cy="696938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601" y="914399"/>
            <a:ext cx="11587861" cy="7823196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11" y="-18465"/>
            <a:ext cx="1233233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dirty="0">
                <a:latin typeface="Times New Roman"/>
                <a:cs typeface="Times New Roman"/>
              </a:rPr>
              <a:t>Machine</a:t>
            </a:r>
            <a:r>
              <a:rPr sz="5200" spc="-210" dirty="0">
                <a:latin typeface="Times New Roman"/>
                <a:cs typeface="Times New Roman"/>
              </a:rPr>
              <a:t> </a:t>
            </a:r>
            <a:r>
              <a:rPr sz="5200" dirty="0">
                <a:latin typeface="Times New Roman"/>
                <a:cs typeface="Times New Roman"/>
              </a:rPr>
              <a:t>Instruction</a:t>
            </a:r>
            <a:r>
              <a:rPr sz="5200" spc="-229" dirty="0">
                <a:latin typeface="Times New Roman"/>
                <a:cs typeface="Times New Roman"/>
              </a:rPr>
              <a:t> </a:t>
            </a:r>
            <a:r>
              <a:rPr sz="5200" dirty="0">
                <a:latin typeface="Times New Roman"/>
                <a:cs typeface="Times New Roman"/>
              </a:rPr>
              <a:t>in</a:t>
            </a:r>
            <a:r>
              <a:rPr sz="5200" spc="-200" dirty="0">
                <a:latin typeface="Times New Roman"/>
                <a:cs typeface="Times New Roman"/>
              </a:rPr>
              <a:t> </a:t>
            </a:r>
            <a:r>
              <a:rPr sz="5200" dirty="0">
                <a:latin typeface="Times New Roman"/>
                <a:cs typeface="Times New Roman"/>
              </a:rPr>
              <a:t>Assembly</a:t>
            </a:r>
            <a:r>
              <a:rPr sz="5200" spc="-204" dirty="0">
                <a:latin typeface="Times New Roman"/>
                <a:cs typeface="Times New Roman"/>
              </a:rPr>
              <a:t> </a:t>
            </a:r>
            <a:r>
              <a:rPr sz="5200" spc="-10" dirty="0">
                <a:latin typeface="Times New Roman"/>
                <a:cs typeface="Times New Roman"/>
              </a:rPr>
              <a:t>Language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58" y="871072"/>
            <a:ext cx="12827000" cy="884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1175" marR="17780" indent="-486409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511175" algn="l"/>
              </a:tabLst>
            </a:pPr>
            <a:r>
              <a:rPr sz="4000" b="1" dirty="0">
                <a:latin typeface="Times New Roman"/>
                <a:cs typeface="Times New Roman"/>
              </a:rPr>
              <a:t>Machine</a:t>
            </a:r>
            <a:r>
              <a:rPr sz="4000" b="1" spc="630" dirty="0">
                <a:latin typeface="Times New Roman"/>
                <a:cs typeface="Times New Roman"/>
              </a:rPr>
              <a:t>  </a:t>
            </a:r>
            <a:r>
              <a:rPr sz="4000" b="1" dirty="0">
                <a:latin typeface="Times New Roman"/>
                <a:cs typeface="Times New Roman"/>
              </a:rPr>
              <a:t>Instructions</a:t>
            </a:r>
            <a:r>
              <a:rPr sz="4000" b="1" spc="630" dirty="0">
                <a:latin typeface="Times New Roman"/>
                <a:cs typeface="Times New Roman"/>
              </a:rPr>
              <a:t>  </a:t>
            </a:r>
            <a:r>
              <a:rPr sz="4000" b="1" dirty="0">
                <a:latin typeface="Times New Roman"/>
                <a:cs typeface="Times New Roman"/>
              </a:rPr>
              <a:t>are</a:t>
            </a:r>
            <a:r>
              <a:rPr sz="4000" b="1" spc="635" dirty="0">
                <a:latin typeface="Times New Roman"/>
                <a:cs typeface="Times New Roman"/>
              </a:rPr>
              <a:t>  </a:t>
            </a:r>
            <a:r>
              <a:rPr sz="4000" b="1" dirty="0">
                <a:latin typeface="Times New Roman"/>
                <a:cs typeface="Times New Roman"/>
              </a:rPr>
              <a:t>commands</a:t>
            </a:r>
            <a:r>
              <a:rPr sz="4000" b="1" spc="635" dirty="0">
                <a:latin typeface="Times New Roman"/>
                <a:cs typeface="Times New Roman"/>
              </a:rPr>
              <a:t>  </a:t>
            </a:r>
            <a:r>
              <a:rPr sz="4000" b="1" dirty="0">
                <a:latin typeface="Times New Roman"/>
                <a:cs typeface="Times New Roman"/>
              </a:rPr>
              <a:t>or</a:t>
            </a:r>
            <a:r>
              <a:rPr sz="4000" b="1" spc="595" dirty="0">
                <a:latin typeface="Times New Roman"/>
                <a:cs typeface="Times New Roman"/>
              </a:rPr>
              <a:t>  </a:t>
            </a:r>
            <a:r>
              <a:rPr sz="4000" b="1" spc="-10" dirty="0">
                <a:latin typeface="Times New Roman"/>
                <a:cs typeface="Times New Roman"/>
              </a:rPr>
              <a:t>programs </a:t>
            </a:r>
            <a:r>
              <a:rPr sz="4000" b="1" dirty="0">
                <a:latin typeface="Times New Roman"/>
                <a:cs typeface="Times New Roman"/>
              </a:rPr>
              <a:t>written</a:t>
            </a:r>
            <a:r>
              <a:rPr sz="4000" b="1" spc="8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in</a:t>
            </a:r>
            <a:r>
              <a:rPr sz="4000" b="1" spc="8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machine</a:t>
            </a:r>
            <a:r>
              <a:rPr sz="4000" b="1" spc="8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code</a:t>
            </a:r>
            <a:r>
              <a:rPr sz="4000" b="1" spc="6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8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a</a:t>
            </a:r>
            <a:r>
              <a:rPr sz="4000" b="1" spc="8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machine</a:t>
            </a:r>
            <a:r>
              <a:rPr sz="4000" b="1" spc="8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(computer)</a:t>
            </a:r>
            <a:r>
              <a:rPr sz="4000" b="1" spc="8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that</a:t>
            </a:r>
            <a:r>
              <a:rPr sz="4000" b="1" spc="90" dirty="0">
                <a:latin typeface="Times New Roman"/>
                <a:cs typeface="Times New Roman"/>
              </a:rPr>
              <a:t> </a:t>
            </a:r>
            <a:r>
              <a:rPr sz="4000" b="1" spc="-25" dirty="0">
                <a:latin typeface="Times New Roman"/>
                <a:cs typeface="Times New Roman"/>
              </a:rPr>
              <a:t>it </a:t>
            </a:r>
            <a:r>
              <a:rPr sz="4000" b="1" dirty="0">
                <a:latin typeface="Times New Roman"/>
                <a:cs typeface="Times New Roman"/>
              </a:rPr>
              <a:t>can</a:t>
            </a:r>
            <a:r>
              <a:rPr sz="4000" b="1" spc="-12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recognize</a:t>
            </a:r>
            <a:r>
              <a:rPr sz="4000" b="1" spc="-13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and</a:t>
            </a:r>
            <a:r>
              <a:rPr sz="4000" b="1" spc="-114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execute.</a:t>
            </a:r>
            <a:endParaRPr sz="4000">
              <a:latin typeface="Times New Roman"/>
              <a:cs typeface="Times New Roman"/>
            </a:endParaRPr>
          </a:p>
          <a:p>
            <a:pPr marL="538480" marR="21590" indent="-513715" algn="just">
              <a:lnSpc>
                <a:spcPct val="150000"/>
              </a:lnSpc>
              <a:spcBef>
                <a:spcPts val="900"/>
              </a:spcBef>
              <a:buAutoNum type="arabicPeriod"/>
              <a:tabLst>
                <a:tab pos="538480" algn="l"/>
              </a:tabLst>
            </a:pP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4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instruction</a:t>
            </a:r>
            <a:r>
              <a:rPr sz="3600" spc="6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consists</a:t>
            </a:r>
            <a:r>
              <a:rPr sz="3600" spc="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5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several</a:t>
            </a:r>
            <a:r>
              <a:rPr sz="3600" spc="5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bytes</a:t>
            </a:r>
            <a:r>
              <a:rPr sz="3600" spc="6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memory</a:t>
            </a:r>
            <a:r>
              <a:rPr sz="3600" spc="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that </a:t>
            </a:r>
            <a:r>
              <a:rPr sz="3600" dirty="0">
                <a:latin typeface="Times New Roman"/>
                <a:cs typeface="Times New Roman"/>
              </a:rPr>
              <a:t>tells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processor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operation.</a:t>
            </a:r>
            <a:endParaRPr sz="3600">
              <a:latin typeface="Times New Roman"/>
              <a:cs typeface="Times New Roman"/>
            </a:endParaRPr>
          </a:p>
          <a:p>
            <a:pPr marL="538480" marR="21590" indent="-513715" algn="just">
              <a:lnSpc>
                <a:spcPct val="150000"/>
              </a:lnSpc>
              <a:spcBef>
                <a:spcPts val="795"/>
              </a:spcBef>
              <a:buAutoNum type="arabicPeriod"/>
              <a:tabLst>
                <a:tab pos="538480" algn="l"/>
              </a:tabLst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processor</a:t>
            </a:r>
            <a:r>
              <a:rPr sz="3600" spc="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looks</a:t>
            </a:r>
            <a:r>
              <a:rPr sz="3600" spc="2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at</a:t>
            </a:r>
            <a:r>
              <a:rPr sz="3600" spc="2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2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instructions</a:t>
            </a:r>
            <a:r>
              <a:rPr sz="3600" spc="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main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memory</a:t>
            </a:r>
            <a:r>
              <a:rPr sz="3600" spc="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one </a:t>
            </a:r>
            <a:r>
              <a:rPr sz="3600" dirty="0">
                <a:latin typeface="Times New Roman"/>
                <a:cs typeface="Times New Roman"/>
              </a:rPr>
              <a:t>after</a:t>
            </a:r>
            <a:r>
              <a:rPr sz="3600" spc="19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another,</a:t>
            </a:r>
            <a:r>
              <a:rPr sz="3600" spc="204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19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performs</a:t>
            </a:r>
            <a:r>
              <a:rPr sz="3600" spc="19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one</a:t>
            </a:r>
            <a:r>
              <a:rPr sz="3600" spc="19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19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operation</a:t>
            </a:r>
            <a:r>
              <a:rPr sz="3600" spc="21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195" dirty="0">
                <a:latin typeface="Times New Roman"/>
                <a:cs typeface="Times New Roman"/>
              </a:rPr>
              <a:t>  </a:t>
            </a:r>
            <a:r>
              <a:rPr sz="3600" spc="-20" dirty="0">
                <a:latin typeface="Times New Roman"/>
                <a:cs typeface="Times New Roman"/>
              </a:rPr>
              <a:t>each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instruction.</a:t>
            </a:r>
            <a:endParaRPr sz="3600">
              <a:latin typeface="Times New Roman"/>
              <a:cs typeface="Times New Roman"/>
            </a:endParaRPr>
          </a:p>
          <a:p>
            <a:pPr marL="538480" marR="20955" indent="-513715" algn="just">
              <a:lnSpc>
                <a:spcPct val="150000"/>
              </a:lnSpc>
              <a:spcBef>
                <a:spcPts val="805"/>
              </a:spcBef>
              <a:buAutoNum type="arabicPeriod"/>
              <a:tabLst>
                <a:tab pos="538480" algn="l"/>
              </a:tabLst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collection</a:t>
            </a:r>
            <a:r>
              <a:rPr sz="3600" spc="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instructions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main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memory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called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a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language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prog</a:t>
            </a:r>
            <a:r>
              <a:rPr sz="3600" spc="-1070" dirty="0">
                <a:latin typeface="Times New Roman"/>
                <a:cs typeface="Times New Roman"/>
              </a:rPr>
              <a:t>r</a:t>
            </a:r>
            <a:r>
              <a:rPr sz="4050" i="1" spc="-1852" baseline="33950" dirty="0">
                <a:solidFill>
                  <a:srgbClr val="888888"/>
                </a:solidFill>
                <a:latin typeface="Arial"/>
                <a:cs typeface="Arial"/>
              </a:rPr>
              <a:t>M</a:t>
            </a:r>
            <a:r>
              <a:rPr sz="3600" spc="-395" dirty="0">
                <a:latin typeface="Times New Roman"/>
                <a:cs typeface="Times New Roman"/>
              </a:rPr>
              <a:t>a</a:t>
            </a:r>
            <a:r>
              <a:rPr sz="4050" i="1" spc="-2407" baseline="33950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r>
              <a:rPr sz="3600" spc="-1225" dirty="0">
                <a:latin typeface="Times New Roman"/>
                <a:cs typeface="Times New Roman"/>
              </a:rPr>
              <a:t>m</a:t>
            </a:r>
            <a:r>
              <a:rPr sz="4050" i="1" spc="-15" baseline="33950" dirty="0">
                <a:solidFill>
                  <a:srgbClr val="888888"/>
                </a:solidFill>
                <a:latin typeface="Arial"/>
                <a:cs typeface="Arial"/>
              </a:rPr>
              <a:t>.</a:t>
            </a:r>
            <a:r>
              <a:rPr sz="4050" i="1" spc="-434" baseline="3395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600" spc="-530" dirty="0">
                <a:latin typeface="Times New Roman"/>
                <a:cs typeface="Times New Roman"/>
              </a:rPr>
              <a:t>.</a:t>
            </a:r>
            <a:r>
              <a:rPr sz="4050" i="1" spc="52" baseline="33950" dirty="0">
                <a:solidFill>
                  <a:srgbClr val="888888"/>
                </a:solidFill>
                <a:latin typeface="Arial"/>
                <a:cs typeface="Arial"/>
              </a:rPr>
              <a:t>A</a:t>
            </a:r>
            <a:r>
              <a:rPr sz="4050" i="1" spc="44" baseline="33950" dirty="0">
                <a:solidFill>
                  <a:srgbClr val="888888"/>
                </a:solidFill>
                <a:latin typeface="Arial"/>
                <a:cs typeface="Arial"/>
              </a:rPr>
              <a:t>N</a:t>
            </a:r>
            <a:r>
              <a:rPr sz="4050" i="1" spc="52" baseline="33950" dirty="0">
                <a:solidFill>
                  <a:srgbClr val="888888"/>
                </a:solidFill>
                <a:latin typeface="Arial"/>
                <a:cs typeface="Arial"/>
              </a:rPr>
              <a:t>A</a:t>
            </a:r>
            <a:r>
              <a:rPr sz="4050" i="1" spc="44" baseline="33950" dirty="0">
                <a:solidFill>
                  <a:srgbClr val="888888"/>
                </a:solidFill>
                <a:latin typeface="Arial"/>
                <a:cs typeface="Arial"/>
              </a:rPr>
              <a:t>N</a:t>
            </a:r>
            <a:r>
              <a:rPr sz="4050" i="1" spc="22" baseline="33950" dirty="0">
                <a:solidFill>
                  <a:srgbClr val="888888"/>
                </a:solidFill>
                <a:latin typeface="Arial"/>
                <a:cs typeface="Arial"/>
              </a:rPr>
              <a:t>D</a:t>
            </a:r>
            <a:r>
              <a:rPr sz="4050" i="1" spc="-60" baseline="3395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4050" i="1" spc="-15" baseline="33950" dirty="0">
                <a:solidFill>
                  <a:srgbClr val="888888"/>
                </a:solidFill>
                <a:latin typeface="Arial"/>
                <a:cs typeface="Arial"/>
              </a:rPr>
              <a:t>GHARU</a:t>
            </a:r>
            <a:endParaRPr sz="4050" baseline="3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11" y="-18465"/>
            <a:ext cx="1233233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dirty="0">
                <a:latin typeface="Times New Roman"/>
                <a:cs typeface="Times New Roman"/>
              </a:rPr>
              <a:t>Machine</a:t>
            </a:r>
            <a:r>
              <a:rPr sz="5200" spc="-210" dirty="0">
                <a:latin typeface="Times New Roman"/>
                <a:cs typeface="Times New Roman"/>
              </a:rPr>
              <a:t> </a:t>
            </a:r>
            <a:r>
              <a:rPr sz="5200" dirty="0">
                <a:latin typeface="Times New Roman"/>
                <a:cs typeface="Times New Roman"/>
              </a:rPr>
              <a:t>Instruction</a:t>
            </a:r>
            <a:r>
              <a:rPr sz="5200" spc="-229" dirty="0">
                <a:latin typeface="Times New Roman"/>
                <a:cs typeface="Times New Roman"/>
              </a:rPr>
              <a:t> </a:t>
            </a:r>
            <a:r>
              <a:rPr sz="5200" dirty="0">
                <a:latin typeface="Times New Roman"/>
                <a:cs typeface="Times New Roman"/>
              </a:rPr>
              <a:t>in</a:t>
            </a:r>
            <a:r>
              <a:rPr sz="5200" spc="-200" dirty="0">
                <a:latin typeface="Times New Roman"/>
                <a:cs typeface="Times New Roman"/>
              </a:rPr>
              <a:t> </a:t>
            </a:r>
            <a:r>
              <a:rPr sz="5200" dirty="0">
                <a:latin typeface="Times New Roman"/>
                <a:cs typeface="Times New Roman"/>
              </a:rPr>
              <a:t>Assembly</a:t>
            </a:r>
            <a:r>
              <a:rPr sz="5200" spc="-204" dirty="0">
                <a:latin typeface="Times New Roman"/>
                <a:cs typeface="Times New Roman"/>
              </a:rPr>
              <a:t> </a:t>
            </a:r>
            <a:r>
              <a:rPr sz="5200" spc="-10" dirty="0">
                <a:latin typeface="Times New Roman"/>
                <a:cs typeface="Times New Roman"/>
              </a:rPr>
              <a:t>Language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72641"/>
            <a:ext cx="12848590" cy="5504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800" spc="1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general</a:t>
            </a:r>
            <a:r>
              <a:rPr sz="2800" spc="1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format</a:t>
            </a:r>
            <a:r>
              <a:rPr sz="2800" spc="1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800" spc="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8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73139"/>
                </a:solidFill>
                <a:latin typeface="Times New Roman"/>
                <a:cs typeface="Times New Roman"/>
              </a:rPr>
              <a:t>machine</a:t>
            </a:r>
            <a:r>
              <a:rPr sz="2800" b="1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73139"/>
                </a:solidFill>
                <a:latin typeface="Times New Roman"/>
                <a:cs typeface="Times New Roman"/>
              </a:rPr>
              <a:t>instruction</a:t>
            </a:r>
            <a:r>
              <a:rPr sz="2800" b="1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[Label:]</a:t>
            </a:r>
            <a:r>
              <a:rPr sz="3200" b="1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Mnemonic</a:t>
            </a:r>
            <a:r>
              <a:rPr sz="3200" b="1" i="1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[Operand,</a:t>
            </a:r>
            <a:r>
              <a:rPr sz="3200" b="1" i="1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Operand]</a:t>
            </a:r>
            <a:r>
              <a:rPr sz="3200" b="1" i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[;</a:t>
            </a:r>
            <a:r>
              <a:rPr sz="3200" b="1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Comments]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669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Brackets</a:t>
            </a:r>
            <a:r>
              <a:rPr sz="2800" spc="1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indicate</a:t>
            </a:r>
            <a:r>
              <a:rPr sz="2800" spc="1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that</a:t>
            </a:r>
            <a:r>
              <a:rPr sz="28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8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field</a:t>
            </a:r>
            <a:r>
              <a:rPr sz="28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800" spc="1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Times New Roman"/>
                <a:cs typeface="Times New Roman"/>
              </a:rPr>
              <a:t>optional</a:t>
            </a:r>
            <a:endParaRPr sz="2800">
              <a:latin typeface="Times New Roman"/>
              <a:cs typeface="Times New Roman"/>
            </a:endParaRPr>
          </a:p>
          <a:p>
            <a:pPr marL="527685" marR="12700" indent="-515620">
              <a:lnSpc>
                <a:spcPts val="5040"/>
              </a:lnSpc>
              <a:spcBef>
                <a:spcPts val="445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Label</a:t>
            </a:r>
            <a:r>
              <a:rPr sz="2800" spc="2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800" spc="2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an</a:t>
            </a:r>
            <a:r>
              <a:rPr sz="2800" spc="2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identifier</a:t>
            </a:r>
            <a:r>
              <a:rPr sz="2800" spc="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that</a:t>
            </a:r>
            <a:r>
              <a:rPr sz="2800" spc="2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800" spc="2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assigned</a:t>
            </a:r>
            <a:r>
              <a:rPr sz="2800" spc="3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800" spc="2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address</a:t>
            </a:r>
            <a:r>
              <a:rPr sz="2800" spc="2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800" spc="2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800" spc="2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first</a:t>
            </a:r>
            <a:r>
              <a:rPr sz="2800" spc="3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byte</a:t>
            </a:r>
            <a:r>
              <a:rPr sz="2800" spc="2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800" spc="2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800" spc="2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Times New Roman"/>
                <a:cs typeface="Times New Roman"/>
              </a:rPr>
              <a:t>instruction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in</a:t>
            </a:r>
            <a:r>
              <a:rPr sz="2800" spc="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which</a:t>
            </a:r>
            <a:r>
              <a:rPr sz="28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sz="28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appears.</a:t>
            </a:r>
            <a:r>
              <a:rPr sz="28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sz="28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must</a:t>
            </a:r>
            <a:r>
              <a:rPr sz="28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be</a:t>
            </a:r>
            <a:r>
              <a:rPr sz="2800" spc="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followed</a:t>
            </a:r>
            <a:r>
              <a:rPr sz="2800" spc="1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by</a:t>
            </a:r>
            <a:r>
              <a:rPr sz="2800" spc="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“:”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5040"/>
              </a:lnSpc>
              <a:spcBef>
                <a:spcPts val="5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Inclusion</a:t>
            </a:r>
            <a:r>
              <a:rPr sz="2800" spc="3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800" spc="3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spaces</a:t>
            </a:r>
            <a:r>
              <a:rPr sz="2800" spc="3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800" spc="3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arbitrary,</a:t>
            </a:r>
            <a:r>
              <a:rPr sz="2800" spc="3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except</a:t>
            </a:r>
            <a:r>
              <a:rPr sz="2800" spc="3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that</a:t>
            </a:r>
            <a:r>
              <a:rPr sz="2800" spc="3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at</a:t>
            </a:r>
            <a:r>
              <a:rPr sz="2800" spc="3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least</a:t>
            </a:r>
            <a:r>
              <a:rPr sz="2800" spc="3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one</a:t>
            </a:r>
            <a:r>
              <a:rPr sz="2800" spc="3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space</a:t>
            </a:r>
            <a:r>
              <a:rPr sz="2800" spc="3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must</a:t>
            </a:r>
            <a:r>
              <a:rPr sz="2800" spc="3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be</a:t>
            </a:r>
            <a:r>
              <a:rPr sz="2800" spc="3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inserted;</a:t>
            </a:r>
            <a:r>
              <a:rPr sz="2800" spc="3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73139"/>
                </a:solidFill>
                <a:latin typeface="Times New Roman"/>
                <a:cs typeface="Times New Roman"/>
              </a:rPr>
              <a:t>no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space</a:t>
            </a:r>
            <a:r>
              <a:rPr sz="2800" spc="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would</a:t>
            </a:r>
            <a:r>
              <a:rPr sz="28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lead</a:t>
            </a:r>
            <a:r>
              <a:rPr sz="28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8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an</a:t>
            </a:r>
            <a:r>
              <a:rPr sz="2800" spc="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Times New Roman"/>
                <a:cs typeface="Times New Roman"/>
              </a:rPr>
              <a:t>ambiguity.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Comment</a:t>
            </a:r>
            <a:r>
              <a:rPr sz="2800" spc="1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field</a:t>
            </a:r>
            <a:r>
              <a:rPr sz="2800" spc="1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begins</a:t>
            </a:r>
            <a:r>
              <a:rPr sz="28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with</a:t>
            </a:r>
            <a:r>
              <a:rPr sz="28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800" spc="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73139"/>
                </a:solidFill>
                <a:latin typeface="Times New Roman"/>
                <a:cs typeface="Times New Roman"/>
              </a:rPr>
              <a:t>semicolon</a:t>
            </a:r>
            <a:r>
              <a:rPr sz="28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73139"/>
                </a:solidFill>
                <a:latin typeface="Times New Roman"/>
                <a:cs typeface="Times New Roman"/>
              </a:rPr>
              <a:t>“</a:t>
            </a:r>
            <a:r>
              <a:rPr sz="2800" b="1" spc="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73139"/>
                </a:solidFill>
                <a:latin typeface="Times New Roman"/>
                <a:cs typeface="Times New Roman"/>
              </a:rPr>
              <a:t>;</a:t>
            </a:r>
            <a:r>
              <a:rPr sz="2800" b="1" spc="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273139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230712"/>
            <a:ext cx="4753610" cy="148653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8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Here:</a:t>
            </a:r>
            <a:r>
              <a:rPr sz="4000" b="1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MOV</a:t>
            </a:r>
            <a:r>
              <a:rPr sz="4000" b="1" i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R5,#25H;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2333" y="8082483"/>
            <a:ext cx="367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load</a:t>
            </a:r>
            <a:r>
              <a:rPr sz="4000" b="1" i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25H</a:t>
            </a:r>
            <a:r>
              <a:rPr sz="400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400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R5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892" y="2255901"/>
            <a:ext cx="537019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Carlito"/>
                <a:cs typeface="Carlito"/>
              </a:rPr>
              <a:t>Machine</a:t>
            </a:r>
            <a:r>
              <a:rPr sz="4600" b="1" spc="-229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instruction Format:</a:t>
            </a:r>
            <a:endParaRPr sz="46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002" y="4377309"/>
            <a:ext cx="9605645" cy="23472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141" y="232029"/>
            <a:ext cx="998029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2245" marR="5080" indent="-3979545">
              <a:lnSpc>
                <a:spcPct val="100000"/>
              </a:lnSpc>
              <a:spcBef>
                <a:spcPts val="100"/>
              </a:spcBef>
            </a:pPr>
            <a:r>
              <a:rPr dirty="0"/>
              <a:t>Assembly</a:t>
            </a:r>
            <a:r>
              <a:rPr spc="-254" dirty="0"/>
              <a:t> </a:t>
            </a:r>
            <a:r>
              <a:rPr dirty="0"/>
              <a:t>language</a:t>
            </a:r>
            <a:r>
              <a:rPr spc="-285" dirty="0"/>
              <a:t> </a:t>
            </a:r>
            <a:r>
              <a:rPr spc="-10" dirty="0"/>
              <a:t>programming Terms: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892" y="2203195"/>
            <a:ext cx="10554335" cy="59328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98475" marR="5080" indent="-486409">
              <a:lnSpc>
                <a:spcPts val="4900"/>
              </a:lnSpc>
              <a:spcBef>
                <a:spcPts val="77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Times New Roman"/>
                <a:cs typeface="Times New Roman"/>
              </a:rPr>
              <a:t>Location</a:t>
            </a:r>
            <a:r>
              <a:rPr sz="4600" b="1" spc="-135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Counter:</a:t>
            </a:r>
            <a:r>
              <a:rPr sz="4600" b="1" spc="-1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(LC)</a:t>
            </a:r>
            <a:r>
              <a:rPr sz="4600" spc="-1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points</a:t>
            </a:r>
            <a:r>
              <a:rPr sz="4600" spc="-1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-1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100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Times New Roman"/>
                <a:cs typeface="Times New Roman"/>
              </a:rPr>
              <a:t>next </a:t>
            </a:r>
            <a:r>
              <a:rPr sz="4600" spc="-10" dirty="0">
                <a:latin typeface="Times New Roman"/>
                <a:cs typeface="Times New Roman"/>
              </a:rPr>
              <a:t>instruction.</a:t>
            </a: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Times New Roman"/>
                <a:cs typeface="Times New Roman"/>
              </a:rPr>
              <a:t>Literals:</a:t>
            </a:r>
            <a:r>
              <a:rPr sz="4600" b="1" spc="-2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constant</a:t>
            </a:r>
            <a:r>
              <a:rPr sz="4600" spc="-254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values</a:t>
            </a: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0"/>
              </a:spcBef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Times New Roman"/>
                <a:cs typeface="Times New Roman"/>
              </a:rPr>
              <a:t>Symbols:</a:t>
            </a:r>
            <a:r>
              <a:rPr sz="4600" b="1" spc="-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name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variables</a:t>
            </a:r>
            <a:r>
              <a:rPr sz="4600" spc="-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labels</a:t>
            </a: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5"/>
              </a:spcBef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4600" b="1" spc="-20" dirty="0">
                <a:latin typeface="Times New Roman"/>
                <a:cs typeface="Times New Roman"/>
              </a:rPr>
              <a:t>Procedures:</a:t>
            </a:r>
            <a:r>
              <a:rPr sz="4600" b="1" spc="-1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methods/</a:t>
            </a:r>
            <a:r>
              <a:rPr sz="4600" spc="-12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functions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658" y="635889"/>
            <a:ext cx="1093914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>
                <a:latin typeface="Times New Roman"/>
                <a:cs typeface="Times New Roman"/>
              </a:rPr>
              <a:t>Assembly</a:t>
            </a:r>
            <a:r>
              <a:rPr sz="6400" spc="-295" dirty="0">
                <a:latin typeface="Times New Roman"/>
                <a:cs typeface="Times New Roman"/>
              </a:rPr>
              <a:t> </a:t>
            </a:r>
            <a:r>
              <a:rPr sz="6400" dirty="0">
                <a:latin typeface="Times New Roman"/>
                <a:cs typeface="Times New Roman"/>
              </a:rPr>
              <a:t>language</a:t>
            </a:r>
            <a:r>
              <a:rPr sz="6400" spc="-340" dirty="0">
                <a:latin typeface="Times New Roman"/>
                <a:cs typeface="Times New Roman"/>
              </a:rPr>
              <a:t> </a:t>
            </a:r>
            <a:r>
              <a:rPr sz="6400" spc="-10" dirty="0">
                <a:latin typeface="Times New Roman"/>
                <a:cs typeface="Times New Roman"/>
              </a:rPr>
              <a:t>Statements: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92" y="2272664"/>
            <a:ext cx="58629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Times New Roman"/>
                <a:cs typeface="Times New Roman"/>
              </a:rPr>
              <a:t>Imperative</a:t>
            </a:r>
            <a:r>
              <a:rPr sz="4600" spc="-28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Statements: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92" y="4770577"/>
            <a:ext cx="88912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5" dirty="0">
                <a:latin typeface="Times New Roman"/>
                <a:cs typeface="Times New Roman"/>
              </a:rPr>
              <a:t>Declarative/Declaration</a:t>
            </a:r>
            <a:r>
              <a:rPr sz="4600" spc="-8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Statements: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892" y="7268336"/>
            <a:ext cx="54635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Times New Roman"/>
                <a:cs typeface="Times New Roman"/>
              </a:rPr>
              <a:t>Assembler</a:t>
            </a:r>
            <a:r>
              <a:rPr sz="4600" spc="-28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Directive: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739" y="3811016"/>
            <a:ext cx="12659995" cy="412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037714" algn="l"/>
                <a:tab pos="4123054" algn="l"/>
                <a:tab pos="4537075" algn="l"/>
                <a:tab pos="5531485" algn="l"/>
                <a:tab pos="7630159" algn="l"/>
                <a:tab pos="8913495" algn="l"/>
                <a:tab pos="9645015" algn="l"/>
                <a:tab pos="10298430" algn="l"/>
              </a:tabLst>
            </a:pPr>
            <a:r>
              <a:rPr sz="3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7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700" spc="-25" dirty="0">
                <a:latin typeface="Times New Roman"/>
                <a:cs typeface="Times New Roman"/>
              </a:rPr>
              <a:t>The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language,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0" dirty="0">
                <a:latin typeface="Times New Roman"/>
                <a:cs typeface="Times New Roman"/>
              </a:rPr>
              <a:t>made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5" dirty="0">
                <a:latin typeface="Times New Roman"/>
                <a:cs typeface="Times New Roman"/>
              </a:rPr>
              <a:t>up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5" dirty="0">
                <a:latin typeface="Times New Roman"/>
                <a:cs typeface="Times New Roman"/>
              </a:rPr>
              <a:t>of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binarycoded </a:t>
            </a:r>
            <a:r>
              <a:rPr sz="3700" dirty="0">
                <a:latin typeface="Times New Roman"/>
                <a:cs typeface="Times New Roman"/>
              </a:rPr>
              <a:t>instructions,</a:t>
            </a:r>
            <a:r>
              <a:rPr sz="3700" spc="14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that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used</a:t>
            </a:r>
            <a:r>
              <a:rPr sz="3700" spc="114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directly</a:t>
            </a:r>
            <a:r>
              <a:rPr sz="3700" spc="12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by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the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computer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1508760">
              <a:lnSpc>
                <a:spcPct val="131700"/>
              </a:lnSpc>
            </a:pP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Assembly</a:t>
            </a:r>
            <a:r>
              <a:rPr sz="37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r>
              <a:rPr sz="37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7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low-level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programming</a:t>
            </a:r>
            <a:r>
              <a:rPr sz="3700" spc="13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language </a:t>
            </a:r>
            <a:r>
              <a:rPr sz="3700" dirty="0">
                <a:latin typeface="Times New Roman"/>
                <a:cs typeface="Times New Roman"/>
              </a:rPr>
              <a:t>in</a:t>
            </a:r>
            <a:r>
              <a:rPr sz="3700" spc="6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which</a:t>
            </a:r>
            <a:r>
              <a:rPr sz="3700" spc="114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mnemonic</a:t>
            </a:r>
            <a:r>
              <a:rPr sz="3700" spc="1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used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to</a:t>
            </a:r>
            <a:r>
              <a:rPr sz="3700" spc="8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represent</a:t>
            </a:r>
            <a:r>
              <a:rPr sz="3700" spc="13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each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of</a:t>
            </a:r>
            <a:r>
              <a:rPr sz="3700" spc="85" dirty="0">
                <a:latin typeface="Times New Roman"/>
                <a:cs typeface="Times New Roman"/>
              </a:rPr>
              <a:t> </a:t>
            </a:r>
            <a:r>
              <a:rPr sz="3700" spc="-25" dirty="0">
                <a:latin typeface="Times New Roman"/>
                <a:cs typeface="Times New Roman"/>
              </a:rPr>
              <a:t>the </a:t>
            </a:r>
            <a:r>
              <a:rPr sz="3700" dirty="0">
                <a:latin typeface="Times New Roman"/>
                <a:cs typeface="Times New Roman"/>
              </a:rPr>
              <a:t>machine</a:t>
            </a:r>
            <a:r>
              <a:rPr sz="3700" spc="13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language</a:t>
            </a:r>
            <a:r>
              <a:rPr sz="3700" spc="16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instructions</a:t>
            </a:r>
            <a:r>
              <a:rPr sz="3700" spc="16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for</a:t>
            </a:r>
            <a:r>
              <a:rPr sz="3700" spc="14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1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particular</a:t>
            </a:r>
            <a:r>
              <a:rPr sz="3700" spc="15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computer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-251314"/>
            <a:ext cx="12666345" cy="3168015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939"/>
              </a:spcBef>
            </a:pPr>
            <a:r>
              <a:rPr sz="7200" spc="-10" dirty="0">
                <a:solidFill>
                  <a:srgbClr val="0000CC"/>
                </a:solidFill>
                <a:latin typeface="Times New Roman"/>
                <a:cs typeface="Times New Roman"/>
              </a:rPr>
              <a:t>Introduction</a:t>
            </a:r>
            <a:endParaRPr sz="7200">
              <a:latin typeface="Times New Roman"/>
              <a:cs typeface="Times New Roman"/>
            </a:endParaRPr>
          </a:p>
          <a:p>
            <a:pPr marL="12700" marR="5080" indent="120014" algn="just">
              <a:lnSpc>
                <a:spcPct val="100000"/>
              </a:lnSpc>
              <a:spcBef>
                <a:spcPts val="945"/>
              </a:spcBef>
            </a:pPr>
            <a:r>
              <a:rPr sz="3700" dirty="0">
                <a:latin typeface="Times New Roman"/>
                <a:cs typeface="Times New Roman"/>
              </a:rPr>
              <a:t>Computer</a:t>
            </a:r>
            <a:r>
              <a:rPr sz="3700" spc="56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575" dirty="0"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3700" b="0" spc="5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sz="3700" b="0" spc="5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type</a:t>
            </a:r>
            <a:r>
              <a:rPr sz="3700" b="0" spc="5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specifications</a:t>
            </a:r>
            <a:r>
              <a:rPr sz="3700" b="0" spc="5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3700" b="0" spc="5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instructions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3700" b="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carrying</a:t>
            </a:r>
            <a:r>
              <a:rPr sz="3700" b="0" spc="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out</a:t>
            </a:r>
            <a:r>
              <a:rPr sz="3700" b="0" spc="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operations</a:t>
            </a:r>
            <a:r>
              <a:rPr sz="3700" b="0" spc="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sz="3700" b="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sz="3700" b="0" spc="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r>
              <a:rPr sz="3700" b="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sz="3700" b="0" spc="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700" b="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computer</a:t>
            </a:r>
            <a:r>
              <a:rPr sz="3700" b="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3700" b="0" spc="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dirty="0">
                <a:solidFill>
                  <a:srgbClr val="000000"/>
                </a:solidFill>
                <a:latin typeface="Times New Roman"/>
                <a:cs typeface="Times New Roman"/>
              </a:rPr>
              <a:t>solve</a:t>
            </a:r>
            <a:r>
              <a:rPr sz="3700" b="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37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problem.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397" rIns="0" bIns="0" rtlCol="0">
            <a:spAutoFit/>
          </a:bodyPr>
          <a:lstStyle/>
          <a:p>
            <a:pPr marL="1645920">
              <a:lnSpc>
                <a:spcPct val="100000"/>
              </a:lnSpc>
              <a:spcBef>
                <a:spcPts val="95"/>
              </a:spcBef>
            </a:pPr>
            <a:r>
              <a:rPr sz="6400" spc="-25" dirty="0">
                <a:latin typeface="Times New Roman"/>
                <a:cs typeface="Times New Roman"/>
              </a:rPr>
              <a:t>Imperative</a:t>
            </a:r>
            <a:r>
              <a:rPr sz="6400" spc="-305" dirty="0">
                <a:latin typeface="Times New Roman"/>
                <a:cs typeface="Times New Roman"/>
              </a:rPr>
              <a:t> </a:t>
            </a:r>
            <a:r>
              <a:rPr sz="6400" spc="-10" dirty="0">
                <a:latin typeface="Times New Roman"/>
                <a:cs typeface="Times New Roman"/>
              </a:rPr>
              <a:t>Statements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92" y="2126222"/>
            <a:ext cx="11838940" cy="37172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Times New Roman"/>
                <a:cs typeface="Times New Roman"/>
              </a:rPr>
              <a:t>Imperative</a:t>
            </a:r>
            <a:r>
              <a:rPr sz="4600" spc="-1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means</a:t>
            </a:r>
            <a:r>
              <a:rPr sz="4600" spc="-9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mnemonics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Times New Roman"/>
                <a:cs typeface="Times New Roman"/>
              </a:rPr>
              <a:t>These</a:t>
            </a:r>
            <a:r>
              <a:rPr sz="4600" spc="-1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are</a:t>
            </a:r>
            <a:r>
              <a:rPr sz="4600" spc="-12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executable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statements.</a:t>
            </a:r>
            <a:endParaRPr sz="4600">
              <a:latin typeface="Times New Roman"/>
              <a:cs typeface="Times New Roman"/>
            </a:endParaRPr>
          </a:p>
          <a:p>
            <a:pPr marL="498475" marR="5080" indent="-486409">
              <a:lnSpc>
                <a:spcPts val="4900"/>
              </a:lnSpc>
              <a:spcBef>
                <a:spcPts val="1270"/>
              </a:spcBef>
              <a:buFont typeface="Arial"/>
              <a:buChar char="•"/>
              <a:tabLst>
                <a:tab pos="498475" algn="l"/>
                <a:tab pos="11374755" algn="l"/>
              </a:tabLst>
            </a:pPr>
            <a:r>
              <a:rPr sz="4600" dirty="0">
                <a:latin typeface="Times New Roman"/>
                <a:cs typeface="Times New Roman"/>
              </a:rPr>
              <a:t>Each</a:t>
            </a:r>
            <a:r>
              <a:rPr sz="4600" spc="-16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imperative</a:t>
            </a:r>
            <a:r>
              <a:rPr sz="4600" spc="-16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statement</a:t>
            </a:r>
            <a:r>
              <a:rPr sz="4600" spc="-229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indicates</a:t>
            </a:r>
            <a:r>
              <a:rPr sz="4600" spc="-2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</a:t>
            </a:r>
            <a:r>
              <a:rPr sz="4600" spc="-15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action</a:t>
            </a:r>
            <a:r>
              <a:rPr sz="4600" dirty="0">
                <a:latin typeface="Times New Roman"/>
                <a:cs typeface="Times New Roman"/>
              </a:rPr>
              <a:t>	</a:t>
            </a:r>
            <a:r>
              <a:rPr sz="4600" spc="-30" dirty="0">
                <a:latin typeface="Times New Roman"/>
                <a:cs typeface="Times New Roman"/>
              </a:rPr>
              <a:t>to </a:t>
            </a:r>
            <a:r>
              <a:rPr sz="4600" dirty="0">
                <a:latin typeface="Times New Roman"/>
                <a:cs typeface="Times New Roman"/>
              </a:rPr>
              <a:t>be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taken</a:t>
            </a:r>
            <a:r>
              <a:rPr sz="4600" spc="-1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during</a:t>
            </a:r>
            <a:r>
              <a:rPr sz="4600" spc="-12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execution</a:t>
            </a:r>
            <a:r>
              <a:rPr sz="4600" spc="-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4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program.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5" dirty="0">
                <a:latin typeface="Times New Roman"/>
                <a:cs typeface="Times New Roman"/>
              </a:rPr>
              <a:t>E.g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048" y="5818454"/>
            <a:ext cx="1714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0" dirty="0">
                <a:latin typeface="Times New Roman"/>
                <a:cs typeface="Times New Roman"/>
              </a:rPr>
              <a:t>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0954" y="5417310"/>
            <a:ext cx="5626100" cy="411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324860" indent="40640" algn="just">
              <a:lnSpc>
                <a:spcPct val="110000"/>
              </a:lnSpc>
              <a:spcBef>
                <a:spcPts val="100"/>
              </a:spcBef>
            </a:pPr>
            <a:r>
              <a:rPr sz="4600" spc="-20" dirty="0">
                <a:latin typeface="Times New Roman"/>
                <a:cs typeface="Times New Roman"/>
              </a:rPr>
              <a:t>MOVER </a:t>
            </a:r>
            <a:r>
              <a:rPr sz="4600" dirty="0">
                <a:latin typeface="Times New Roman"/>
                <a:cs typeface="Times New Roman"/>
              </a:rPr>
              <a:t>BREG,</a:t>
            </a:r>
            <a:r>
              <a:rPr sz="4600" spc="-260" dirty="0">
                <a:latin typeface="Times New Roman"/>
                <a:cs typeface="Times New Roman"/>
              </a:rPr>
              <a:t> </a:t>
            </a:r>
            <a:r>
              <a:rPr sz="4600" spc="-50" dirty="0">
                <a:latin typeface="Times New Roman"/>
                <a:cs typeface="Times New Roman"/>
              </a:rPr>
              <a:t>X </a:t>
            </a:r>
            <a:r>
              <a:rPr sz="4600" spc="-20" dirty="0">
                <a:latin typeface="Times New Roman"/>
                <a:cs typeface="Times New Roman"/>
              </a:rPr>
              <a:t>STOP</a:t>
            </a:r>
            <a:endParaRPr sz="4600">
              <a:latin typeface="Times New Roman"/>
              <a:cs typeface="Times New Roman"/>
            </a:endParaRPr>
          </a:p>
          <a:p>
            <a:pPr marL="45085" algn="just">
              <a:lnSpc>
                <a:spcPct val="100000"/>
              </a:lnSpc>
              <a:spcBef>
                <a:spcPts val="940"/>
              </a:spcBef>
            </a:pPr>
            <a:r>
              <a:rPr sz="4600" dirty="0">
                <a:latin typeface="Times New Roman"/>
                <a:cs typeface="Times New Roman"/>
              </a:rPr>
              <a:t>READ</a:t>
            </a:r>
            <a:r>
              <a:rPr sz="4600" spc="-165" dirty="0">
                <a:latin typeface="Times New Roman"/>
                <a:cs typeface="Times New Roman"/>
              </a:rPr>
              <a:t> </a:t>
            </a:r>
            <a:r>
              <a:rPr sz="4600" spc="-50" dirty="0">
                <a:latin typeface="Times New Roman"/>
                <a:cs typeface="Times New Roman"/>
              </a:rPr>
              <a:t>X</a:t>
            </a:r>
            <a:endParaRPr sz="46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2030"/>
              </a:spcBef>
            </a:pPr>
            <a:r>
              <a:rPr sz="6900" spc="-52" baseline="17512" dirty="0">
                <a:latin typeface="Times New Roman"/>
                <a:cs typeface="Times New Roman"/>
              </a:rPr>
              <a:t>ADD</a:t>
            </a:r>
            <a:r>
              <a:rPr sz="6900" spc="-337" baseline="17512" dirty="0">
                <a:latin typeface="Times New Roman"/>
                <a:cs typeface="Times New Roman"/>
              </a:rPr>
              <a:t> </a:t>
            </a:r>
            <a:r>
              <a:rPr sz="6900" spc="-22" baseline="17512" dirty="0">
                <a:latin typeface="Times New Roman"/>
                <a:cs typeface="Times New Roman"/>
              </a:rPr>
              <a:t>A</a:t>
            </a:r>
            <a:r>
              <a:rPr sz="6900" spc="-67" baseline="17512" dirty="0">
                <a:latin typeface="Times New Roman"/>
                <a:cs typeface="Times New Roman"/>
              </a:rPr>
              <a:t>R</a:t>
            </a:r>
            <a:r>
              <a:rPr sz="6900" spc="-3637" baseline="17512" dirty="0">
                <a:latin typeface="Times New Roman"/>
                <a:cs typeface="Times New Roman"/>
              </a:rPr>
              <a:t>E</a:t>
            </a:r>
            <a:r>
              <a:rPr sz="2700" i="1" dirty="0">
                <a:solidFill>
                  <a:srgbClr val="888888"/>
                </a:solidFill>
                <a:latin typeface="Arial"/>
                <a:cs typeface="Arial"/>
              </a:rPr>
              <a:t>M</a:t>
            </a:r>
            <a:r>
              <a:rPr sz="2700" i="1" spc="-1870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r>
              <a:rPr sz="6900" spc="-2257" baseline="17512" dirty="0">
                <a:latin typeface="Times New Roman"/>
                <a:cs typeface="Times New Roman"/>
              </a:rPr>
              <a:t>G</a:t>
            </a:r>
            <a:r>
              <a:rPr sz="2700" i="1" spc="-15" dirty="0">
                <a:solidFill>
                  <a:srgbClr val="888888"/>
                </a:solidFill>
                <a:latin typeface="Arial"/>
                <a:cs typeface="Arial"/>
              </a:rPr>
              <a:t>.</a:t>
            </a:r>
            <a:r>
              <a:rPr sz="2700" i="1" spc="-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900" spc="-1604" baseline="17512" dirty="0">
                <a:latin typeface="Times New Roman"/>
                <a:cs typeface="Times New Roman"/>
              </a:rPr>
              <a:t>,</a:t>
            </a:r>
            <a:r>
              <a:rPr sz="2700" i="1" spc="5" dirty="0">
                <a:solidFill>
                  <a:srgbClr val="888888"/>
                </a:solidFill>
                <a:latin typeface="Arial"/>
                <a:cs typeface="Arial"/>
              </a:rPr>
              <a:t>A</a:t>
            </a:r>
            <a:r>
              <a:rPr sz="2700" i="1" spc="-1655" dirty="0">
                <a:solidFill>
                  <a:srgbClr val="888888"/>
                </a:solidFill>
                <a:latin typeface="Arial"/>
                <a:cs typeface="Arial"/>
              </a:rPr>
              <a:t>N</a:t>
            </a:r>
            <a:r>
              <a:rPr sz="6900" spc="-1807" baseline="17512" dirty="0">
                <a:latin typeface="Times New Roman"/>
                <a:cs typeface="Times New Roman"/>
              </a:rPr>
              <a:t>Z</a:t>
            </a:r>
            <a:r>
              <a:rPr sz="2700" i="1" spc="5" dirty="0">
                <a:solidFill>
                  <a:srgbClr val="888888"/>
                </a:solidFill>
                <a:latin typeface="Arial"/>
                <a:cs typeface="Arial"/>
              </a:rPr>
              <a:t>A</a:t>
            </a:r>
            <a:r>
              <a:rPr sz="2700" i="1" dirty="0">
                <a:solidFill>
                  <a:srgbClr val="888888"/>
                </a:solidFill>
                <a:latin typeface="Arial"/>
                <a:cs typeface="Arial"/>
              </a:rPr>
              <a:t>N</a:t>
            </a:r>
            <a:r>
              <a:rPr sz="2700" i="1" spc="-15" dirty="0">
                <a:solidFill>
                  <a:srgbClr val="888888"/>
                </a:solidFill>
                <a:latin typeface="Arial"/>
                <a:cs typeface="Arial"/>
              </a:rPr>
              <a:t>D</a:t>
            </a:r>
            <a:r>
              <a:rPr sz="2700" i="1" spc="9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700" i="1" spc="-10" dirty="0">
                <a:solidFill>
                  <a:srgbClr val="888888"/>
                </a:solidFill>
                <a:latin typeface="Arial"/>
                <a:cs typeface="Arial"/>
              </a:rPr>
              <a:t>GHARU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1578610">
              <a:lnSpc>
                <a:spcPct val="100000"/>
              </a:lnSpc>
              <a:spcBef>
                <a:spcPts val="95"/>
              </a:spcBef>
            </a:pPr>
            <a:r>
              <a:rPr sz="6400" spc="-30" dirty="0"/>
              <a:t>Declarative</a:t>
            </a:r>
            <a:r>
              <a:rPr sz="6400" spc="-265" dirty="0"/>
              <a:t> </a:t>
            </a:r>
            <a:r>
              <a:rPr sz="6400" spc="-10" dirty="0"/>
              <a:t>Statements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272664"/>
            <a:ext cx="11010265" cy="5626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124714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Times New Roman"/>
                <a:cs typeface="Times New Roman"/>
              </a:rPr>
              <a:t>Declaration</a:t>
            </a:r>
            <a:r>
              <a:rPr sz="4600" spc="-18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statements</a:t>
            </a:r>
            <a:r>
              <a:rPr sz="4600" spc="-1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are</a:t>
            </a:r>
            <a:r>
              <a:rPr sz="4600" spc="-1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for</a:t>
            </a:r>
            <a:r>
              <a:rPr sz="4600" spc="-21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reserving </a:t>
            </a:r>
            <a:r>
              <a:rPr sz="4600" dirty="0">
                <a:latin typeface="Times New Roman"/>
                <a:cs typeface="Times New Roman"/>
              </a:rPr>
              <a:t>memory</a:t>
            </a:r>
            <a:r>
              <a:rPr sz="4600" spc="-1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for</a:t>
            </a:r>
            <a:r>
              <a:rPr sz="4600" spc="-19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variables.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40" dirty="0">
                <a:latin typeface="Times New Roman"/>
                <a:cs typeface="Times New Roman"/>
              </a:rPr>
              <a:t>We</a:t>
            </a:r>
            <a:r>
              <a:rPr sz="4600" spc="-1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can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specify</a:t>
            </a:r>
            <a:r>
              <a:rPr sz="4600" spc="-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initial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value</a:t>
            </a:r>
            <a:r>
              <a:rPr sz="4600" spc="-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11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variable.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111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has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two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types:</a:t>
            </a: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98475" algn="l"/>
                <a:tab pos="1644650" algn="l"/>
              </a:tabLst>
            </a:pPr>
            <a:r>
              <a:rPr sz="4600" spc="-25" dirty="0">
                <a:latin typeface="Times New Roman"/>
                <a:cs typeface="Times New Roman"/>
              </a:rPr>
              <a:t>DS</a:t>
            </a:r>
            <a:r>
              <a:rPr sz="4600" dirty="0">
                <a:latin typeface="Times New Roman"/>
                <a:cs typeface="Times New Roman"/>
              </a:rPr>
              <a:t>	//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Declare</a:t>
            </a:r>
            <a:r>
              <a:rPr sz="4600" spc="-12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Storage</a:t>
            </a: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90"/>
              </a:spcBef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  <a:tab pos="1687830" algn="l"/>
              </a:tabLst>
            </a:pPr>
            <a:r>
              <a:rPr sz="4600" spc="-25" dirty="0">
                <a:latin typeface="Times New Roman"/>
                <a:cs typeface="Times New Roman"/>
              </a:rPr>
              <a:t>DC</a:t>
            </a:r>
            <a:r>
              <a:rPr sz="4600" dirty="0">
                <a:latin typeface="Times New Roman"/>
                <a:cs typeface="Times New Roman"/>
              </a:rPr>
              <a:t>	//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Declare</a:t>
            </a:r>
            <a:r>
              <a:rPr sz="4600" spc="-12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Constant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109458"/>
            <a:ext cx="4946650" cy="1580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4600" b="1" spc="-25" dirty="0">
                <a:latin typeface="Carlito"/>
                <a:cs typeface="Carlito"/>
              </a:rPr>
              <a:t>DS(Declare</a:t>
            </a:r>
            <a:r>
              <a:rPr sz="4600" b="1" spc="-190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Storage):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Syntax: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92" y="3650385"/>
            <a:ext cx="2127250" cy="15525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[Label]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20" dirty="0">
                <a:latin typeface="Carlito"/>
                <a:cs typeface="Carlito"/>
              </a:rPr>
              <a:t>E.g.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7679" y="3605301"/>
            <a:ext cx="7543800" cy="156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7680">
              <a:lnSpc>
                <a:spcPct val="110000"/>
              </a:lnSpc>
              <a:spcBef>
                <a:spcPts val="100"/>
              </a:spcBef>
              <a:tabLst>
                <a:tab pos="573405" algn="l"/>
                <a:tab pos="1384300" algn="l"/>
                <a:tab pos="1457325" algn="l"/>
              </a:tabLst>
            </a:pPr>
            <a:r>
              <a:rPr sz="4600" spc="-25" dirty="0">
                <a:latin typeface="Carlito"/>
                <a:cs typeface="Carlito"/>
              </a:rPr>
              <a:t>DS</a:t>
            </a:r>
            <a:r>
              <a:rPr sz="4600" dirty="0">
                <a:latin typeface="Carlito"/>
                <a:cs typeface="Carlito"/>
              </a:rPr>
              <a:t>	</a:t>
            </a:r>
            <a:r>
              <a:rPr sz="4600" spc="-25" dirty="0">
                <a:latin typeface="Carlito"/>
                <a:cs typeface="Carlito"/>
              </a:rPr>
              <a:t>&lt;Constant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specifying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spc="-30" dirty="0">
                <a:latin typeface="Carlito"/>
                <a:cs typeface="Carlito"/>
              </a:rPr>
              <a:t>size&gt; </a:t>
            </a:r>
            <a:r>
              <a:rPr sz="4600" spc="-50" dirty="0">
                <a:latin typeface="Carlito"/>
                <a:cs typeface="Carlito"/>
              </a:rPr>
              <a:t>X</a:t>
            </a:r>
            <a:r>
              <a:rPr sz="4600" dirty="0">
                <a:latin typeface="Carlito"/>
                <a:cs typeface="Carlito"/>
              </a:rPr>
              <a:t>	</a:t>
            </a:r>
            <a:r>
              <a:rPr sz="4600" spc="-25" dirty="0">
                <a:latin typeface="Carlito"/>
                <a:cs typeface="Carlito"/>
              </a:rPr>
              <a:t>DS</a:t>
            </a:r>
            <a:r>
              <a:rPr sz="4600" dirty="0">
                <a:latin typeface="Carlito"/>
                <a:cs typeface="Carlito"/>
              </a:rPr>
              <a:t>		</a:t>
            </a:r>
            <a:r>
              <a:rPr sz="4600" spc="-50" dirty="0">
                <a:latin typeface="Carlito"/>
                <a:cs typeface="Carlito"/>
              </a:rPr>
              <a:t>1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892" y="5162545"/>
            <a:ext cx="5447030" cy="1580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4600" b="1" dirty="0">
                <a:latin typeface="Carlito"/>
                <a:cs typeface="Carlito"/>
              </a:rPr>
              <a:t>DC</a:t>
            </a:r>
            <a:r>
              <a:rPr sz="4600" b="1" spc="-60" dirty="0">
                <a:latin typeface="Carlito"/>
                <a:cs typeface="Carlito"/>
              </a:rPr>
              <a:t> </a:t>
            </a:r>
            <a:r>
              <a:rPr sz="4600" b="1" spc="-25" dirty="0">
                <a:latin typeface="Carlito"/>
                <a:cs typeface="Carlito"/>
              </a:rPr>
              <a:t>(Declare</a:t>
            </a:r>
            <a:r>
              <a:rPr sz="4600" b="1" spc="-200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Constant):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600" spc="-10" dirty="0">
                <a:latin typeface="Carlito"/>
                <a:cs typeface="Carlito"/>
              </a:rPr>
              <a:t>Syntax: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892" y="6688704"/>
            <a:ext cx="2195830" cy="1580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4600" dirty="0">
                <a:latin typeface="Carlito"/>
                <a:cs typeface="Carlito"/>
              </a:rPr>
              <a:t>[Label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50" dirty="0">
                <a:latin typeface="Carlito"/>
                <a:cs typeface="Carlito"/>
              </a:rPr>
              <a:t>]</a:t>
            </a:r>
            <a:endParaRPr sz="4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898014" algn="l"/>
              </a:tabLst>
            </a:pPr>
            <a:r>
              <a:rPr sz="4600" spc="-25" dirty="0">
                <a:latin typeface="Carlito"/>
                <a:cs typeface="Carlito"/>
              </a:rPr>
              <a:t>E.g</a:t>
            </a:r>
            <a:r>
              <a:rPr sz="4600" dirty="0">
                <a:latin typeface="Carlito"/>
                <a:cs typeface="Carlito"/>
              </a:rPr>
              <a:t>	</a:t>
            </a:r>
            <a:r>
              <a:rPr sz="4600" spc="-50" dirty="0">
                <a:latin typeface="Carlito"/>
                <a:cs typeface="Carlito"/>
              </a:rPr>
              <a:t>Y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4632" y="6657492"/>
            <a:ext cx="7566659" cy="156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10000"/>
              </a:lnSpc>
              <a:spcBef>
                <a:spcPts val="100"/>
              </a:spcBef>
              <a:tabLst>
                <a:tab pos="1069975" algn="l"/>
                <a:tab pos="1504315" algn="l"/>
              </a:tabLst>
            </a:pPr>
            <a:r>
              <a:rPr sz="4600" spc="-25" dirty="0">
                <a:latin typeface="Carlito"/>
                <a:cs typeface="Carlito"/>
              </a:rPr>
              <a:t>DC</a:t>
            </a:r>
            <a:r>
              <a:rPr sz="4600" dirty="0">
                <a:latin typeface="Carlito"/>
                <a:cs typeface="Carlito"/>
              </a:rPr>
              <a:t>	</a:t>
            </a:r>
            <a:r>
              <a:rPr sz="4600" spc="-40" dirty="0">
                <a:latin typeface="Carlito"/>
                <a:cs typeface="Carlito"/>
              </a:rPr>
              <a:t>&lt;constant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specifying</a:t>
            </a:r>
            <a:r>
              <a:rPr sz="4600" spc="-5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value&gt; </a:t>
            </a:r>
            <a:r>
              <a:rPr sz="4600" spc="-25" dirty="0">
                <a:latin typeface="Carlito"/>
                <a:cs typeface="Carlito"/>
              </a:rPr>
              <a:t>DC</a:t>
            </a:r>
            <a:r>
              <a:rPr sz="4600" dirty="0">
                <a:latin typeface="Carlito"/>
                <a:cs typeface="Carlito"/>
              </a:rPr>
              <a:t>		</a:t>
            </a:r>
            <a:r>
              <a:rPr sz="4600" spc="-25" dirty="0">
                <a:latin typeface="Carlito"/>
                <a:cs typeface="Carlito"/>
              </a:rPr>
              <a:t>‘5’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2107565">
              <a:lnSpc>
                <a:spcPct val="100000"/>
              </a:lnSpc>
              <a:spcBef>
                <a:spcPts val="95"/>
              </a:spcBef>
            </a:pPr>
            <a:r>
              <a:rPr sz="6400" spc="-10" dirty="0"/>
              <a:t>Assembler</a:t>
            </a:r>
            <a:r>
              <a:rPr sz="6400" spc="-315" dirty="0"/>
              <a:t> </a:t>
            </a:r>
            <a:r>
              <a:rPr sz="6400" spc="-10" dirty="0"/>
              <a:t>Directive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255901"/>
            <a:ext cx="11174730" cy="548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6570" marR="5080" indent="-48450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Assembler</a:t>
            </a:r>
            <a:r>
              <a:rPr sz="4600" spc="969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directive</a:t>
            </a:r>
            <a:r>
              <a:rPr sz="4600" spc="9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instruct</a:t>
            </a:r>
            <a:r>
              <a:rPr sz="4600" spc="9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the</a:t>
            </a:r>
            <a:r>
              <a:rPr sz="4600" spc="969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assembler 	</a:t>
            </a:r>
            <a:r>
              <a:rPr sz="4600" dirty="0">
                <a:latin typeface="Carlito"/>
                <a:cs typeface="Carlito"/>
              </a:rPr>
              <a:t>to</a:t>
            </a:r>
            <a:r>
              <a:rPr sz="4600" spc="400" dirty="0">
                <a:latin typeface="Carlito"/>
                <a:cs typeface="Carlito"/>
              </a:rPr>
              <a:t>  </a:t>
            </a:r>
            <a:r>
              <a:rPr sz="4600" dirty="0">
                <a:latin typeface="Carlito"/>
                <a:cs typeface="Carlito"/>
              </a:rPr>
              <a:t>perform</a:t>
            </a:r>
            <a:r>
              <a:rPr sz="4600" spc="38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certain</a:t>
            </a:r>
            <a:r>
              <a:rPr sz="4600" spc="40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actions</a:t>
            </a:r>
            <a:r>
              <a:rPr sz="4600" spc="40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during</a:t>
            </a:r>
            <a:r>
              <a:rPr sz="4600" spc="37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assembly 	</a:t>
            </a:r>
            <a:r>
              <a:rPr sz="4600" dirty="0">
                <a:latin typeface="Carlito"/>
                <a:cs typeface="Carlito"/>
              </a:rPr>
              <a:t>of</a:t>
            </a:r>
            <a:r>
              <a:rPr sz="4600" spc="-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</a:t>
            </a:r>
            <a:r>
              <a:rPr sz="4600" spc="102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program.</a:t>
            </a:r>
            <a:endParaRPr sz="4600">
              <a:latin typeface="Carlito"/>
              <a:cs typeface="Carlito"/>
            </a:endParaRPr>
          </a:p>
          <a:p>
            <a:pPr marL="497205" indent="-484505" algn="just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7205" algn="l"/>
              </a:tabLst>
            </a:pPr>
            <a:r>
              <a:rPr sz="4600" dirty="0">
                <a:latin typeface="Carlito"/>
                <a:cs typeface="Carlito"/>
              </a:rPr>
              <a:t>Some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assembler</a:t>
            </a:r>
            <a:r>
              <a:rPr sz="4600" spc="-7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directive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are:</a:t>
            </a:r>
            <a:endParaRPr sz="4600">
              <a:latin typeface="Carlito"/>
              <a:cs typeface="Carlito"/>
            </a:endParaRPr>
          </a:p>
          <a:p>
            <a:pPr marL="497205" indent="-484505" algn="just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7205" algn="l"/>
              </a:tabLst>
            </a:pPr>
            <a:r>
              <a:rPr sz="4600" spc="-190" dirty="0">
                <a:latin typeface="Carlito"/>
                <a:cs typeface="Carlito"/>
              </a:rPr>
              <a:t>START</a:t>
            </a:r>
            <a:r>
              <a:rPr sz="4600" spc="-1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&lt;address</a:t>
            </a:r>
            <a:r>
              <a:rPr sz="4600" spc="3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constant&gt;</a:t>
            </a:r>
            <a:endParaRPr sz="4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65"/>
              </a:spcBef>
              <a:buFont typeface="Arial"/>
              <a:buChar char="•"/>
            </a:pPr>
            <a:endParaRPr sz="4600">
              <a:latin typeface="Carlito"/>
              <a:cs typeface="Carlito"/>
            </a:endParaRPr>
          </a:p>
          <a:p>
            <a:pPr marL="497205" indent="-484505" algn="just">
              <a:lnSpc>
                <a:spcPct val="100000"/>
              </a:lnSpc>
              <a:buFont typeface="Arial"/>
              <a:buChar char="•"/>
              <a:tabLst>
                <a:tab pos="497205" algn="l"/>
              </a:tabLst>
            </a:pPr>
            <a:r>
              <a:rPr sz="4600" spc="-25" dirty="0">
                <a:latin typeface="Carlito"/>
                <a:cs typeface="Carlito"/>
              </a:rPr>
              <a:t>END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95"/>
              </a:spcBef>
            </a:pPr>
            <a:r>
              <a:rPr sz="6400" spc="-10" dirty="0"/>
              <a:t>Advanced</a:t>
            </a:r>
            <a:r>
              <a:rPr sz="6400" spc="-275" dirty="0"/>
              <a:t> </a:t>
            </a:r>
            <a:r>
              <a:rPr sz="6400" spc="-10" dirty="0"/>
              <a:t>Assembler</a:t>
            </a:r>
            <a:r>
              <a:rPr sz="6400" spc="-315" dirty="0"/>
              <a:t> </a:t>
            </a:r>
            <a:r>
              <a:rPr sz="6400" spc="-10" dirty="0"/>
              <a:t>Directives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143760"/>
            <a:ext cx="2567940" cy="315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1.</a:t>
            </a:r>
            <a:r>
              <a:rPr sz="4100" spc="-125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ORIGIN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4925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2.</a:t>
            </a:r>
            <a:r>
              <a:rPr sz="4100" spc="-30" dirty="0">
                <a:latin typeface="Carlito"/>
                <a:cs typeface="Carlito"/>
              </a:rPr>
              <a:t> </a:t>
            </a:r>
            <a:r>
              <a:rPr sz="4100" spc="-25" dirty="0">
                <a:latin typeface="Carlito"/>
                <a:cs typeface="Carlito"/>
              </a:rPr>
              <a:t>EQU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4920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3.</a:t>
            </a:r>
            <a:r>
              <a:rPr sz="4100" spc="-65" dirty="0">
                <a:latin typeface="Carlito"/>
                <a:cs typeface="Carlito"/>
              </a:rPr>
              <a:t> </a:t>
            </a:r>
            <a:r>
              <a:rPr sz="4100" spc="-20" dirty="0">
                <a:latin typeface="Carlito"/>
                <a:cs typeface="Carlito"/>
              </a:rPr>
              <a:t>LTORG</a:t>
            </a:r>
            <a:endParaRPr sz="4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158750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Sample</a:t>
            </a:r>
            <a:r>
              <a:rPr sz="6400" spc="-175" dirty="0"/>
              <a:t> </a:t>
            </a:r>
            <a:r>
              <a:rPr sz="6400" spc="-10" dirty="0"/>
              <a:t>Assembly</a:t>
            </a:r>
            <a:r>
              <a:rPr sz="6400" spc="-355" dirty="0"/>
              <a:t> </a:t>
            </a:r>
            <a:r>
              <a:rPr sz="6400" spc="-20" dirty="0"/>
              <a:t>Code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6368" y="2273300"/>
            <a:ext cx="23882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940" algn="l"/>
              </a:tabLst>
            </a:pPr>
            <a:r>
              <a:rPr sz="3300" spc="-25" dirty="0">
                <a:latin typeface="Carlito"/>
                <a:cs typeface="Carlito"/>
              </a:rPr>
              <a:t>1.</a:t>
            </a:r>
            <a:r>
              <a:rPr sz="3300" dirty="0">
                <a:latin typeface="Carlito"/>
                <a:cs typeface="Carlito"/>
              </a:rPr>
              <a:t>	</a:t>
            </a:r>
            <a:r>
              <a:rPr sz="3300" spc="-135" dirty="0">
                <a:latin typeface="Carlito"/>
                <a:cs typeface="Carlito"/>
              </a:rPr>
              <a:t>START</a:t>
            </a:r>
            <a:r>
              <a:rPr sz="3300" spc="-60" dirty="0">
                <a:latin typeface="Carlito"/>
                <a:cs typeface="Carlito"/>
              </a:rPr>
              <a:t> </a:t>
            </a:r>
            <a:r>
              <a:rPr sz="3300" spc="-25" dirty="0">
                <a:latin typeface="Carlito"/>
                <a:cs typeface="Carlito"/>
              </a:rPr>
              <a:t>100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7746" y="2273300"/>
            <a:ext cx="55733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03830" algn="l"/>
                <a:tab pos="5310505" algn="l"/>
              </a:tabLst>
            </a:pP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sz="3300" b="1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3300" b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an</a:t>
            </a:r>
            <a:r>
              <a:rPr sz="33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AD</a:t>
            </a:r>
            <a:r>
              <a:rPr sz="3300"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spc="-40" dirty="0">
                <a:solidFill>
                  <a:srgbClr val="FF0000"/>
                </a:solidFill>
                <a:latin typeface="Carlito"/>
                <a:cs typeface="Carlito"/>
              </a:rPr>
              <a:t>statement</a:t>
            </a:r>
            <a:r>
              <a:rPr sz="3300" b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Carlito"/>
                <a:cs typeface="Carlito"/>
              </a:rPr>
              <a:t>because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3300" b="1" spc="-25" dirty="0">
                <a:solidFill>
                  <a:srgbClr val="FF0000"/>
                </a:solidFill>
                <a:latin typeface="Carlito"/>
                <a:cs typeface="Carlito"/>
              </a:rPr>
              <a:t>it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has</a:t>
            </a:r>
            <a:r>
              <a:rPr sz="3300" b="1" spc="-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Carlito"/>
                <a:cs typeface="Carlito"/>
              </a:rPr>
              <a:t>Assembler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3300" b="1" spc="-25" dirty="0">
                <a:solidFill>
                  <a:srgbClr val="FF0000"/>
                </a:solidFill>
                <a:latin typeface="Carlito"/>
                <a:cs typeface="Carlito"/>
              </a:rPr>
              <a:t>directive</a:t>
            </a:r>
            <a:r>
              <a:rPr sz="3300" b="1" spc="-1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Carlito"/>
                <a:cs typeface="Carlito"/>
              </a:rPr>
              <a:t>START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368" y="3939539"/>
            <a:ext cx="3413760" cy="24447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36575" indent="-523875">
              <a:lnSpc>
                <a:spcPct val="100000"/>
              </a:lnSpc>
              <a:spcBef>
                <a:spcPts val="905"/>
              </a:spcBef>
              <a:buAutoNum type="arabicPeriod" startAt="2"/>
              <a:tabLst>
                <a:tab pos="536575" algn="l"/>
                <a:tab pos="2073275" algn="l"/>
              </a:tabLst>
            </a:pPr>
            <a:r>
              <a:rPr sz="3300" spc="-10" dirty="0">
                <a:latin typeface="Carlito"/>
                <a:cs typeface="Carlito"/>
              </a:rPr>
              <a:t>MOVER</a:t>
            </a:r>
            <a:r>
              <a:rPr sz="3300" dirty="0">
                <a:latin typeface="Carlito"/>
                <a:cs typeface="Carlito"/>
              </a:rPr>
              <a:t>	</a:t>
            </a:r>
            <a:r>
              <a:rPr sz="3300" spc="-30" dirty="0">
                <a:latin typeface="Carlito"/>
                <a:cs typeface="Carlito"/>
              </a:rPr>
              <a:t>AREG,</a:t>
            </a:r>
            <a:r>
              <a:rPr sz="3300" spc="-155" dirty="0">
                <a:latin typeface="Carlito"/>
                <a:cs typeface="Carlito"/>
              </a:rPr>
              <a:t> </a:t>
            </a:r>
            <a:r>
              <a:rPr sz="3300" spc="-50" dirty="0">
                <a:latin typeface="Carlito"/>
                <a:cs typeface="Carlito"/>
              </a:rPr>
              <a:t>X</a:t>
            </a:r>
            <a:endParaRPr sz="3300">
              <a:latin typeface="Carlito"/>
              <a:cs typeface="Carlito"/>
            </a:endParaRPr>
          </a:p>
          <a:p>
            <a:pPr marL="535305" indent="-522605">
              <a:lnSpc>
                <a:spcPct val="100000"/>
              </a:lnSpc>
              <a:spcBef>
                <a:spcPts val="810"/>
              </a:spcBef>
              <a:buAutoNum type="arabicPeriod" startAt="2"/>
              <a:tabLst>
                <a:tab pos="535305" algn="l"/>
                <a:tab pos="2074545" algn="l"/>
              </a:tabLst>
            </a:pPr>
            <a:r>
              <a:rPr sz="3300" spc="-10" dirty="0">
                <a:latin typeface="Carlito"/>
                <a:cs typeface="Carlito"/>
              </a:rPr>
              <a:t>MOVER</a:t>
            </a:r>
            <a:r>
              <a:rPr sz="3300" dirty="0">
                <a:latin typeface="Carlito"/>
                <a:cs typeface="Carlito"/>
              </a:rPr>
              <a:t>	</a:t>
            </a:r>
            <a:r>
              <a:rPr sz="3300" spc="-40" dirty="0">
                <a:latin typeface="Carlito"/>
                <a:cs typeface="Carlito"/>
              </a:rPr>
              <a:t>BREG,</a:t>
            </a:r>
            <a:r>
              <a:rPr sz="3300" spc="-114" dirty="0">
                <a:latin typeface="Carlito"/>
                <a:cs typeface="Carlito"/>
              </a:rPr>
              <a:t> </a:t>
            </a:r>
            <a:r>
              <a:rPr sz="3300" spc="-50" dirty="0">
                <a:latin typeface="Carlito"/>
                <a:cs typeface="Carlito"/>
              </a:rPr>
              <a:t>Y</a:t>
            </a:r>
            <a:endParaRPr sz="3300">
              <a:latin typeface="Carlito"/>
              <a:cs typeface="Carlito"/>
            </a:endParaRPr>
          </a:p>
          <a:p>
            <a:pPr marL="438784" indent="-426084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438784" algn="l"/>
                <a:tab pos="1416050" algn="l"/>
              </a:tabLst>
            </a:pPr>
            <a:r>
              <a:rPr sz="3300" spc="-25" dirty="0">
                <a:latin typeface="Carlito"/>
                <a:cs typeface="Carlito"/>
              </a:rPr>
              <a:t>ADD</a:t>
            </a:r>
            <a:r>
              <a:rPr sz="3300" dirty="0">
                <a:latin typeface="Carlito"/>
                <a:cs typeface="Carlito"/>
              </a:rPr>
              <a:t>	</a:t>
            </a:r>
            <a:r>
              <a:rPr sz="3300" spc="-35" dirty="0">
                <a:latin typeface="Carlito"/>
                <a:cs typeface="Carlito"/>
              </a:rPr>
              <a:t>AREG,</a:t>
            </a:r>
            <a:r>
              <a:rPr sz="3300" spc="-145" dirty="0">
                <a:latin typeface="Carlito"/>
                <a:cs typeface="Carlito"/>
              </a:rPr>
              <a:t> </a:t>
            </a:r>
            <a:r>
              <a:rPr sz="3300" spc="-50" dirty="0">
                <a:latin typeface="Carlito"/>
                <a:cs typeface="Carlito"/>
              </a:rPr>
              <a:t>Y</a:t>
            </a:r>
            <a:endParaRPr sz="3300">
              <a:latin typeface="Carlito"/>
              <a:cs typeface="Carlito"/>
            </a:endParaRPr>
          </a:p>
          <a:p>
            <a:pPr marL="439420" indent="-426720">
              <a:lnSpc>
                <a:spcPct val="100000"/>
              </a:lnSpc>
              <a:spcBef>
                <a:spcPts val="795"/>
              </a:spcBef>
              <a:buAutoNum type="arabicPeriod" startAt="2"/>
              <a:tabLst>
                <a:tab pos="439420" algn="l"/>
              </a:tabLst>
            </a:pPr>
            <a:r>
              <a:rPr sz="3300" spc="-10" dirty="0">
                <a:latin typeface="Carlito"/>
                <a:cs typeface="Carlito"/>
              </a:rPr>
              <a:t>MOVEM</a:t>
            </a:r>
            <a:r>
              <a:rPr sz="3300" spc="-165" dirty="0">
                <a:latin typeface="Carlito"/>
                <a:cs typeface="Carlito"/>
              </a:rPr>
              <a:t> </a:t>
            </a:r>
            <a:r>
              <a:rPr sz="3300" spc="-30" dirty="0">
                <a:latin typeface="Carlito"/>
                <a:cs typeface="Carlito"/>
              </a:rPr>
              <a:t>AREG,</a:t>
            </a:r>
            <a:r>
              <a:rPr sz="3300" spc="-155" dirty="0">
                <a:latin typeface="Carlito"/>
                <a:cs typeface="Carlito"/>
              </a:rPr>
              <a:t> </a:t>
            </a:r>
            <a:r>
              <a:rPr sz="3300" spc="-50" dirty="0">
                <a:latin typeface="Carlito"/>
                <a:cs typeface="Carlito"/>
              </a:rPr>
              <a:t>X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040" y="4042613"/>
            <a:ext cx="740029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sz="3300" b="1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3300" b="1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an</a:t>
            </a:r>
            <a:r>
              <a:rPr sz="3300" b="1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3300" b="1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because</a:t>
            </a:r>
            <a:r>
              <a:rPr sz="3300" b="1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sz="3300"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Carlito"/>
                <a:cs typeface="Carlito"/>
              </a:rPr>
              <a:t>starts</a:t>
            </a:r>
            <a:r>
              <a:rPr sz="3300" b="1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with</a:t>
            </a:r>
            <a:r>
              <a:rPr sz="3300" b="1" spc="-10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Carlito"/>
                <a:cs typeface="Carlito"/>
              </a:rPr>
              <a:t>mnemonic.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368" y="7061770"/>
            <a:ext cx="1937385" cy="184150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27355" indent="-413384">
              <a:lnSpc>
                <a:spcPct val="100000"/>
              </a:lnSpc>
              <a:spcBef>
                <a:spcPts val="905"/>
              </a:spcBef>
              <a:buAutoNum type="arabicPeriod" startAt="6"/>
              <a:tabLst>
                <a:tab pos="427355" algn="l"/>
              </a:tabLst>
            </a:pPr>
            <a:r>
              <a:rPr sz="3300" dirty="0">
                <a:latin typeface="Carlito"/>
                <a:cs typeface="Carlito"/>
              </a:rPr>
              <a:t>X</a:t>
            </a:r>
            <a:r>
              <a:rPr sz="3300" spc="-25" dirty="0">
                <a:latin typeface="Carlito"/>
                <a:cs typeface="Carlito"/>
              </a:rPr>
              <a:t> </a:t>
            </a:r>
            <a:r>
              <a:rPr sz="3300" dirty="0">
                <a:latin typeface="Carlito"/>
                <a:cs typeface="Carlito"/>
              </a:rPr>
              <a:t>DC</a:t>
            </a:r>
            <a:r>
              <a:rPr sz="3300" spc="-160" dirty="0">
                <a:latin typeface="Carlito"/>
                <a:cs typeface="Carlito"/>
              </a:rPr>
              <a:t> </a:t>
            </a:r>
            <a:r>
              <a:rPr sz="3300" spc="-20" dirty="0">
                <a:latin typeface="Carlito"/>
                <a:cs typeface="Carlito"/>
              </a:rPr>
              <a:t>‘10’</a:t>
            </a:r>
            <a:endParaRPr sz="3300">
              <a:latin typeface="Carlito"/>
              <a:cs typeface="Carlito"/>
            </a:endParaRPr>
          </a:p>
          <a:p>
            <a:pPr marL="438784" indent="-426084">
              <a:lnSpc>
                <a:spcPct val="100000"/>
              </a:lnSpc>
              <a:spcBef>
                <a:spcPts val="810"/>
              </a:spcBef>
              <a:buAutoNum type="arabicPeriod" startAt="6"/>
              <a:tabLst>
                <a:tab pos="438784" algn="l"/>
                <a:tab pos="1405890" algn="l"/>
              </a:tabLst>
            </a:pPr>
            <a:r>
              <a:rPr sz="3300" dirty="0">
                <a:latin typeface="Carlito"/>
                <a:cs typeface="Carlito"/>
              </a:rPr>
              <a:t>Y</a:t>
            </a:r>
            <a:r>
              <a:rPr sz="3300" spc="-25" dirty="0">
                <a:latin typeface="Carlito"/>
                <a:cs typeface="Carlito"/>
              </a:rPr>
              <a:t> DS</a:t>
            </a:r>
            <a:r>
              <a:rPr sz="3300" dirty="0">
                <a:latin typeface="Carlito"/>
                <a:cs typeface="Carlito"/>
              </a:rPr>
              <a:t>	</a:t>
            </a:r>
            <a:r>
              <a:rPr sz="3300" spc="-50" dirty="0">
                <a:latin typeface="Carlito"/>
                <a:cs typeface="Carlito"/>
              </a:rPr>
              <a:t>1</a:t>
            </a:r>
            <a:endParaRPr sz="3300">
              <a:latin typeface="Carlito"/>
              <a:cs typeface="Carlito"/>
            </a:endParaRPr>
          </a:p>
          <a:p>
            <a:pPr marL="438784" indent="-426084">
              <a:lnSpc>
                <a:spcPct val="100000"/>
              </a:lnSpc>
              <a:spcBef>
                <a:spcPts val="800"/>
              </a:spcBef>
              <a:buAutoNum type="arabicPeriod" startAt="6"/>
              <a:tabLst>
                <a:tab pos="438784" algn="l"/>
              </a:tabLst>
            </a:pPr>
            <a:r>
              <a:rPr sz="3300" spc="-25" dirty="0">
                <a:latin typeface="Carlito"/>
                <a:cs typeface="Carlito"/>
              </a:rPr>
              <a:t>END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7720" y="7061770"/>
            <a:ext cx="7404734" cy="12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20400"/>
              </a:lnSpc>
              <a:spcBef>
                <a:spcPts val="100"/>
              </a:spcBef>
            </a:pP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sz="3300" b="1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3300" b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an</a:t>
            </a:r>
            <a:r>
              <a:rPr sz="33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DS/</a:t>
            </a:r>
            <a:r>
              <a:rPr sz="3300" b="1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DL</a:t>
            </a:r>
            <a:r>
              <a:rPr sz="3300" b="1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spc="-50" dirty="0">
                <a:solidFill>
                  <a:srgbClr val="FF0000"/>
                </a:solidFill>
                <a:latin typeface="Carlito"/>
                <a:cs typeface="Carlito"/>
              </a:rPr>
              <a:t>statement</a:t>
            </a:r>
            <a:r>
              <a:rPr sz="3300" b="1" spc="-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because</a:t>
            </a:r>
            <a:r>
              <a:rPr sz="3300"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sz="3300"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has</a:t>
            </a:r>
            <a:r>
              <a:rPr sz="3300" b="1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spc="-25" dirty="0">
                <a:solidFill>
                  <a:srgbClr val="FF0000"/>
                </a:solidFill>
                <a:latin typeface="Carlito"/>
                <a:cs typeface="Carlito"/>
              </a:rPr>
              <a:t>DC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sz="3300" b="1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3300" b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an</a:t>
            </a:r>
            <a:r>
              <a:rPr sz="3300" b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DS/</a:t>
            </a:r>
            <a:r>
              <a:rPr sz="3300" b="1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DL</a:t>
            </a:r>
            <a:r>
              <a:rPr sz="33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spc="-40" dirty="0">
                <a:solidFill>
                  <a:srgbClr val="FF0000"/>
                </a:solidFill>
                <a:latin typeface="Carlito"/>
                <a:cs typeface="Carlito"/>
              </a:rPr>
              <a:t>statement</a:t>
            </a:r>
            <a:r>
              <a:rPr sz="3300" b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because</a:t>
            </a:r>
            <a:r>
              <a:rPr sz="3300" b="1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sz="33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dirty="0">
                <a:solidFill>
                  <a:srgbClr val="FF0000"/>
                </a:solidFill>
                <a:latin typeface="Carlito"/>
                <a:cs typeface="Carlito"/>
              </a:rPr>
              <a:t>has</a:t>
            </a:r>
            <a:r>
              <a:rPr sz="3300" b="1" spc="-1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300" b="1" spc="-25" dirty="0">
                <a:solidFill>
                  <a:srgbClr val="FF0000"/>
                </a:solidFill>
                <a:latin typeface="Carlito"/>
                <a:cs typeface="Carlito"/>
              </a:rPr>
              <a:t>DS</a:t>
            </a:r>
            <a:endParaRPr sz="3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777" y="254635"/>
            <a:ext cx="68580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>
                <a:solidFill>
                  <a:srgbClr val="000000"/>
                </a:solidFill>
              </a:rPr>
              <a:t>Identify</a:t>
            </a:r>
            <a:r>
              <a:rPr sz="6400" spc="-175" dirty="0">
                <a:solidFill>
                  <a:srgbClr val="000000"/>
                </a:solidFill>
              </a:rPr>
              <a:t> </a:t>
            </a:r>
            <a:r>
              <a:rPr sz="6400" dirty="0">
                <a:solidFill>
                  <a:srgbClr val="000000"/>
                </a:solidFill>
              </a:rPr>
              <a:t>the</a:t>
            </a:r>
            <a:r>
              <a:rPr sz="6400" spc="-125" dirty="0">
                <a:solidFill>
                  <a:srgbClr val="000000"/>
                </a:solidFill>
              </a:rPr>
              <a:t> </a:t>
            </a:r>
            <a:r>
              <a:rPr sz="6400" dirty="0">
                <a:solidFill>
                  <a:srgbClr val="000000"/>
                </a:solidFill>
              </a:rPr>
              <a:t>types</a:t>
            </a:r>
            <a:r>
              <a:rPr sz="6400" spc="-125" dirty="0">
                <a:solidFill>
                  <a:srgbClr val="000000"/>
                </a:solidFill>
              </a:rPr>
              <a:t> </a:t>
            </a:r>
            <a:r>
              <a:rPr sz="6400" spc="-25" dirty="0">
                <a:solidFill>
                  <a:srgbClr val="000000"/>
                </a:solidFill>
              </a:rPr>
              <a:t>of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1230477" y="1445793"/>
            <a:ext cx="999490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80"/>
              </a:lnSpc>
            </a:pPr>
            <a:r>
              <a:rPr sz="6400" b="1" spc="-45" dirty="0">
                <a:latin typeface="Carlito"/>
                <a:cs typeface="Carlito"/>
              </a:rPr>
              <a:t>sta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5096" y="1445793"/>
            <a:ext cx="277685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80"/>
              </a:lnSpc>
            </a:pPr>
            <a:r>
              <a:rPr sz="6400" b="1" spc="-50" dirty="0">
                <a:latin typeface="Carlito"/>
                <a:cs typeface="Carlito"/>
              </a:rPr>
              <a:t>tements</a:t>
            </a:r>
            <a:endParaRPr sz="6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109" y="1393444"/>
          <a:ext cx="11704320" cy="834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235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State.No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700" i="1" spc="-25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MR.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700" i="1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ANAND</a:t>
                      </a:r>
                      <a:r>
                        <a:rPr sz="2700" i="1" spc="75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700" i="1" spc="-10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GHARU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777" y="254635"/>
            <a:ext cx="68580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>
                <a:solidFill>
                  <a:srgbClr val="000000"/>
                </a:solidFill>
              </a:rPr>
              <a:t>Identify</a:t>
            </a:r>
            <a:r>
              <a:rPr sz="6400" spc="-175" dirty="0">
                <a:solidFill>
                  <a:srgbClr val="000000"/>
                </a:solidFill>
              </a:rPr>
              <a:t> </a:t>
            </a:r>
            <a:r>
              <a:rPr sz="6400" dirty="0">
                <a:solidFill>
                  <a:srgbClr val="000000"/>
                </a:solidFill>
              </a:rPr>
              <a:t>the</a:t>
            </a:r>
            <a:r>
              <a:rPr sz="6400" spc="-125" dirty="0">
                <a:solidFill>
                  <a:srgbClr val="000000"/>
                </a:solidFill>
              </a:rPr>
              <a:t> </a:t>
            </a:r>
            <a:r>
              <a:rPr sz="6400" dirty="0">
                <a:solidFill>
                  <a:srgbClr val="000000"/>
                </a:solidFill>
              </a:rPr>
              <a:t>types</a:t>
            </a:r>
            <a:r>
              <a:rPr sz="6400" spc="-125" dirty="0">
                <a:solidFill>
                  <a:srgbClr val="000000"/>
                </a:solidFill>
              </a:rPr>
              <a:t> </a:t>
            </a:r>
            <a:r>
              <a:rPr sz="6400" spc="-25" dirty="0">
                <a:solidFill>
                  <a:srgbClr val="000000"/>
                </a:solidFill>
              </a:rPr>
              <a:t>of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1230477" y="1445793"/>
            <a:ext cx="999490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80"/>
              </a:lnSpc>
            </a:pPr>
            <a:r>
              <a:rPr sz="6400" b="1" spc="-45" dirty="0">
                <a:latin typeface="Carlito"/>
                <a:cs typeface="Carlito"/>
              </a:rPr>
              <a:t>sta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5096" y="1445793"/>
            <a:ext cx="277685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80"/>
              </a:lnSpc>
            </a:pPr>
            <a:r>
              <a:rPr sz="6400" b="1" spc="-50" dirty="0">
                <a:latin typeface="Carlito"/>
                <a:cs typeface="Carlito"/>
              </a:rPr>
              <a:t>tements</a:t>
            </a:r>
            <a:endParaRPr sz="6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109" y="1393444"/>
          <a:ext cx="11704320" cy="834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235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State.No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AD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IS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IS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IS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IS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DS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DS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700" i="1" spc="-25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MR.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700" i="1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ANAND</a:t>
                      </a:r>
                      <a:r>
                        <a:rPr sz="2700" i="1" spc="75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700" i="1" spc="-10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GHARU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AD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274" y="718565"/>
            <a:ext cx="1057084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10" dirty="0"/>
              <a:t>Advanced</a:t>
            </a:r>
            <a:r>
              <a:rPr sz="6400" spc="-280" dirty="0"/>
              <a:t> </a:t>
            </a:r>
            <a:r>
              <a:rPr sz="6400" spc="-10" dirty="0"/>
              <a:t>Assembler</a:t>
            </a:r>
            <a:r>
              <a:rPr sz="6400" spc="-315" dirty="0"/>
              <a:t> </a:t>
            </a:r>
            <a:r>
              <a:rPr sz="6400" spc="-10" dirty="0"/>
              <a:t>Directives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255901"/>
            <a:ext cx="2256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10" dirty="0">
                <a:latin typeface="Carlito"/>
                <a:cs typeface="Carlito"/>
              </a:rPr>
              <a:t>ORIGIN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92" y="4753812"/>
            <a:ext cx="15455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35" dirty="0">
                <a:latin typeface="Carlito"/>
                <a:cs typeface="Carlito"/>
              </a:rPr>
              <a:t>EQU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892" y="7251572"/>
            <a:ext cx="19850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690" dirty="0">
                <a:latin typeface="Carlito"/>
                <a:cs typeface="Carlito"/>
              </a:rPr>
              <a:t>L</a:t>
            </a:r>
            <a:r>
              <a:rPr sz="4600" spc="-254" dirty="0">
                <a:latin typeface="Carlito"/>
                <a:cs typeface="Carlito"/>
              </a:rPr>
              <a:t>T</a:t>
            </a:r>
            <a:r>
              <a:rPr sz="4600" spc="5" dirty="0">
                <a:latin typeface="Carlito"/>
                <a:cs typeface="Carlito"/>
              </a:rPr>
              <a:t>O</a:t>
            </a:r>
            <a:r>
              <a:rPr sz="4600" spc="-70" dirty="0">
                <a:latin typeface="Carlito"/>
                <a:cs typeface="Carlito"/>
              </a:rPr>
              <a:t>R</a:t>
            </a:r>
            <a:r>
              <a:rPr sz="4600" spc="5" dirty="0">
                <a:latin typeface="Carlito"/>
                <a:cs typeface="Carlito"/>
              </a:rPr>
              <a:t>G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91" y="-33452"/>
            <a:ext cx="105670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10" dirty="0"/>
              <a:t>Advanced</a:t>
            </a:r>
            <a:r>
              <a:rPr sz="6400" spc="-285" dirty="0"/>
              <a:t> </a:t>
            </a:r>
            <a:r>
              <a:rPr sz="6400" spc="-10" dirty="0"/>
              <a:t>Assembler</a:t>
            </a:r>
            <a:r>
              <a:rPr sz="6400" spc="-325" dirty="0"/>
              <a:t> </a:t>
            </a:r>
            <a:r>
              <a:rPr sz="6400" spc="-10" dirty="0"/>
              <a:t>Directives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256438" y="1430781"/>
            <a:ext cx="12340590" cy="230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Times New Roman"/>
                <a:cs typeface="Times New Roman"/>
              </a:rPr>
              <a:t>Origin</a:t>
            </a:r>
            <a:r>
              <a:rPr sz="4000" b="1" spc="80" dirty="0">
                <a:latin typeface="Times New Roman"/>
                <a:cs typeface="Times New Roman"/>
              </a:rPr>
              <a:t> </a:t>
            </a:r>
            <a:r>
              <a:rPr sz="4000" b="1" spc="-50" dirty="0"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50100"/>
              </a:lnSpc>
              <a:spcBef>
                <a:spcPts val="1600"/>
              </a:spcBef>
              <a:tabLst>
                <a:tab pos="833755" algn="l"/>
                <a:tab pos="2001520" algn="l"/>
                <a:tab pos="3633470" algn="l"/>
                <a:tab pos="4507230" algn="l"/>
                <a:tab pos="5193030" algn="l"/>
                <a:tab pos="7031355" algn="l"/>
                <a:tab pos="8220075" algn="l"/>
                <a:tab pos="8721090" algn="l"/>
                <a:tab pos="9612630" algn="l"/>
                <a:tab pos="11728450" algn="l"/>
              </a:tabLst>
            </a:pPr>
            <a:r>
              <a:rPr sz="3200" spc="-2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origin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directive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tells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assembler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where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load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instructions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memory.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438" y="5036896"/>
            <a:ext cx="1989455" cy="1424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SYNTAX</a:t>
            </a:r>
            <a:r>
              <a:rPr sz="3200" b="1" spc="150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325"/>
              </a:spcBef>
            </a:pPr>
            <a:r>
              <a:rPr sz="3200" spc="-10" dirty="0">
                <a:latin typeface="Times New Roman"/>
                <a:cs typeface="Times New Roman"/>
              </a:rPr>
              <a:t>ORIGIN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739" y="1642999"/>
            <a:ext cx="12107545" cy="7188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Source</a:t>
            </a:r>
            <a:r>
              <a:rPr sz="40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40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</a:t>
            </a:r>
            <a:r>
              <a:rPr sz="4000" spc="3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or</a:t>
            </a:r>
            <a:r>
              <a:rPr sz="4000" spc="3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set</a:t>
            </a:r>
            <a:r>
              <a:rPr sz="4000" spc="3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3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instructions</a:t>
            </a:r>
            <a:r>
              <a:rPr sz="4000" spc="40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written</a:t>
            </a:r>
            <a:r>
              <a:rPr sz="4000" spc="3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365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Times New Roman"/>
                <a:cs typeface="Times New Roman"/>
              </a:rPr>
              <a:t>a </a:t>
            </a:r>
            <a:r>
              <a:rPr sz="4000" dirty="0">
                <a:latin typeface="Times New Roman"/>
                <a:cs typeface="Times New Roman"/>
              </a:rPr>
              <a:t>high-level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programming</a:t>
            </a:r>
            <a:r>
              <a:rPr sz="4000" spc="15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9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9525">
              <a:lnSpc>
                <a:spcPct val="100000"/>
              </a:lnSpc>
              <a:spcBef>
                <a:spcPts val="5"/>
              </a:spcBef>
              <a:tabLst>
                <a:tab pos="1767839" algn="l"/>
                <a:tab pos="3039110" algn="l"/>
                <a:tab pos="3481070" algn="l"/>
                <a:tab pos="4117975" algn="l"/>
                <a:tab pos="6130290" algn="l"/>
                <a:tab pos="8259445" algn="l"/>
                <a:tab pos="10050145" algn="l"/>
                <a:tab pos="10748010" algn="l"/>
              </a:tabLst>
            </a:pPr>
            <a:r>
              <a:rPr sz="4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spc="-5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machine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language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version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of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source code.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9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10795">
              <a:lnSpc>
                <a:spcPct val="100000"/>
              </a:lnSpc>
              <a:tabLst>
                <a:tab pos="1710055" algn="l"/>
                <a:tab pos="2923540" algn="l"/>
                <a:tab pos="3305810" algn="l"/>
                <a:tab pos="5262880" algn="l"/>
                <a:tab pos="6794500" algn="l"/>
                <a:tab pos="7407275" algn="l"/>
                <a:tab pos="9419590" algn="l"/>
                <a:tab pos="10601960" algn="l"/>
              </a:tabLst>
            </a:pPr>
            <a:r>
              <a:rPr sz="4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Target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program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output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in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Machine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code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(binary form)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-50" dirty="0">
                <a:latin typeface="Times New Roman"/>
                <a:cs typeface="Times New Roman"/>
              </a:rPr>
              <a:t>,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5917" y="-17271"/>
            <a:ext cx="5033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0000CC"/>
                </a:solidFill>
                <a:latin typeface="Times New Roman"/>
                <a:cs typeface="Times New Roman"/>
              </a:rPr>
              <a:t>Introduction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91" y="-33452"/>
            <a:ext cx="105670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10" dirty="0"/>
              <a:t>Advanced</a:t>
            </a:r>
            <a:r>
              <a:rPr sz="6400" spc="-285" dirty="0"/>
              <a:t> </a:t>
            </a:r>
            <a:r>
              <a:rPr sz="6400" spc="-10" dirty="0"/>
              <a:t>Assembler</a:t>
            </a:r>
            <a:r>
              <a:rPr sz="6400" spc="-325" dirty="0"/>
              <a:t> </a:t>
            </a:r>
            <a:r>
              <a:rPr sz="6400" spc="-10" dirty="0"/>
              <a:t>Directives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256438" y="1142136"/>
            <a:ext cx="12669520" cy="7272020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000" b="1" spc="-10" dirty="0">
                <a:latin typeface="Times New Roman"/>
                <a:cs typeface="Times New Roman"/>
              </a:rPr>
              <a:t>Equate:</a:t>
            </a: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270"/>
              </a:spcBef>
              <a:tabLst>
                <a:tab pos="1129665" algn="l"/>
                <a:tab pos="2501265" algn="l"/>
                <a:tab pos="4630420" algn="l"/>
                <a:tab pos="5296535" algn="l"/>
                <a:tab pos="6561455" algn="l"/>
                <a:tab pos="7284084" algn="l"/>
                <a:tab pos="8948420" algn="l"/>
                <a:tab pos="9495790" algn="l"/>
                <a:tab pos="10930255" algn="l"/>
                <a:tab pos="12167235" algn="l"/>
              </a:tabLst>
            </a:pPr>
            <a:r>
              <a:rPr sz="4000" spc="-25" dirty="0">
                <a:latin typeface="Times New Roman"/>
                <a:cs typeface="Times New Roman"/>
              </a:rPr>
              <a:t>The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EQU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directive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is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used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35" dirty="0">
                <a:latin typeface="Times New Roman"/>
                <a:cs typeface="Times New Roman"/>
              </a:rPr>
              <a:t>to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equate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name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with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an </a:t>
            </a:r>
            <a:r>
              <a:rPr sz="4000" dirty="0">
                <a:latin typeface="Times New Roman"/>
                <a:cs typeface="Times New Roman"/>
              </a:rPr>
              <a:t>expression,</a:t>
            </a:r>
            <a:r>
              <a:rPr sz="4000" spc="1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symbolic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address,</a:t>
            </a:r>
            <a:endParaRPr sz="40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1395"/>
              </a:spcBef>
              <a:tabLst>
                <a:tab pos="632460" algn="l"/>
                <a:tab pos="2720975" algn="l"/>
                <a:tab pos="5025390" algn="l"/>
                <a:tab pos="5965825" algn="l"/>
                <a:tab pos="7272020" algn="l"/>
                <a:tab pos="7808595" algn="l"/>
                <a:tab pos="8947150" algn="l"/>
                <a:tab pos="9568815" algn="l"/>
                <a:tab pos="9989820" algn="l"/>
                <a:tab pos="11827510" algn="l"/>
                <a:tab pos="12309475" algn="l"/>
              </a:tabLst>
            </a:pPr>
            <a:r>
              <a:rPr sz="4000" spc="-25" dirty="0">
                <a:latin typeface="Times New Roman"/>
                <a:cs typeface="Times New Roman"/>
              </a:rPr>
              <a:t>or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number.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Whenever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this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name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is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used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as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symbol,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it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is </a:t>
            </a:r>
            <a:r>
              <a:rPr sz="4000" spc="-10" dirty="0">
                <a:latin typeface="Times New Roman"/>
                <a:cs typeface="Times New Roman"/>
              </a:rPr>
              <a:t>replaced.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00"/>
              </a:lnSpc>
            </a:pPr>
            <a:r>
              <a:rPr sz="3700" dirty="0">
                <a:latin typeface="Times New Roman"/>
                <a:cs typeface="Times New Roman"/>
              </a:rPr>
              <a:t>We</a:t>
            </a:r>
            <a:r>
              <a:rPr sz="3700" spc="3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might</a:t>
            </a:r>
            <a:r>
              <a:rPr sz="3700" spc="3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do</a:t>
            </a:r>
            <a:r>
              <a:rPr sz="3700" spc="3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something,</a:t>
            </a:r>
            <a:r>
              <a:rPr sz="3700" spc="35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such</a:t>
            </a:r>
            <a:r>
              <a:rPr sz="3700" spc="3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as</a:t>
            </a:r>
            <a:r>
              <a:rPr sz="3700" spc="3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the</a:t>
            </a:r>
            <a:r>
              <a:rPr sz="3700" spc="3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following,</a:t>
            </a:r>
            <a:r>
              <a:rPr sz="3700" spc="3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which</a:t>
            </a:r>
            <a:r>
              <a:rPr sz="3700" spc="32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makes</a:t>
            </a:r>
            <a:r>
              <a:rPr sz="3700" spc="315" dirty="0">
                <a:latin typeface="Times New Roman"/>
                <a:cs typeface="Times New Roman"/>
              </a:rPr>
              <a:t> </a:t>
            </a:r>
            <a:r>
              <a:rPr sz="3700" spc="-25" dirty="0">
                <a:latin typeface="Times New Roman"/>
                <a:cs typeface="Times New Roman"/>
              </a:rPr>
              <a:t>the </a:t>
            </a:r>
            <a:r>
              <a:rPr sz="3700" dirty="0">
                <a:latin typeface="Times New Roman"/>
                <a:cs typeface="Times New Roman"/>
              </a:rPr>
              <a:t>symbol</a:t>
            </a:r>
            <a:r>
              <a:rPr sz="3700" spc="5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R12</a:t>
            </a:r>
            <a:r>
              <a:rPr sz="3700" spc="4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to</a:t>
            </a:r>
            <a:r>
              <a:rPr sz="3700" spc="48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be</a:t>
            </a:r>
            <a:r>
              <a:rPr sz="3700" spc="47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equal</a:t>
            </a:r>
            <a:r>
              <a:rPr sz="3700" spc="49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to</a:t>
            </a:r>
            <a:r>
              <a:rPr sz="3700" spc="46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12,</a:t>
            </a:r>
            <a:r>
              <a:rPr sz="3700" spc="4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and</a:t>
            </a:r>
            <a:r>
              <a:rPr sz="3700" spc="4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replaced</a:t>
            </a:r>
            <a:r>
              <a:rPr sz="3700" spc="49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by</a:t>
            </a:r>
            <a:r>
              <a:rPr sz="3700" spc="4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that</a:t>
            </a:r>
            <a:r>
              <a:rPr sz="3700" spc="5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value</a:t>
            </a:r>
            <a:r>
              <a:rPr sz="3700" spc="500" dirty="0">
                <a:latin typeface="Times New Roman"/>
                <a:cs typeface="Times New Roman"/>
              </a:rPr>
              <a:t> </a:t>
            </a:r>
            <a:r>
              <a:rPr sz="3700" spc="-20" dirty="0">
                <a:latin typeface="Times New Roman"/>
                <a:cs typeface="Times New Roman"/>
              </a:rPr>
              <a:t>when </a:t>
            </a:r>
            <a:r>
              <a:rPr sz="3700" dirty="0">
                <a:latin typeface="Times New Roman"/>
                <a:cs typeface="Times New Roman"/>
              </a:rPr>
              <a:t>the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assembler</a:t>
            </a:r>
            <a:r>
              <a:rPr sz="3700" spc="1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spc="-20" dirty="0">
                <a:latin typeface="Times New Roman"/>
                <a:cs typeface="Times New Roman"/>
              </a:rPr>
              <a:t>run.</a:t>
            </a:r>
            <a:endParaRPr sz="370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  <a:spcBef>
                <a:spcPts val="1395"/>
              </a:spcBef>
              <a:tabLst>
                <a:tab pos="2260600" algn="l"/>
                <a:tab pos="3639820" algn="l"/>
                <a:tab pos="4953635" algn="l"/>
              </a:tabLst>
            </a:pPr>
            <a:r>
              <a:rPr sz="4000" spc="-20" dirty="0">
                <a:latin typeface="Times New Roman"/>
                <a:cs typeface="Times New Roman"/>
              </a:rPr>
              <a:t>E.G.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R12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EQU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12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91" y="-33452"/>
            <a:ext cx="105670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10" dirty="0"/>
              <a:t>Advanced</a:t>
            </a:r>
            <a:r>
              <a:rPr sz="6400" spc="-285" dirty="0"/>
              <a:t> </a:t>
            </a:r>
            <a:r>
              <a:rPr sz="6400" spc="-10" dirty="0"/>
              <a:t>Assembler</a:t>
            </a:r>
            <a:r>
              <a:rPr sz="6400" spc="-325" dirty="0"/>
              <a:t> </a:t>
            </a:r>
            <a:r>
              <a:rPr sz="6400" spc="-10" dirty="0"/>
              <a:t>Directives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256438" y="1430781"/>
            <a:ext cx="12663805" cy="75825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Times New Roman"/>
                <a:cs typeface="Times New Roman"/>
              </a:rPr>
              <a:t>LTORG</a:t>
            </a:r>
            <a:r>
              <a:rPr sz="4000" b="1" spc="70" dirty="0">
                <a:latin typeface="Times New Roman"/>
                <a:cs typeface="Times New Roman"/>
              </a:rPr>
              <a:t> </a:t>
            </a:r>
            <a:r>
              <a:rPr sz="4000" b="1" spc="-50" dirty="0"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480"/>
              </a:spcBef>
              <a:tabLst>
                <a:tab pos="981710" algn="l"/>
                <a:tab pos="2794000" algn="l"/>
                <a:tab pos="4696460" algn="l"/>
                <a:tab pos="6548120" algn="l"/>
                <a:tab pos="7360284" algn="l"/>
                <a:tab pos="9495790" algn="l"/>
                <a:tab pos="10096500" algn="l"/>
                <a:tab pos="12071350" algn="l"/>
              </a:tabLst>
            </a:pPr>
            <a:r>
              <a:rPr sz="3700" spc="-25" dirty="0">
                <a:latin typeface="Times New Roman"/>
                <a:cs typeface="Times New Roman"/>
              </a:rPr>
              <a:t>The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LTORG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directive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instructs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5" dirty="0">
                <a:latin typeface="Times New Roman"/>
                <a:cs typeface="Times New Roman"/>
              </a:rPr>
              <a:t>the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assembler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5" dirty="0">
                <a:latin typeface="Times New Roman"/>
                <a:cs typeface="Times New Roman"/>
              </a:rPr>
              <a:t>to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assemble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5" dirty="0">
                <a:latin typeface="Times New Roman"/>
                <a:cs typeface="Times New Roman"/>
              </a:rPr>
              <a:t>the </a:t>
            </a:r>
            <a:r>
              <a:rPr sz="3700" dirty="0">
                <a:latin typeface="Times New Roman"/>
                <a:cs typeface="Times New Roman"/>
              </a:rPr>
              <a:t>current</a:t>
            </a:r>
            <a:r>
              <a:rPr sz="3700" spc="15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literal</a:t>
            </a:r>
            <a:r>
              <a:rPr sz="3700" spc="12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pool</a:t>
            </a:r>
            <a:r>
              <a:rPr sz="3700" spc="12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immediately.</a:t>
            </a:r>
            <a:endParaRPr sz="3700">
              <a:latin typeface="Times New Roman"/>
              <a:cs typeface="Times New Roman"/>
            </a:endParaRPr>
          </a:p>
          <a:p>
            <a:pPr marL="12700" marR="7620">
              <a:lnSpc>
                <a:spcPct val="150000"/>
              </a:lnSpc>
              <a:spcBef>
                <a:spcPts val="1405"/>
              </a:spcBef>
              <a:tabLst>
                <a:tab pos="1013460" algn="l"/>
                <a:tab pos="2627630" algn="l"/>
                <a:tab pos="3737610" algn="l"/>
                <a:tab pos="5539105" algn="l"/>
                <a:tab pos="5958205" algn="l"/>
                <a:tab pos="8049259" algn="l"/>
                <a:tab pos="8657590" algn="l"/>
                <a:tab pos="11061065" algn="l"/>
              </a:tabLst>
            </a:pPr>
            <a:r>
              <a:rPr sz="3700" b="1" spc="-25" dirty="0">
                <a:latin typeface="Times New Roman"/>
                <a:cs typeface="Times New Roman"/>
              </a:rPr>
              <a:t>The</a:t>
            </a:r>
            <a:r>
              <a:rPr sz="3700" b="1" dirty="0">
                <a:latin typeface="Times New Roman"/>
                <a:cs typeface="Times New Roman"/>
              </a:rPr>
              <a:t>	</a:t>
            </a:r>
            <a:r>
              <a:rPr sz="3700" b="1" spc="-10" dirty="0">
                <a:latin typeface="Times New Roman"/>
                <a:cs typeface="Times New Roman"/>
              </a:rPr>
              <a:t>Literal</a:t>
            </a:r>
            <a:r>
              <a:rPr sz="3700" b="1" dirty="0">
                <a:latin typeface="Times New Roman"/>
                <a:cs typeface="Times New Roman"/>
              </a:rPr>
              <a:t>	</a:t>
            </a:r>
            <a:r>
              <a:rPr sz="3700" b="1" spc="-20" dirty="0">
                <a:latin typeface="Times New Roman"/>
                <a:cs typeface="Times New Roman"/>
              </a:rPr>
              <a:t>Pool</a:t>
            </a:r>
            <a:r>
              <a:rPr sz="3700" b="1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contains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50" dirty="0">
                <a:latin typeface="Times New Roman"/>
                <a:cs typeface="Times New Roman"/>
              </a:rPr>
              <a:t>a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collection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25" dirty="0">
                <a:latin typeface="Times New Roman"/>
                <a:cs typeface="Times New Roman"/>
              </a:rPr>
              <a:t>of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anonymous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10" dirty="0">
                <a:latin typeface="Times New Roman"/>
                <a:cs typeface="Times New Roman"/>
              </a:rPr>
              <a:t>constant </a:t>
            </a:r>
            <a:r>
              <a:rPr sz="3700" dirty="0">
                <a:latin typeface="Times New Roman"/>
                <a:cs typeface="Times New Roman"/>
              </a:rPr>
              <a:t>definitions,</a:t>
            </a:r>
            <a:r>
              <a:rPr sz="3700" spc="15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which</a:t>
            </a:r>
            <a:r>
              <a:rPr sz="3700" spc="1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are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generated</a:t>
            </a:r>
            <a:r>
              <a:rPr sz="3700" spc="13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by</a:t>
            </a:r>
            <a:r>
              <a:rPr sz="3700" spc="114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the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assembler.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15"/>
              </a:spcBef>
            </a:pPr>
            <a:r>
              <a:rPr sz="3700" dirty="0">
                <a:latin typeface="Times New Roman"/>
                <a:cs typeface="Times New Roman"/>
              </a:rPr>
              <a:t>The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LTORG</a:t>
            </a:r>
            <a:r>
              <a:rPr sz="3700" spc="16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directive</a:t>
            </a:r>
            <a:r>
              <a:rPr sz="3700" spc="1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defines</a:t>
            </a:r>
            <a:r>
              <a:rPr sz="3700" spc="114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the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start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of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8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literal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pool.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29"/>
              </a:spcBef>
            </a:pPr>
            <a:r>
              <a:rPr sz="4000" b="1" dirty="0">
                <a:latin typeface="Times New Roman"/>
                <a:cs typeface="Times New Roman"/>
              </a:rPr>
              <a:t>Syntax</a:t>
            </a:r>
            <a:r>
              <a:rPr sz="4000" b="1" spc="75" dirty="0">
                <a:latin typeface="Times New Roman"/>
                <a:cs typeface="Times New Roman"/>
              </a:rPr>
              <a:t> </a:t>
            </a:r>
            <a:r>
              <a:rPr sz="4000" b="1" spc="-50" dirty="0"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95"/>
              </a:spcBef>
            </a:pPr>
            <a:r>
              <a:rPr sz="4000" spc="-10" dirty="0">
                <a:latin typeface="Times New Roman"/>
                <a:cs typeface="Times New Roman"/>
              </a:rPr>
              <a:t>LTORG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330" y="219837"/>
            <a:ext cx="63220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9405" algn="l"/>
              </a:tabLst>
            </a:pPr>
            <a:r>
              <a:rPr sz="6400" dirty="0"/>
              <a:t>How</a:t>
            </a:r>
            <a:r>
              <a:rPr sz="6400" spc="-140" dirty="0"/>
              <a:t> </a:t>
            </a:r>
            <a:r>
              <a:rPr sz="6400" spc="-25" dirty="0"/>
              <a:t>LC</a:t>
            </a:r>
            <a:r>
              <a:rPr sz="6400" dirty="0"/>
              <a:t>	</a:t>
            </a:r>
            <a:r>
              <a:rPr sz="6400" spc="-25" dirty="0"/>
              <a:t>Operates?</a:t>
            </a:r>
            <a:endParaRPr sz="6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3229" y="1393444"/>
          <a:ext cx="11703049" cy="801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985">
                <a:tc>
                  <a:txBody>
                    <a:bodyPr/>
                    <a:lstStyle/>
                    <a:p>
                      <a:pPr marL="91440">
                        <a:lnSpc>
                          <a:spcPts val="4795"/>
                        </a:lnSpc>
                      </a:pPr>
                      <a:r>
                        <a:rPr sz="40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</a:t>
                      </a:r>
                      <a:r>
                        <a:rPr sz="4000" b="1" spc="-18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40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4795"/>
                        </a:lnSpc>
                      </a:pP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LC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35" dirty="0">
                          <a:latin typeface="Carlito"/>
                          <a:cs typeface="Carlito"/>
                        </a:rPr>
                        <a:t>START</a:t>
                      </a:r>
                      <a:r>
                        <a:rPr sz="27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100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MOVER</a:t>
                      </a:r>
                      <a:r>
                        <a:rPr sz="2700" b="1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7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X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3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MOVER</a:t>
                      </a:r>
                      <a:r>
                        <a:rPr sz="2700" b="1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BREG,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 Y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ADD</a:t>
                      </a:r>
                      <a:r>
                        <a:rPr sz="27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7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BREG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MOVEM</a:t>
                      </a:r>
                      <a:r>
                        <a:rPr sz="2700" b="1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7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X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6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X</a:t>
                      </a:r>
                      <a:r>
                        <a:rPr sz="27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DC</a:t>
                      </a:r>
                      <a:r>
                        <a:rPr sz="27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‘10’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4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7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Y</a:t>
                      </a:r>
                      <a:r>
                        <a:rPr sz="27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DC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‘15’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8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END</a:t>
                      </a:r>
                      <a:endParaRPr sz="2700" dirty="0">
                        <a:latin typeface="Carlito"/>
                        <a:cs typeface="Carlito"/>
                      </a:endParaRPr>
                    </a:p>
                    <a:p>
                      <a:pPr marL="1931670">
                        <a:lnSpc>
                          <a:spcPts val="2705"/>
                        </a:lnSpc>
                        <a:spcBef>
                          <a:spcPts val="800"/>
                        </a:spcBef>
                      </a:pPr>
                      <a:r>
                        <a:rPr lang="en-IN" sz="2700" i="1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                     </a:t>
                      </a: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330" y="219837"/>
            <a:ext cx="61480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How</a:t>
            </a:r>
            <a:r>
              <a:rPr sz="6400" spc="-130" dirty="0"/>
              <a:t> </a:t>
            </a:r>
            <a:r>
              <a:rPr sz="6400" dirty="0"/>
              <a:t>LC</a:t>
            </a:r>
            <a:r>
              <a:rPr sz="6400" spc="-245" dirty="0"/>
              <a:t> </a:t>
            </a:r>
            <a:r>
              <a:rPr sz="6400" spc="-10" dirty="0"/>
              <a:t>Operates?</a:t>
            </a:r>
            <a:endParaRPr sz="6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3229" y="1393444"/>
          <a:ext cx="11703049" cy="801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985">
                <a:tc>
                  <a:txBody>
                    <a:bodyPr/>
                    <a:lstStyle/>
                    <a:p>
                      <a:pPr marL="91440">
                        <a:lnSpc>
                          <a:spcPts val="4795"/>
                        </a:lnSpc>
                      </a:pPr>
                      <a:r>
                        <a:rPr sz="40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</a:t>
                      </a:r>
                      <a:r>
                        <a:rPr sz="4000" b="1" spc="-18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40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206500">
                        <a:lnSpc>
                          <a:spcPts val="4795"/>
                        </a:lnSpc>
                      </a:pP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LC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700" b="1" spc="-45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2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700" b="1" dirty="0">
                          <a:latin typeface="Times New Roman"/>
                          <a:cs typeface="Times New Roman"/>
                        </a:rPr>
                        <a:t>MOVER</a:t>
                      </a:r>
                      <a:r>
                        <a:rPr sz="27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dirty="0">
                          <a:latin typeface="Times New Roman"/>
                          <a:cs typeface="Times New Roman"/>
                        </a:rPr>
                        <a:t>AREG,</a:t>
                      </a:r>
                      <a:r>
                        <a:rPr sz="2700" b="1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293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70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2680970" algn="l"/>
                        </a:tabLst>
                      </a:pPr>
                      <a:r>
                        <a:rPr sz="2700" b="1" dirty="0">
                          <a:latin typeface="Times New Roman"/>
                          <a:cs typeface="Times New Roman"/>
                        </a:rPr>
                        <a:t>MOVER</a:t>
                      </a:r>
                      <a:r>
                        <a:rPr sz="27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spc="-10" dirty="0">
                          <a:latin typeface="Times New Roman"/>
                          <a:cs typeface="Times New Roman"/>
                        </a:rPr>
                        <a:t>BREG,</a:t>
                      </a:r>
                      <a:r>
                        <a:rPr sz="27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b="1" spc="-25" dirty="0">
                          <a:latin typeface="Times New Roman"/>
                          <a:cs typeface="Times New Roman"/>
                        </a:rPr>
                        <a:t>101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2122805" algn="l"/>
                        </a:tabLst>
                      </a:pPr>
                      <a:r>
                        <a:rPr sz="2700" b="1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27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spc="-10" dirty="0">
                          <a:latin typeface="Times New Roman"/>
                          <a:cs typeface="Times New Roman"/>
                        </a:rPr>
                        <a:t>AREG,</a:t>
                      </a:r>
                      <a:r>
                        <a:rPr sz="27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spc="-20" dirty="0">
                          <a:latin typeface="Times New Roman"/>
                          <a:cs typeface="Times New Roman"/>
                        </a:rPr>
                        <a:t>BREG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b="1" spc="-25" dirty="0">
                          <a:latin typeface="Times New Roman"/>
                          <a:cs typeface="Times New Roman"/>
                        </a:rPr>
                        <a:t>102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1828800" algn="l"/>
                          <a:tab pos="3043555" algn="l"/>
                        </a:tabLst>
                      </a:pPr>
                      <a:r>
                        <a:rPr sz="2700" b="1" spc="-10" dirty="0">
                          <a:latin typeface="Times New Roman"/>
                          <a:cs typeface="Times New Roman"/>
                        </a:rPr>
                        <a:t>MOVEM</a:t>
                      </a:r>
                      <a:r>
                        <a:rPr sz="27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spc="-10" dirty="0">
                          <a:latin typeface="Times New Roman"/>
                          <a:cs typeface="Times New Roman"/>
                        </a:rPr>
                        <a:t>AREG,</a:t>
                      </a:r>
                      <a:r>
                        <a:rPr sz="27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b="1" spc="-25" dirty="0">
                          <a:latin typeface="Times New Roman"/>
                          <a:cs typeface="Times New Roman"/>
                        </a:rPr>
                        <a:t>103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dirty="0">
                          <a:latin typeface="Times New Roman"/>
                          <a:cs typeface="Times New Roman"/>
                        </a:rPr>
                        <a:t>DC</a:t>
                      </a:r>
                      <a:r>
                        <a:rPr sz="27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spc="-20" dirty="0">
                          <a:latin typeface="Times New Roman"/>
                          <a:cs typeface="Times New Roman"/>
                        </a:rPr>
                        <a:t>‘10’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700" b="1" spc="-25" dirty="0">
                          <a:latin typeface="Times New Roman"/>
                          <a:cs typeface="Times New Roman"/>
                        </a:rPr>
                        <a:t>104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4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7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7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dirty="0">
                          <a:latin typeface="Times New Roman"/>
                          <a:cs typeface="Times New Roman"/>
                        </a:rPr>
                        <a:t>DC</a:t>
                      </a:r>
                      <a:r>
                        <a:rPr sz="2700" b="1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spc="-20" dirty="0">
                          <a:latin typeface="Times New Roman"/>
                          <a:cs typeface="Times New Roman"/>
                        </a:rPr>
                        <a:t>‘15’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020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700" b="1" spc="-25" dirty="0">
                          <a:latin typeface="Times New Roman"/>
                          <a:cs typeface="Times New Roman"/>
                        </a:rPr>
                        <a:t>105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7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700" b="1" spc="-25" dirty="0">
                          <a:latin typeface="Times New Roman"/>
                          <a:cs typeface="Times New Roman"/>
                        </a:rPr>
                        <a:t>END</a:t>
                      </a: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31670">
                        <a:lnSpc>
                          <a:spcPts val="2705"/>
                        </a:lnSpc>
                        <a:spcBef>
                          <a:spcPts val="640"/>
                        </a:spcBef>
                      </a:pPr>
                      <a:r>
                        <a:rPr lang="en-IN" sz="2700" i="1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                     </a:t>
                      </a: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6" y="-65710"/>
            <a:ext cx="1066038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Identify</a:t>
            </a:r>
            <a:r>
              <a:rPr spc="-140" dirty="0"/>
              <a:t> </a:t>
            </a:r>
            <a:r>
              <a:rPr dirty="0"/>
              <a:t>symbol,</a:t>
            </a:r>
            <a:r>
              <a:rPr spc="-190" dirty="0"/>
              <a:t> </a:t>
            </a:r>
            <a:r>
              <a:rPr spc="-10" dirty="0"/>
              <a:t>literals,</a:t>
            </a:r>
            <a:r>
              <a:rPr spc="-210" dirty="0"/>
              <a:t> </a:t>
            </a:r>
            <a:r>
              <a:rPr dirty="0"/>
              <a:t>AD,</a:t>
            </a:r>
            <a:r>
              <a:rPr spc="-229" dirty="0"/>
              <a:t> </a:t>
            </a:r>
            <a:r>
              <a:rPr dirty="0"/>
              <a:t>DS,</a:t>
            </a:r>
            <a:r>
              <a:rPr spc="-235" dirty="0"/>
              <a:t> </a:t>
            </a:r>
            <a:r>
              <a:rPr dirty="0"/>
              <a:t>IS</a:t>
            </a:r>
            <a:r>
              <a:rPr spc="-155" dirty="0"/>
              <a:t> </a:t>
            </a:r>
            <a:r>
              <a:rPr spc="-50" dirty="0"/>
              <a:t>,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Symbol,</a:t>
            </a:r>
            <a:r>
              <a:rPr spc="-265" dirty="0"/>
              <a:t> </a:t>
            </a:r>
            <a:r>
              <a:rPr dirty="0"/>
              <a:t>Literal</a:t>
            </a:r>
            <a:r>
              <a:rPr spc="-295" dirty="0"/>
              <a:t> </a:t>
            </a:r>
            <a:r>
              <a:rPr spc="-10" dirty="0"/>
              <a:t>Label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892" y="2228468"/>
            <a:ext cx="5005070" cy="566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  <a:tab pos="1918970" algn="l"/>
              </a:tabLst>
            </a:pPr>
            <a:r>
              <a:rPr sz="3700" spc="-10" dirty="0">
                <a:latin typeface="Carlito"/>
                <a:cs typeface="Carlito"/>
              </a:rPr>
              <a:t>START</a:t>
            </a:r>
            <a:r>
              <a:rPr sz="3700" dirty="0">
                <a:latin typeface="Carlito"/>
                <a:cs typeface="Carlito"/>
              </a:rPr>
              <a:t>	</a:t>
            </a:r>
            <a:r>
              <a:rPr sz="3700" spc="-25" dirty="0">
                <a:latin typeface="Carlito"/>
                <a:cs typeface="Carlito"/>
              </a:rPr>
              <a:t>100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  <a:tab pos="2231390" algn="l"/>
              </a:tabLst>
            </a:pPr>
            <a:r>
              <a:rPr sz="3700" spc="-10" dirty="0">
                <a:latin typeface="Carlito"/>
                <a:cs typeface="Carlito"/>
              </a:rPr>
              <a:t>MOVER</a:t>
            </a:r>
            <a:r>
              <a:rPr sz="3700" dirty="0">
                <a:latin typeface="Carlito"/>
                <a:cs typeface="Carlito"/>
              </a:rPr>
              <a:t>	</a:t>
            </a:r>
            <a:r>
              <a:rPr sz="3700" spc="-10" dirty="0">
                <a:latin typeface="Carlito"/>
                <a:cs typeface="Carlito"/>
              </a:rPr>
              <a:t>BREG,</a:t>
            </a:r>
            <a:r>
              <a:rPr sz="3700" spc="-170" dirty="0">
                <a:latin typeface="Carlito"/>
                <a:cs typeface="Carlito"/>
              </a:rPr>
              <a:t> </a:t>
            </a:r>
            <a:r>
              <a:rPr sz="3700" spc="-20" dirty="0">
                <a:latin typeface="Carlito"/>
                <a:cs typeface="Carlito"/>
              </a:rPr>
              <a:t>=‘2’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98475" algn="l"/>
                <a:tab pos="3437254" algn="l"/>
              </a:tabLst>
            </a:pPr>
            <a:r>
              <a:rPr sz="3700" spc="-20" dirty="0">
                <a:latin typeface="Carlito"/>
                <a:cs typeface="Carlito"/>
              </a:rPr>
              <a:t>LOOP</a:t>
            </a:r>
            <a:r>
              <a:rPr sz="3700" spc="-180" dirty="0">
                <a:latin typeface="Carlito"/>
                <a:cs typeface="Carlito"/>
              </a:rPr>
              <a:t> </a:t>
            </a:r>
            <a:r>
              <a:rPr sz="3700" spc="-20" dirty="0">
                <a:latin typeface="Carlito"/>
                <a:cs typeface="Carlito"/>
              </a:rPr>
              <a:t>MOVER</a:t>
            </a:r>
            <a:r>
              <a:rPr sz="3700" dirty="0">
                <a:latin typeface="Carlito"/>
                <a:cs typeface="Carlito"/>
              </a:rPr>
              <a:t>	</a:t>
            </a:r>
            <a:r>
              <a:rPr sz="3700" spc="-20" dirty="0">
                <a:latin typeface="Carlito"/>
                <a:cs typeface="Carlito"/>
              </a:rPr>
              <a:t>AREG,</a:t>
            </a:r>
            <a:r>
              <a:rPr sz="3700" spc="-170" dirty="0">
                <a:latin typeface="Carlito"/>
                <a:cs typeface="Carlito"/>
              </a:rPr>
              <a:t> </a:t>
            </a:r>
            <a:r>
              <a:rPr sz="3700" spc="-50" dirty="0">
                <a:latin typeface="Carlito"/>
                <a:cs typeface="Carlito"/>
              </a:rPr>
              <a:t>N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3700" dirty="0">
                <a:latin typeface="Carlito"/>
                <a:cs typeface="Carlito"/>
              </a:rPr>
              <a:t>ADD</a:t>
            </a:r>
            <a:r>
              <a:rPr sz="3700" spc="-13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BREG,</a:t>
            </a:r>
            <a:r>
              <a:rPr sz="3700" spc="-135" dirty="0">
                <a:latin typeface="Carlito"/>
                <a:cs typeface="Carlito"/>
              </a:rPr>
              <a:t> </a:t>
            </a:r>
            <a:r>
              <a:rPr sz="3700" spc="-20" dirty="0">
                <a:latin typeface="Carlito"/>
                <a:cs typeface="Carlito"/>
              </a:rPr>
              <a:t>=‘1’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3700" dirty="0">
                <a:latin typeface="Carlito"/>
                <a:cs typeface="Carlito"/>
              </a:rPr>
              <a:t>ORIGIN</a:t>
            </a:r>
            <a:r>
              <a:rPr sz="3700" spc="-17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LOOP+5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3700" spc="-10" dirty="0">
                <a:latin typeface="Carlito"/>
                <a:cs typeface="Carlito"/>
              </a:rPr>
              <a:t>LTORG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3700" dirty="0">
                <a:latin typeface="Carlito"/>
                <a:cs typeface="Carlito"/>
              </a:rPr>
              <a:t>ORIGIN</a:t>
            </a:r>
            <a:r>
              <a:rPr sz="3700" spc="-13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NEXT</a:t>
            </a:r>
            <a:r>
              <a:rPr sz="3700" spc="-145" dirty="0">
                <a:latin typeface="Carlito"/>
                <a:cs typeface="Carlito"/>
              </a:rPr>
              <a:t> </a:t>
            </a:r>
            <a:r>
              <a:rPr sz="3700" spc="-25" dirty="0">
                <a:latin typeface="Carlito"/>
                <a:cs typeface="Carlito"/>
              </a:rPr>
              <a:t>+2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3700" dirty="0">
                <a:latin typeface="Carlito"/>
                <a:cs typeface="Carlito"/>
              </a:rPr>
              <a:t>LAST</a:t>
            </a:r>
            <a:r>
              <a:rPr sz="3700" spc="-125" dirty="0">
                <a:latin typeface="Carlito"/>
                <a:cs typeface="Carlito"/>
              </a:rPr>
              <a:t> </a:t>
            </a:r>
            <a:r>
              <a:rPr sz="3700" spc="-20" dirty="0">
                <a:latin typeface="Carlito"/>
                <a:cs typeface="Carlito"/>
              </a:rPr>
              <a:t>STOP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  <a:tab pos="1035050" algn="l"/>
              </a:tabLst>
            </a:pPr>
            <a:r>
              <a:rPr sz="3700" spc="-50" dirty="0">
                <a:latin typeface="Carlito"/>
                <a:cs typeface="Carlito"/>
              </a:rPr>
              <a:t>N</a:t>
            </a:r>
            <a:r>
              <a:rPr sz="3700" dirty="0">
                <a:latin typeface="Carlito"/>
                <a:cs typeface="Carlito"/>
              </a:rPr>
              <a:t>	DC</a:t>
            </a:r>
            <a:r>
              <a:rPr sz="3700" spc="-65" dirty="0">
                <a:latin typeface="Carlito"/>
                <a:cs typeface="Carlito"/>
              </a:rPr>
              <a:t> </a:t>
            </a:r>
            <a:r>
              <a:rPr sz="3700" spc="-25" dirty="0">
                <a:latin typeface="Carlito"/>
                <a:cs typeface="Carlito"/>
              </a:rPr>
              <a:t>‘5’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3700" spc="-25" dirty="0">
                <a:latin typeface="Carlito"/>
                <a:cs typeface="Carlito"/>
              </a:rPr>
              <a:t>END</a:t>
            </a:r>
            <a:endParaRPr sz="3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6414" y="9050528"/>
            <a:ext cx="33248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i="1" dirty="0">
                <a:solidFill>
                  <a:srgbClr val="888888"/>
                </a:solidFill>
                <a:latin typeface="Arial"/>
                <a:cs typeface="Arial"/>
              </a:rPr>
              <a:t>                     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791" y="-45643"/>
            <a:ext cx="113950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/>
              <a:t>Solution</a:t>
            </a:r>
            <a:r>
              <a:rPr sz="6400" spc="-254" dirty="0"/>
              <a:t> </a:t>
            </a:r>
            <a:r>
              <a:rPr sz="6400" dirty="0"/>
              <a:t>(From</a:t>
            </a:r>
            <a:r>
              <a:rPr sz="6400" spc="-285" dirty="0"/>
              <a:t> </a:t>
            </a:r>
            <a:r>
              <a:rPr sz="6400" dirty="0"/>
              <a:t>Previous</a:t>
            </a:r>
            <a:r>
              <a:rPr sz="6400" spc="-285" dirty="0"/>
              <a:t> </a:t>
            </a:r>
            <a:r>
              <a:rPr sz="6400" spc="-10" dirty="0"/>
              <a:t>Example)</a:t>
            </a:r>
            <a:endParaRPr sz="6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9980" y="1718564"/>
          <a:ext cx="11795121" cy="766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1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1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1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703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Sr.</a:t>
                      </a:r>
                      <a:r>
                        <a:rPr sz="34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19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 ol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Literal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50" dirty="0">
                          <a:latin typeface="Arial"/>
                          <a:cs typeface="Arial"/>
                        </a:rPr>
                        <a:t>1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AD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50" dirty="0">
                          <a:latin typeface="Arial"/>
                          <a:cs typeface="Arial"/>
                        </a:rPr>
                        <a:t>2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IS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=2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50" dirty="0">
                          <a:latin typeface="Arial"/>
                          <a:cs typeface="Arial"/>
                        </a:rPr>
                        <a:t>3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IS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50" dirty="0">
                          <a:latin typeface="Arial"/>
                          <a:cs typeface="Arial"/>
                        </a:rPr>
                        <a:t>N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20" dirty="0">
                          <a:latin typeface="Arial"/>
                          <a:cs typeface="Arial"/>
                        </a:rPr>
                        <a:t>LOOP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50" dirty="0">
                          <a:latin typeface="Arial"/>
                          <a:cs typeface="Arial"/>
                        </a:rPr>
                        <a:t>4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IS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=1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400" b="1" spc="-50" dirty="0">
                          <a:latin typeface="Arial"/>
                          <a:cs typeface="Arial"/>
                        </a:rPr>
                        <a:t>5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AD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400" b="1" spc="-50" dirty="0">
                          <a:latin typeface="Arial"/>
                          <a:cs typeface="Arial"/>
                        </a:rPr>
                        <a:t>6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AD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400" b="1" spc="-50" dirty="0">
                          <a:latin typeface="Arial"/>
                          <a:cs typeface="Arial"/>
                        </a:rPr>
                        <a:t>7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AD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400" b="1" spc="-50" dirty="0">
                          <a:latin typeface="Arial"/>
                          <a:cs typeface="Arial"/>
                        </a:rPr>
                        <a:t>8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IS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400" b="1" spc="-20" dirty="0">
                          <a:latin typeface="Arial"/>
                          <a:cs typeface="Arial"/>
                        </a:rPr>
                        <a:t>LAST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400" b="1" spc="-50" dirty="0">
                          <a:latin typeface="Arial"/>
                          <a:cs typeface="Arial"/>
                        </a:rPr>
                        <a:t>9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DS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10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400" b="1" spc="-25" dirty="0">
                          <a:latin typeface="Arial"/>
                          <a:cs typeface="Arial"/>
                        </a:rPr>
                        <a:t>AD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ts val="2535"/>
                        </a:lnSpc>
                        <a:spcBef>
                          <a:spcPts val="2485"/>
                        </a:spcBef>
                      </a:pPr>
                      <a:r>
                        <a:rPr sz="2700" i="1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MR.</a:t>
                      </a:r>
                      <a:r>
                        <a:rPr sz="2700" i="1" spc="50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700" i="1" spc="-25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AN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315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535"/>
                        </a:lnSpc>
                        <a:spcBef>
                          <a:spcPts val="2485"/>
                        </a:spcBef>
                      </a:pPr>
                      <a:r>
                        <a:rPr sz="2700" i="1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700" i="1" spc="60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700" i="1" spc="-25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GHA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315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35"/>
                        </a:lnSpc>
                        <a:spcBef>
                          <a:spcPts val="2485"/>
                        </a:spcBef>
                      </a:pPr>
                      <a:r>
                        <a:rPr sz="2700" i="1" spc="-25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RU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315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2341880">
              <a:lnSpc>
                <a:spcPct val="100000"/>
              </a:lnSpc>
              <a:spcBef>
                <a:spcPts val="95"/>
              </a:spcBef>
            </a:pPr>
            <a:r>
              <a:rPr sz="6400" spc="-10" dirty="0"/>
              <a:t>Machine</a:t>
            </a:r>
            <a:r>
              <a:rPr sz="6400" spc="-300" dirty="0"/>
              <a:t> </a:t>
            </a:r>
            <a:r>
              <a:rPr sz="6400" spc="-10" dirty="0"/>
              <a:t>Structure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222" y="2482849"/>
            <a:ext cx="9205341" cy="6567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496" y="-21259"/>
            <a:ext cx="657034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dirty="0">
                <a:latin typeface="Times New Roman"/>
                <a:cs typeface="Times New Roman"/>
              </a:rPr>
              <a:t>Machine</a:t>
            </a:r>
            <a:r>
              <a:rPr sz="6400" spc="-155" dirty="0">
                <a:latin typeface="Times New Roman"/>
                <a:cs typeface="Times New Roman"/>
              </a:rPr>
              <a:t> </a:t>
            </a:r>
            <a:r>
              <a:rPr sz="6400" spc="-10" dirty="0">
                <a:latin typeface="Times New Roman"/>
                <a:cs typeface="Times New Roman"/>
              </a:rPr>
              <a:t>Structure</a:t>
            </a:r>
            <a:endParaRPr sz="6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28131"/>
            <a:ext cx="12990487" cy="85165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255647"/>
            <a:ext cx="8938895" cy="478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Consider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any</a:t>
            </a:r>
            <a:r>
              <a:rPr sz="4600" spc="-16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hypothetical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assembly language.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It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supports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three</a:t>
            </a:r>
            <a:r>
              <a:rPr sz="4600" spc="-7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registers: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spc="-20" dirty="0">
                <a:latin typeface="Carlito"/>
                <a:cs typeface="Carlito"/>
              </a:rPr>
              <a:t>AREG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10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spc="-20" dirty="0">
                <a:latin typeface="Carlito"/>
                <a:cs typeface="Carlito"/>
              </a:rPr>
              <a:t>BREG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spc="-20" dirty="0">
                <a:latin typeface="Carlito"/>
                <a:cs typeface="Carlito"/>
              </a:rPr>
              <a:t>CREG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892" y="2255901"/>
            <a:ext cx="537019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b="1" dirty="0">
                <a:latin typeface="Carlito"/>
                <a:cs typeface="Carlito"/>
              </a:rPr>
              <a:t>Machine</a:t>
            </a:r>
            <a:r>
              <a:rPr sz="4600" b="1" spc="-229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instruction Format:</a:t>
            </a:r>
            <a:endParaRPr sz="46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002" y="4377309"/>
            <a:ext cx="9605645" cy="23472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8805" y="9243580"/>
              <a:ext cx="120523" cy="120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09" y="9243580"/>
              <a:ext cx="120573" cy="1205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5917" y="-17271"/>
            <a:ext cx="5033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0000CC"/>
                </a:solidFill>
                <a:latin typeface="Times New Roman"/>
                <a:cs typeface="Times New Roman"/>
              </a:rPr>
              <a:t>Introduction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230" y="1022756"/>
            <a:ext cx="12711430" cy="847280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90"/>
              </a:spcBef>
            </a:pP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Preprocessor</a:t>
            </a:r>
            <a:r>
              <a:rPr sz="37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395"/>
              </a:spcBef>
            </a:pP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18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preprocessor</a:t>
            </a:r>
            <a:r>
              <a:rPr sz="3700" spc="22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18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19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18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that</a:t>
            </a:r>
            <a:r>
              <a:rPr sz="3700" spc="19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processes</a:t>
            </a:r>
            <a:r>
              <a:rPr sz="3700" spc="20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its</a:t>
            </a:r>
            <a:r>
              <a:rPr sz="3700" spc="18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input</a:t>
            </a:r>
            <a:r>
              <a:rPr sz="3700" spc="20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data</a:t>
            </a:r>
            <a:r>
              <a:rPr sz="3700" spc="185" dirty="0">
                <a:latin typeface="Times New Roman"/>
                <a:cs typeface="Times New Roman"/>
              </a:rPr>
              <a:t>  </a:t>
            </a:r>
            <a:r>
              <a:rPr sz="3700" spc="-25" dirty="0">
                <a:latin typeface="Times New Roman"/>
                <a:cs typeface="Times New Roman"/>
              </a:rPr>
              <a:t>to </a:t>
            </a:r>
            <a:r>
              <a:rPr sz="3700" dirty="0">
                <a:latin typeface="Times New Roman"/>
                <a:cs typeface="Times New Roman"/>
              </a:rPr>
              <a:t>produce</a:t>
            </a:r>
            <a:r>
              <a:rPr sz="3700" spc="1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output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that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7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used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as</a:t>
            </a:r>
            <a:r>
              <a:rPr sz="3700" spc="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input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to</a:t>
            </a:r>
            <a:r>
              <a:rPr sz="3700" spc="7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another</a:t>
            </a:r>
            <a:r>
              <a:rPr sz="3700" spc="11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program.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9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0000"/>
              </a:lnSpc>
            </a:pP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Editor</a:t>
            </a:r>
            <a:r>
              <a:rPr sz="3700" b="1" spc="6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700" b="1" spc="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58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text</a:t>
            </a:r>
            <a:r>
              <a:rPr sz="3700" spc="6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editor</a:t>
            </a:r>
            <a:r>
              <a:rPr sz="3700" spc="6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5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58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type</a:t>
            </a:r>
            <a:r>
              <a:rPr sz="3700" spc="6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of</a:t>
            </a:r>
            <a:r>
              <a:rPr sz="3700" spc="59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computer</a:t>
            </a:r>
            <a:r>
              <a:rPr sz="3700" spc="61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6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that</a:t>
            </a:r>
            <a:r>
              <a:rPr sz="3700" spc="59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edits </a:t>
            </a:r>
            <a:r>
              <a:rPr sz="3700" dirty="0">
                <a:latin typeface="Times New Roman"/>
                <a:cs typeface="Times New Roman"/>
              </a:rPr>
              <a:t>plain</a:t>
            </a:r>
            <a:r>
              <a:rPr sz="3700" spc="5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text.</a:t>
            </a:r>
            <a:r>
              <a:rPr sz="3700" spc="5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Such</a:t>
            </a:r>
            <a:r>
              <a:rPr sz="3700" spc="6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programs</a:t>
            </a:r>
            <a:r>
              <a:rPr sz="3700" spc="6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are</a:t>
            </a:r>
            <a:r>
              <a:rPr sz="3700" spc="5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sometimes</a:t>
            </a:r>
            <a:r>
              <a:rPr sz="3700" spc="7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known</a:t>
            </a:r>
            <a:r>
              <a:rPr sz="3700" spc="6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as</a:t>
            </a:r>
            <a:r>
              <a:rPr sz="3700" spc="50" dirty="0">
                <a:latin typeface="Times New Roman"/>
                <a:cs typeface="Times New Roman"/>
              </a:rPr>
              <a:t>  </a:t>
            </a:r>
            <a:r>
              <a:rPr sz="3700" spc="-10" dirty="0">
                <a:latin typeface="Times New Roman"/>
                <a:cs typeface="Times New Roman"/>
              </a:rPr>
              <a:t>"notepad" software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0000"/>
              </a:lnSpc>
            </a:pP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Compiler</a:t>
            </a:r>
            <a:r>
              <a:rPr sz="37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7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13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that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translates</a:t>
            </a:r>
            <a:r>
              <a:rPr sz="3700" spc="12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8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11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written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high- </a:t>
            </a:r>
            <a:r>
              <a:rPr sz="3700" dirty="0">
                <a:latin typeface="Times New Roman"/>
                <a:cs typeface="Times New Roman"/>
              </a:rPr>
              <a:t>level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language</a:t>
            </a:r>
            <a:r>
              <a:rPr sz="3700" spc="16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into</a:t>
            </a:r>
            <a:r>
              <a:rPr sz="3700" spc="1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machine</a:t>
            </a:r>
            <a:r>
              <a:rPr sz="3700" spc="135" dirty="0">
                <a:latin typeface="Times New Roman"/>
                <a:cs typeface="Times New Roman"/>
              </a:rPr>
              <a:t> </a:t>
            </a:r>
            <a:r>
              <a:rPr sz="3700" spc="-20" dirty="0">
                <a:latin typeface="Times New Roman"/>
                <a:cs typeface="Times New Roman"/>
              </a:rPr>
              <a:t>code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0000"/>
              </a:lnSpc>
            </a:pP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Assembler</a:t>
            </a:r>
            <a:r>
              <a:rPr sz="3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37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7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A</a:t>
            </a:r>
            <a:r>
              <a:rPr sz="3700" spc="7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8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that</a:t>
            </a:r>
            <a:r>
              <a:rPr sz="3700" spc="8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translates</a:t>
            </a:r>
            <a:r>
              <a:rPr sz="3700" spc="85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an</a:t>
            </a:r>
            <a:r>
              <a:rPr sz="3700" spc="70" dirty="0">
                <a:latin typeface="Times New Roman"/>
                <a:cs typeface="Times New Roman"/>
              </a:rPr>
              <a:t>  </a:t>
            </a:r>
            <a:r>
              <a:rPr sz="3700" dirty="0">
                <a:latin typeface="Times New Roman"/>
                <a:cs typeface="Times New Roman"/>
              </a:rPr>
              <a:t>assembly</a:t>
            </a:r>
            <a:r>
              <a:rPr sz="3700" spc="90" dirty="0">
                <a:latin typeface="Times New Roman"/>
                <a:cs typeface="Times New Roman"/>
              </a:rPr>
              <a:t>  </a:t>
            </a:r>
            <a:r>
              <a:rPr sz="3700" spc="-10" dirty="0">
                <a:latin typeface="Times New Roman"/>
                <a:cs typeface="Times New Roman"/>
              </a:rPr>
              <a:t>language </a:t>
            </a:r>
            <a:r>
              <a:rPr sz="3700" dirty="0">
                <a:latin typeface="Times New Roman"/>
                <a:cs typeface="Times New Roman"/>
              </a:rPr>
              <a:t>program</a:t>
            </a:r>
            <a:r>
              <a:rPr sz="3700" spc="13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into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machine</a:t>
            </a:r>
            <a:r>
              <a:rPr sz="3700" spc="120" dirty="0">
                <a:latin typeface="Times New Roman"/>
                <a:cs typeface="Times New Roman"/>
              </a:rPr>
              <a:t> </a:t>
            </a:r>
            <a:r>
              <a:rPr sz="3700" spc="-20" dirty="0">
                <a:latin typeface="Times New Roman"/>
                <a:cs typeface="Times New Roman"/>
              </a:rPr>
              <a:t>code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6368" y="2193163"/>
            <a:ext cx="283781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745" indent="-4857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99745" algn="l"/>
                <a:tab pos="914400" algn="l"/>
                <a:tab pos="2440305" algn="l"/>
              </a:tabLst>
            </a:pPr>
            <a:r>
              <a:rPr sz="3000" spc="-25" dirty="0">
                <a:latin typeface="Carlito"/>
                <a:cs typeface="Carlito"/>
              </a:rPr>
              <a:t>It</a:t>
            </a:r>
            <a:r>
              <a:rPr sz="3000" dirty="0">
                <a:latin typeface="Carlito"/>
                <a:cs typeface="Carlito"/>
              </a:rPr>
              <a:t>	</a:t>
            </a:r>
            <a:r>
              <a:rPr sz="3000" spc="-10" dirty="0">
                <a:latin typeface="Carlito"/>
                <a:cs typeface="Carlito"/>
              </a:rPr>
              <a:t>supports</a:t>
            </a:r>
            <a:r>
              <a:rPr sz="3000" dirty="0">
                <a:latin typeface="Carlito"/>
                <a:cs typeface="Carlito"/>
              </a:rPr>
              <a:t>	</a:t>
            </a:r>
            <a:r>
              <a:rPr sz="3000" spc="-25" dirty="0">
                <a:latin typeface="Carlito"/>
                <a:cs typeface="Carlito"/>
              </a:rPr>
              <a:t>11</a:t>
            </a:r>
            <a:endParaRPr sz="30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buFont typeface="Arial"/>
              <a:buChar char="•"/>
              <a:tabLst>
                <a:tab pos="499745" algn="l"/>
              </a:tabLst>
            </a:pPr>
            <a:r>
              <a:rPr sz="3000" b="1" spc="-20" dirty="0">
                <a:latin typeface="Carlito"/>
                <a:cs typeface="Carlito"/>
              </a:rPr>
              <a:t>STOP</a:t>
            </a:r>
            <a:endParaRPr sz="30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buFont typeface="Arial"/>
              <a:buChar char="•"/>
              <a:tabLst>
                <a:tab pos="499745" algn="l"/>
              </a:tabLst>
            </a:pPr>
            <a:r>
              <a:rPr sz="3000" b="1" spc="-25" dirty="0">
                <a:latin typeface="Carlito"/>
                <a:cs typeface="Carlito"/>
              </a:rPr>
              <a:t>ADD</a:t>
            </a:r>
            <a:endParaRPr sz="30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buFont typeface="Arial"/>
              <a:buChar char="•"/>
              <a:tabLst>
                <a:tab pos="499745" algn="l"/>
              </a:tabLst>
            </a:pPr>
            <a:r>
              <a:rPr sz="3000" b="1" spc="-25" dirty="0">
                <a:latin typeface="Carlito"/>
                <a:cs typeface="Carlito"/>
              </a:rPr>
              <a:t>SUB</a:t>
            </a:r>
            <a:endParaRPr sz="3000">
              <a:latin typeface="Carlito"/>
              <a:cs typeface="Carlito"/>
            </a:endParaRPr>
          </a:p>
          <a:p>
            <a:pPr marL="591185" indent="-578485">
              <a:lnSpc>
                <a:spcPct val="100000"/>
              </a:lnSpc>
              <a:buFont typeface="Arial"/>
              <a:buChar char="•"/>
              <a:tabLst>
                <a:tab pos="591185" algn="l"/>
              </a:tabLst>
            </a:pPr>
            <a:r>
              <a:rPr sz="3000" b="1" spc="-20" dirty="0">
                <a:latin typeface="Carlito"/>
                <a:cs typeface="Carlito"/>
              </a:rPr>
              <a:t>MULT</a:t>
            </a:r>
            <a:endParaRPr sz="30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buFont typeface="Arial"/>
              <a:buChar char="•"/>
              <a:tabLst>
                <a:tab pos="499745" algn="l"/>
              </a:tabLst>
            </a:pPr>
            <a:r>
              <a:rPr sz="3000" b="1" spc="-10" dirty="0">
                <a:latin typeface="Carlito"/>
                <a:cs typeface="Carlito"/>
              </a:rPr>
              <a:t>MOVER</a:t>
            </a:r>
            <a:endParaRPr sz="30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buFont typeface="Arial"/>
              <a:buChar char="•"/>
              <a:tabLst>
                <a:tab pos="499745" algn="l"/>
              </a:tabLst>
            </a:pPr>
            <a:r>
              <a:rPr sz="3000" b="1" spc="-10" dirty="0">
                <a:latin typeface="Carlito"/>
                <a:cs typeface="Carlito"/>
              </a:rPr>
              <a:t>MOVEM</a:t>
            </a:r>
            <a:endParaRPr sz="30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99745" algn="l"/>
              </a:tabLst>
            </a:pPr>
            <a:r>
              <a:rPr sz="3000" b="1" spc="-20" dirty="0">
                <a:latin typeface="Carlito"/>
                <a:cs typeface="Carlito"/>
              </a:rPr>
              <a:t>COMP</a:t>
            </a:r>
            <a:endParaRPr sz="30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buFont typeface="Arial"/>
              <a:buChar char="•"/>
              <a:tabLst>
                <a:tab pos="499745" algn="l"/>
              </a:tabLst>
            </a:pPr>
            <a:r>
              <a:rPr sz="3000" b="1" spc="-25" dirty="0">
                <a:latin typeface="Carlito"/>
                <a:cs typeface="Carlito"/>
              </a:rPr>
              <a:t>BC</a:t>
            </a:r>
            <a:endParaRPr sz="30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buFont typeface="Arial"/>
              <a:buChar char="•"/>
              <a:tabLst>
                <a:tab pos="499745" algn="l"/>
              </a:tabLst>
            </a:pPr>
            <a:r>
              <a:rPr sz="3000" b="1" spc="-25" dirty="0">
                <a:latin typeface="Carlito"/>
                <a:cs typeface="Carlito"/>
              </a:rPr>
              <a:t>DIV</a:t>
            </a:r>
            <a:endParaRPr sz="30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buFont typeface="Arial"/>
              <a:buChar char="•"/>
              <a:tabLst>
                <a:tab pos="499745" algn="l"/>
              </a:tabLst>
            </a:pPr>
            <a:r>
              <a:rPr sz="3000" b="1" spc="-20" dirty="0">
                <a:latin typeface="Carlito"/>
                <a:cs typeface="Carlito"/>
              </a:rPr>
              <a:t>READ</a:t>
            </a:r>
            <a:endParaRPr sz="30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buFont typeface="Arial"/>
              <a:buChar char="•"/>
              <a:tabLst>
                <a:tab pos="499745" algn="l"/>
              </a:tabLst>
            </a:pPr>
            <a:r>
              <a:rPr sz="3000" b="1" spc="-10" dirty="0">
                <a:latin typeface="Carlito"/>
                <a:cs typeface="Carlito"/>
              </a:rPr>
              <a:t>PRINT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5178" y="2193163"/>
            <a:ext cx="1337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rlito"/>
                <a:cs typeface="Carlito"/>
              </a:rPr>
              <a:t>different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1248" y="2193163"/>
            <a:ext cx="2065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5" dirty="0">
                <a:solidFill>
                  <a:srgbClr val="000000"/>
                </a:solidFill>
                <a:latin typeface="Carlito"/>
                <a:cs typeface="Carlito"/>
              </a:rPr>
              <a:t>OPERATIONS.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7892" y="2116099"/>
            <a:ext cx="9933940" cy="563054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In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this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hypothetical</a:t>
            </a:r>
            <a:r>
              <a:rPr sz="4600" spc="-10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machine,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98475" algn="l"/>
              </a:tabLst>
            </a:pPr>
            <a:r>
              <a:rPr sz="4600" spc="-45" dirty="0">
                <a:latin typeface="Carlito"/>
                <a:cs typeface="Carlito"/>
              </a:rPr>
              <a:t>First</a:t>
            </a:r>
            <a:r>
              <a:rPr sz="4600" spc="-18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operand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is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spc="-40" dirty="0">
                <a:latin typeface="Carlito"/>
                <a:cs typeface="Carlito"/>
              </a:rPr>
              <a:t>always</a:t>
            </a:r>
            <a:r>
              <a:rPr sz="4600" spc="-14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a</a:t>
            </a:r>
            <a:r>
              <a:rPr sz="4600" b="1" spc="-95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CPU</a:t>
            </a:r>
            <a:r>
              <a:rPr sz="4600" b="1" spc="-85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register.</a:t>
            </a:r>
            <a:endParaRPr sz="4600">
              <a:latin typeface="Carlito"/>
              <a:cs typeface="Carlito"/>
            </a:endParaRPr>
          </a:p>
          <a:p>
            <a:pPr marL="498475" marR="1246505" indent="-486409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Second</a:t>
            </a:r>
            <a:r>
              <a:rPr sz="4600" spc="-16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operand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is</a:t>
            </a:r>
            <a:r>
              <a:rPr sz="4600" spc="-125" dirty="0">
                <a:latin typeface="Carlito"/>
                <a:cs typeface="Carlito"/>
              </a:rPr>
              <a:t> </a:t>
            </a:r>
            <a:r>
              <a:rPr sz="4600" spc="-40" dirty="0">
                <a:latin typeface="Carlito"/>
                <a:cs typeface="Carlito"/>
              </a:rPr>
              <a:t>always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memory operand</a:t>
            </a:r>
            <a:r>
              <a:rPr sz="4600" spc="-10" dirty="0">
                <a:latin typeface="Carlito"/>
                <a:cs typeface="Carlito"/>
              </a:rPr>
              <a:t>.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1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READ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and</a:t>
            </a:r>
            <a:r>
              <a:rPr sz="4600" spc="-7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PRINT</a:t>
            </a:r>
            <a:r>
              <a:rPr sz="4600" spc="-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instructions</a:t>
            </a:r>
            <a:r>
              <a:rPr sz="4600" spc="-13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do</a:t>
            </a:r>
            <a:r>
              <a:rPr sz="4600" spc="-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not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use</a:t>
            </a:r>
            <a:endParaRPr sz="4600">
              <a:latin typeface="Carlito"/>
              <a:cs typeface="Carlito"/>
            </a:endParaRPr>
          </a:p>
          <a:p>
            <a:pPr marL="498475">
              <a:lnSpc>
                <a:spcPct val="100000"/>
              </a:lnSpc>
              <a:tabLst>
                <a:tab pos="1701164" algn="l"/>
              </a:tabLst>
            </a:pPr>
            <a:r>
              <a:rPr sz="4600" b="1" spc="-10" dirty="0">
                <a:latin typeface="Carlito"/>
                <a:cs typeface="Carlito"/>
              </a:rPr>
              <a:t>first</a:t>
            </a:r>
            <a:r>
              <a:rPr sz="4600" b="1" dirty="0">
                <a:latin typeface="Carlito"/>
                <a:cs typeface="Carlito"/>
              </a:rPr>
              <a:t>	</a:t>
            </a:r>
            <a:r>
              <a:rPr sz="4600" b="1" spc="-10" dirty="0">
                <a:latin typeface="Carlito"/>
                <a:cs typeface="Carlito"/>
              </a:rPr>
              <a:t>operand.</a:t>
            </a:r>
            <a:endParaRPr sz="46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98475" algn="l"/>
              </a:tabLst>
            </a:pPr>
            <a:r>
              <a:rPr sz="4600" dirty="0">
                <a:latin typeface="Carlito"/>
                <a:cs typeface="Carlito"/>
              </a:rPr>
              <a:t>The</a:t>
            </a:r>
            <a:r>
              <a:rPr sz="4600" spc="-90" dirty="0">
                <a:latin typeface="Carlito"/>
                <a:cs typeface="Carlito"/>
              </a:rPr>
              <a:t> </a:t>
            </a:r>
            <a:r>
              <a:rPr sz="4600" spc="-55" dirty="0">
                <a:latin typeface="Carlito"/>
                <a:cs typeface="Carlito"/>
              </a:rPr>
              <a:t>STOP</a:t>
            </a:r>
            <a:r>
              <a:rPr sz="4600" spc="-15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instruction</a:t>
            </a:r>
            <a:r>
              <a:rPr sz="4600" spc="-11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has</a:t>
            </a:r>
            <a:r>
              <a:rPr sz="4600" spc="-80" dirty="0">
                <a:latin typeface="Carlito"/>
                <a:cs typeface="Carlito"/>
              </a:rPr>
              <a:t> </a:t>
            </a:r>
            <a:r>
              <a:rPr sz="4600" b="1" dirty="0">
                <a:latin typeface="Carlito"/>
                <a:cs typeface="Carlito"/>
              </a:rPr>
              <a:t>no</a:t>
            </a:r>
            <a:r>
              <a:rPr sz="4600" b="1" spc="15" dirty="0">
                <a:latin typeface="Carlito"/>
                <a:cs typeface="Carlito"/>
              </a:rPr>
              <a:t> </a:t>
            </a:r>
            <a:r>
              <a:rPr sz="4600" b="1" spc="-10" dirty="0">
                <a:latin typeface="Carlito"/>
                <a:cs typeface="Carlito"/>
              </a:rPr>
              <a:t>operand.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66368" y="2255901"/>
            <a:ext cx="9255125" cy="619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0380" marR="477520" indent="-48640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00380" algn="l"/>
                <a:tab pos="1815464" algn="l"/>
              </a:tabLst>
            </a:pPr>
            <a:r>
              <a:rPr sz="4600" dirty="0">
                <a:latin typeface="Carlito"/>
                <a:cs typeface="Carlito"/>
              </a:rPr>
              <a:t>Each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symbolic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opcode</a:t>
            </a:r>
            <a:r>
              <a:rPr sz="4600" spc="-16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is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associated </a:t>
            </a:r>
            <a:r>
              <a:rPr sz="4600" spc="-20" dirty="0">
                <a:latin typeface="Carlito"/>
                <a:cs typeface="Carlito"/>
              </a:rPr>
              <a:t>with</a:t>
            </a:r>
            <a:r>
              <a:rPr sz="4600" dirty="0">
                <a:latin typeface="Carlito"/>
                <a:cs typeface="Carlito"/>
              </a:rPr>
              <a:t>	machine</a:t>
            </a:r>
            <a:r>
              <a:rPr sz="4600" spc="-3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opcode.</a:t>
            </a:r>
            <a:endParaRPr sz="4600">
              <a:latin typeface="Carlito"/>
              <a:cs typeface="Carlito"/>
            </a:endParaRPr>
          </a:p>
          <a:p>
            <a:pPr marL="500380" marR="431800" indent="-486409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500380" algn="l"/>
                <a:tab pos="2513330" algn="l"/>
              </a:tabLst>
            </a:pPr>
            <a:r>
              <a:rPr sz="4600" dirty="0">
                <a:latin typeface="Carlito"/>
                <a:cs typeface="Carlito"/>
              </a:rPr>
              <a:t>These</a:t>
            </a:r>
            <a:r>
              <a:rPr sz="4600" spc="-14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details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are</a:t>
            </a:r>
            <a:r>
              <a:rPr sz="4600" spc="-130" dirty="0">
                <a:latin typeface="Carlito"/>
                <a:cs typeface="Carlito"/>
              </a:rPr>
              <a:t> </a:t>
            </a:r>
            <a:r>
              <a:rPr sz="4600" spc="-35" dirty="0">
                <a:latin typeface="Carlito"/>
                <a:cs typeface="Carlito"/>
              </a:rPr>
              <a:t>stored</a:t>
            </a:r>
            <a:r>
              <a:rPr sz="4600" spc="-17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in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machine opcode</a:t>
            </a:r>
            <a:r>
              <a:rPr sz="4600" dirty="0">
                <a:latin typeface="Carlito"/>
                <a:cs typeface="Carlito"/>
              </a:rPr>
              <a:t>	</a:t>
            </a:r>
            <a:r>
              <a:rPr sz="4600" spc="-10" dirty="0">
                <a:latin typeface="Carlito"/>
                <a:cs typeface="Carlito"/>
              </a:rPr>
              <a:t>table(MOT).</a:t>
            </a:r>
            <a:endParaRPr sz="4600">
              <a:latin typeface="Carlito"/>
              <a:cs typeface="Carlito"/>
            </a:endParaRPr>
          </a:p>
          <a:p>
            <a:pPr marL="499745" indent="-48577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499745" algn="l"/>
              </a:tabLst>
            </a:pPr>
            <a:r>
              <a:rPr sz="4600" spc="-20" dirty="0">
                <a:latin typeface="Carlito"/>
                <a:cs typeface="Carlito"/>
              </a:rPr>
              <a:t>MOT</a:t>
            </a:r>
            <a:r>
              <a:rPr sz="4600" spc="-235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contains:</a:t>
            </a:r>
            <a:endParaRPr sz="4600">
              <a:latin typeface="Carlito"/>
              <a:cs typeface="Carlito"/>
            </a:endParaRPr>
          </a:p>
          <a:p>
            <a:pPr marL="631190" indent="-61849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631190" algn="l"/>
              </a:tabLst>
            </a:pPr>
            <a:r>
              <a:rPr sz="4600" dirty="0">
                <a:latin typeface="Carlito"/>
                <a:cs typeface="Carlito"/>
              </a:rPr>
              <a:t>1.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Opcode</a:t>
            </a:r>
            <a:r>
              <a:rPr sz="4600" spc="-13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in</a:t>
            </a:r>
            <a:r>
              <a:rPr sz="4600" spc="-10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mneonic</a:t>
            </a:r>
            <a:r>
              <a:rPr sz="4600" spc="-95" dirty="0">
                <a:latin typeface="Carlito"/>
                <a:cs typeface="Carlito"/>
              </a:rPr>
              <a:t> </a:t>
            </a:r>
            <a:r>
              <a:rPr sz="4600" spc="-20" dirty="0">
                <a:latin typeface="Carlito"/>
                <a:cs typeface="Carlito"/>
              </a:rPr>
              <a:t>form</a:t>
            </a:r>
            <a:endParaRPr sz="4600">
              <a:latin typeface="Carlito"/>
              <a:cs typeface="Carlito"/>
            </a:endParaRPr>
          </a:p>
          <a:p>
            <a:pPr marL="631190" marR="5080" indent="-61912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631190" algn="l"/>
              </a:tabLst>
            </a:pPr>
            <a:r>
              <a:rPr sz="4600" dirty="0">
                <a:latin typeface="Carlito"/>
                <a:cs typeface="Carlito"/>
              </a:rPr>
              <a:t>2.</a:t>
            </a:r>
            <a:r>
              <a:rPr sz="4600" spc="-114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Machine</a:t>
            </a:r>
            <a:r>
              <a:rPr sz="4600" spc="-135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code</a:t>
            </a:r>
            <a:r>
              <a:rPr sz="4600" spc="-160" dirty="0">
                <a:latin typeface="Carlito"/>
                <a:cs typeface="Carlito"/>
              </a:rPr>
              <a:t> </a:t>
            </a:r>
            <a:r>
              <a:rPr sz="4600" spc="-10" dirty="0">
                <a:latin typeface="Carlito"/>
                <a:cs typeface="Carlito"/>
              </a:rPr>
              <a:t>associated</a:t>
            </a:r>
            <a:r>
              <a:rPr sz="4600" spc="-150" dirty="0">
                <a:latin typeface="Carlito"/>
                <a:cs typeface="Carlito"/>
              </a:rPr>
              <a:t> </a:t>
            </a:r>
            <a:r>
              <a:rPr sz="4600" dirty="0">
                <a:latin typeface="Carlito"/>
                <a:cs typeface="Carlito"/>
              </a:rPr>
              <a:t>with</a:t>
            </a:r>
            <a:r>
              <a:rPr sz="4600" spc="-120" dirty="0">
                <a:latin typeface="Carlito"/>
                <a:cs typeface="Carlito"/>
              </a:rPr>
              <a:t> </a:t>
            </a:r>
            <a:r>
              <a:rPr sz="4600" spc="-25" dirty="0">
                <a:latin typeface="Carlito"/>
                <a:cs typeface="Carlito"/>
              </a:rPr>
              <a:t>the </a:t>
            </a:r>
            <a:r>
              <a:rPr sz="4600" spc="-10" dirty="0">
                <a:latin typeface="Carlito"/>
                <a:cs typeface="Carlito"/>
              </a:rPr>
              <a:t>opcode.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9740" y="526541"/>
          <a:ext cx="12354559" cy="8682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03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Symbolic</a:t>
                      </a:r>
                      <a:r>
                        <a:rPr sz="34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Opcode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74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34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3400" b="1" spc="-1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3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opcode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005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34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3400" b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instruction </a:t>
                      </a: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(in</a:t>
                      </a:r>
                      <a:r>
                        <a:rPr sz="34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3400" b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3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words)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0" dirty="0">
                          <a:latin typeface="Carlito"/>
                          <a:cs typeface="Carlito"/>
                        </a:rPr>
                        <a:t>STOP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00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ADD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SUB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0" dirty="0">
                          <a:latin typeface="Carlito"/>
                          <a:cs typeface="Carlito"/>
                        </a:rPr>
                        <a:t>MULT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03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MOVER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MOVEM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0" dirty="0">
                          <a:latin typeface="Carlito"/>
                          <a:cs typeface="Carlito"/>
                        </a:rPr>
                        <a:t>COMP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06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BC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07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DIV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08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0" dirty="0">
                          <a:latin typeface="Carlito"/>
                          <a:cs typeface="Carlito"/>
                        </a:rPr>
                        <a:t>READ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09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PRINT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560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10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85113" y="3127501"/>
          <a:ext cx="10078719" cy="487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0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Symbolic</a:t>
                      </a:r>
                      <a:r>
                        <a:rPr sz="3400" b="1" spc="-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Opcode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3400" b="1" spc="-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3400" b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34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opcode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START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END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LTORG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03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ORIGIN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EQU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4860" y="2693923"/>
          <a:ext cx="11704320" cy="4984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2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4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</a:t>
                      </a:r>
                      <a:r>
                        <a:rPr sz="3400" b="1" spc="-1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34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Declarative</a:t>
                      </a:r>
                      <a:r>
                        <a:rPr sz="3400" b="1" spc="-1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Statement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3400" b="1" spc="-18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400" b="1" spc="-25" dirty="0">
                          <a:latin typeface="Carlito"/>
                          <a:cs typeface="Carlito"/>
                        </a:rPr>
                        <a:t>01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400" b="1" spc="-25" dirty="0">
                          <a:latin typeface="Carlito"/>
                          <a:cs typeface="Carlito"/>
                        </a:rPr>
                        <a:t>DS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400" b="1" spc="-25" dirty="0">
                          <a:latin typeface="Carlito"/>
                          <a:cs typeface="Carlito"/>
                        </a:rPr>
                        <a:t>01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400" b="1" spc="-25" dirty="0">
                          <a:latin typeface="Carlito"/>
                          <a:cs typeface="Carlito"/>
                        </a:rPr>
                        <a:t>02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400" b="1" spc="-25" dirty="0">
                          <a:latin typeface="Carlito"/>
                          <a:cs typeface="Carlito"/>
                        </a:rPr>
                        <a:t>DC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400" b="1" spc="-25" dirty="0">
                          <a:latin typeface="Carlito"/>
                          <a:cs typeface="Carlito"/>
                        </a:rPr>
                        <a:t>02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35352" y="2368804"/>
          <a:ext cx="9646919" cy="471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0305">
                <a:tc>
                  <a:txBody>
                    <a:bodyPr/>
                    <a:lstStyle/>
                    <a:p>
                      <a:pPr marL="219075" marR="403860" indent="285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4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 No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Symbolic</a:t>
                      </a:r>
                      <a:r>
                        <a:rPr sz="3400" b="1" spc="-1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3400" b="1" spc="-1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0" dirty="0">
                          <a:latin typeface="Carlito"/>
                          <a:cs typeface="Carlito"/>
                        </a:rPr>
                        <a:t>AREG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0" dirty="0">
                          <a:latin typeface="Carlito"/>
                          <a:cs typeface="Carlito"/>
                        </a:rPr>
                        <a:t>BREG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3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0" dirty="0">
                          <a:latin typeface="Carlito"/>
                          <a:cs typeface="Carlito"/>
                        </a:rPr>
                        <a:t>CREG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03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3434715">
              <a:lnSpc>
                <a:spcPct val="100000"/>
              </a:lnSpc>
              <a:spcBef>
                <a:spcPts val="95"/>
              </a:spcBef>
            </a:pPr>
            <a:r>
              <a:rPr sz="6400" spc="-10" dirty="0"/>
              <a:t>ASSEMBLER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767892" y="2227580"/>
            <a:ext cx="10794365" cy="58794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98475" marR="5080" indent="-486409">
              <a:lnSpc>
                <a:spcPts val="4600"/>
              </a:lnSpc>
              <a:spcBef>
                <a:spcPts val="525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An</a:t>
            </a:r>
            <a:r>
              <a:rPr sz="4100" spc="-7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assembly</a:t>
            </a:r>
            <a:r>
              <a:rPr sz="4100" spc="-8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language</a:t>
            </a:r>
            <a:r>
              <a:rPr sz="4100" spc="-80" dirty="0">
                <a:latin typeface="Carlito"/>
                <a:cs typeface="Carlito"/>
              </a:rPr>
              <a:t> </a:t>
            </a:r>
            <a:r>
              <a:rPr sz="4100" spc="-35" dirty="0">
                <a:latin typeface="Carlito"/>
                <a:cs typeface="Carlito"/>
              </a:rPr>
              <a:t>program</a:t>
            </a:r>
            <a:r>
              <a:rPr sz="4100" spc="-16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can</a:t>
            </a:r>
            <a:r>
              <a:rPr sz="4100" spc="-8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be</a:t>
            </a:r>
            <a:r>
              <a:rPr sz="4100" spc="-90" dirty="0">
                <a:latin typeface="Carlito"/>
                <a:cs typeface="Carlito"/>
              </a:rPr>
              <a:t> </a:t>
            </a:r>
            <a:r>
              <a:rPr sz="4100" spc="-20" dirty="0">
                <a:latin typeface="Carlito"/>
                <a:cs typeface="Carlito"/>
              </a:rPr>
              <a:t>translated </a:t>
            </a:r>
            <a:r>
              <a:rPr sz="4100" dirty="0">
                <a:latin typeface="Carlito"/>
                <a:cs typeface="Carlito"/>
              </a:rPr>
              <a:t>into</a:t>
            </a:r>
            <a:r>
              <a:rPr sz="4100" spc="-14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machine</a:t>
            </a:r>
            <a:r>
              <a:rPr sz="4100" spc="-145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language.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It</a:t>
            </a:r>
            <a:r>
              <a:rPr sz="4100" spc="-114" dirty="0">
                <a:latin typeface="Carlito"/>
                <a:cs typeface="Carlito"/>
              </a:rPr>
              <a:t> </a:t>
            </a:r>
            <a:r>
              <a:rPr sz="4100" spc="-30" dirty="0">
                <a:latin typeface="Carlito"/>
                <a:cs typeface="Carlito"/>
              </a:rPr>
              <a:t>involves</a:t>
            </a:r>
            <a:r>
              <a:rPr sz="4100" spc="-140" dirty="0">
                <a:latin typeface="Carlito"/>
                <a:cs typeface="Carlito"/>
              </a:rPr>
              <a:t> </a:t>
            </a:r>
            <a:r>
              <a:rPr sz="4100" spc="-20" dirty="0">
                <a:latin typeface="Carlito"/>
                <a:cs typeface="Carlito"/>
              </a:rPr>
              <a:t>following</a:t>
            </a:r>
            <a:r>
              <a:rPr sz="4100" spc="-114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steps: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1.</a:t>
            </a:r>
            <a:r>
              <a:rPr sz="4100" spc="-7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Find</a:t>
            </a:r>
            <a:r>
              <a:rPr sz="4100" spc="-6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addresses</a:t>
            </a:r>
            <a:r>
              <a:rPr sz="4100" spc="-6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of</a:t>
            </a:r>
            <a:r>
              <a:rPr sz="4100" spc="-60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variable.</a:t>
            </a:r>
            <a:endParaRPr sz="4100">
              <a:latin typeface="Carlito"/>
              <a:cs typeface="Carlito"/>
            </a:endParaRPr>
          </a:p>
          <a:p>
            <a:pPr marL="498475" marR="1503045" indent="-486409">
              <a:lnSpc>
                <a:spcPts val="4610"/>
              </a:lnSpc>
              <a:spcBef>
                <a:spcPts val="1195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2.</a:t>
            </a:r>
            <a:r>
              <a:rPr sz="4100" spc="-114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Replace</a:t>
            </a:r>
            <a:r>
              <a:rPr sz="4100" spc="-165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symbolic</a:t>
            </a:r>
            <a:r>
              <a:rPr sz="4100" spc="-16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addresses</a:t>
            </a:r>
            <a:r>
              <a:rPr sz="4100" spc="-12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by</a:t>
            </a:r>
            <a:r>
              <a:rPr sz="4100" spc="-130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numeric addresses.</a:t>
            </a:r>
            <a:endParaRPr sz="4100">
              <a:latin typeface="Carlito"/>
              <a:cs typeface="Carlito"/>
            </a:endParaRPr>
          </a:p>
          <a:p>
            <a:pPr marL="498475" marR="1763395" indent="-486409">
              <a:lnSpc>
                <a:spcPts val="4610"/>
              </a:lnSpc>
              <a:spcBef>
                <a:spcPts val="980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3.</a:t>
            </a:r>
            <a:r>
              <a:rPr sz="4100" spc="-10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Replace</a:t>
            </a:r>
            <a:r>
              <a:rPr sz="4100" spc="-150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symbolic</a:t>
            </a:r>
            <a:r>
              <a:rPr sz="4100" spc="-15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opcodes</a:t>
            </a:r>
            <a:r>
              <a:rPr sz="4100" spc="-145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by</a:t>
            </a:r>
            <a:r>
              <a:rPr sz="4100" spc="-135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machine </a:t>
            </a:r>
            <a:r>
              <a:rPr sz="4100" spc="-25" dirty="0">
                <a:latin typeface="Carlito"/>
                <a:cs typeface="Carlito"/>
              </a:rPr>
              <a:t>operation</a:t>
            </a:r>
            <a:r>
              <a:rPr sz="4100" spc="-175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codes.</a:t>
            </a:r>
            <a:endParaRPr sz="41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498475" algn="l"/>
              </a:tabLst>
            </a:pPr>
            <a:r>
              <a:rPr sz="4100" dirty="0">
                <a:latin typeface="Carlito"/>
                <a:cs typeface="Carlito"/>
              </a:rPr>
              <a:t>4.</a:t>
            </a:r>
            <a:r>
              <a:rPr sz="4100" spc="-110" dirty="0">
                <a:latin typeface="Carlito"/>
                <a:cs typeface="Carlito"/>
              </a:rPr>
              <a:t> </a:t>
            </a:r>
            <a:r>
              <a:rPr sz="4100" dirty="0">
                <a:latin typeface="Carlito"/>
                <a:cs typeface="Carlito"/>
              </a:rPr>
              <a:t>Reserve</a:t>
            </a:r>
            <a:r>
              <a:rPr sz="4100" spc="-160" dirty="0">
                <a:latin typeface="Carlito"/>
                <a:cs typeface="Carlito"/>
              </a:rPr>
              <a:t> </a:t>
            </a:r>
            <a:r>
              <a:rPr sz="4100" spc="-45" dirty="0">
                <a:latin typeface="Carlito"/>
                <a:cs typeface="Carlito"/>
              </a:rPr>
              <a:t>storage</a:t>
            </a:r>
            <a:r>
              <a:rPr sz="4100" spc="-185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for</a:t>
            </a:r>
            <a:r>
              <a:rPr sz="4100" spc="-160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data.</a:t>
            </a:r>
            <a:endParaRPr sz="4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4836414" y="9083009"/>
            <a:ext cx="3885945" cy="35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IN" dirty="0"/>
              <a:t>                     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012" rIns="0" bIns="0" rtlCol="0">
            <a:spAutoFit/>
          </a:bodyPr>
          <a:lstStyle/>
          <a:p>
            <a:pPr marL="4391025">
              <a:lnSpc>
                <a:spcPct val="100000"/>
              </a:lnSpc>
              <a:spcBef>
                <a:spcPts val="95"/>
              </a:spcBef>
            </a:pPr>
            <a:r>
              <a:rPr sz="6400" b="0" dirty="0">
                <a:solidFill>
                  <a:srgbClr val="000000"/>
                </a:solidFill>
                <a:latin typeface="Carlito"/>
                <a:cs typeface="Carlito"/>
              </a:rPr>
              <a:t>Step</a:t>
            </a:r>
            <a:r>
              <a:rPr sz="6400" b="0" spc="-27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6400" b="0" spc="-50" dirty="0">
                <a:solidFill>
                  <a:srgbClr val="000000"/>
                </a:solidFill>
                <a:latin typeface="Carlito"/>
                <a:cs typeface="Carlito"/>
              </a:rPr>
              <a:t>1</a:t>
            </a:r>
            <a:endParaRPr sz="6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3742" y="3876497"/>
            <a:ext cx="1572260" cy="11715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60"/>
              </a:spcBef>
            </a:pPr>
            <a:r>
              <a:rPr sz="3700" b="1" spc="-10" dirty="0">
                <a:latin typeface="Carlito"/>
                <a:cs typeface="Carlito"/>
              </a:rPr>
              <a:t>AREG,</a:t>
            </a:r>
            <a:r>
              <a:rPr sz="3700" b="1" spc="-170" dirty="0">
                <a:latin typeface="Carlito"/>
                <a:cs typeface="Carlito"/>
              </a:rPr>
              <a:t> </a:t>
            </a:r>
            <a:r>
              <a:rPr sz="3700" b="1" spc="-50" dirty="0">
                <a:solidFill>
                  <a:srgbClr val="FF0000"/>
                </a:solidFill>
                <a:latin typeface="Carlito"/>
                <a:cs typeface="Carlito"/>
              </a:rPr>
              <a:t>X </a:t>
            </a:r>
            <a:r>
              <a:rPr sz="3700" b="1" dirty="0">
                <a:latin typeface="Carlito"/>
                <a:cs typeface="Carlito"/>
              </a:rPr>
              <a:t>BREG,</a:t>
            </a:r>
            <a:r>
              <a:rPr sz="3700" b="1" spc="-210" dirty="0">
                <a:latin typeface="Carlito"/>
                <a:cs typeface="Carlito"/>
              </a:rPr>
              <a:t> </a:t>
            </a:r>
            <a:r>
              <a:rPr sz="3700" b="1" spc="-50" dirty="0">
                <a:solidFill>
                  <a:srgbClr val="FF0000"/>
                </a:solidFill>
                <a:latin typeface="Carlito"/>
                <a:cs typeface="Carlito"/>
              </a:rPr>
              <a:t>Y</a:t>
            </a:r>
            <a:endParaRPr sz="3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92" y="2163267"/>
            <a:ext cx="9361170" cy="573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98475" algn="l"/>
              </a:tabLst>
            </a:pPr>
            <a:r>
              <a:rPr sz="3700" spc="-105" dirty="0">
                <a:latin typeface="Carlito"/>
                <a:cs typeface="Carlito"/>
              </a:rPr>
              <a:t>We</a:t>
            </a:r>
            <a:r>
              <a:rPr sz="3700" spc="-15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can</a:t>
            </a:r>
            <a:r>
              <a:rPr sz="3700" spc="-15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find</a:t>
            </a:r>
            <a:r>
              <a:rPr sz="3700" spc="-8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out</a:t>
            </a:r>
            <a:r>
              <a:rPr sz="3700" spc="-6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addresses</a:t>
            </a:r>
            <a:r>
              <a:rPr sz="3700" spc="-9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of</a:t>
            </a:r>
            <a:r>
              <a:rPr sz="3700" spc="-8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variable</a:t>
            </a:r>
            <a:r>
              <a:rPr sz="3700" spc="-10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using</a:t>
            </a:r>
            <a:r>
              <a:rPr sz="3700" spc="-200" dirty="0">
                <a:latin typeface="Carlito"/>
                <a:cs typeface="Carlito"/>
              </a:rPr>
              <a:t> </a:t>
            </a:r>
            <a:r>
              <a:rPr sz="3700" spc="-25" dirty="0">
                <a:latin typeface="Carlito"/>
                <a:cs typeface="Carlito"/>
              </a:rPr>
              <a:t>LC.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3700" spc="-30" dirty="0">
                <a:latin typeface="Carlito"/>
                <a:cs typeface="Carlito"/>
              </a:rPr>
              <a:t>First</a:t>
            </a:r>
            <a:r>
              <a:rPr sz="3700" spc="-16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identify</a:t>
            </a:r>
            <a:r>
              <a:rPr sz="3700" spc="-10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all</a:t>
            </a:r>
            <a:r>
              <a:rPr sz="3700" spc="-95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variables</a:t>
            </a:r>
            <a:r>
              <a:rPr sz="3700" spc="-13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in</a:t>
            </a:r>
            <a:r>
              <a:rPr sz="3700" spc="-8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your</a:t>
            </a:r>
            <a:r>
              <a:rPr sz="3700" spc="-12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program.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98475" algn="l"/>
              </a:tabLst>
            </a:pPr>
            <a:r>
              <a:rPr sz="3700" b="1" spc="-160" dirty="0">
                <a:latin typeface="Carlito"/>
                <a:cs typeface="Carlito"/>
              </a:rPr>
              <a:t>START</a:t>
            </a:r>
            <a:r>
              <a:rPr sz="3700" b="1" spc="-15" dirty="0">
                <a:latin typeface="Carlito"/>
                <a:cs typeface="Carlito"/>
              </a:rPr>
              <a:t> </a:t>
            </a:r>
            <a:r>
              <a:rPr sz="3700" b="1" spc="-25" dirty="0">
                <a:latin typeface="Carlito"/>
                <a:cs typeface="Carlito"/>
              </a:rPr>
              <a:t>100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498475" algn="l"/>
              </a:tabLst>
            </a:pPr>
            <a:r>
              <a:rPr sz="3700" b="1" spc="-10" dirty="0">
                <a:latin typeface="Carlito"/>
                <a:cs typeface="Carlito"/>
              </a:rPr>
              <a:t>MOVER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498475" algn="l"/>
              </a:tabLst>
            </a:pPr>
            <a:r>
              <a:rPr sz="3700" b="1" spc="-10" dirty="0">
                <a:latin typeface="Carlito"/>
                <a:cs typeface="Carlito"/>
              </a:rPr>
              <a:t>MOVER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  <a:tab pos="1629410" algn="l"/>
              </a:tabLst>
            </a:pPr>
            <a:r>
              <a:rPr sz="3700" b="1" spc="-25" dirty="0">
                <a:latin typeface="Carlito"/>
                <a:cs typeface="Carlito"/>
              </a:rPr>
              <a:t>ADD</a:t>
            </a:r>
            <a:r>
              <a:rPr sz="3700" b="1" dirty="0">
                <a:latin typeface="Carlito"/>
                <a:cs typeface="Carlito"/>
              </a:rPr>
              <a:t>	AREG,</a:t>
            </a:r>
            <a:r>
              <a:rPr sz="3700" b="1" spc="-200" dirty="0">
                <a:latin typeface="Carlito"/>
                <a:cs typeface="Carlito"/>
              </a:rPr>
              <a:t> </a:t>
            </a:r>
            <a:r>
              <a:rPr sz="3700" b="1" spc="-50" dirty="0">
                <a:latin typeface="Carlito"/>
                <a:cs typeface="Carlito"/>
              </a:rPr>
              <a:t>X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98475" algn="l"/>
              </a:tabLst>
            </a:pPr>
            <a:r>
              <a:rPr sz="3700" b="1" spc="-20" dirty="0">
                <a:latin typeface="Carlito"/>
                <a:cs typeface="Carlito"/>
              </a:rPr>
              <a:t>MOVEM</a:t>
            </a:r>
            <a:r>
              <a:rPr sz="3700" b="1" spc="-190" dirty="0">
                <a:latin typeface="Carlito"/>
                <a:cs typeface="Carlito"/>
              </a:rPr>
              <a:t> </a:t>
            </a:r>
            <a:r>
              <a:rPr sz="3700" b="1" dirty="0">
                <a:latin typeface="Carlito"/>
                <a:cs typeface="Carlito"/>
              </a:rPr>
              <a:t>AREG,</a:t>
            </a:r>
            <a:r>
              <a:rPr sz="3700" b="1" spc="-170" dirty="0">
                <a:latin typeface="Carlito"/>
                <a:cs typeface="Carlito"/>
              </a:rPr>
              <a:t> </a:t>
            </a:r>
            <a:r>
              <a:rPr sz="3700" b="1" spc="-50" dirty="0">
                <a:latin typeface="Carlito"/>
                <a:cs typeface="Carlito"/>
              </a:rPr>
              <a:t>X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3700" b="1" dirty="0">
                <a:latin typeface="Carlito"/>
                <a:cs typeface="Carlito"/>
              </a:rPr>
              <a:t>X</a:t>
            </a:r>
            <a:r>
              <a:rPr sz="3700" b="1" spc="-45" dirty="0">
                <a:latin typeface="Carlito"/>
                <a:cs typeface="Carlito"/>
              </a:rPr>
              <a:t> </a:t>
            </a:r>
            <a:r>
              <a:rPr sz="3700" b="1" dirty="0">
                <a:latin typeface="Carlito"/>
                <a:cs typeface="Carlito"/>
              </a:rPr>
              <a:t>DC</a:t>
            </a:r>
            <a:r>
              <a:rPr sz="3700" b="1" spc="-165" dirty="0">
                <a:latin typeface="Carlito"/>
                <a:cs typeface="Carlito"/>
              </a:rPr>
              <a:t> </a:t>
            </a:r>
            <a:r>
              <a:rPr sz="3700" b="1" spc="-20" dirty="0">
                <a:latin typeface="Carlito"/>
                <a:cs typeface="Carlito"/>
              </a:rPr>
              <a:t>‘10’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98475" algn="l"/>
              </a:tabLst>
            </a:pPr>
            <a:r>
              <a:rPr sz="3700" b="1" dirty="0">
                <a:latin typeface="Carlito"/>
                <a:cs typeface="Carlito"/>
              </a:rPr>
              <a:t>Y</a:t>
            </a:r>
            <a:r>
              <a:rPr sz="3700" b="1" spc="-40" dirty="0">
                <a:latin typeface="Carlito"/>
                <a:cs typeface="Carlito"/>
              </a:rPr>
              <a:t> </a:t>
            </a:r>
            <a:r>
              <a:rPr sz="3700" b="1" dirty="0">
                <a:latin typeface="Carlito"/>
                <a:cs typeface="Carlito"/>
              </a:rPr>
              <a:t>DC</a:t>
            </a:r>
            <a:r>
              <a:rPr sz="3700" b="1" spc="-160" dirty="0">
                <a:latin typeface="Carlito"/>
                <a:cs typeface="Carlito"/>
              </a:rPr>
              <a:t> </a:t>
            </a:r>
            <a:r>
              <a:rPr sz="3700" b="1" spc="-20" dirty="0">
                <a:latin typeface="Carlito"/>
                <a:cs typeface="Carlito"/>
              </a:rPr>
              <a:t>‘15’</a:t>
            </a:r>
            <a:endParaRPr sz="3700">
              <a:latin typeface="Carlito"/>
              <a:cs typeface="Carlito"/>
            </a:endParaRPr>
          </a:p>
          <a:p>
            <a:pPr marL="498475" indent="-485775">
              <a:lnSpc>
                <a:spcPct val="100000"/>
              </a:lnSpc>
              <a:buFont typeface="Arial"/>
              <a:buChar char="•"/>
              <a:tabLst>
                <a:tab pos="498475" algn="l"/>
              </a:tabLst>
            </a:pPr>
            <a:r>
              <a:rPr sz="3700" b="1" spc="-25" dirty="0">
                <a:latin typeface="Carlito"/>
                <a:cs typeface="Carlito"/>
              </a:rPr>
              <a:t>END</a:t>
            </a:r>
            <a:endParaRPr sz="3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3229" y="1393444"/>
          <a:ext cx="11703049" cy="801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985">
                <a:tc>
                  <a:txBody>
                    <a:bodyPr/>
                    <a:lstStyle/>
                    <a:p>
                      <a:pPr marL="91440">
                        <a:lnSpc>
                          <a:spcPts val="4795"/>
                        </a:lnSpc>
                      </a:pPr>
                      <a:r>
                        <a:rPr sz="40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</a:t>
                      </a:r>
                      <a:r>
                        <a:rPr sz="4000" b="1" spc="-18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40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206500">
                        <a:lnSpc>
                          <a:spcPts val="4795"/>
                        </a:lnSpc>
                      </a:pPr>
                      <a:r>
                        <a:rPr sz="4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LC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b="1" spc="-35" dirty="0">
                          <a:latin typeface="Carlito"/>
                          <a:cs typeface="Carlito"/>
                        </a:rPr>
                        <a:t>START</a:t>
                      </a:r>
                      <a:r>
                        <a:rPr sz="27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5" dirty="0">
                          <a:latin typeface="Carlito"/>
                          <a:cs typeface="Carlito"/>
                        </a:rPr>
                        <a:t>100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MOVER</a:t>
                      </a:r>
                      <a:r>
                        <a:rPr sz="2700" b="1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7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X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1988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100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3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MOVER</a:t>
                      </a:r>
                      <a:r>
                        <a:rPr sz="2700" b="1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BREG,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 Y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1988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101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ADD</a:t>
                      </a:r>
                      <a:r>
                        <a:rPr sz="27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7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X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1988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102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b="1" spc="-10" dirty="0">
                          <a:latin typeface="Carlito"/>
                          <a:cs typeface="Carlito"/>
                        </a:rPr>
                        <a:t>MOVEM</a:t>
                      </a:r>
                      <a:r>
                        <a:rPr sz="2700" b="1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AREG,</a:t>
                      </a:r>
                      <a:r>
                        <a:rPr sz="27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50" dirty="0">
                          <a:latin typeface="Carlito"/>
                          <a:cs typeface="Carlito"/>
                        </a:rPr>
                        <a:t>X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1988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103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6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X</a:t>
                      </a:r>
                      <a:r>
                        <a:rPr sz="27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DC</a:t>
                      </a:r>
                      <a:r>
                        <a:rPr sz="27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‘10’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1988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104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4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7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dirty="0">
                          <a:latin typeface="Carlito"/>
                          <a:cs typeface="Carlito"/>
                        </a:rPr>
                        <a:t>Y</a:t>
                      </a:r>
                      <a:r>
                        <a:rPr sz="27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dirty="0">
                          <a:latin typeface="Carlito"/>
                          <a:cs typeface="Carlito"/>
                        </a:rPr>
                        <a:t>DC</a:t>
                      </a:r>
                      <a:r>
                        <a:rPr sz="2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00" b="1" spc="-20" dirty="0">
                          <a:latin typeface="Carlito"/>
                          <a:cs typeface="Carlito"/>
                        </a:rPr>
                        <a:t>‘15’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1988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spc="-25" dirty="0">
                          <a:latin typeface="Carlito"/>
                          <a:cs typeface="Carlito"/>
                        </a:rPr>
                        <a:t>105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50" dirty="0">
                          <a:latin typeface="Carlito"/>
                          <a:cs typeface="Carlito"/>
                        </a:rPr>
                        <a:t>8</a:t>
                      </a:r>
                      <a:endParaRPr sz="2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25" dirty="0">
                          <a:latin typeface="Carlito"/>
                          <a:cs typeface="Carlito"/>
                        </a:rPr>
                        <a:t>END</a:t>
                      </a:r>
                      <a:endParaRPr sz="2700" dirty="0">
                        <a:latin typeface="Carlito"/>
                        <a:cs typeface="Carlito"/>
                      </a:endParaRPr>
                    </a:p>
                    <a:p>
                      <a:pPr marL="1931670">
                        <a:lnSpc>
                          <a:spcPts val="2705"/>
                        </a:lnSpc>
                        <a:spcBef>
                          <a:spcPts val="800"/>
                        </a:spcBef>
                      </a:pPr>
                      <a:r>
                        <a:rPr lang="en-IN" sz="2700" i="1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                     </a:t>
                      </a: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0050" y="246126"/>
            <a:ext cx="207581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b="0" dirty="0">
                <a:solidFill>
                  <a:srgbClr val="000000"/>
                </a:solidFill>
                <a:latin typeface="Carlito"/>
                <a:cs typeface="Carlito"/>
              </a:rPr>
              <a:t>Step</a:t>
            </a:r>
            <a:r>
              <a:rPr sz="6400" b="0" spc="-27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6400" b="0" spc="-50" dirty="0">
                <a:solidFill>
                  <a:srgbClr val="000000"/>
                </a:solidFill>
                <a:latin typeface="Carlito"/>
                <a:cs typeface="Carlito"/>
              </a:rPr>
              <a:t>1</a:t>
            </a:r>
            <a:endParaRPr sz="6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6102</Words>
  <Application>Microsoft Office PowerPoint</Application>
  <PresentationFormat>Custom</PresentationFormat>
  <Paragraphs>1354</Paragraphs>
  <Slides>164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74" baseType="lpstr">
      <vt:lpstr>Aptos</vt:lpstr>
      <vt:lpstr>Arial</vt:lpstr>
      <vt:lpstr>Calibri</vt:lpstr>
      <vt:lpstr>Carlito</vt:lpstr>
      <vt:lpstr>Courier New</vt:lpstr>
      <vt:lpstr>P052</vt:lpstr>
      <vt:lpstr>Times New Roman</vt:lpstr>
      <vt:lpstr>Trebuchet MS</vt:lpstr>
      <vt:lpstr>Verdana</vt:lpstr>
      <vt:lpstr>Office Theme</vt:lpstr>
      <vt:lpstr>“INTRODUCTION OF SP”</vt:lpstr>
      <vt:lpstr>CONTENTS :-</vt:lpstr>
      <vt:lpstr>CONTENTS :-</vt:lpstr>
      <vt:lpstr>CONTENTS :-</vt:lpstr>
      <vt:lpstr>CONTENTS :-</vt:lpstr>
      <vt:lpstr>Introduction</vt:lpstr>
      <vt:lpstr>Introduction Computer program : Data type specifications and instructions for carrying out operations that are used by a computer to solve a problem.</vt:lpstr>
      <vt:lpstr>Introduction</vt:lpstr>
      <vt:lpstr>Introduction</vt:lpstr>
      <vt:lpstr>Introduction</vt:lpstr>
      <vt:lpstr>Introduction</vt:lpstr>
      <vt:lpstr>Introduction</vt:lpstr>
      <vt:lpstr>Introduction</vt:lpstr>
      <vt:lpstr>Need of System Programming</vt:lpstr>
      <vt:lpstr>Need of System Programming</vt:lpstr>
      <vt:lpstr>Need of System Programming</vt:lpstr>
      <vt:lpstr>Need of System Programming</vt:lpstr>
      <vt:lpstr>Need of System Programming</vt:lpstr>
      <vt:lpstr>Software Hierarchy</vt:lpstr>
      <vt:lpstr>Software Hierarchy</vt:lpstr>
      <vt:lpstr>What is Software ?</vt:lpstr>
      <vt:lpstr>System software Vs Application software</vt:lpstr>
      <vt:lpstr>System software Vs Application software</vt:lpstr>
      <vt:lpstr>System software Vs Application software</vt:lpstr>
      <vt:lpstr>System Programming Components</vt:lpstr>
      <vt:lpstr>Text Editors</vt:lpstr>
      <vt:lpstr>Types of Text Editors</vt:lpstr>
      <vt:lpstr>Types of Text Editors</vt:lpstr>
      <vt:lpstr>Loaders</vt:lpstr>
      <vt:lpstr>Functions of Loader</vt:lpstr>
      <vt:lpstr>GENERAL LOADING SCHEME</vt:lpstr>
      <vt:lpstr>RELOCATION</vt:lpstr>
      <vt:lpstr>RELOCATION</vt:lpstr>
      <vt:lpstr>RELOCATION</vt:lpstr>
      <vt:lpstr>Assembler</vt:lpstr>
      <vt:lpstr>Microprocessor</vt:lpstr>
      <vt:lpstr>Macro &amp; Macroprocessor</vt:lpstr>
      <vt:lpstr>Macro &amp; Macroprocessor</vt:lpstr>
      <vt:lpstr>Macro &amp; Macroprocessor</vt:lpstr>
      <vt:lpstr>PowerPoint Presentation</vt:lpstr>
      <vt:lpstr>PREPROCESSORS,COMPILERS, ASSEMBLERS, AND LINKERS</vt:lpstr>
      <vt:lpstr>Compiler</vt:lpstr>
      <vt:lpstr>COMPILERS</vt:lpstr>
      <vt:lpstr>Phases of Compiler</vt:lpstr>
      <vt:lpstr>Example : https://youtu.be/P1bQUyl t0</vt:lpstr>
      <vt:lpstr>PowerPoint Presentation</vt:lpstr>
      <vt:lpstr>Phases of Compiler</vt:lpstr>
      <vt:lpstr>Phases of Compiler</vt:lpstr>
      <vt:lpstr>Phases of Compiler</vt:lpstr>
      <vt:lpstr>Example :</vt:lpstr>
      <vt:lpstr>INTERPRTERS</vt:lpstr>
      <vt:lpstr>PowerPoint Presentation</vt:lpstr>
      <vt:lpstr>PowerPoint Presentation</vt:lpstr>
      <vt:lpstr>Debugger</vt:lpstr>
      <vt:lpstr>Device driver</vt:lpstr>
      <vt:lpstr>Operating system</vt:lpstr>
      <vt:lpstr>Assembly Language</vt:lpstr>
      <vt:lpstr>ASSEMBLY LANGUAGE PROGRAMMING</vt:lpstr>
      <vt:lpstr>Assembly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Instruction in Assembly Language</vt:lpstr>
      <vt:lpstr>Machine Instruction in Assembly Language</vt:lpstr>
      <vt:lpstr>PowerPoint Presentation</vt:lpstr>
      <vt:lpstr>Assembly language programming Terms:</vt:lpstr>
      <vt:lpstr>Assembly language Statements:</vt:lpstr>
      <vt:lpstr>Imperative Statements</vt:lpstr>
      <vt:lpstr>Declarative Statements</vt:lpstr>
      <vt:lpstr>PowerPoint Presentation</vt:lpstr>
      <vt:lpstr>Assembler Directive</vt:lpstr>
      <vt:lpstr>Advanced Assembler Directives</vt:lpstr>
      <vt:lpstr>Sample Assembly Code</vt:lpstr>
      <vt:lpstr>Identify the types of</vt:lpstr>
      <vt:lpstr>Identify the types of</vt:lpstr>
      <vt:lpstr>Advanced Assembler Directives</vt:lpstr>
      <vt:lpstr>Advanced Assembler Directives</vt:lpstr>
      <vt:lpstr>Advanced Assembler Directives</vt:lpstr>
      <vt:lpstr>Advanced Assembler Directives</vt:lpstr>
      <vt:lpstr>How LC Operates?</vt:lpstr>
      <vt:lpstr>How LC Operates?</vt:lpstr>
      <vt:lpstr>Identify symbol, literals, AD, DS, IS , Symbol, Literal Label</vt:lpstr>
      <vt:lpstr>Solution (From Previous Example)</vt:lpstr>
      <vt:lpstr>Machine Structure</vt:lpstr>
      <vt:lpstr>Machine Structure</vt:lpstr>
      <vt:lpstr>PowerPoint Presentation</vt:lpstr>
      <vt:lpstr>PowerPoint Presentation</vt:lpstr>
      <vt:lpstr>OPERATIONS.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ASSEMBLER</vt:lpstr>
      <vt:lpstr>Step 1</vt:lpstr>
      <vt:lpstr>Step 1</vt:lpstr>
      <vt:lpstr>PowerPoint Presentation</vt:lpstr>
      <vt:lpstr>Step2: Replace all symbolic address with numeric address.</vt:lpstr>
      <vt:lpstr>Step3: Replace symbolic opcodes by machine operation codes.</vt:lpstr>
      <vt:lpstr>Question For U</vt:lpstr>
      <vt:lpstr>Question For u</vt:lpstr>
      <vt:lpstr>Assembler</vt:lpstr>
      <vt:lpstr>General design procedure of assembler</vt:lpstr>
      <vt:lpstr>Statement of Problem</vt:lpstr>
      <vt:lpstr>Data Structure Used</vt:lpstr>
      <vt:lpstr>Format of Databases</vt:lpstr>
      <vt:lpstr>PowerPoint Presentation</vt:lpstr>
      <vt:lpstr>Forward Reference Problem</vt:lpstr>
      <vt:lpstr>PowerPoint Presentation</vt:lpstr>
      <vt:lpstr>Consider another example</vt:lpstr>
      <vt:lpstr>Apply LC</vt:lpstr>
      <vt:lpstr>Try to convert into machine code</vt:lpstr>
      <vt:lpstr>Backpatching</vt:lpstr>
      <vt:lpstr>PowerPoint Presentation</vt:lpstr>
      <vt:lpstr>PowerPoint Presentation</vt:lpstr>
      <vt:lpstr>Pass 1 Assembler</vt:lpstr>
      <vt:lpstr>How pass 1 assembler works?</vt:lpstr>
      <vt:lpstr>Observe Following Program</vt:lpstr>
      <vt:lpstr>Apply LC</vt:lpstr>
      <vt:lpstr>Construct Symbol table</vt:lpstr>
      <vt:lpstr>Construct Literal Table</vt:lpstr>
      <vt:lpstr>Pool Table.</vt:lpstr>
      <vt:lpstr>NOW CONSTRUCT INTERMEDIATE CODE/MACHINE CODE</vt:lpstr>
      <vt:lpstr>PowerPoint Presentation</vt:lpstr>
      <vt:lpstr>PowerPoint Presentation</vt:lpstr>
      <vt:lpstr>Enhanced Machine opcode Table</vt:lpstr>
      <vt:lpstr>PowerPoint Presentation</vt:lpstr>
      <vt:lpstr>Example No.2</vt:lpstr>
      <vt:lpstr>PowerPoint Presentation</vt:lpstr>
      <vt:lpstr>Design of two pass assembler</vt:lpstr>
      <vt:lpstr>Two Pass Assembler</vt:lpstr>
      <vt:lpstr>Analysis Phase Vs. Synthesis Phase</vt:lpstr>
      <vt:lpstr>Comparison between Pass 1 and Pass2</vt:lpstr>
      <vt:lpstr>Pass 1 output and pass 2 output</vt:lpstr>
      <vt:lpstr>INTERMEDIATE CODE</vt:lpstr>
      <vt:lpstr>INTERMEDIATE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 following example START 200</vt:lpstr>
      <vt:lpstr>Symbol Table and Literal Table</vt:lpstr>
      <vt:lpstr>Intermediate Code</vt:lpstr>
      <vt:lpstr>PowerPoint Presentation</vt:lpstr>
      <vt:lpstr>PowerPoint Presentation</vt:lpstr>
      <vt:lpstr>Intermediate Code and Machine code</vt:lpstr>
      <vt:lpstr>PowerPoint Presentation</vt:lpstr>
      <vt:lpstr>PowerPoint Presentation</vt:lpstr>
      <vt:lpstr>Variants of Intermediate Code.</vt:lpstr>
      <vt:lpstr>Variant I</vt:lpstr>
      <vt:lpstr>Variant</vt:lpstr>
      <vt:lpstr>Variant II</vt:lpstr>
      <vt:lpstr>Variant II</vt:lpstr>
      <vt:lpstr>Error Reporting</vt:lpstr>
      <vt:lpstr>Example</vt:lpstr>
      <vt:lpstr>PowerPoint Presentation</vt:lpstr>
      <vt:lpstr>PASS-1 OF TWO PASS ASSEMBLER</vt:lpstr>
      <vt:lpstr>PASS-1 OF TWO PASS ASSEMBLER</vt:lpstr>
      <vt:lpstr>PASS-2 OF TWO PASS ASSEMBLER</vt:lpstr>
      <vt:lpstr>PASS-2 OF TWO PASS ASSEMBLER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vIdyarthi Griha’s College Of Engineering,Nashik  Seminar On  Apple Technology                                       By-Irfan Khatik</dc:title>
  <dc:creator>RENUKANAND</dc:creator>
  <cp:lastModifiedBy>Deepali Joshi</cp:lastModifiedBy>
  <cp:revision>2</cp:revision>
  <dcterms:created xsi:type="dcterms:W3CDTF">2024-08-07T11:51:48Z</dcterms:created>
  <dcterms:modified xsi:type="dcterms:W3CDTF">2024-08-07T12:15:05Z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2024-08-07T00:00:00Z</vt:filetime>
  </property>
  <property fmtid="{D5CDD505-2E9C-101B-9397-08002B2CF9AE}" pid="5" name="Producer">
    <vt:lpwstr>3-Heights(TM) PDF Security Shell 4.8.25.2 (http://www.pdf-tools.com)</vt:lpwstr>
  </property>
</Properties>
</file>