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8" r:id="rId83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47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8805" y="9243580"/>
            <a:ext cx="120523" cy="12056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421" y="9243580"/>
            <a:ext cx="120561" cy="12056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756" y="0"/>
            <a:ext cx="12419076" cy="17419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4936" y="96139"/>
            <a:ext cx="11317605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rgbClr val="3399FF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1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8805" y="9243580"/>
            <a:ext cx="120523" cy="12056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421" y="9243580"/>
            <a:ext cx="120561" cy="1205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3399FF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1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1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1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028661"/>
            <a:ext cx="13004290" cy="12170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43330"/>
            <a:ext cx="13004800" cy="63500"/>
          </a:xfrm>
          <a:custGeom>
            <a:avLst/>
            <a:gdLst/>
            <a:ahLst/>
            <a:cxnLst/>
            <a:rect l="l" t="t" r="r" b="b"/>
            <a:pathLst>
              <a:path w="13004800" h="63500">
                <a:moveTo>
                  <a:pt x="13004800" y="0"/>
                </a:moveTo>
                <a:lnTo>
                  <a:pt x="0" y="0"/>
                </a:lnTo>
                <a:lnTo>
                  <a:pt x="0" y="63218"/>
                </a:lnTo>
                <a:lnTo>
                  <a:pt x="13004800" y="63218"/>
                </a:lnTo>
                <a:lnTo>
                  <a:pt x="130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3004800" cy="2038985"/>
          </a:xfrm>
          <a:custGeom>
            <a:avLst/>
            <a:gdLst/>
            <a:ahLst/>
            <a:cxnLst/>
            <a:rect l="l" t="t" r="r" b="b"/>
            <a:pathLst>
              <a:path w="13004800" h="2038985">
                <a:moveTo>
                  <a:pt x="13004800" y="0"/>
                </a:moveTo>
                <a:lnTo>
                  <a:pt x="0" y="0"/>
                </a:lnTo>
                <a:lnTo>
                  <a:pt x="0" y="2038730"/>
                </a:lnTo>
                <a:lnTo>
                  <a:pt x="13004800" y="203873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987" y="96139"/>
            <a:ext cx="12007850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3716" y="4158234"/>
            <a:ext cx="10905490" cy="2052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rgbClr val="3399FF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1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JDRShqtTbk?list=PLhb7SOmGNUc6Fg7zmBOOS3yN2AG0JiREp" TargetMode="External"/><Relationship Id="rId2" Type="http://schemas.openxmlformats.org/officeDocument/2006/relationships/hyperlink" Target="https://youtu.be/JZkPEl8JjZo?list=PLhb7SOmGNUc6Fg7zmBOOS3yN2AG0JiRE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jp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iler-and-go-loader/" TargetMode="External"/><Relationship Id="rId2" Type="http://schemas.openxmlformats.org/officeDocument/2006/relationships/hyperlink" Target="https://www.geeksforgeeks.org/loader-in-compiler-desig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overlays-in-memory-management/" TargetMode="External"/><Relationship Id="rId4" Type="http://schemas.openxmlformats.org/officeDocument/2006/relationships/hyperlink" Target="https://www.geeksforgeeks.org/subroutine-subroutine-nesting-and-stack-memory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../wiki/Relocation" TargetMode="External"/><Relationship Id="rId3" Type="http://schemas.openxmlformats.org/officeDocument/2006/relationships/hyperlink" Target="../wiki/Compiler" TargetMode="External"/><Relationship Id="rId7" Type="http://schemas.openxmlformats.org/officeDocument/2006/relationships/hyperlink" Target="../wiki/Executabl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../wiki/Linker" TargetMode="External"/><Relationship Id="rId5" Type="http://schemas.openxmlformats.org/officeDocument/2006/relationships/hyperlink" Target="../wiki/Source_code" TargetMode="External"/><Relationship Id="rId10" Type="http://schemas.openxmlformats.org/officeDocument/2006/relationships/hyperlink" Target="../wiki/Debugging" TargetMode="External"/><Relationship Id="rId4" Type="http://schemas.openxmlformats.org/officeDocument/2006/relationships/hyperlink" Target="../wiki/Assembler" TargetMode="External"/><Relationship Id="rId9" Type="http://schemas.openxmlformats.org/officeDocument/2006/relationships/hyperlink" Target="../wiki/Debug_symb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488" y="3393388"/>
            <a:ext cx="1065339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dirty="0">
                <a:solidFill>
                  <a:srgbClr val="5C5C5C"/>
                </a:solidFill>
              </a:rPr>
              <a:t>“</a:t>
            </a:r>
            <a:r>
              <a:rPr sz="7000" dirty="0">
                <a:solidFill>
                  <a:srgbClr val="585858"/>
                </a:solidFill>
              </a:rPr>
              <a:t>LOADER AND</a:t>
            </a:r>
            <a:r>
              <a:rPr sz="7000" spc="-25" dirty="0">
                <a:solidFill>
                  <a:srgbClr val="585858"/>
                </a:solidFill>
              </a:rPr>
              <a:t> </a:t>
            </a:r>
            <a:r>
              <a:rPr sz="7000" spc="-10" dirty="0">
                <a:solidFill>
                  <a:srgbClr val="585858"/>
                </a:solidFill>
              </a:rPr>
              <a:t>LINKER</a:t>
            </a:r>
            <a:r>
              <a:rPr sz="7000" spc="-10" dirty="0">
                <a:solidFill>
                  <a:srgbClr val="5C5C5C"/>
                </a:solidFill>
              </a:rPr>
              <a:t>”</a:t>
            </a:r>
            <a:endParaRPr sz="7000"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3004800" cy="9726930"/>
            <a:chOff x="0" y="0"/>
            <a:chExt cx="13004800" cy="9726930"/>
          </a:xfrm>
        </p:grpSpPr>
        <p:sp>
          <p:nvSpPr>
            <p:cNvPr id="9" name="object 9"/>
            <p:cNvSpPr/>
            <p:nvPr/>
          </p:nvSpPr>
          <p:spPr>
            <a:xfrm>
              <a:off x="7556" y="2651632"/>
              <a:ext cx="12997180" cy="5417185"/>
            </a:xfrm>
            <a:custGeom>
              <a:avLst/>
              <a:gdLst/>
              <a:ahLst/>
              <a:cxnLst/>
              <a:rect l="l" t="t" r="r" b="b"/>
              <a:pathLst>
                <a:path w="12997180" h="5417184">
                  <a:moveTo>
                    <a:pt x="12996723" y="5340858"/>
                  </a:moveTo>
                  <a:lnTo>
                    <a:pt x="0" y="5340858"/>
                  </a:lnTo>
                  <a:lnTo>
                    <a:pt x="0" y="5417058"/>
                  </a:lnTo>
                  <a:lnTo>
                    <a:pt x="12996723" y="5417058"/>
                  </a:lnTo>
                  <a:lnTo>
                    <a:pt x="12996723" y="5340858"/>
                  </a:lnTo>
                  <a:close/>
                </a:path>
                <a:path w="12997180" h="5417184">
                  <a:moveTo>
                    <a:pt x="12996723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996723" y="76200"/>
                  </a:lnTo>
                  <a:lnTo>
                    <a:pt x="12996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726462"/>
              <a:ext cx="13004800" cy="0"/>
            </a:xfrm>
            <a:custGeom>
              <a:avLst/>
              <a:gdLst/>
              <a:ahLst/>
              <a:cxnLst/>
              <a:rect l="l" t="t" r="r" b="b"/>
              <a:pathLst>
                <a:path w="13004800">
                  <a:moveTo>
                    <a:pt x="0" y="0"/>
                  </a:moveTo>
                  <a:lnTo>
                    <a:pt x="130048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66" y="0"/>
              <a:ext cx="0" cy="9726930"/>
            </a:xfrm>
            <a:custGeom>
              <a:avLst/>
              <a:gdLst/>
              <a:ahLst/>
              <a:cxnLst/>
              <a:rect l="l" t="t" r="r" b="b"/>
              <a:pathLst>
                <a:path h="9726930">
                  <a:moveTo>
                    <a:pt x="0" y="9726462"/>
                  </a:moveTo>
                  <a:lnTo>
                    <a:pt x="1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8805" y="9243580"/>
            <a:ext cx="120523" cy="1205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421" y="9243580"/>
            <a:ext cx="120561" cy="1205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" y="138684"/>
            <a:ext cx="13004800" cy="9615170"/>
            <a:chOff x="1" y="138684"/>
            <a:chExt cx="13004800" cy="961517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" y="138684"/>
              <a:ext cx="13004290" cy="4762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4508" y="2197607"/>
              <a:ext cx="5398008" cy="48691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927" y="4084318"/>
              <a:ext cx="11839956" cy="56692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5102" y="677925"/>
            <a:ext cx="12508865" cy="72809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8355"/>
              </a:lnSpc>
              <a:spcBef>
                <a:spcPts val="110"/>
              </a:spcBef>
            </a:pPr>
            <a:r>
              <a:rPr sz="170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Introduction</a:t>
            </a:r>
            <a:endParaRPr sz="17000">
              <a:latin typeface="Palatino Linotype"/>
              <a:cs typeface="Palatino Linotype"/>
            </a:endParaRPr>
          </a:p>
          <a:p>
            <a:pPr algn="ctr">
              <a:lnSpc>
                <a:spcPts val="16260"/>
              </a:lnSpc>
            </a:pPr>
            <a:r>
              <a:rPr sz="17400" b="1" spc="-25" dirty="0">
                <a:solidFill>
                  <a:srgbClr val="FF0000"/>
                </a:solidFill>
                <a:latin typeface="Palatino Linotype"/>
                <a:cs typeface="Palatino Linotype"/>
              </a:rPr>
              <a:t>to</a:t>
            </a:r>
            <a:endParaRPr sz="17400">
              <a:latin typeface="Palatino Linotype"/>
              <a:cs typeface="Palatino Linotype"/>
            </a:endParaRPr>
          </a:p>
          <a:p>
            <a:pPr algn="ctr">
              <a:lnSpc>
                <a:spcPts val="22505"/>
              </a:lnSpc>
            </a:pPr>
            <a:r>
              <a:rPr sz="20900" b="1" spc="-10" dirty="0">
                <a:solidFill>
                  <a:srgbClr val="FF0000"/>
                </a:solidFill>
                <a:latin typeface="Palatino Linotype"/>
                <a:cs typeface="Palatino Linotype"/>
              </a:rPr>
              <a:t>Loader</a:t>
            </a:r>
            <a:endParaRPr sz="209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11" name="object 11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3" y="0"/>
            <a:ext cx="12969239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231" y="96139"/>
            <a:ext cx="119157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5959" algn="l"/>
              </a:tabLst>
            </a:pPr>
            <a:r>
              <a:rPr sz="6600" dirty="0"/>
              <a:t>INTRODUCTION</a:t>
            </a:r>
            <a:r>
              <a:rPr sz="6600" spc="-140" dirty="0"/>
              <a:t> </a:t>
            </a:r>
            <a:r>
              <a:rPr sz="6600" spc="-25" dirty="0"/>
              <a:t>TO</a:t>
            </a:r>
            <a:r>
              <a:rPr sz="6600" dirty="0"/>
              <a:t>	</a:t>
            </a:r>
            <a:r>
              <a:rPr sz="6600" spc="-10" dirty="0"/>
              <a:t>LOADER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00" y="4840223"/>
              <a:ext cx="12192000" cy="476097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2638" y="1074775"/>
            <a:ext cx="1241679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loader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loads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execution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program.</a:t>
            </a:r>
            <a:r>
              <a:rPr sz="3200" spc="5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6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loads</a:t>
            </a:r>
            <a:r>
              <a:rPr sz="3200" spc="6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</a:t>
            </a:r>
            <a:r>
              <a:rPr sz="3200" spc="6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6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6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6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related</a:t>
            </a:r>
            <a:r>
              <a:rPr sz="3200" spc="6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programs</a:t>
            </a:r>
            <a:r>
              <a:rPr sz="3200" spc="60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subroutines</a:t>
            </a:r>
            <a:r>
              <a:rPr sz="3200" spc="7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7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7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</a:t>
            </a:r>
            <a:r>
              <a:rPr sz="3200" spc="7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b="1" dirty="0">
                <a:latin typeface="Times New Roman"/>
                <a:cs typeface="Times New Roman"/>
              </a:rPr>
              <a:t>,</a:t>
            </a:r>
            <a:r>
              <a:rPr sz="3200" b="1" spc="7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this</a:t>
            </a:r>
            <a:r>
              <a:rPr sz="3200" b="1" spc="7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process</a:t>
            </a:r>
            <a:r>
              <a:rPr sz="3200" b="1" spc="7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is</a:t>
            </a:r>
            <a:r>
              <a:rPr sz="3200" b="1" spc="7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known</a:t>
            </a:r>
            <a:r>
              <a:rPr sz="3200" b="1" spc="7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as</a:t>
            </a:r>
            <a:r>
              <a:rPr sz="3200" b="1" spc="70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loading</a:t>
            </a:r>
            <a:r>
              <a:rPr sz="3200" spc="-10" dirty="0">
                <a:latin typeface="Times New Roman"/>
                <a:cs typeface="Times New Roman"/>
              </a:rPr>
              <a:t>.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4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loader</a:t>
            </a:r>
            <a:r>
              <a:rPr sz="3200" spc="15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performs</a:t>
            </a:r>
            <a:r>
              <a:rPr sz="3200" spc="15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loading;</a:t>
            </a:r>
            <a:r>
              <a:rPr sz="3200" spc="14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hence,</a:t>
            </a:r>
            <a:r>
              <a:rPr sz="3200" spc="14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4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assembler</a:t>
            </a:r>
            <a:r>
              <a:rPr sz="3200" spc="15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14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provide</a:t>
            </a:r>
            <a:r>
              <a:rPr sz="3200" spc="150" dirty="0">
                <a:latin typeface="Times New Roman"/>
                <a:cs typeface="Times New Roman"/>
              </a:rPr>
              <a:t> 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loader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program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03" y="0"/>
            <a:ext cx="10735056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6438" y="96139"/>
            <a:ext cx="96342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0" algn="l"/>
              </a:tabLst>
            </a:pPr>
            <a:r>
              <a:rPr sz="6600" spc="-10" dirty="0"/>
              <a:t>FUNCTION</a:t>
            </a:r>
            <a:r>
              <a:rPr sz="6600" dirty="0"/>
              <a:t>	OF</a:t>
            </a:r>
            <a:r>
              <a:rPr sz="6600" spc="-340" dirty="0"/>
              <a:t> </a:t>
            </a:r>
            <a:r>
              <a:rPr sz="6600" spc="-10" dirty="0"/>
              <a:t>LOADER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8" y="1595480"/>
            <a:ext cx="12418060" cy="714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11430" indent="-515620">
              <a:lnSpc>
                <a:spcPct val="150100"/>
              </a:lnSpc>
              <a:spcBef>
                <a:spcPts val="95"/>
              </a:spcBef>
              <a:buAutoNum type="arabicPeriod"/>
              <a:tabLst>
                <a:tab pos="527685" algn="l"/>
                <a:tab pos="2909570" algn="l"/>
                <a:tab pos="3382645" algn="l"/>
                <a:tab pos="5199380" algn="l"/>
                <a:tab pos="6929120" algn="l"/>
                <a:tab pos="7659370" algn="l"/>
                <a:tab pos="8411845" algn="l"/>
                <a:tab pos="10172700" algn="l"/>
                <a:tab pos="10721340" algn="l"/>
                <a:tab pos="11475720" algn="l"/>
              </a:tabLst>
            </a:pPr>
            <a:r>
              <a:rPr sz="3600" b="1" spc="-10" dirty="0">
                <a:latin typeface="Times New Roman"/>
                <a:cs typeface="Times New Roman"/>
              </a:rPr>
              <a:t>Allocation: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It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allocates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memory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for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program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in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0" dirty="0">
                <a:latin typeface="Times New Roman"/>
                <a:cs typeface="Times New Roman"/>
              </a:rPr>
              <a:t>main </a:t>
            </a:r>
            <a:r>
              <a:rPr sz="3600" spc="-10" dirty="0">
                <a:latin typeface="Times New Roman"/>
                <a:cs typeface="Times New Roman"/>
              </a:rPr>
              <a:t>memory.</a:t>
            </a:r>
            <a:endParaRPr sz="3600">
              <a:latin typeface="Times New Roman"/>
              <a:cs typeface="Times New Roman"/>
            </a:endParaRPr>
          </a:p>
          <a:p>
            <a:pPr marL="527685" marR="6985" indent="-515620">
              <a:lnSpc>
                <a:spcPct val="150000"/>
              </a:lnSpc>
              <a:spcBef>
                <a:spcPts val="1400"/>
              </a:spcBef>
              <a:buAutoNum type="arabicPeriod"/>
              <a:tabLst>
                <a:tab pos="527685" algn="l"/>
              </a:tabLst>
            </a:pPr>
            <a:r>
              <a:rPr sz="3600" b="1" dirty="0">
                <a:latin typeface="Times New Roman"/>
                <a:cs typeface="Times New Roman"/>
              </a:rPr>
              <a:t>Linking:</a:t>
            </a:r>
            <a:r>
              <a:rPr sz="3600" b="1" spc="2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2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combines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two</a:t>
            </a:r>
            <a:r>
              <a:rPr sz="3600" spc="2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separate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object</a:t>
            </a:r>
            <a:r>
              <a:rPr sz="3600" spc="2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programs</a:t>
            </a:r>
            <a:r>
              <a:rPr sz="3600" spc="3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or </a:t>
            </a:r>
            <a:r>
              <a:rPr sz="3600" dirty="0">
                <a:latin typeface="Times New Roman"/>
                <a:cs typeface="Times New Roman"/>
              </a:rPr>
              <a:t>modules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supplies</a:t>
            </a:r>
            <a:r>
              <a:rPr sz="3600" spc="1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necessary</a:t>
            </a:r>
            <a:r>
              <a:rPr sz="3600" spc="1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information.</a:t>
            </a:r>
            <a:endParaRPr sz="36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50100"/>
              </a:lnSpc>
              <a:spcBef>
                <a:spcPts val="1390"/>
              </a:spcBef>
              <a:buAutoNum type="arabicPeriod"/>
              <a:tabLst>
                <a:tab pos="527685" algn="l"/>
                <a:tab pos="2995295" algn="l"/>
                <a:tab pos="3477260" algn="l"/>
                <a:tab pos="5299710" algn="l"/>
                <a:tab pos="6063615" algn="l"/>
                <a:tab pos="7397115" algn="l"/>
                <a:tab pos="9166860" algn="l"/>
                <a:tab pos="9773285" algn="l"/>
                <a:tab pos="10669270" algn="l"/>
                <a:tab pos="11123295" algn="l"/>
                <a:tab pos="11963400" algn="l"/>
              </a:tabLst>
            </a:pPr>
            <a:r>
              <a:rPr sz="3600" b="1" spc="-10" dirty="0">
                <a:latin typeface="Times New Roman"/>
                <a:cs typeface="Times New Roman"/>
              </a:rPr>
              <a:t>Relocation: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It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modifies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object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program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so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0" dirty="0">
                <a:latin typeface="Times New Roman"/>
                <a:cs typeface="Times New Roman"/>
              </a:rPr>
              <a:t>that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it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can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be </a:t>
            </a:r>
            <a:r>
              <a:rPr sz="3600" dirty="0">
                <a:latin typeface="Times New Roman"/>
                <a:cs typeface="Times New Roman"/>
              </a:rPr>
              <a:t>loaded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different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from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location.</a:t>
            </a:r>
            <a:endParaRPr sz="3600">
              <a:latin typeface="Times New Roman"/>
              <a:cs typeface="Times New Roman"/>
            </a:endParaRPr>
          </a:p>
          <a:p>
            <a:pPr marL="527685" marR="13335" indent="-515620">
              <a:lnSpc>
                <a:spcPct val="150000"/>
              </a:lnSpc>
              <a:spcBef>
                <a:spcPts val="1405"/>
              </a:spcBef>
              <a:buAutoNum type="arabicPeriod"/>
              <a:tabLst>
                <a:tab pos="527685" algn="l"/>
                <a:tab pos="2507615" algn="l"/>
                <a:tab pos="2967990" algn="l"/>
                <a:tab pos="4305935" algn="l"/>
                <a:tab pos="5049520" algn="l"/>
                <a:tab pos="6363970" algn="l"/>
                <a:tab pos="8110220" algn="l"/>
                <a:tab pos="9011285" algn="l"/>
                <a:tab pos="9753600" algn="l"/>
                <a:tab pos="10856595" algn="l"/>
              </a:tabLst>
            </a:pPr>
            <a:r>
              <a:rPr sz="3600" b="1" spc="-10" dirty="0">
                <a:latin typeface="Times New Roman"/>
                <a:cs typeface="Times New Roman"/>
              </a:rPr>
              <a:t>Loading:</a:t>
            </a:r>
            <a:r>
              <a:rPr sz="3600" b="1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It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brings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object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program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0" dirty="0">
                <a:latin typeface="Times New Roman"/>
                <a:cs typeface="Times New Roman"/>
              </a:rPr>
              <a:t>into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0" dirty="0">
                <a:latin typeface="Times New Roman"/>
                <a:cs typeface="Times New Roman"/>
              </a:rPr>
              <a:t>main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memory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execution.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806195"/>
            <a:ext cx="2397252" cy="59283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11619" y="4672203"/>
            <a:ext cx="1843405" cy="1321435"/>
          </a:xfrm>
          <a:custGeom>
            <a:avLst/>
            <a:gdLst/>
            <a:ahLst/>
            <a:cxnLst/>
            <a:rect l="l" t="t" r="r" b="b"/>
            <a:pathLst>
              <a:path w="1843404" h="1321435">
                <a:moveTo>
                  <a:pt x="1818894" y="0"/>
                </a:moveTo>
                <a:lnTo>
                  <a:pt x="24002" y="0"/>
                </a:lnTo>
                <a:lnTo>
                  <a:pt x="14680" y="1875"/>
                </a:lnTo>
                <a:lnTo>
                  <a:pt x="7048" y="7000"/>
                </a:lnTo>
                <a:lnTo>
                  <a:pt x="1893" y="14626"/>
                </a:lnTo>
                <a:lnTo>
                  <a:pt x="0" y="24002"/>
                </a:lnTo>
                <a:lnTo>
                  <a:pt x="0" y="1297305"/>
                </a:lnTo>
                <a:lnTo>
                  <a:pt x="1893" y="1306681"/>
                </a:lnTo>
                <a:lnTo>
                  <a:pt x="7048" y="1314307"/>
                </a:lnTo>
                <a:lnTo>
                  <a:pt x="14680" y="1319432"/>
                </a:lnTo>
                <a:lnTo>
                  <a:pt x="24002" y="1321308"/>
                </a:lnTo>
                <a:lnTo>
                  <a:pt x="1818894" y="1321308"/>
                </a:lnTo>
                <a:lnTo>
                  <a:pt x="1828270" y="1319432"/>
                </a:lnTo>
                <a:lnTo>
                  <a:pt x="1835896" y="1314307"/>
                </a:lnTo>
                <a:lnTo>
                  <a:pt x="1841021" y="1306681"/>
                </a:lnTo>
                <a:lnTo>
                  <a:pt x="1842897" y="1297305"/>
                </a:lnTo>
                <a:lnTo>
                  <a:pt x="1842897" y="1292606"/>
                </a:lnTo>
                <a:lnTo>
                  <a:pt x="28828" y="1292606"/>
                </a:lnTo>
                <a:lnTo>
                  <a:pt x="28828" y="28829"/>
                </a:lnTo>
                <a:lnTo>
                  <a:pt x="1842897" y="28829"/>
                </a:lnTo>
                <a:lnTo>
                  <a:pt x="1842897" y="24002"/>
                </a:lnTo>
                <a:lnTo>
                  <a:pt x="1841021" y="14626"/>
                </a:lnTo>
                <a:lnTo>
                  <a:pt x="1835896" y="7000"/>
                </a:lnTo>
                <a:lnTo>
                  <a:pt x="1828270" y="1875"/>
                </a:lnTo>
                <a:lnTo>
                  <a:pt x="1818894" y="0"/>
                </a:lnTo>
                <a:close/>
              </a:path>
              <a:path w="1843404" h="1321435">
                <a:moveTo>
                  <a:pt x="1842897" y="28829"/>
                </a:moveTo>
                <a:lnTo>
                  <a:pt x="1814068" y="28829"/>
                </a:lnTo>
                <a:lnTo>
                  <a:pt x="1814068" y="1292606"/>
                </a:lnTo>
                <a:lnTo>
                  <a:pt x="1842897" y="1292606"/>
                </a:lnTo>
                <a:lnTo>
                  <a:pt x="1842897" y="28829"/>
                </a:lnTo>
                <a:close/>
              </a:path>
              <a:path w="1843404" h="1321435">
                <a:moveTo>
                  <a:pt x="1804543" y="38354"/>
                </a:moveTo>
                <a:lnTo>
                  <a:pt x="38353" y="38354"/>
                </a:lnTo>
                <a:lnTo>
                  <a:pt x="38353" y="1282954"/>
                </a:lnTo>
                <a:lnTo>
                  <a:pt x="1804543" y="1282954"/>
                </a:lnTo>
                <a:lnTo>
                  <a:pt x="1804543" y="1273302"/>
                </a:lnTo>
                <a:lnTo>
                  <a:pt x="48005" y="1273302"/>
                </a:lnTo>
                <a:lnTo>
                  <a:pt x="48005" y="48006"/>
                </a:lnTo>
                <a:lnTo>
                  <a:pt x="1804543" y="48006"/>
                </a:lnTo>
                <a:lnTo>
                  <a:pt x="1804543" y="38354"/>
                </a:lnTo>
                <a:close/>
              </a:path>
              <a:path w="1843404" h="1321435">
                <a:moveTo>
                  <a:pt x="1804543" y="48006"/>
                </a:moveTo>
                <a:lnTo>
                  <a:pt x="1794890" y="48006"/>
                </a:lnTo>
                <a:lnTo>
                  <a:pt x="1794890" y="1273302"/>
                </a:lnTo>
                <a:lnTo>
                  <a:pt x="1804543" y="1273302"/>
                </a:lnTo>
                <a:lnTo>
                  <a:pt x="1804543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93529" y="4769230"/>
            <a:ext cx="3118485" cy="1321435"/>
          </a:xfrm>
          <a:custGeom>
            <a:avLst/>
            <a:gdLst/>
            <a:ahLst/>
            <a:cxnLst/>
            <a:rect l="l" t="t" r="r" b="b"/>
            <a:pathLst>
              <a:path w="3118484" h="1321435">
                <a:moveTo>
                  <a:pt x="3094481" y="0"/>
                </a:moveTo>
                <a:lnTo>
                  <a:pt x="24002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3"/>
                </a:lnTo>
                <a:lnTo>
                  <a:pt x="0" y="1297432"/>
                </a:lnTo>
                <a:lnTo>
                  <a:pt x="1875" y="1306754"/>
                </a:lnTo>
                <a:lnTo>
                  <a:pt x="7000" y="1314386"/>
                </a:lnTo>
                <a:lnTo>
                  <a:pt x="14626" y="1319541"/>
                </a:lnTo>
                <a:lnTo>
                  <a:pt x="24002" y="1321435"/>
                </a:lnTo>
                <a:lnTo>
                  <a:pt x="3094481" y="1321435"/>
                </a:lnTo>
                <a:lnTo>
                  <a:pt x="3103858" y="1319541"/>
                </a:lnTo>
                <a:lnTo>
                  <a:pt x="3111484" y="1314386"/>
                </a:lnTo>
                <a:lnTo>
                  <a:pt x="3116609" y="1306754"/>
                </a:lnTo>
                <a:lnTo>
                  <a:pt x="3118485" y="1297432"/>
                </a:lnTo>
                <a:lnTo>
                  <a:pt x="3118485" y="1292606"/>
                </a:lnTo>
                <a:lnTo>
                  <a:pt x="28701" y="1292606"/>
                </a:lnTo>
                <a:lnTo>
                  <a:pt x="28701" y="28829"/>
                </a:lnTo>
                <a:lnTo>
                  <a:pt x="3118485" y="28829"/>
                </a:lnTo>
                <a:lnTo>
                  <a:pt x="3118485" y="24003"/>
                </a:lnTo>
                <a:lnTo>
                  <a:pt x="3116609" y="14680"/>
                </a:lnTo>
                <a:lnTo>
                  <a:pt x="3111484" y="7048"/>
                </a:lnTo>
                <a:lnTo>
                  <a:pt x="3103858" y="1893"/>
                </a:lnTo>
                <a:lnTo>
                  <a:pt x="3094481" y="0"/>
                </a:lnTo>
                <a:close/>
              </a:path>
              <a:path w="3118484" h="1321435">
                <a:moveTo>
                  <a:pt x="3118485" y="28829"/>
                </a:moveTo>
                <a:lnTo>
                  <a:pt x="3089782" y="28829"/>
                </a:lnTo>
                <a:lnTo>
                  <a:pt x="3089782" y="1292606"/>
                </a:lnTo>
                <a:lnTo>
                  <a:pt x="3118485" y="1292606"/>
                </a:lnTo>
                <a:lnTo>
                  <a:pt x="3118485" y="28829"/>
                </a:lnTo>
                <a:close/>
              </a:path>
              <a:path w="3118484" h="1321435">
                <a:moveTo>
                  <a:pt x="3080130" y="38481"/>
                </a:moveTo>
                <a:lnTo>
                  <a:pt x="38353" y="38481"/>
                </a:lnTo>
                <a:lnTo>
                  <a:pt x="38353" y="1283081"/>
                </a:lnTo>
                <a:lnTo>
                  <a:pt x="3080130" y="1283081"/>
                </a:lnTo>
                <a:lnTo>
                  <a:pt x="3080130" y="1273429"/>
                </a:lnTo>
                <a:lnTo>
                  <a:pt x="48005" y="1273429"/>
                </a:lnTo>
                <a:lnTo>
                  <a:pt x="48005" y="48006"/>
                </a:lnTo>
                <a:lnTo>
                  <a:pt x="3080130" y="48006"/>
                </a:lnTo>
                <a:lnTo>
                  <a:pt x="3080130" y="38481"/>
                </a:lnTo>
                <a:close/>
              </a:path>
              <a:path w="3118484" h="1321435">
                <a:moveTo>
                  <a:pt x="3080130" y="48006"/>
                </a:moveTo>
                <a:lnTo>
                  <a:pt x="3070479" y="48006"/>
                </a:lnTo>
                <a:lnTo>
                  <a:pt x="3070479" y="1273429"/>
                </a:lnTo>
                <a:lnTo>
                  <a:pt x="3080130" y="1273429"/>
                </a:lnTo>
                <a:lnTo>
                  <a:pt x="3080130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3606" y="5044821"/>
            <a:ext cx="13684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latin typeface="Times New Roman"/>
                <a:cs typeface="Times New Roman"/>
              </a:rPr>
              <a:t>Loader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7734" y="4967478"/>
            <a:ext cx="2788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Object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program </a:t>
            </a:r>
            <a:r>
              <a:rPr sz="2800" dirty="0">
                <a:latin typeface="Times New Roman"/>
                <a:cs typeface="Times New Roman"/>
              </a:rPr>
              <a:t>ready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830" y="4780533"/>
            <a:ext cx="5193665" cy="1319530"/>
          </a:xfrm>
          <a:custGeom>
            <a:avLst/>
            <a:gdLst/>
            <a:ahLst/>
            <a:cxnLst/>
            <a:rect l="l" t="t" r="r" b="b"/>
            <a:pathLst>
              <a:path w="5193665" h="1319529">
                <a:moveTo>
                  <a:pt x="5193423" y="24003"/>
                </a:moveTo>
                <a:lnTo>
                  <a:pt x="5191544" y="14681"/>
                </a:lnTo>
                <a:lnTo>
                  <a:pt x="5186413" y="7048"/>
                </a:lnTo>
                <a:lnTo>
                  <a:pt x="5178793" y="1905"/>
                </a:lnTo>
                <a:lnTo>
                  <a:pt x="5169420" y="0"/>
                </a:lnTo>
                <a:lnTo>
                  <a:pt x="5164721" y="0"/>
                </a:lnTo>
                <a:lnTo>
                  <a:pt x="5164721" y="28829"/>
                </a:lnTo>
                <a:lnTo>
                  <a:pt x="5164721" y="1290320"/>
                </a:lnTo>
                <a:lnTo>
                  <a:pt x="2812681" y="1290320"/>
                </a:lnTo>
                <a:lnTo>
                  <a:pt x="2812681" y="829335"/>
                </a:lnTo>
                <a:lnTo>
                  <a:pt x="2822206" y="823709"/>
                </a:lnTo>
                <a:lnTo>
                  <a:pt x="2822206" y="1280795"/>
                </a:lnTo>
                <a:lnTo>
                  <a:pt x="5155069" y="1280795"/>
                </a:lnTo>
                <a:lnTo>
                  <a:pt x="5155069" y="1271143"/>
                </a:lnTo>
                <a:lnTo>
                  <a:pt x="5155069" y="48006"/>
                </a:lnTo>
                <a:lnTo>
                  <a:pt x="5155069" y="38481"/>
                </a:lnTo>
                <a:lnTo>
                  <a:pt x="5145417" y="38481"/>
                </a:lnTo>
                <a:lnTo>
                  <a:pt x="5145417" y="48006"/>
                </a:lnTo>
                <a:lnTo>
                  <a:pt x="5145417" y="1271143"/>
                </a:lnTo>
                <a:lnTo>
                  <a:pt x="2831858" y="1271143"/>
                </a:lnTo>
                <a:lnTo>
                  <a:pt x="2831858" y="818019"/>
                </a:lnTo>
                <a:lnTo>
                  <a:pt x="2885516" y="786384"/>
                </a:lnTo>
                <a:lnTo>
                  <a:pt x="2889135" y="786384"/>
                </a:lnTo>
                <a:lnTo>
                  <a:pt x="2894317" y="781202"/>
                </a:lnTo>
                <a:lnTo>
                  <a:pt x="2907296" y="773557"/>
                </a:lnTo>
                <a:lnTo>
                  <a:pt x="2894038" y="765911"/>
                </a:lnTo>
                <a:lnTo>
                  <a:pt x="2889008" y="760984"/>
                </a:lnTo>
                <a:lnTo>
                  <a:pt x="2885516" y="760984"/>
                </a:lnTo>
                <a:lnTo>
                  <a:pt x="2835160" y="731901"/>
                </a:lnTo>
                <a:lnTo>
                  <a:pt x="2835160" y="786574"/>
                </a:lnTo>
                <a:lnTo>
                  <a:pt x="2831858" y="788517"/>
                </a:lnTo>
                <a:lnTo>
                  <a:pt x="2831858" y="786599"/>
                </a:lnTo>
                <a:lnTo>
                  <a:pt x="2835160" y="786574"/>
                </a:lnTo>
                <a:lnTo>
                  <a:pt x="2835160" y="731901"/>
                </a:lnTo>
                <a:lnTo>
                  <a:pt x="2834970" y="731786"/>
                </a:lnTo>
                <a:lnTo>
                  <a:pt x="2834970" y="761174"/>
                </a:lnTo>
                <a:lnTo>
                  <a:pt x="2831858" y="761187"/>
                </a:lnTo>
                <a:lnTo>
                  <a:pt x="2831858" y="759371"/>
                </a:lnTo>
                <a:lnTo>
                  <a:pt x="2834970" y="761174"/>
                </a:lnTo>
                <a:lnTo>
                  <a:pt x="2834970" y="731786"/>
                </a:lnTo>
                <a:lnTo>
                  <a:pt x="2831858" y="729983"/>
                </a:lnTo>
                <a:lnTo>
                  <a:pt x="2831858" y="48006"/>
                </a:lnTo>
                <a:lnTo>
                  <a:pt x="5145417" y="48006"/>
                </a:lnTo>
                <a:lnTo>
                  <a:pt x="5145417" y="38481"/>
                </a:lnTo>
                <a:lnTo>
                  <a:pt x="2822206" y="38481"/>
                </a:lnTo>
                <a:lnTo>
                  <a:pt x="2822206" y="724408"/>
                </a:lnTo>
                <a:lnTo>
                  <a:pt x="2822206" y="753783"/>
                </a:lnTo>
                <a:lnTo>
                  <a:pt x="2822206" y="761225"/>
                </a:lnTo>
                <a:lnTo>
                  <a:pt x="2822206" y="786625"/>
                </a:lnTo>
                <a:lnTo>
                  <a:pt x="2822206" y="794181"/>
                </a:lnTo>
                <a:lnTo>
                  <a:pt x="2812681" y="799769"/>
                </a:lnTo>
                <a:lnTo>
                  <a:pt x="2812681" y="786663"/>
                </a:lnTo>
                <a:lnTo>
                  <a:pt x="2822206" y="786625"/>
                </a:lnTo>
                <a:lnTo>
                  <a:pt x="2822206" y="761225"/>
                </a:lnTo>
                <a:lnTo>
                  <a:pt x="2812681" y="761263"/>
                </a:lnTo>
                <a:lnTo>
                  <a:pt x="2812681" y="748258"/>
                </a:lnTo>
                <a:lnTo>
                  <a:pt x="2822206" y="753783"/>
                </a:lnTo>
                <a:lnTo>
                  <a:pt x="2822206" y="724408"/>
                </a:lnTo>
                <a:lnTo>
                  <a:pt x="2812681" y="718908"/>
                </a:lnTo>
                <a:lnTo>
                  <a:pt x="2812681" y="28829"/>
                </a:lnTo>
                <a:lnTo>
                  <a:pt x="5164721" y="28829"/>
                </a:lnTo>
                <a:lnTo>
                  <a:pt x="5164721" y="0"/>
                </a:lnTo>
                <a:lnTo>
                  <a:pt x="2807855" y="0"/>
                </a:lnTo>
                <a:lnTo>
                  <a:pt x="2798470" y="1905"/>
                </a:lnTo>
                <a:lnTo>
                  <a:pt x="2790850" y="7048"/>
                </a:lnTo>
                <a:lnTo>
                  <a:pt x="2785719" y="14681"/>
                </a:lnTo>
                <a:lnTo>
                  <a:pt x="2783852" y="24003"/>
                </a:lnTo>
                <a:lnTo>
                  <a:pt x="2783852" y="761377"/>
                </a:lnTo>
                <a:lnTo>
                  <a:pt x="12661" y="772160"/>
                </a:lnTo>
                <a:lnTo>
                  <a:pt x="5664" y="772160"/>
                </a:lnTo>
                <a:lnTo>
                  <a:pt x="0" y="777875"/>
                </a:lnTo>
                <a:lnTo>
                  <a:pt x="50" y="791972"/>
                </a:lnTo>
                <a:lnTo>
                  <a:pt x="5765" y="797560"/>
                </a:lnTo>
                <a:lnTo>
                  <a:pt x="12776" y="797560"/>
                </a:lnTo>
                <a:lnTo>
                  <a:pt x="2783852" y="786777"/>
                </a:lnTo>
                <a:lnTo>
                  <a:pt x="2783852" y="1295146"/>
                </a:lnTo>
                <a:lnTo>
                  <a:pt x="2785719" y="1304480"/>
                </a:lnTo>
                <a:lnTo>
                  <a:pt x="2790850" y="1312100"/>
                </a:lnTo>
                <a:lnTo>
                  <a:pt x="2798470" y="1317256"/>
                </a:lnTo>
                <a:lnTo>
                  <a:pt x="2807855" y="1319149"/>
                </a:lnTo>
                <a:lnTo>
                  <a:pt x="5169420" y="1319149"/>
                </a:lnTo>
                <a:lnTo>
                  <a:pt x="5178793" y="1317256"/>
                </a:lnTo>
                <a:lnTo>
                  <a:pt x="5186413" y="1312100"/>
                </a:lnTo>
                <a:lnTo>
                  <a:pt x="5191544" y="1304480"/>
                </a:lnTo>
                <a:lnTo>
                  <a:pt x="5193423" y="1295146"/>
                </a:lnTo>
                <a:lnTo>
                  <a:pt x="5193423" y="1290320"/>
                </a:lnTo>
                <a:lnTo>
                  <a:pt x="5193423" y="28829"/>
                </a:lnTo>
                <a:lnTo>
                  <a:pt x="5193423" y="24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0560" y="5171313"/>
            <a:ext cx="19685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latin typeface="Times New Roman"/>
                <a:cs typeface="Times New Roman"/>
              </a:rPr>
              <a:t>Assembler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7551" y="5371972"/>
            <a:ext cx="1275080" cy="118110"/>
          </a:xfrm>
          <a:custGeom>
            <a:avLst/>
            <a:gdLst/>
            <a:ahLst/>
            <a:cxnLst/>
            <a:rect l="l" t="t" r="r" b="b"/>
            <a:pathLst>
              <a:path w="1275079" h="118110">
                <a:moveTo>
                  <a:pt x="1253304" y="70929"/>
                </a:moveTo>
                <a:lnTo>
                  <a:pt x="1202793" y="71466"/>
                </a:lnTo>
                <a:lnTo>
                  <a:pt x="1161414" y="96138"/>
                </a:lnTo>
                <a:lnTo>
                  <a:pt x="1159510" y="103886"/>
                </a:lnTo>
                <a:lnTo>
                  <a:pt x="1163065" y="109981"/>
                </a:lnTo>
                <a:lnTo>
                  <a:pt x="1166622" y="115950"/>
                </a:lnTo>
                <a:lnTo>
                  <a:pt x="1174496" y="117982"/>
                </a:lnTo>
                <a:lnTo>
                  <a:pt x="1180464" y="114300"/>
                </a:lnTo>
                <a:lnTo>
                  <a:pt x="1253304" y="70929"/>
                </a:lnTo>
                <a:close/>
              </a:path>
              <a:path w="1275079" h="118110">
                <a:moveTo>
                  <a:pt x="1202690" y="46064"/>
                </a:moveTo>
                <a:lnTo>
                  <a:pt x="5587" y="58165"/>
                </a:lnTo>
                <a:lnTo>
                  <a:pt x="0" y="63880"/>
                </a:lnTo>
                <a:lnTo>
                  <a:pt x="126" y="77850"/>
                </a:lnTo>
                <a:lnTo>
                  <a:pt x="5841" y="83565"/>
                </a:lnTo>
                <a:lnTo>
                  <a:pt x="1202793" y="71466"/>
                </a:lnTo>
                <a:lnTo>
                  <a:pt x="1224563" y="58485"/>
                </a:lnTo>
                <a:lnTo>
                  <a:pt x="1202690" y="46064"/>
                </a:lnTo>
                <a:close/>
              </a:path>
              <a:path w="1275079" h="118110">
                <a:moveTo>
                  <a:pt x="1224563" y="58485"/>
                </a:moveTo>
                <a:lnTo>
                  <a:pt x="1202793" y="71466"/>
                </a:lnTo>
                <a:lnTo>
                  <a:pt x="1253304" y="70929"/>
                </a:lnTo>
                <a:lnTo>
                  <a:pt x="1256183" y="69214"/>
                </a:lnTo>
                <a:lnTo>
                  <a:pt x="1243456" y="69214"/>
                </a:lnTo>
                <a:lnTo>
                  <a:pt x="1224563" y="58485"/>
                </a:lnTo>
                <a:close/>
              </a:path>
              <a:path w="1275079" h="118110">
                <a:moveTo>
                  <a:pt x="1261768" y="65889"/>
                </a:moveTo>
                <a:lnTo>
                  <a:pt x="1253304" y="70929"/>
                </a:lnTo>
                <a:lnTo>
                  <a:pt x="1256792" y="70865"/>
                </a:lnTo>
                <a:lnTo>
                  <a:pt x="1261768" y="65889"/>
                </a:lnTo>
                <a:close/>
              </a:path>
              <a:path w="1275079" h="118110">
                <a:moveTo>
                  <a:pt x="1243202" y="47371"/>
                </a:moveTo>
                <a:lnTo>
                  <a:pt x="1224563" y="58485"/>
                </a:lnTo>
                <a:lnTo>
                  <a:pt x="1243456" y="69214"/>
                </a:lnTo>
                <a:lnTo>
                  <a:pt x="1243202" y="47371"/>
                </a:lnTo>
                <a:close/>
              </a:path>
              <a:path w="1275079" h="118110">
                <a:moveTo>
                  <a:pt x="1256228" y="47371"/>
                </a:moveTo>
                <a:lnTo>
                  <a:pt x="1243202" y="47371"/>
                </a:lnTo>
                <a:lnTo>
                  <a:pt x="1243456" y="69214"/>
                </a:lnTo>
                <a:lnTo>
                  <a:pt x="1256183" y="69214"/>
                </a:lnTo>
                <a:lnTo>
                  <a:pt x="1261768" y="65889"/>
                </a:lnTo>
                <a:lnTo>
                  <a:pt x="1262506" y="65150"/>
                </a:lnTo>
                <a:lnTo>
                  <a:pt x="1262379" y="51053"/>
                </a:lnTo>
                <a:lnTo>
                  <a:pt x="1261919" y="50613"/>
                </a:lnTo>
                <a:lnTo>
                  <a:pt x="1256228" y="47371"/>
                </a:lnTo>
                <a:close/>
              </a:path>
              <a:path w="1275079" h="118110">
                <a:moveTo>
                  <a:pt x="1261919" y="50613"/>
                </a:moveTo>
                <a:lnTo>
                  <a:pt x="1262379" y="51053"/>
                </a:lnTo>
                <a:lnTo>
                  <a:pt x="1262506" y="65150"/>
                </a:lnTo>
                <a:lnTo>
                  <a:pt x="1261768" y="65889"/>
                </a:lnTo>
                <a:lnTo>
                  <a:pt x="1274952" y="58038"/>
                </a:lnTo>
                <a:lnTo>
                  <a:pt x="1261919" y="50613"/>
                </a:lnTo>
                <a:close/>
              </a:path>
              <a:path w="1275079" h="118110">
                <a:moveTo>
                  <a:pt x="1252997" y="45530"/>
                </a:moveTo>
                <a:lnTo>
                  <a:pt x="1202690" y="46064"/>
                </a:lnTo>
                <a:lnTo>
                  <a:pt x="1224563" y="58485"/>
                </a:lnTo>
                <a:lnTo>
                  <a:pt x="1243202" y="47371"/>
                </a:lnTo>
                <a:lnTo>
                  <a:pt x="1256228" y="47371"/>
                </a:lnTo>
                <a:lnTo>
                  <a:pt x="1252997" y="45530"/>
                </a:lnTo>
                <a:close/>
              </a:path>
              <a:path w="1275079" h="118110">
                <a:moveTo>
                  <a:pt x="1256538" y="45465"/>
                </a:moveTo>
                <a:lnTo>
                  <a:pt x="1252997" y="45530"/>
                </a:lnTo>
                <a:lnTo>
                  <a:pt x="1261919" y="50613"/>
                </a:lnTo>
                <a:lnTo>
                  <a:pt x="1256538" y="45465"/>
                </a:lnTo>
                <a:close/>
              </a:path>
              <a:path w="1275079" h="118110">
                <a:moveTo>
                  <a:pt x="1173226" y="0"/>
                </a:moveTo>
                <a:lnTo>
                  <a:pt x="1165478" y="2159"/>
                </a:lnTo>
                <a:lnTo>
                  <a:pt x="1162050" y="8254"/>
                </a:lnTo>
                <a:lnTo>
                  <a:pt x="1158494" y="14350"/>
                </a:lnTo>
                <a:lnTo>
                  <a:pt x="1160652" y="22098"/>
                </a:lnTo>
                <a:lnTo>
                  <a:pt x="1166749" y="25653"/>
                </a:lnTo>
                <a:lnTo>
                  <a:pt x="1202690" y="46064"/>
                </a:lnTo>
                <a:lnTo>
                  <a:pt x="1252997" y="45530"/>
                </a:lnTo>
                <a:lnTo>
                  <a:pt x="1179322" y="3555"/>
                </a:lnTo>
                <a:lnTo>
                  <a:pt x="1173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7814" y="4396739"/>
            <a:ext cx="4424045" cy="3902075"/>
          </a:xfrm>
          <a:custGeom>
            <a:avLst/>
            <a:gdLst/>
            <a:ahLst/>
            <a:cxnLst/>
            <a:rect l="l" t="t" r="r" b="b"/>
            <a:pathLst>
              <a:path w="4424045" h="3902075">
                <a:moveTo>
                  <a:pt x="1299718" y="1033272"/>
                </a:moveTo>
                <a:lnTo>
                  <a:pt x="1286637" y="1025804"/>
                </a:lnTo>
                <a:lnTo>
                  <a:pt x="1281430" y="1020699"/>
                </a:lnTo>
                <a:lnTo>
                  <a:pt x="1277721" y="1020699"/>
                </a:lnTo>
                <a:lnTo>
                  <a:pt x="1204214" y="978662"/>
                </a:lnTo>
                <a:lnTo>
                  <a:pt x="1198118" y="975106"/>
                </a:lnTo>
                <a:lnTo>
                  <a:pt x="1190371" y="977265"/>
                </a:lnTo>
                <a:lnTo>
                  <a:pt x="1183513" y="989457"/>
                </a:lnTo>
                <a:lnTo>
                  <a:pt x="1185545" y="997204"/>
                </a:lnTo>
                <a:lnTo>
                  <a:pt x="1227429" y="1021118"/>
                </a:lnTo>
                <a:lnTo>
                  <a:pt x="5588" y="1031875"/>
                </a:lnTo>
                <a:lnTo>
                  <a:pt x="0" y="1037590"/>
                </a:lnTo>
                <a:lnTo>
                  <a:pt x="127" y="1051687"/>
                </a:lnTo>
                <a:lnTo>
                  <a:pt x="5842" y="1057275"/>
                </a:lnTo>
                <a:lnTo>
                  <a:pt x="1227785" y="1046518"/>
                </a:lnTo>
                <a:lnTo>
                  <a:pt x="1192276" y="1067689"/>
                </a:lnTo>
                <a:lnTo>
                  <a:pt x="1186180" y="1071245"/>
                </a:lnTo>
                <a:lnTo>
                  <a:pt x="1184275" y="1078992"/>
                </a:lnTo>
                <a:lnTo>
                  <a:pt x="1187831" y="1085088"/>
                </a:lnTo>
                <a:lnTo>
                  <a:pt x="1191387" y="1091057"/>
                </a:lnTo>
                <a:lnTo>
                  <a:pt x="1199261" y="1093089"/>
                </a:lnTo>
                <a:lnTo>
                  <a:pt x="1205230" y="1089406"/>
                </a:lnTo>
                <a:lnTo>
                  <a:pt x="1278115" y="1046099"/>
                </a:lnTo>
                <a:lnTo>
                  <a:pt x="1281684" y="1046099"/>
                </a:lnTo>
                <a:lnTo>
                  <a:pt x="1286611" y="1041057"/>
                </a:lnTo>
                <a:lnTo>
                  <a:pt x="1299718" y="1033272"/>
                </a:lnTo>
                <a:close/>
              </a:path>
              <a:path w="4424045" h="3902075">
                <a:moveTo>
                  <a:pt x="4355846" y="1684401"/>
                </a:moveTo>
                <a:lnTo>
                  <a:pt x="1314069" y="1684401"/>
                </a:lnTo>
                <a:lnTo>
                  <a:pt x="1314069" y="3863594"/>
                </a:lnTo>
                <a:lnTo>
                  <a:pt x="4355846" y="3863606"/>
                </a:lnTo>
                <a:lnTo>
                  <a:pt x="4355846" y="3854081"/>
                </a:lnTo>
                <a:lnTo>
                  <a:pt x="1323721" y="3854081"/>
                </a:lnTo>
                <a:lnTo>
                  <a:pt x="1323721" y="1693926"/>
                </a:lnTo>
                <a:lnTo>
                  <a:pt x="4346194" y="1693926"/>
                </a:lnTo>
                <a:lnTo>
                  <a:pt x="4346194" y="3854069"/>
                </a:lnTo>
                <a:lnTo>
                  <a:pt x="4355846" y="3854081"/>
                </a:lnTo>
                <a:lnTo>
                  <a:pt x="4355846" y="1693926"/>
                </a:lnTo>
                <a:lnTo>
                  <a:pt x="4355846" y="1684401"/>
                </a:lnTo>
                <a:close/>
              </a:path>
              <a:path w="4424045" h="3902075">
                <a:moveTo>
                  <a:pt x="4385183" y="38354"/>
                </a:moveTo>
                <a:lnTo>
                  <a:pt x="4375531" y="38354"/>
                </a:lnTo>
                <a:lnTo>
                  <a:pt x="4375531" y="48006"/>
                </a:lnTo>
                <a:lnTo>
                  <a:pt x="4375531" y="372491"/>
                </a:lnTo>
                <a:lnTo>
                  <a:pt x="1350772" y="372491"/>
                </a:lnTo>
                <a:lnTo>
                  <a:pt x="1350772" y="48006"/>
                </a:lnTo>
                <a:lnTo>
                  <a:pt x="4375531" y="48006"/>
                </a:lnTo>
                <a:lnTo>
                  <a:pt x="4375531" y="38354"/>
                </a:lnTo>
                <a:lnTo>
                  <a:pt x="1341120" y="38354"/>
                </a:lnTo>
                <a:lnTo>
                  <a:pt x="1341120" y="382143"/>
                </a:lnTo>
                <a:lnTo>
                  <a:pt x="4385183" y="382143"/>
                </a:lnTo>
                <a:lnTo>
                  <a:pt x="4385183" y="372491"/>
                </a:lnTo>
                <a:lnTo>
                  <a:pt x="4385183" y="48006"/>
                </a:lnTo>
                <a:lnTo>
                  <a:pt x="4385183" y="38354"/>
                </a:lnTo>
                <a:close/>
              </a:path>
              <a:path w="4424045" h="3902075">
                <a:moveTo>
                  <a:pt x="4394200" y="1669923"/>
                </a:moveTo>
                <a:lnTo>
                  <a:pt x="4392320" y="1660601"/>
                </a:lnTo>
                <a:lnTo>
                  <a:pt x="4387189" y="1652968"/>
                </a:lnTo>
                <a:lnTo>
                  <a:pt x="4379569" y="1647825"/>
                </a:lnTo>
                <a:lnTo>
                  <a:pt x="4370197" y="1645920"/>
                </a:lnTo>
                <a:lnTo>
                  <a:pt x="4365498" y="1645920"/>
                </a:lnTo>
                <a:lnTo>
                  <a:pt x="4365498" y="1674749"/>
                </a:lnTo>
                <a:lnTo>
                  <a:pt x="4365498" y="3873246"/>
                </a:lnTo>
                <a:lnTo>
                  <a:pt x="1304417" y="3873246"/>
                </a:lnTo>
                <a:lnTo>
                  <a:pt x="1304417" y="1674749"/>
                </a:lnTo>
                <a:lnTo>
                  <a:pt x="4365498" y="1674749"/>
                </a:lnTo>
                <a:lnTo>
                  <a:pt x="4365498" y="1645920"/>
                </a:lnTo>
                <a:lnTo>
                  <a:pt x="1299718" y="1645920"/>
                </a:lnTo>
                <a:lnTo>
                  <a:pt x="1290332" y="1647825"/>
                </a:lnTo>
                <a:lnTo>
                  <a:pt x="1282712" y="1652968"/>
                </a:lnTo>
                <a:lnTo>
                  <a:pt x="1277581" y="1660601"/>
                </a:lnTo>
                <a:lnTo>
                  <a:pt x="1275715" y="1669923"/>
                </a:lnTo>
                <a:lnTo>
                  <a:pt x="1275715" y="3878072"/>
                </a:lnTo>
                <a:lnTo>
                  <a:pt x="1277581" y="3887406"/>
                </a:lnTo>
                <a:lnTo>
                  <a:pt x="1282712" y="3895026"/>
                </a:lnTo>
                <a:lnTo>
                  <a:pt x="1290332" y="3900182"/>
                </a:lnTo>
                <a:lnTo>
                  <a:pt x="1299718" y="3902075"/>
                </a:lnTo>
                <a:lnTo>
                  <a:pt x="4370197" y="3902075"/>
                </a:lnTo>
                <a:lnTo>
                  <a:pt x="4379569" y="3900182"/>
                </a:lnTo>
                <a:lnTo>
                  <a:pt x="4387189" y="3895026"/>
                </a:lnTo>
                <a:lnTo>
                  <a:pt x="4392320" y="3887406"/>
                </a:lnTo>
                <a:lnTo>
                  <a:pt x="4394200" y="3878072"/>
                </a:lnTo>
                <a:lnTo>
                  <a:pt x="4394200" y="3873246"/>
                </a:lnTo>
                <a:lnTo>
                  <a:pt x="4394200" y="1674749"/>
                </a:lnTo>
                <a:lnTo>
                  <a:pt x="4394200" y="1669923"/>
                </a:lnTo>
                <a:close/>
              </a:path>
              <a:path w="4424045" h="3902075">
                <a:moveTo>
                  <a:pt x="4423537" y="24003"/>
                </a:moveTo>
                <a:lnTo>
                  <a:pt x="4421657" y="14681"/>
                </a:lnTo>
                <a:lnTo>
                  <a:pt x="4416526" y="7048"/>
                </a:lnTo>
                <a:lnTo>
                  <a:pt x="4408906" y="1905"/>
                </a:lnTo>
                <a:lnTo>
                  <a:pt x="4399534" y="0"/>
                </a:lnTo>
                <a:lnTo>
                  <a:pt x="4394835" y="0"/>
                </a:lnTo>
                <a:lnTo>
                  <a:pt x="4394835" y="28829"/>
                </a:lnTo>
                <a:lnTo>
                  <a:pt x="4394835" y="391668"/>
                </a:lnTo>
                <a:lnTo>
                  <a:pt x="1331595" y="391668"/>
                </a:lnTo>
                <a:lnTo>
                  <a:pt x="1331595" y="28829"/>
                </a:lnTo>
                <a:lnTo>
                  <a:pt x="4394835" y="28829"/>
                </a:lnTo>
                <a:lnTo>
                  <a:pt x="4394835" y="0"/>
                </a:lnTo>
                <a:lnTo>
                  <a:pt x="1326769" y="0"/>
                </a:lnTo>
                <a:lnTo>
                  <a:pt x="1317434" y="1905"/>
                </a:lnTo>
                <a:lnTo>
                  <a:pt x="1309814" y="7048"/>
                </a:lnTo>
                <a:lnTo>
                  <a:pt x="1304658" y="14681"/>
                </a:lnTo>
                <a:lnTo>
                  <a:pt x="1302766" y="24003"/>
                </a:lnTo>
                <a:lnTo>
                  <a:pt x="1302766" y="396494"/>
                </a:lnTo>
                <a:lnTo>
                  <a:pt x="1304658" y="405879"/>
                </a:lnTo>
                <a:lnTo>
                  <a:pt x="1309814" y="413499"/>
                </a:lnTo>
                <a:lnTo>
                  <a:pt x="1317434" y="418630"/>
                </a:lnTo>
                <a:lnTo>
                  <a:pt x="1326769" y="420497"/>
                </a:lnTo>
                <a:lnTo>
                  <a:pt x="4399534" y="420497"/>
                </a:lnTo>
                <a:lnTo>
                  <a:pt x="4408906" y="418630"/>
                </a:lnTo>
                <a:lnTo>
                  <a:pt x="4416526" y="413499"/>
                </a:lnTo>
                <a:lnTo>
                  <a:pt x="4421657" y="405879"/>
                </a:lnTo>
                <a:lnTo>
                  <a:pt x="4423537" y="396494"/>
                </a:lnTo>
                <a:lnTo>
                  <a:pt x="4423537" y="391668"/>
                </a:lnTo>
                <a:lnTo>
                  <a:pt x="4423537" y="28829"/>
                </a:lnTo>
                <a:lnTo>
                  <a:pt x="4423537" y="24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1897" y="8331809"/>
            <a:ext cx="26936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Corbel"/>
                <a:cs typeface="Corbel"/>
              </a:rPr>
              <a:t>Fig.:</a:t>
            </a:r>
            <a:r>
              <a:rPr sz="2600" b="1" spc="-5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Role</a:t>
            </a:r>
            <a:r>
              <a:rPr sz="2600" b="1" spc="-4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of</a:t>
            </a:r>
            <a:r>
              <a:rPr sz="2600" b="1" spc="-65" dirty="0">
                <a:latin typeface="Corbel"/>
                <a:cs typeface="Corbel"/>
              </a:rPr>
              <a:t> </a:t>
            </a:r>
            <a:r>
              <a:rPr sz="2600" b="1" spc="-10" dirty="0">
                <a:latin typeface="Corbel"/>
                <a:cs typeface="Corbel"/>
              </a:rPr>
              <a:t>loader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10215118" y="8370214"/>
            <a:ext cx="12185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orbel"/>
                <a:cs typeface="Corbel"/>
              </a:rPr>
              <a:t>Memory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763" y="4995164"/>
            <a:ext cx="167322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latin typeface="Times New Roman"/>
                <a:cs typeface="Times New Roman"/>
              </a:rPr>
              <a:t>Source </a:t>
            </a:r>
            <a:r>
              <a:rPr sz="3400" b="1" spc="-20" dirty="0">
                <a:latin typeface="Times New Roman"/>
                <a:cs typeface="Times New Roman"/>
              </a:rPr>
              <a:t>Program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806195"/>
            <a:ext cx="2397252" cy="5928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1205" y="2247879"/>
            <a:ext cx="12334875" cy="633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5080" indent="-452755" algn="just">
              <a:lnSpc>
                <a:spcPct val="150000"/>
              </a:lnSpc>
              <a:spcBef>
                <a:spcPts val="10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6725" algn="l"/>
              </a:tabLst>
            </a:pPr>
            <a:r>
              <a:rPr sz="4600" dirty="0">
                <a:latin typeface="Times New Roman"/>
                <a:cs typeface="Times New Roman"/>
              </a:rPr>
              <a:t>Loader</a:t>
            </a:r>
            <a:r>
              <a:rPr sz="4600" spc="16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165" dirty="0">
                <a:latin typeface="Times New Roman"/>
                <a:cs typeface="Times New Roman"/>
              </a:rPr>
              <a:t>  </a:t>
            </a:r>
            <a:r>
              <a:rPr sz="4600" b="1" dirty="0">
                <a:latin typeface="Times New Roman"/>
                <a:cs typeface="Times New Roman"/>
              </a:rPr>
              <a:t>utility</a:t>
            </a:r>
            <a:r>
              <a:rPr sz="4600" b="1" spc="170" dirty="0">
                <a:latin typeface="Times New Roman"/>
                <a:cs typeface="Times New Roman"/>
              </a:rPr>
              <a:t>  </a:t>
            </a:r>
            <a:r>
              <a:rPr sz="4600" b="1" dirty="0">
                <a:latin typeface="Times New Roman"/>
                <a:cs typeface="Times New Roman"/>
              </a:rPr>
              <a:t>program</a:t>
            </a:r>
            <a:r>
              <a:rPr sz="4600" b="1" spc="17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which</a:t>
            </a:r>
            <a:r>
              <a:rPr sz="4600" spc="16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takes</a:t>
            </a:r>
            <a:r>
              <a:rPr sz="4600" spc="160" dirty="0">
                <a:latin typeface="Times New Roman"/>
                <a:cs typeface="Times New Roman"/>
              </a:rPr>
              <a:t>  </a:t>
            </a:r>
            <a:r>
              <a:rPr sz="4600" spc="-10" dirty="0">
                <a:latin typeface="Times New Roman"/>
                <a:cs typeface="Times New Roman"/>
              </a:rPr>
              <a:t>object 	</a:t>
            </a:r>
            <a:r>
              <a:rPr sz="4600" dirty="0">
                <a:latin typeface="Times New Roman"/>
                <a:cs typeface="Times New Roman"/>
              </a:rPr>
              <a:t>code</a:t>
            </a:r>
            <a:r>
              <a:rPr sz="4600" spc="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as</a:t>
            </a:r>
            <a:r>
              <a:rPr sz="4600" spc="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input</a:t>
            </a:r>
            <a:r>
              <a:rPr sz="4600" spc="55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prepares</a:t>
            </a:r>
            <a:r>
              <a:rPr sz="4600" b="1" spc="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40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for</a:t>
            </a:r>
            <a:r>
              <a:rPr sz="4600" b="1" spc="-25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execution</a:t>
            </a:r>
            <a:r>
              <a:rPr sz="4600" b="1" spc="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55" dirty="0">
                <a:latin typeface="Times New Roman"/>
                <a:cs typeface="Times New Roman"/>
              </a:rPr>
              <a:t> </a:t>
            </a:r>
            <a:r>
              <a:rPr sz="4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loads 	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executable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code into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 </a:t>
            </a:r>
            <a:r>
              <a:rPr sz="4600" spc="-10" dirty="0">
                <a:latin typeface="Times New Roman"/>
                <a:cs typeface="Times New Roman"/>
              </a:rPr>
              <a:t>memory.</a:t>
            </a: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90"/>
              </a:spcBef>
              <a:buClr>
                <a:srgbClr val="EFAC00"/>
              </a:buClr>
              <a:buFont typeface="Cambria"/>
              <a:buChar char="◾"/>
            </a:pPr>
            <a:endParaRPr sz="4600">
              <a:latin typeface="Times New Roman"/>
              <a:cs typeface="Times New Roman"/>
            </a:endParaRPr>
          </a:p>
          <a:p>
            <a:pPr marL="601980" marR="2635885" indent="-589915">
              <a:lnSpc>
                <a:spcPct val="15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742315" algn="l"/>
              </a:tabLst>
            </a:pPr>
            <a:r>
              <a:rPr sz="4600" dirty="0">
                <a:latin typeface="Times New Roman"/>
                <a:cs typeface="Times New Roman"/>
              </a:rPr>
              <a:t>Thus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loader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actually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responsible</a:t>
            </a:r>
            <a:r>
              <a:rPr sz="4600" b="1" spc="-45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for 	</a:t>
            </a:r>
            <a:r>
              <a:rPr sz="4600" dirty="0">
                <a:latin typeface="Times New Roman"/>
                <a:cs typeface="Times New Roman"/>
              </a:rPr>
              <a:t>initiating the</a:t>
            </a:r>
            <a:r>
              <a:rPr sz="4600" spc="-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executions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process.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205" y="3771975"/>
            <a:ext cx="1191514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090" indent="-46355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60714"/>
              <a:buFont typeface="Cambria"/>
              <a:buChar char="◾"/>
              <a:tabLst>
                <a:tab pos="466090" algn="l"/>
              </a:tabLst>
            </a:pPr>
            <a:r>
              <a:rPr sz="7000" dirty="0">
                <a:latin typeface="Times New Roman"/>
                <a:cs typeface="Times New Roman"/>
              </a:rPr>
              <a:t>Relocation</a:t>
            </a:r>
            <a:r>
              <a:rPr sz="7000" spc="-175" dirty="0">
                <a:latin typeface="Times New Roman"/>
                <a:cs typeface="Times New Roman"/>
              </a:rPr>
              <a:t> </a:t>
            </a:r>
            <a:r>
              <a:rPr sz="7000" dirty="0">
                <a:latin typeface="Times New Roman"/>
                <a:cs typeface="Times New Roman"/>
              </a:rPr>
              <a:t>and</a:t>
            </a:r>
            <a:r>
              <a:rPr sz="7000" spc="-204" dirty="0">
                <a:latin typeface="Times New Roman"/>
                <a:cs typeface="Times New Roman"/>
              </a:rPr>
              <a:t> </a:t>
            </a:r>
            <a:r>
              <a:rPr sz="7000" dirty="0">
                <a:latin typeface="Times New Roman"/>
                <a:cs typeface="Times New Roman"/>
              </a:rPr>
              <a:t>linking</a:t>
            </a:r>
            <a:r>
              <a:rPr sz="7000" spc="-200" dirty="0">
                <a:latin typeface="Times New Roman"/>
                <a:cs typeface="Times New Roman"/>
              </a:rPr>
              <a:t> </a:t>
            </a:r>
            <a:r>
              <a:rPr sz="7000" spc="-10" dirty="0">
                <a:latin typeface="Times New Roman"/>
                <a:cs typeface="Times New Roman"/>
              </a:rPr>
              <a:t>concepts</a:t>
            </a:r>
            <a:endParaRPr sz="7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786383"/>
            <a:ext cx="6190487" cy="826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4492" y="2161108"/>
            <a:ext cx="12654280" cy="6974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 indent="-45402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466725" algn="l"/>
              </a:tabLst>
            </a:pPr>
            <a:r>
              <a:rPr sz="3200" dirty="0">
                <a:latin typeface="Times New Roman"/>
                <a:cs typeface="Times New Roman"/>
              </a:rPr>
              <a:t>User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library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466725" algn="l"/>
              </a:tabLst>
            </a:pPr>
            <a:r>
              <a:rPr sz="3200" b="1" dirty="0">
                <a:latin typeface="Times New Roman"/>
                <a:cs typeface="Times New Roman"/>
              </a:rPr>
              <a:t>Example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printf()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,scanf()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EFAC00"/>
              </a:buClr>
              <a:buFont typeface="Cambria"/>
              <a:buChar char="◾"/>
            </a:pPr>
            <a:endParaRPr sz="3200">
              <a:latin typeface="Times New Roman"/>
              <a:cs typeface="Times New Roman"/>
            </a:endParaRPr>
          </a:p>
          <a:p>
            <a:pPr marL="464820" marR="5080" indent="-452755">
              <a:lnSpc>
                <a:spcPct val="100000"/>
              </a:lnSpc>
              <a:buChar char="◾"/>
              <a:tabLst>
                <a:tab pos="464820" algn="l"/>
                <a:tab pos="559435" algn="l"/>
                <a:tab pos="4017645" algn="l"/>
                <a:tab pos="5276850" algn="l"/>
                <a:tab pos="6648450" algn="l"/>
                <a:tab pos="11292840" algn="l"/>
              </a:tabLst>
            </a:pPr>
            <a:r>
              <a:rPr sz="2550" dirty="0">
                <a:solidFill>
                  <a:srgbClr val="EFAC00"/>
                </a:solidFill>
                <a:latin typeface="Cambria"/>
                <a:cs typeface="Cambria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linking</a:t>
            </a:r>
            <a:r>
              <a:rPr sz="3200" spc="3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process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latin typeface="Times New Roman"/>
                <a:cs typeface="Times New Roman"/>
              </a:rPr>
              <a:t>makes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address</a:t>
            </a:r>
            <a:r>
              <a:rPr sz="3200" dirty="0">
                <a:latin typeface="Times New Roman"/>
                <a:cs typeface="Times New Roman"/>
              </a:rPr>
              <a:t>	of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modules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known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	other</a:t>
            </a:r>
            <a:r>
              <a:rPr sz="3200" spc="3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so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transfer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takes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place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during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execution.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Clr>
                <a:srgbClr val="EFAC00"/>
              </a:buClr>
              <a:buFont typeface="Cambria"/>
              <a:buChar char="◾"/>
            </a:pPr>
            <a:endParaRPr sz="320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466725" algn="l"/>
              </a:tabLst>
            </a:pPr>
            <a:r>
              <a:rPr sz="3200" dirty="0">
                <a:latin typeface="Times New Roman"/>
                <a:cs typeface="Times New Roman"/>
              </a:rPr>
              <a:t>Passing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parameter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handled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linker.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EFAC00"/>
              </a:buClr>
              <a:buFont typeface="Cambria"/>
              <a:buChar char="◾"/>
            </a:pPr>
            <a:endParaRPr sz="320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466725" algn="l"/>
              </a:tabLst>
            </a:pPr>
            <a:r>
              <a:rPr sz="3200" b="1" dirty="0">
                <a:latin typeface="Times New Roman"/>
                <a:cs typeface="Times New Roman"/>
              </a:rPr>
              <a:t>Public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variable</a:t>
            </a:r>
            <a:r>
              <a:rPr sz="3200" dirty="0">
                <a:latin typeface="Times New Roman"/>
                <a:cs typeface="Times New Roman"/>
              </a:rPr>
              <a:t>-same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EFAC00"/>
              </a:buClr>
              <a:buFont typeface="Cambria"/>
              <a:buChar char="◾"/>
            </a:pPr>
            <a:endParaRPr sz="320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466725" algn="l"/>
              </a:tabLst>
            </a:pPr>
            <a:r>
              <a:rPr sz="3200" b="1" dirty="0">
                <a:latin typeface="Times New Roman"/>
                <a:cs typeface="Times New Roman"/>
              </a:rPr>
              <a:t>External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variable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–defined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module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another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module.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EFAC00"/>
              </a:buClr>
              <a:buFont typeface="Cambria"/>
              <a:buChar char="◾"/>
            </a:pPr>
            <a:endParaRPr sz="3200">
              <a:latin typeface="Times New Roman"/>
              <a:cs typeface="Times New Roman"/>
            </a:endParaRPr>
          </a:p>
          <a:p>
            <a:pPr marL="12700" marR="5715" indent="282575">
              <a:lnSpc>
                <a:spcPct val="100000"/>
              </a:lnSpc>
              <a:buClr>
                <a:srgbClr val="EFAC00"/>
              </a:buClr>
              <a:buSzPct val="70833"/>
              <a:buFont typeface="Cambria"/>
              <a:buChar char="◾"/>
              <a:tabLst>
                <a:tab pos="295275" algn="l"/>
              </a:tabLst>
            </a:pPr>
            <a:r>
              <a:rPr sz="3600" b="1" dirty="0">
                <a:latin typeface="Times New Roman"/>
                <a:cs typeface="Times New Roman"/>
              </a:rPr>
              <a:t>Resolving</a:t>
            </a:r>
            <a:r>
              <a:rPr sz="3600" b="1" spc="17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of</a:t>
            </a:r>
            <a:r>
              <a:rPr sz="3600" b="1" spc="1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addresses</a:t>
            </a:r>
            <a:r>
              <a:rPr sz="3600" b="1" spc="17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of</a:t>
            </a:r>
            <a:r>
              <a:rPr sz="3600" b="1" spc="1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symbolic</a:t>
            </a:r>
            <a:r>
              <a:rPr sz="3600" b="1" spc="1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reference</a:t>
            </a:r>
            <a:r>
              <a:rPr sz="3600" b="1" spc="17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is</a:t>
            </a:r>
            <a:r>
              <a:rPr sz="3600" b="1" spc="19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handled</a:t>
            </a:r>
            <a:r>
              <a:rPr sz="3600" b="1" spc="1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by</a:t>
            </a:r>
            <a:r>
              <a:rPr sz="3600" b="1" spc="175" dirty="0">
                <a:latin typeface="Times New Roman"/>
                <a:cs typeface="Times New Roman"/>
              </a:rPr>
              <a:t> </a:t>
            </a:r>
            <a:r>
              <a:rPr sz="3600" b="1" spc="-25" dirty="0">
                <a:latin typeface="Times New Roman"/>
                <a:cs typeface="Times New Roman"/>
              </a:rPr>
              <a:t>the 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linker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10768"/>
            <a:ext cx="6402324" cy="7650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1205" y="2464541"/>
            <a:ext cx="12494260" cy="3181350"/>
          </a:xfrm>
          <a:prstGeom prst="rect">
            <a:avLst/>
          </a:prstGeom>
        </p:spPr>
        <p:txBody>
          <a:bodyPr vert="horz" wrap="square" lIns="0" tIns="363855" rIns="0" bIns="0" rtlCol="0">
            <a:spAutoFit/>
          </a:bodyPr>
          <a:lstStyle/>
          <a:p>
            <a:pPr marL="466725" indent="-454025">
              <a:lnSpc>
                <a:spcPct val="100000"/>
              </a:lnSpc>
              <a:spcBef>
                <a:spcPts val="286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6725" algn="l"/>
              </a:tabLst>
            </a:pPr>
            <a:r>
              <a:rPr sz="4600" b="1" spc="-10" dirty="0">
                <a:latin typeface="Times New Roman"/>
                <a:cs typeface="Times New Roman"/>
              </a:rPr>
              <a:t>Linker-</a:t>
            </a:r>
            <a:endParaRPr sz="4600">
              <a:latin typeface="Times New Roman"/>
              <a:cs typeface="Times New Roman"/>
            </a:endParaRPr>
          </a:p>
          <a:p>
            <a:pPr marL="1911350" marR="5080" lvl="1" indent="-3810">
              <a:lnSpc>
                <a:spcPts val="8280"/>
              </a:lnSpc>
              <a:spcBef>
                <a:spcPts val="535"/>
              </a:spcBef>
              <a:buSzPct val="97826"/>
              <a:buAutoNum type="arabicPeriod"/>
              <a:tabLst>
                <a:tab pos="2348865" algn="l"/>
              </a:tabLst>
            </a:pPr>
            <a:r>
              <a:rPr sz="4600" dirty="0">
                <a:latin typeface="Times New Roman"/>
                <a:cs typeface="Times New Roman"/>
              </a:rPr>
              <a:t>	Handled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passing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parameter </a:t>
            </a:r>
            <a:r>
              <a:rPr sz="4600" dirty="0">
                <a:latin typeface="Times New Roman"/>
                <a:cs typeface="Times New Roman"/>
              </a:rPr>
              <a:t>2.Resolving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address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symbolic</a:t>
            </a:r>
            <a:r>
              <a:rPr sz="4600" spc="-8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reference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70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786383"/>
            <a:ext cx="7408164" cy="8153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3824" y="2105511"/>
            <a:ext cx="11974830" cy="7571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2920" marR="30480" indent="-452755">
              <a:lnSpc>
                <a:spcPct val="150000"/>
              </a:lnSpc>
              <a:spcBef>
                <a:spcPts val="10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502920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process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FF0000"/>
                </a:solidFill>
                <a:latin typeface="Times New Roman"/>
                <a:cs typeface="Times New Roman"/>
              </a:rPr>
              <a:t>modifying</a:t>
            </a:r>
            <a:r>
              <a:rPr sz="4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4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FF0000"/>
                </a:solidFill>
                <a:latin typeface="Times New Roman"/>
                <a:cs typeface="Times New Roman"/>
              </a:rPr>
              <a:t>addresses</a:t>
            </a:r>
            <a:r>
              <a:rPr sz="4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Times New Roman"/>
                <a:cs typeface="Times New Roman"/>
              </a:rPr>
              <a:t>used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00AF50"/>
                </a:solidFill>
                <a:latin typeface="Times New Roman"/>
                <a:cs typeface="Times New Roman"/>
              </a:rPr>
              <a:t>address</a:t>
            </a:r>
            <a:r>
              <a:rPr sz="4600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00AF50"/>
                </a:solidFill>
                <a:latin typeface="Times New Roman"/>
                <a:cs typeface="Times New Roman"/>
              </a:rPr>
              <a:t>sensitive</a:t>
            </a:r>
            <a:r>
              <a:rPr sz="4600" spc="-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00AF50"/>
                </a:solidFill>
                <a:latin typeface="Times New Roman"/>
                <a:cs typeface="Times New Roman"/>
              </a:rPr>
              <a:t>instructions</a:t>
            </a:r>
            <a:r>
              <a:rPr sz="4600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</a:t>
            </a:r>
            <a:endParaRPr sz="4600">
              <a:latin typeface="Times New Roman"/>
              <a:cs typeface="Times New Roman"/>
            </a:endParaRPr>
          </a:p>
          <a:p>
            <a:pPr marL="502920" marR="1071245" indent="-452755">
              <a:lnSpc>
                <a:spcPct val="15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502920" algn="l"/>
              </a:tabLst>
            </a:pPr>
            <a:r>
              <a:rPr sz="4600" dirty="0">
                <a:latin typeface="Times New Roman"/>
                <a:cs typeface="Times New Roman"/>
              </a:rPr>
              <a:t>So,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program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Can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execute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correctly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from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any </a:t>
            </a:r>
            <a:r>
              <a:rPr sz="4600" dirty="0">
                <a:latin typeface="Times New Roman"/>
                <a:cs typeface="Times New Roman"/>
              </a:rPr>
              <a:t>designated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area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memory.</a:t>
            </a:r>
            <a:endParaRPr sz="4600">
              <a:latin typeface="Times New Roman"/>
              <a:cs typeface="Times New Roman"/>
            </a:endParaRPr>
          </a:p>
          <a:p>
            <a:pPr marL="629920" indent="-579120">
              <a:lnSpc>
                <a:spcPct val="100000"/>
              </a:lnSpc>
              <a:spcBef>
                <a:spcPts val="2545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629920" algn="l"/>
                <a:tab pos="1857375" algn="l"/>
              </a:tabLst>
            </a:pPr>
            <a:r>
              <a:rPr sz="4000" b="1" spc="-25" dirty="0">
                <a:latin typeface="Times New Roman"/>
                <a:cs typeface="Times New Roman"/>
              </a:rPr>
              <a:t>Ex.</a:t>
            </a:r>
            <a:r>
              <a:rPr sz="4000" b="1" dirty="0">
                <a:latin typeface="Times New Roman"/>
                <a:cs typeface="Times New Roman"/>
              </a:rPr>
              <a:t>	</a:t>
            </a:r>
            <a:r>
              <a:rPr sz="4000" b="1" spc="-30" dirty="0">
                <a:latin typeface="Times New Roman"/>
                <a:cs typeface="Times New Roman"/>
              </a:rPr>
              <a:t>MOVER</a:t>
            </a:r>
            <a:r>
              <a:rPr sz="4000" b="1" spc="-22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AREG,X</a:t>
            </a:r>
            <a:endParaRPr sz="4000">
              <a:latin typeface="Times New Roman"/>
              <a:cs typeface="Times New Roman"/>
            </a:endParaRPr>
          </a:p>
          <a:p>
            <a:pPr marL="502920" indent="-452120">
              <a:lnSpc>
                <a:spcPct val="100000"/>
              </a:lnSpc>
              <a:spcBef>
                <a:spcPts val="2620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502920" algn="l"/>
                <a:tab pos="5068570" algn="l"/>
              </a:tabLst>
            </a:pPr>
            <a:r>
              <a:rPr sz="4600" b="1" spc="-25" dirty="0">
                <a:latin typeface="Times New Roman"/>
                <a:cs typeface="Times New Roman"/>
              </a:rPr>
              <a:t>Ex.:-</a:t>
            </a:r>
            <a:r>
              <a:rPr sz="4600" b="1" spc="-40" dirty="0">
                <a:latin typeface="Times New Roman"/>
                <a:cs typeface="Times New Roman"/>
              </a:rPr>
              <a:t>Program</a:t>
            </a:r>
            <a:r>
              <a:rPr sz="4600" b="1" spc="-204" dirty="0">
                <a:latin typeface="Times New Roman"/>
                <a:cs typeface="Times New Roman"/>
              </a:rPr>
              <a:t> </a:t>
            </a:r>
            <a:r>
              <a:rPr sz="4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600" b="1" spc="-25" dirty="0">
                <a:latin typeface="Times New Roman"/>
                <a:cs typeface="Times New Roman"/>
              </a:rPr>
              <a:t>,</a:t>
            </a:r>
            <a:r>
              <a:rPr sz="4600" b="1" dirty="0">
                <a:latin typeface="Times New Roman"/>
                <a:cs typeface="Times New Roman"/>
              </a:rPr>
              <a:t>	call</a:t>
            </a:r>
            <a:r>
              <a:rPr sz="4600" b="1" spc="-90" dirty="0">
                <a:latin typeface="Times New Roman"/>
                <a:cs typeface="Times New Roman"/>
              </a:rPr>
              <a:t> </a:t>
            </a:r>
            <a:r>
              <a:rPr sz="4600" b="1" dirty="0">
                <a:latin typeface="Times New Roman"/>
                <a:cs typeface="Times New Roman"/>
              </a:rPr>
              <a:t>function</a:t>
            </a:r>
            <a:r>
              <a:rPr sz="4600" b="1" spc="-55" dirty="0">
                <a:latin typeface="Times New Roman"/>
                <a:cs typeface="Times New Roman"/>
              </a:rPr>
              <a:t> </a:t>
            </a:r>
            <a:r>
              <a:rPr sz="4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F1();</a:t>
            </a:r>
            <a:endParaRPr sz="4600">
              <a:latin typeface="Times New Roman"/>
              <a:cs typeface="Times New Roman"/>
            </a:endParaRPr>
          </a:p>
          <a:p>
            <a:pPr marL="502920" marR="533400" indent="-452755">
              <a:lnSpc>
                <a:spcPct val="78000"/>
              </a:lnSpc>
              <a:spcBef>
                <a:spcPts val="2195"/>
              </a:spcBef>
              <a:buChar char="◾"/>
              <a:tabLst>
                <a:tab pos="502920" algn="l"/>
                <a:tab pos="795655" algn="l"/>
              </a:tabLst>
            </a:pPr>
            <a:r>
              <a:rPr sz="3650" dirty="0">
                <a:solidFill>
                  <a:srgbClr val="EFAC00"/>
                </a:solidFill>
                <a:latin typeface="Cambria"/>
                <a:cs typeface="Cambria"/>
              </a:rPr>
              <a:t>	</a:t>
            </a:r>
            <a:r>
              <a:rPr sz="4600" spc="-25" dirty="0">
                <a:latin typeface="Times New Roman"/>
                <a:cs typeface="Times New Roman"/>
              </a:rPr>
              <a:t>Program</a:t>
            </a:r>
            <a:r>
              <a:rPr sz="4600" spc="-2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2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F1()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must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be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linked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with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Times New Roman"/>
                <a:cs typeface="Times New Roman"/>
              </a:rPr>
              <a:t>each </a:t>
            </a:r>
            <a:r>
              <a:rPr sz="6900" spc="-2565" baseline="-14492" dirty="0">
                <a:latin typeface="Times New Roman"/>
                <a:cs typeface="Times New Roman"/>
              </a:rPr>
              <a:t>o</a:t>
            </a:r>
            <a:r>
              <a:rPr sz="1700" i="1" spc="5" dirty="0">
                <a:solidFill>
                  <a:srgbClr val="3E3E3E"/>
                </a:solidFill>
                <a:latin typeface="Corbel"/>
                <a:cs typeface="Corbel"/>
              </a:rPr>
              <a:t>1</a:t>
            </a:r>
            <a:r>
              <a:rPr sz="1700" i="1" spc="15" dirty="0">
                <a:solidFill>
                  <a:srgbClr val="3E3E3E"/>
                </a:solidFill>
                <a:latin typeface="Corbel"/>
                <a:cs typeface="Corbel"/>
              </a:rPr>
              <a:t>0</a:t>
            </a:r>
            <a:r>
              <a:rPr sz="6900" spc="-1935" baseline="-14492" dirty="0">
                <a:latin typeface="Times New Roman"/>
                <a:cs typeface="Times New Roman"/>
              </a:rPr>
              <a:t>t</a:t>
            </a:r>
            <a:r>
              <a:rPr sz="1700" i="1" spc="10" dirty="0">
                <a:solidFill>
                  <a:srgbClr val="3E3E3E"/>
                </a:solidFill>
                <a:latin typeface="Corbel"/>
                <a:cs typeface="Corbel"/>
              </a:rPr>
              <a:t>/</a:t>
            </a:r>
            <a:r>
              <a:rPr sz="1700" i="1" spc="-90" dirty="0">
                <a:solidFill>
                  <a:srgbClr val="3E3E3E"/>
                </a:solidFill>
                <a:latin typeface="Corbel"/>
                <a:cs typeface="Corbel"/>
              </a:rPr>
              <a:t>2</a:t>
            </a:r>
            <a:r>
              <a:rPr sz="6900" spc="-3352" baseline="-14492" dirty="0">
                <a:latin typeface="Times New Roman"/>
                <a:cs typeface="Times New Roman"/>
              </a:rPr>
              <a:t>h</a:t>
            </a:r>
            <a:r>
              <a:rPr sz="1700" i="1" spc="15" dirty="0">
                <a:solidFill>
                  <a:srgbClr val="3E3E3E"/>
                </a:solidFill>
                <a:latin typeface="Corbel"/>
                <a:cs typeface="Corbel"/>
              </a:rPr>
              <a:t>8</a:t>
            </a:r>
            <a:r>
              <a:rPr sz="1700" i="1" spc="10" dirty="0">
                <a:solidFill>
                  <a:srgbClr val="3E3E3E"/>
                </a:solidFill>
                <a:latin typeface="Corbel"/>
                <a:cs typeface="Corbel"/>
              </a:rPr>
              <a:t>/</a:t>
            </a:r>
            <a:r>
              <a:rPr sz="1700" i="1" spc="-55" dirty="0">
                <a:solidFill>
                  <a:srgbClr val="3E3E3E"/>
                </a:solidFill>
                <a:latin typeface="Corbel"/>
                <a:cs typeface="Corbel"/>
              </a:rPr>
              <a:t>2</a:t>
            </a:r>
            <a:r>
              <a:rPr sz="6900" spc="-2977" baseline="-14492" dirty="0">
                <a:latin typeface="Times New Roman"/>
                <a:cs typeface="Times New Roman"/>
              </a:rPr>
              <a:t>e</a:t>
            </a:r>
            <a:r>
              <a:rPr sz="1700" i="1" spc="15" dirty="0">
                <a:solidFill>
                  <a:srgbClr val="3E3E3E"/>
                </a:solidFill>
                <a:latin typeface="Corbel"/>
                <a:cs typeface="Corbel"/>
              </a:rPr>
              <a:t>02</a:t>
            </a:r>
            <a:r>
              <a:rPr sz="1700" i="1" spc="-595" dirty="0">
                <a:solidFill>
                  <a:srgbClr val="3E3E3E"/>
                </a:solidFill>
                <a:latin typeface="Corbel"/>
                <a:cs typeface="Corbel"/>
              </a:rPr>
              <a:t>3</a:t>
            </a:r>
            <a:r>
              <a:rPr sz="6900" spc="-382" baseline="-14492" dirty="0">
                <a:latin typeface="Times New Roman"/>
                <a:cs typeface="Times New Roman"/>
              </a:rPr>
              <a:t>r</a:t>
            </a:r>
            <a:r>
              <a:rPr sz="6900" spc="-15" baseline="-14492" dirty="0">
                <a:latin typeface="Times New Roman"/>
                <a:cs typeface="Times New Roman"/>
              </a:rPr>
              <a:t>.</a:t>
            </a:r>
            <a:endParaRPr sz="6900" baseline="-1449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6718" y="9318447"/>
            <a:ext cx="2374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25" dirty="0">
                <a:solidFill>
                  <a:srgbClr val="3E3E3E"/>
                </a:solidFill>
                <a:latin typeface="Corbel"/>
                <a:cs typeface="Corbel"/>
              </a:rPr>
              <a:t>18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10768"/>
            <a:ext cx="6858000" cy="754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9707" y="2122754"/>
            <a:ext cx="121202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3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400" b="1" dirty="0">
                <a:latin typeface="Times New Roman"/>
                <a:cs typeface="Times New Roman"/>
              </a:rPr>
              <a:t>:</a:t>
            </a:r>
            <a:r>
              <a:rPr sz="3400" b="1" spc="-4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Address</a:t>
            </a:r>
            <a:r>
              <a:rPr sz="3400" spc="-4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assigned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to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Prog.</a:t>
            </a:r>
            <a:r>
              <a:rPr sz="3400" spc="-19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</a:t>
            </a:r>
            <a:r>
              <a:rPr sz="3400" spc="-2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and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F1</a:t>
            </a:r>
            <a:r>
              <a:rPr sz="3400" spc="-5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()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when</a:t>
            </a:r>
            <a:r>
              <a:rPr sz="3400" spc="-6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they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translated</a:t>
            </a:r>
            <a:r>
              <a:rPr sz="3400" spc="-35" dirty="0">
                <a:latin typeface="Times New Roman"/>
                <a:cs typeface="Times New Roman"/>
              </a:rPr>
              <a:t> </a:t>
            </a:r>
            <a:r>
              <a:rPr sz="3400" spc="-25" dirty="0">
                <a:latin typeface="Times New Roman"/>
                <a:cs typeface="Times New Roman"/>
              </a:rPr>
              <a:t>to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07" y="2641218"/>
            <a:ext cx="14630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Times New Roman"/>
                <a:cs typeface="Times New Roman"/>
              </a:rPr>
              <a:t>memory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707" y="3677539"/>
            <a:ext cx="560260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95"/>
              </a:spcBef>
            </a:pPr>
            <a:r>
              <a:rPr sz="3400" b="1" dirty="0">
                <a:latin typeface="Times New Roman"/>
                <a:cs typeface="Times New Roman"/>
              </a:rPr>
              <a:t>Drawback-</a:t>
            </a:r>
            <a:r>
              <a:rPr sz="3400" b="1" spc="-5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</a:t>
            </a:r>
            <a:r>
              <a:rPr sz="3400" spc="-7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lot</a:t>
            </a:r>
            <a:r>
              <a:rPr sz="3400" spc="-6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of</a:t>
            </a:r>
            <a:r>
              <a:rPr sz="3400" spc="-7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storage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area </a:t>
            </a:r>
            <a:r>
              <a:rPr sz="3400" dirty="0">
                <a:latin typeface="Times New Roman"/>
                <a:cs typeface="Times New Roman"/>
              </a:rPr>
              <a:t>is</a:t>
            </a:r>
            <a:r>
              <a:rPr sz="3400" spc="-15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wasted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834" y="2875534"/>
            <a:ext cx="1911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8130" y="4071950"/>
            <a:ext cx="5238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5" dirty="0">
                <a:latin typeface="Times New Roman"/>
                <a:cs typeface="Times New Roman"/>
              </a:rPr>
              <a:t>100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8130" y="6846189"/>
            <a:ext cx="52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Times New Roman"/>
                <a:cs typeface="Times New Roman"/>
              </a:rPr>
              <a:t>400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674866" y="2951733"/>
            <a:ext cx="1206500" cy="3909060"/>
            <a:chOff x="6674866" y="2951733"/>
            <a:chExt cx="1206500" cy="3909060"/>
          </a:xfrm>
        </p:grpSpPr>
        <p:sp>
          <p:nvSpPr>
            <p:cNvPr id="10" name="object 10"/>
            <p:cNvSpPr/>
            <p:nvPr/>
          </p:nvSpPr>
          <p:spPr>
            <a:xfrm>
              <a:off x="6674866" y="2951733"/>
              <a:ext cx="1206500" cy="3909060"/>
            </a:xfrm>
            <a:custGeom>
              <a:avLst/>
              <a:gdLst/>
              <a:ahLst/>
              <a:cxnLst/>
              <a:rect l="l" t="t" r="r" b="b"/>
              <a:pathLst>
                <a:path w="1206500" h="3909059">
                  <a:moveTo>
                    <a:pt x="1167765" y="2625852"/>
                  </a:moveTo>
                  <a:lnTo>
                    <a:pt x="1158240" y="2625852"/>
                  </a:lnTo>
                  <a:lnTo>
                    <a:pt x="1158240" y="2635377"/>
                  </a:lnTo>
                  <a:lnTo>
                    <a:pt x="1158240" y="3860800"/>
                  </a:lnTo>
                  <a:lnTo>
                    <a:pt x="61468" y="3860800"/>
                  </a:lnTo>
                  <a:lnTo>
                    <a:pt x="61468" y="2635377"/>
                  </a:lnTo>
                  <a:lnTo>
                    <a:pt x="1158240" y="2635377"/>
                  </a:lnTo>
                  <a:lnTo>
                    <a:pt x="1158240" y="2625852"/>
                  </a:lnTo>
                  <a:lnTo>
                    <a:pt x="51943" y="2625852"/>
                  </a:lnTo>
                  <a:lnTo>
                    <a:pt x="51943" y="3870452"/>
                  </a:lnTo>
                  <a:lnTo>
                    <a:pt x="1167765" y="3870452"/>
                  </a:lnTo>
                  <a:lnTo>
                    <a:pt x="1167765" y="3860800"/>
                  </a:lnTo>
                  <a:lnTo>
                    <a:pt x="1167765" y="2635377"/>
                  </a:lnTo>
                  <a:lnTo>
                    <a:pt x="1167765" y="2625852"/>
                  </a:lnTo>
                  <a:close/>
                </a:path>
                <a:path w="1206500" h="3909059">
                  <a:moveTo>
                    <a:pt x="1206246" y="2611374"/>
                  </a:moveTo>
                  <a:lnTo>
                    <a:pt x="1204341" y="2602052"/>
                  </a:lnTo>
                  <a:lnTo>
                    <a:pt x="1199197" y="2594432"/>
                  </a:lnTo>
                  <a:lnTo>
                    <a:pt x="1191564" y="2589276"/>
                  </a:lnTo>
                  <a:lnTo>
                    <a:pt x="1191399" y="2589250"/>
                  </a:lnTo>
                  <a:lnTo>
                    <a:pt x="1196898" y="2585529"/>
                  </a:lnTo>
                  <a:lnTo>
                    <a:pt x="1202055" y="2577909"/>
                  </a:lnTo>
                  <a:lnTo>
                    <a:pt x="1203960" y="2568575"/>
                  </a:lnTo>
                  <a:lnTo>
                    <a:pt x="1203960" y="2563749"/>
                  </a:lnTo>
                  <a:lnTo>
                    <a:pt x="1203960" y="1302258"/>
                  </a:lnTo>
                  <a:lnTo>
                    <a:pt x="1203960" y="1297432"/>
                  </a:lnTo>
                  <a:lnTo>
                    <a:pt x="1202055" y="1288059"/>
                  </a:lnTo>
                  <a:lnTo>
                    <a:pt x="1196898" y="1280439"/>
                  </a:lnTo>
                  <a:lnTo>
                    <a:pt x="1190371" y="1276045"/>
                  </a:lnTo>
                  <a:lnTo>
                    <a:pt x="1190371" y="28829"/>
                  </a:lnTo>
                  <a:lnTo>
                    <a:pt x="1190371" y="24003"/>
                  </a:lnTo>
                  <a:lnTo>
                    <a:pt x="1188491" y="14681"/>
                  </a:lnTo>
                  <a:lnTo>
                    <a:pt x="1183360" y="7048"/>
                  </a:lnTo>
                  <a:lnTo>
                    <a:pt x="1177417" y="3048"/>
                  </a:lnTo>
                  <a:lnTo>
                    <a:pt x="1177417" y="2616200"/>
                  </a:lnTo>
                  <a:lnTo>
                    <a:pt x="1177417" y="3879977"/>
                  </a:lnTo>
                  <a:lnTo>
                    <a:pt x="42291" y="3879977"/>
                  </a:lnTo>
                  <a:lnTo>
                    <a:pt x="42291" y="2616200"/>
                  </a:lnTo>
                  <a:lnTo>
                    <a:pt x="1177417" y="2616200"/>
                  </a:lnTo>
                  <a:lnTo>
                    <a:pt x="1177417" y="3048"/>
                  </a:lnTo>
                  <a:lnTo>
                    <a:pt x="1175740" y="1905"/>
                  </a:lnTo>
                  <a:lnTo>
                    <a:pt x="1175131" y="1790"/>
                  </a:lnTo>
                  <a:lnTo>
                    <a:pt x="1175131" y="1319669"/>
                  </a:lnTo>
                  <a:lnTo>
                    <a:pt x="1175131" y="2563749"/>
                  </a:lnTo>
                  <a:lnTo>
                    <a:pt x="42291" y="2563749"/>
                  </a:lnTo>
                  <a:lnTo>
                    <a:pt x="42291" y="1321435"/>
                  </a:lnTo>
                  <a:lnTo>
                    <a:pt x="51943" y="1321435"/>
                  </a:lnTo>
                  <a:lnTo>
                    <a:pt x="51943" y="2554097"/>
                  </a:lnTo>
                  <a:lnTo>
                    <a:pt x="1165479" y="2554097"/>
                  </a:lnTo>
                  <a:lnTo>
                    <a:pt x="1165479" y="2544572"/>
                  </a:lnTo>
                  <a:lnTo>
                    <a:pt x="1165479" y="1321435"/>
                  </a:lnTo>
                  <a:lnTo>
                    <a:pt x="1166368" y="1321435"/>
                  </a:lnTo>
                  <a:lnTo>
                    <a:pt x="1175131" y="1319669"/>
                  </a:lnTo>
                  <a:lnTo>
                    <a:pt x="1175131" y="1790"/>
                  </a:lnTo>
                  <a:lnTo>
                    <a:pt x="1166368" y="0"/>
                  </a:lnTo>
                  <a:lnTo>
                    <a:pt x="1161542" y="0"/>
                  </a:lnTo>
                  <a:lnTo>
                    <a:pt x="1161542" y="28829"/>
                  </a:lnTo>
                  <a:lnTo>
                    <a:pt x="1161542" y="1273429"/>
                  </a:lnTo>
                  <a:lnTo>
                    <a:pt x="1155954" y="1273429"/>
                  </a:lnTo>
                  <a:lnTo>
                    <a:pt x="1155954" y="1321435"/>
                  </a:lnTo>
                  <a:lnTo>
                    <a:pt x="1155954" y="2544572"/>
                  </a:lnTo>
                  <a:lnTo>
                    <a:pt x="61468" y="2544572"/>
                  </a:lnTo>
                  <a:lnTo>
                    <a:pt x="61468" y="1321435"/>
                  </a:lnTo>
                  <a:lnTo>
                    <a:pt x="1155954" y="1321435"/>
                  </a:lnTo>
                  <a:lnTo>
                    <a:pt x="1155954" y="1273429"/>
                  </a:lnTo>
                  <a:lnTo>
                    <a:pt x="1152017" y="1273429"/>
                  </a:lnTo>
                  <a:lnTo>
                    <a:pt x="1152017" y="48006"/>
                  </a:lnTo>
                  <a:lnTo>
                    <a:pt x="1152017" y="38481"/>
                  </a:lnTo>
                  <a:lnTo>
                    <a:pt x="1142365" y="38481"/>
                  </a:lnTo>
                  <a:lnTo>
                    <a:pt x="1142365" y="48006"/>
                  </a:lnTo>
                  <a:lnTo>
                    <a:pt x="1142365" y="1273429"/>
                  </a:lnTo>
                  <a:lnTo>
                    <a:pt x="48006" y="1273429"/>
                  </a:lnTo>
                  <a:lnTo>
                    <a:pt x="48006" y="48006"/>
                  </a:lnTo>
                  <a:lnTo>
                    <a:pt x="1142365" y="48006"/>
                  </a:lnTo>
                  <a:lnTo>
                    <a:pt x="1142365" y="38481"/>
                  </a:lnTo>
                  <a:lnTo>
                    <a:pt x="38354" y="38481"/>
                  </a:lnTo>
                  <a:lnTo>
                    <a:pt x="38354" y="1273429"/>
                  </a:lnTo>
                  <a:lnTo>
                    <a:pt x="37465" y="1273429"/>
                  </a:lnTo>
                  <a:lnTo>
                    <a:pt x="28702" y="1275194"/>
                  </a:lnTo>
                  <a:lnTo>
                    <a:pt x="28702" y="28829"/>
                  </a:lnTo>
                  <a:lnTo>
                    <a:pt x="1161542" y="28829"/>
                  </a:lnTo>
                  <a:lnTo>
                    <a:pt x="1161542" y="0"/>
                  </a:lnTo>
                  <a:lnTo>
                    <a:pt x="24003" y="0"/>
                  </a:lnTo>
                  <a:lnTo>
                    <a:pt x="14617" y="1905"/>
                  </a:lnTo>
                  <a:lnTo>
                    <a:pt x="6997" y="7048"/>
                  </a:lnTo>
                  <a:lnTo>
                    <a:pt x="1866" y="14681"/>
                  </a:lnTo>
                  <a:lnTo>
                    <a:pt x="0" y="24003"/>
                  </a:lnTo>
                  <a:lnTo>
                    <a:pt x="0" y="1297432"/>
                  </a:lnTo>
                  <a:lnTo>
                    <a:pt x="1866" y="1306766"/>
                  </a:lnTo>
                  <a:lnTo>
                    <a:pt x="6997" y="1314386"/>
                  </a:lnTo>
                  <a:lnTo>
                    <a:pt x="13462" y="1318768"/>
                  </a:lnTo>
                  <a:lnTo>
                    <a:pt x="13462" y="2568575"/>
                  </a:lnTo>
                  <a:lnTo>
                    <a:pt x="15354" y="2577909"/>
                  </a:lnTo>
                  <a:lnTo>
                    <a:pt x="20510" y="2585529"/>
                  </a:lnTo>
                  <a:lnTo>
                    <a:pt x="27076" y="2589987"/>
                  </a:lnTo>
                  <a:lnTo>
                    <a:pt x="20510" y="2594432"/>
                  </a:lnTo>
                  <a:lnTo>
                    <a:pt x="15354" y="2602052"/>
                  </a:lnTo>
                  <a:lnTo>
                    <a:pt x="13462" y="2611374"/>
                  </a:lnTo>
                  <a:lnTo>
                    <a:pt x="13462" y="3884803"/>
                  </a:lnTo>
                  <a:lnTo>
                    <a:pt x="15354" y="3894137"/>
                  </a:lnTo>
                  <a:lnTo>
                    <a:pt x="20510" y="3901757"/>
                  </a:lnTo>
                  <a:lnTo>
                    <a:pt x="28130" y="3906913"/>
                  </a:lnTo>
                  <a:lnTo>
                    <a:pt x="37465" y="3908806"/>
                  </a:lnTo>
                  <a:lnTo>
                    <a:pt x="1182243" y="3908806"/>
                  </a:lnTo>
                  <a:lnTo>
                    <a:pt x="1191564" y="3906913"/>
                  </a:lnTo>
                  <a:lnTo>
                    <a:pt x="1199197" y="3901757"/>
                  </a:lnTo>
                  <a:lnTo>
                    <a:pt x="1204341" y="3894137"/>
                  </a:lnTo>
                  <a:lnTo>
                    <a:pt x="1206246" y="3884803"/>
                  </a:lnTo>
                  <a:lnTo>
                    <a:pt x="1206246" y="3879977"/>
                  </a:lnTo>
                  <a:lnTo>
                    <a:pt x="1206246" y="2616200"/>
                  </a:lnTo>
                  <a:lnTo>
                    <a:pt x="1206246" y="261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12331" y="5549645"/>
              <a:ext cx="1160780" cy="1287145"/>
            </a:xfrm>
            <a:custGeom>
              <a:avLst/>
              <a:gdLst/>
              <a:ahLst/>
              <a:cxnLst/>
              <a:rect l="l" t="t" r="r" b="b"/>
              <a:pathLst>
                <a:path w="1160779" h="1287145">
                  <a:moveTo>
                    <a:pt x="295783" y="13462"/>
                  </a:moveTo>
                  <a:lnTo>
                    <a:pt x="0" y="426719"/>
                  </a:lnTo>
                </a:path>
                <a:path w="1160779" h="1287145">
                  <a:moveTo>
                    <a:pt x="442595" y="67690"/>
                  </a:moveTo>
                  <a:lnTo>
                    <a:pt x="0" y="650239"/>
                  </a:lnTo>
                </a:path>
                <a:path w="1160779" h="1287145">
                  <a:moveTo>
                    <a:pt x="650240" y="0"/>
                  </a:moveTo>
                  <a:lnTo>
                    <a:pt x="0" y="853439"/>
                  </a:lnTo>
                </a:path>
                <a:path w="1160779" h="1287145">
                  <a:moveTo>
                    <a:pt x="767715" y="49656"/>
                  </a:moveTo>
                  <a:lnTo>
                    <a:pt x="0" y="1167256"/>
                  </a:lnTo>
                </a:path>
                <a:path w="1160779" h="1287145">
                  <a:moveTo>
                    <a:pt x="973201" y="40639"/>
                  </a:moveTo>
                  <a:lnTo>
                    <a:pt x="146812" y="1286890"/>
                  </a:lnTo>
                </a:path>
                <a:path w="1160779" h="1287145">
                  <a:moveTo>
                    <a:pt x="1144777" y="49656"/>
                  </a:moveTo>
                  <a:lnTo>
                    <a:pt x="325120" y="1286890"/>
                  </a:lnTo>
                </a:path>
                <a:path w="1160779" h="1287145">
                  <a:moveTo>
                    <a:pt x="1144777" y="297941"/>
                  </a:moveTo>
                  <a:lnTo>
                    <a:pt x="571246" y="1286890"/>
                  </a:lnTo>
                </a:path>
                <a:path w="1160779" h="1287145">
                  <a:moveTo>
                    <a:pt x="1144777" y="650239"/>
                  </a:moveTo>
                  <a:lnTo>
                    <a:pt x="767715" y="1286890"/>
                  </a:lnTo>
                </a:path>
                <a:path w="1160779" h="1287145">
                  <a:moveTo>
                    <a:pt x="1160526" y="844423"/>
                  </a:moveTo>
                  <a:lnTo>
                    <a:pt x="973201" y="128689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80681" y="6980681"/>
            <a:ext cx="6210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25" dirty="0">
                <a:latin typeface="Corbel"/>
                <a:cs typeface="Corbel"/>
              </a:rPr>
              <a:t>F1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1078" y="4404436"/>
            <a:ext cx="4095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0" dirty="0">
                <a:latin typeface="Corbel"/>
                <a:cs typeface="Corbel"/>
              </a:rPr>
              <a:t>A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6561" y="7904522"/>
            <a:ext cx="4211955" cy="108077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1130"/>
              </a:spcBef>
            </a:pPr>
            <a:r>
              <a:rPr sz="2600" b="1" spc="-25" dirty="0">
                <a:latin typeface="Times New Roman"/>
                <a:cs typeface="Times New Roman"/>
              </a:rPr>
              <a:t>500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600" b="1" spc="-10" dirty="0">
                <a:latin typeface="Corbel"/>
                <a:cs typeface="Corbel"/>
              </a:rPr>
              <a:t>Fig.:</a:t>
            </a:r>
            <a:r>
              <a:rPr sz="2600" b="1" spc="-114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General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Loading</a:t>
            </a:r>
            <a:r>
              <a:rPr sz="2600" b="1" spc="-45" dirty="0">
                <a:latin typeface="Corbel"/>
                <a:cs typeface="Corbel"/>
              </a:rPr>
              <a:t> </a:t>
            </a:r>
            <a:r>
              <a:rPr sz="2600" b="1" spc="-10" dirty="0">
                <a:latin typeface="Corbel"/>
                <a:cs typeface="Corbel"/>
              </a:rPr>
              <a:t>scheme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77025" y="6812533"/>
            <a:ext cx="1190625" cy="1319530"/>
          </a:xfrm>
          <a:custGeom>
            <a:avLst/>
            <a:gdLst/>
            <a:ahLst/>
            <a:cxnLst/>
            <a:rect l="l" t="t" r="r" b="b"/>
            <a:pathLst>
              <a:path w="1190625" h="1319529">
                <a:moveTo>
                  <a:pt x="1166495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3"/>
                </a:lnTo>
                <a:lnTo>
                  <a:pt x="0" y="1295146"/>
                </a:lnTo>
                <a:lnTo>
                  <a:pt x="1893" y="1304468"/>
                </a:lnTo>
                <a:lnTo>
                  <a:pt x="7048" y="1312100"/>
                </a:lnTo>
                <a:lnTo>
                  <a:pt x="14680" y="1317255"/>
                </a:lnTo>
                <a:lnTo>
                  <a:pt x="24002" y="1319149"/>
                </a:lnTo>
                <a:lnTo>
                  <a:pt x="1166495" y="1319149"/>
                </a:lnTo>
                <a:lnTo>
                  <a:pt x="1175817" y="1317255"/>
                </a:lnTo>
                <a:lnTo>
                  <a:pt x="1183449" y="1312100"/>
                </a:lnTo>
                <a:lnTo>
                  <a:pt x="1188604" y="1304468"/>
                </a:lnTo>
                <a:lnTo>
                  <a:pt x="1190498" y="1295146"/>
                </a:lnTo>
                <a:lnTo>
                  <a:pt x="1190498" y="1290320"/>
                </a:lnTo>
                <a:lnTo>
                  <a:pt x="28828" y="1290320"/>
                </a:lnTo>
                <a:lnTo>
                  <a:pt x="28828" y="28829"/>
                </a:lnTo>
                <a:lnTo>
                  <a:pt x="1190498" y="28829"/>
                </a:lnTo>
                <a:lnTo>
                  <a:pt x="1190498" y="24003"/>
                </a:lnTo>
                <a:lnTo>
                  <a:pt x="1188604" y="14680"/>
                </a:lnTo>
                <a:lnTo>
                  <a:pt x="1183449" y="7048"/>
                </a:lnTo>
                <a:lnTo>
                  <a:pt x="1175817" y="1893"/>
                </a:lnTo>
                <a:lnTo>
                  <a:pt x="1166495" y="0"/>
                </a:lnTo>
                <a:close/>
              </a:path>
              <a:path w="1190625" h="1319529">
                <a:moveTo>
                  <a:pt x="1190498" y="28829"/>
                </a:moveTo>
                <a:lnTo>
                  <a:pt x="1161669" y="28829"/>
                </a:lnTo>
                <a:lnTo>
                  <a:pt x="1161669" y="1290320"/>
                </a:lnTo>
                <a:lnTo>
                  <a:pt x="1190498" y="1290320"/>
                </a:lnTo>
                <a:lnTo>
                  <a:pt x="1190498" y="28829"/>
                </a:lnTo>
                <a:close/>
              </a:path>
              <a:path w="1190625" h="1319529">
                <a:moveTo>
                  <a:pt x="1152144" y="38354"/>
                </a:moveTo>
                <a:lnTo>
                  <a:pt x="38480" y="38354"/>
                </a:lnTo>
                <a:lnTo>
                  <a:pt x="38480" y="1280795"/>
                </a:lnTo>
                <a:lnTo>
                  <a:pt x="1152144" y="1280795"/>
                </a:lnTo>
                <a:lnTo>
                  <a:pt x="1152144" y="1271143"/>
                </a:lnTo>
                <a:lnTo>
                  <a:pt x="48005" y="1271143"/>
                </a:lnTo>
                <a:lnTo>
                  <a:pt x="48005" y="48006"/>
                </a:lnTo>
                <a:lnTo>
                  <a:pt x="1152144" y="48006"/>
                </a:lnTo>
                <a:lnTo>
                  <a:pt x="1152144" y="38354"/>
                </a:lnTo>
                <a:close/>
              </a:path>
              <a:path w="1190625" h="1319529">
                <a:moveTo>
                  <a:pt x="1152144" y="48006"/>
                </a:moveTo>
                <a:lnTo>
                  <a:pt x="1142492" y="48006"/>
                </a:lnTo>
                <a:lnTo>
                  <a:pt x="1142492" y="1271143"/>
                </a:lnTo>
                <a:lnTo>
                  <a:pt x="1152144" y="1271143"/>
                </a:lnTo>
                <a:lnTo>
                  <a:pt x="1152144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28130" y="5657214"/>
            <a:ext cx="4257675" cy="77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30"/>
              </a:lnSpc>
              <a:spcBef>
                <a:spcPts val="105"/>
              </a:spcBef>
            </a:pPr>
            <a:r>
              <a:rPr sz="2600" b="1" spc="-25" dirty="0">
                <a:latin typeface="Times New Roman"/>
                <a:cs typeface="Times New Roman"/>
              </a:rPr>
              <a:t>250</a:t>
            </a:r>
            <a:endParaRPr sz="2600">
              <a:latin typeface="Times New Roman"/>
              <a:cs typeface="Times New Roman"/>
            </a:endParaRPr>
          </a:p>
          <a:p>
            <a:pPr marL="2460625">
              <a:lnSpc>
                <a:spcPts val="2930"/>
              </a:lnSpc>
            </a:pPr>
            <a:r>
              <a:rPr sz="2600" b="1" dirty="0">
                <a:latin typeface="Corbel"/>
                <a:cs typeface="Corbel"/>
              </a:rPr>
              <a:t>Wasted</a:t>
            </a:r>
            <a:r>
              <a:rPr sz="2600" b="1" spc="-40" dirty="0">
                <a:latin typeface="Corbel"/>
                <a:cs typeface="Corbel"/>
              </a:rPr>
              <a:t> </a:t>
            </a:r>
            <a:r>
              <a:rPr sz="2600" b="1" spc="-20" dirty="0">
                <a:latin typeface="Corbel"/>
                <a:cs typeface="Corbel"/>
              </a:rPr>
              <a:t>area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60868" y="6195059"/>
            <a:ext cx="715010" cy="118110"/>
          </a:xfrm>
          <a:custGeom>
            <a:avLst/>
            <a:gdLst/>
            <a:ahLst/>
            <a:cxnLst/>
            <a:rect l="l" t="t" r="r" b="b"/>
            <a:pathLst>
              <a:path w="715009" h="118110">
                <a:moveTo>
                  <a:pt x="101091" y="0"/>
                </a:moveTo>
                <a:lnTo>
                  <a:pt x="13092" y="51296"/>
                </a:lnTo>
                <a:lnTo>
                  <a:pt x="12446" y="51942"/>
                </a:lnTo>
                <a:lnTo>
                  <a:pt x="12446" y="66039"/>
                </a:lnTo>
                <a:lnTo>
                  <a:pt x="12848" y="66433"/>
                </a:lnTo>
                <a:lnTo>
                  <a:pt x="101091" y="117982"/>
                </a:lnTo>
                <a:lnTo>
                  <a:pt x="108838" y="115950"/>
                </a:lnTo>
                <a:lnTo>
                  <a:pt x="115950" y="103759"/>
                </a:lnTo>
                <a:lnTo>
                  <a:pt x="113918" y="96012"/>
                </a:lnTo>
                <a:lnTo>
                  <a:pt x="69287" y="69976"/>
                </a:lnTo>
                <a:lnTo>
                  <a:pt x="31623" y="69976"/>
                </a:lnTo>
                <a:lnTo>
                  <a:pt x="31623" y="48005"/>
                </a:lnTo>
                <a:lnTo>
                  <a:pt x="69287" y="48005"/>
                </a:lnTo>
                <a:lnTo>
                  <a:pt x="113918" y="21970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715009" h="118110">
                <a:moveTo>
                  <a:pt x="12848" y="66433"/>
                </a:moveTo>
                <a:lnTo>
                  <a:pt x="18160" y="71627"/>
                </a:lnTo>
                <a:lnTo>
                  <a:pt x="21740" y="71627"/>
                </a:lnTo>
                <a:lnTo>
                  <a:pt x="12848" y="66433"/>
                </a:lnTo>
                <a:close/>
              </a:path>
              <a:path w="715009" h="118110">
                <a:moveTo>
                  <a:pt x="709295" y="46227"/>
                </a:moveTo>
                <a:lnTo>
                  <a:pt x="72335" y="46227"/>
                </a:lnTo>
                <a:lnTo>
                  <a:pt x="50455" y="58991"/>
                </a:lnTo>
                <a:lnTo>
                  <a:pt x="72117" y="71627"/>
                </a:lnTo>
                <a:lnTo>
                  <a:pt x="709295" y="71627"/>
                </a:lnTo>
                <a:lnTo>
                  <a:pt x="714882" y="66039"/>
                </a:lnTo>
                <a:lnTo>
                  <a:pt x="714882" y="51942"/>
                </a:lnTo>
                <a:lnTo>
                  <a:pt x="709295" y="46227"/>
                </a:lnTo>
                <a:close/>
              </a:path>
              <a:path w="715009" h="118110">
                <a:moveTo>
                  <a:pt x="31623" y="48005"/>
                </a:moveTo>
                <a:lnTo>
                  <a:pt x="31623" y="69976"/>
                </a:lnTo>
                <a:lnTo>
                  <a:pt x="50455" y="58991"/>
                </a:lnTo>
                <a:lnTo>
                  <a:pt x="31623" y="48005"/>
                </a:lnTo>
                <a:close/>
              </a:path>
              <a:path w="715009" h="118110">
                <a:moveTo>
                  <a:pt x="50455" y="58991"/>
                </a:moveTo>
                <a:lnTo>
                  <a:pt x="31623" y="69976"/>
                </a:lnTo>
                <a:lnTo>
                  <a:pt x="69287" y="69976"/>
                </a:lnTo>
                <a:lnTo>
                  <a:pt x="50455" y="58991"/>
                </a:lnTo>
                <a:close/>
              </a:path>
              <a:path w="715009" h="118110">
                <a:moveTo>
                  <a:pt x="13092" y="51296"/>
                </a:moveTo>
                <a:lnTo>
                  <a:pt x="0" y="58927"/>
                </a:lnTo>
                <a:lnTo>
                  <a:pt x="12848" y="66433"/>
                </a:lnTo>
                <a:lnTo>
                  <a:pt x="12446" y="66039"/>
                </a:lnTo>
                <a:lnTo>
                  <a:pt x="12446" y="51942"/>
                </a:lnTo>
                <a:lnTo>
                  <a:pt x="13092" y="51296"/>
                </a:lnTo>
                <a:close/>
              </a:path>
              <a:path w="715009" h="118110">
                <a:moveTo>
                  <a:pt x="69287" y="48005"/>
                </a:moveTo>
                <a:lnTo>
                  <a:pt x="31623" y="48005"/>
                </a:lnTo>
                <a:lnTo>
                  <a:pt x="50455" y="58991"/>
                </a:lnTo>
                <a:lnTo>
                  <a:pt x="69287" y="48005"/>
                </a:lnTo>
                <a:close/>
              </a:path>
              <a:path w="715009" h="118110">
                <a:moveTo>
                  <a:pt x="21788" y="46227"/>
                </a:moveTo>
                <a:lnTo>
                  <a:pt x="18160" y="46227"/>
                </a:lnTo>
                <a:lnTo>
                  <a:pt x="13092" y="51296"/>
                </a:lnTo>
                <a:lnTo>
                  <a:pt x="21788" y="46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356718" y="9318447"/>
            <a:ext cx="2381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25" dirty="0">
                <a:solidFill>
                  <a:srgbClr val="3E3E3E"/>
                </a:solidFill>
                <a:latin typeface="Corbel"/>
                <a:cs typeface="Corbel"/>
              </a:rPr>
              <a:t>19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3495" y="9318447"/>
            <a:ext cx="1024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5" y="0"/>
            <a:ext cx="12985115" cy="65405"/>
          </a:xfrm>
          <a:custGeom>
            <a:avLst/>
            <a:gdLst/>
            <a:ahLst/>
            <a:cxnLst/>
            <a:rect l="l" t="t" r="r" b="b"/>
            <a:pathLst>
              <a:path w="12985115" h="65405">
                <a:moveTo>
                  <a:pt x="0" y="65277"/>
                </a:moveTo>
                <a:lnTo>
                  <a:pt x="12984836" y="65277"/>
                </a:lnTo>
                <a:lnTo>
                  <a:pt x="12984836" y="0"/>
                </a:lnTo>
                <a:lnTo>
                  <a:pt x="0" y="0"/>
                </a:lnTo>
                <a:lnTo>
                  <a:pt x="0" y="65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178"/>
            <a:ext cx="13004800" cy="9726930"/>
          </a:xfrm>
          <a:custGeom>
            <a:avLst/>
            <a:gdLst/>
            <a:ahLst/>
            <a:cxnLst/>
            <a:rect l="l" t="t" r="r" b="b"/>
            <a:pathLst>
              <a:path w="13004800" h="9726930">
                <a:moveTo>
                  <a:pt x="0" y="9691949"/>
                </a:moveTo>
                <a:lnTo>
                  <a:pt x="13004800" y="9691949"/>
                </a:lnTo>
              </a:path>
              <a:path w="13004800" h="9726930">
                <a:moveTo>
                  <a:pt x="19455" y="0"/>
                </a:moveTo>
                <a:lnTo>
                  <a:pt x="19456" y="9691949"/>
                </a:lnTo>
              </a:path>
              <a:path w="13004800" h="9726930">
                <a:moveTo>
                  <a:pt x="12982067" y="34417"/>
                </a:moveTo>
                <a:lnTo>
                  <a:pt x="12982067" y="9726421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638" y="240283"/>
            <a:ext cx="3971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CONTENTS</a:t>
            </a:r>
            <a:r>
              <a:rPr sz="4800" spc="105" dirty="0"/>
              <a:t> </a:t>
            </a:r>
            <a:r>
              <a:rPr sz="4800" spc="-25" dirty="0"/>
              <a:t>:-</a:t>
            </a:r>
            <a:endParaRPr sz="4800"/>
          </a:p>
        </p:txBody>
      </p:sp>
      <p:sp>
        <p:nvSpPr>
          <p:cNvPr id="5" name="object 5"/>
          <p:cNvSpPr/>
          <p:nvPr/>
        </p:nvSpPr>
        <p:spPr>
          <a:xfrm>
            <a:off x="345338" y="926591"/>
            <a:ext cx="3949065" cy="64135"/>
          </a:xfrm>
          <a:custGeom>
            <a:avLst/>
            <a:gdLst/>
            <a:ahLst/>
            <a:cxnLst/>
            <a:rect l="l" t="t" r="r" b="b"/>
            <a:pathLst>
              <a:path w="3949065" h="64134">
                <a:moveTo>
                  <a:pt x="3948658" y="0"/>
                </a:moveTo>
                <a:lnTo>
                  <a:pt x="0" y="0"/>
                </a:lnTo>
                <a:lnTo>
                  <a:pt x="0" y="64007"/>
                </a:lnTo>
                <a:lnTo>
                  <a:pt x="3948658" y="64007"/>
                </a:lnTo>
                <a:lnTo>
                  <a:pt x="39486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5772" y="900810"/>
            <a:ext cx="6669405" cy="874268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570865" indent="-570865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570865" algn="l"/>
              </a:tabLst>
            </a:pPr>
            <a:r>
              <a:rPr sz="3600" dirty="0">
                <a:latin typeface="Times New Roman"/>
                <a:cs typeface="Times New Roman"/>
              </a:rPr>
              <a:t>Introduction,</a:t>
            </a:r>
            <a:r>
              <a:rPr sz="3600" spc="2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Loader</a:t>
            </a:r>
            <a:r>
              <a:rPr sz="3600" spc="1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schemes:</a:t>
            </a:r>
            <a:endParaRPr sz="3600">
              <a:latin typeface="Times New Roman"/>
              <a:cs typeface="Times New Roman"/>
            </a:endParaRPr>
          </a:p>
          <a:p>
            <a:pPr marL="741680" indent="-741680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741680" algn="l"/>
              </a:tabLst>
            </a:pPr>
            <a:r>
              <a:rPr sz="3600" dirty="0">
                <a:latin typeface="Times New Roman"/>
                <a:cs typeface="Times New Roman"/>
              </a:rPr>
              <a:t>Compile</a:t>
            </a:r>
            <a:r>
              <a:rPr sz="3600" spc="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Go</a:t>
            </a:r>
            <a:endParaRPr sz="3600">
              <a:latin typeface="Times New Roman"/>
              <a:cs typeface="Times New Roman"/>
            </a:endParaRPr>
          </a:p>
          <a:p>
            <a:pPr marL="741680" indent="-741680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41680" algn="l"/>
              </a:tabLst>
            </a:pPr>
            <a:r>
              <a:rPr sz="3600" dirty="0">
                <a:latin typeface="Times New Roman"/>
                <a:cs typeface="Times New Roman"/>
              </a:rPr>
              <a:t>General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Loader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Scheme</a:t>
            </a:r>
            <a:endParaRPr sz="3600">
              <a:latin typeface="Times New Roman"/>
              <a:cs typeface="Times New Roman"/>
            </a:endParaRPr>
          </a:p>
          <a:p>
            <a:pPr marL="741680" indent="-741680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741680" algn="l"/>
              </a:tabLst>
            </a:pPr>
            <a:r>
              <a:rPr sz="3600" dirty="0">
                <a:latin typeface="Times New Roman"/>
                <a:cs typeface="Times New Roman"/>
              </a:rPr>
              <a:t>Absolute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Loaders</a:t>
            </a:r>
            <a:endParaRPr sz="3600">
              <a:latin typeface="Times New Roman"/>
              <a:cs typeface="Times New Roman"/>
            </a:endParaRPr>
          </a:p>
          <a:p>
            <a:pPr marL="741680" indent="-74168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741680" algn="l"/>
              </a:tabLst>
            </a:pPr>
            <a:r>
              <a:rPr sz="3600" dirty="0">
                <a:latin typeface="Times New Roman"/>
                <a:cs typeface="Times New Roman"/>
              </a:rPr>
              <a:t>Subroutine</a:t>
            </a:r>
            <a:r>
              <a:rPr sz="3600" spc="2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Linkages</a:t>
            </a:r>
            <a:endParaRPr sz="3600">
              <a:latin typeface="Times New Roman"/>
              <a:cs typeface="Times New Roman"/>
            </a:endParaRPr>
          </a:p>
          <a:p>
            <a:pPr marL="741680" indent="-741680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741680" algn="l"/>
              </a:tabLst>
            </a:pPr>
            <a:r>
              <a:rPr sz="3600" dirty="0">
                <a:latin typeface="Times New Roman"/>
                <a:cs typeface="Times New Roman"/>
              </a:rPr>
              <a:t>Relocating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Loaders</a:t>
            </a:r>
            <a:endParaRPr sz="3600">
              <a:latin typeface="Times New Roman"/>
              <a:cs typeface="Times New Roman"/>
            </a:endParaRPr>
          </a:p>
          <a:p>
            <a:pPr marL="741680" indent="-741680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741680" algn="l"/>
              </a:tabLst>
            </a:pPr>
            <a:r>
              <a:rPr sz="3600" dirty="0">
                <a:latin typeface="Times New Roman"/>
                <a:cs typeface="Times New Roman"/>
              </a:rPr>
              <a:t>Direct</a:t>
            </a:r>
            <a:r>
              <a:rPr sz="3600" spc="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linking</a:t>
            </a:r>
            <a:r>
              <a:rPr sz="3600" spc="19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Loaders</a:t>
            </a:r>
            <a:endParaRPr sz="3600">
              <a:latin typeface="Times New Roman"/>
              <a:cs typeface="Times New Roman"/>
            </a:endParaRPr>
          </a:p>
          <a:p>
            <a:pPr marL="570865" lvl="1" indent="-5708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570865" algn="l"/>
              </a:tabLst>
            </a:pPr>
            <a:r>
              <a:rPr sz="3600" dirty="0">
                <a:latin typeface="Times New Roman"/>
                <a:cs typeface="Times New Roman"/>
              </a:rPr>
              <a:t>Overlay</a:t>
            </a:r>
            <a:r>
              <a:rPr sz="3600" spc="1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structure,</a:t>
            </a:r>
            <a:endParaRPr sz="3600">
              <a:latin typeface="Times New Roman"/>
              <a:cs typeface="Times New Roman"/>
            </a:endParaRPr>
          </a:p>
          <a:p>
            <a:pPr marL="570865" lvl="1" indent="-5708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570865" algn="l"/>
              </a:tabLst>
            </a:pPr>
            <a:r>
              <a:rPr sz="3600" dirty="0">
                <a:latin typeface="Times New Roman"/>
                <a:cs typeface="Times New Roman"/>
              </a:rPr>
              <a:t>Design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Absolute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Loader,</a:t>
            </a:r>
            <a:endParaRPr sz="3600">
              <a:latin typeface="Times New Roman"/>
              <a:cs typeface="Times New Roman"/>
            </a:endParaRPr>
          </a:p>
          <a:p>
            <a:pPr marL="570865" lvl="1" indent="-5708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570865" algn="l"/>
              </a:tabLst>
            </a:pPr>
            <a:r>
              <a:rPr sz="3600" dirty="0">
                <a:latin typeface="Times New Roman"/>
                <a:cs typeface="Times New Roman"/>
              </a:rPr>
              <a:t>Design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Direct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linking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Loader,</a:t>
            </a:r>
            <a:endParaRPr sz="3600">
              <a:latin typeface="Times New Roman"/>
              <a:cs typeface="Times New Roman"/>
            </a:endParaRPr>
          </a:p>
          <a:p>
            <a:pPr marL="570865" lvl="1" indent="-57086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570865" algn="l"/>
              </a:tabLst>
            </a:pPr>
            <a:r>
              <a:rPr sz="3600" dirty="0">
                <a:latin typeface="Times New Roman"/>
                <a:cs typeface="Times New Roman"/>
              </a:rPr>
              <a:t>Self-relocating</a:t>
            </a:r>
            <a:r>
              <a:rPr sz="3600" spc="3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programs,</a:t>
            </a:r>
            <a:endParaRPr sz="3600">
              <a:latin typeface="Times New Roman"/>
              <a:cs typeface="Times New Roman"/>
            </a:endParaRPr>
          </a:p>
          <a:p>
            <a:pPr marL="570865" lvl="1" indent="-5708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570865" algn="l"/>
              </a:tabLst>
            </a:pPr>
            <a:r>
              <a:rPr sz="3600" dirty="0">
                <a:latin typeface="Times New Roman"/>
                <a:cs typeface="Times New Roman"/>
              </a:rPr>
              <a:t>Static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Dynamic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linking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15339"/>
            <a:ext cx="7534656" cy="754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40710" y="9242552"/>
            <a:ext cx="8212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Corbel"/>
                <a:cs typeface="Corbel"/>
              </a:rPr>
              <a:t>Fig.:</a:t>
            </a:r>
            <a:r>
              <a:rPr sz="2600" b="1" spc="-2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Relocation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to</a:t>
            </a:r>
            <a:r>
              <a:rPr sz="2600" b="1" spc="-2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avoid</a:t>
            </a:r>
            <a:r>
              <a:rPr sz="2600" b="1" spc="-4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address</a:t>
            </a:r>
            <a:r>
              <a:rPr sz="2600" b="1" spc="-3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conflict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or</a:t>
            </a:r>
            <a:r>
              <a:rPr sz="2600" b="1" spc="-3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storage</a:t>
            </a:r>
            <a:r>
              <a:rPr sz="2600" b="1" spc="-35" dirty="0">
                <a:latin typeface="Corbel"/>
                <a:cs typeface="Corbel"/>
              </a:rPr>
              <a:t> </a:t>
            </a:r>
            <a:r>
              <a:rPr sz="2600" b="1" spc="-10" dirty="0">
                <a:latin typeface="Corbel"/>
                <a:cs typeface="Corbel"/>
              </a:rPr>
              <a:t>waste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4231" y="4848224"/>
            <a:ext cx="3651250" cy="2849880"/>
          </a:xfrm>
          <a:custGeom>
            <a:avLst/>
            <a:gdLst/>
            <a:ahLst/>
            <a:cxnLst/>
            <a:rect l="l" t="t" r="r" b="b"/>
            <a:pathLst>
              <a:path w="3651250" h="2849879">
                <a:moveTo>
                  <a:pt x="2398649" y="1329055"/>
                </a:moveTo>
                <a:lnTo>
                  <a:pt x="2383879" y="1329575"/>
                </a:lnTo>
                <a:lnTo>
                  <a:pt x="2376551" y="1327912"/>
                </a:lnTo>
                <a:lnTo>
                  <a:pt x="2373452" y="1329944"/>
                </a:lnTo>
                <a:lnTo>
                  <a:pt x="2281809" y="1333119"/>
                </a:lnTo>
                <a:lnTo>
                  <a:pt x="2276348" y="1339088"/>
                </a:lnTo>
                <a:lnTo>
                  <a:pt x="2276475" y="1346073"/>
                </a:lnTo>
                <a:lnTo>
                  <a:pt x="2276729" y="1353058"/>
                </a:lnTo>
                <a:lnTo>
                  <a:pt x="2282698" y="1358519"/>
                </a:lnTo>
                <a:lnTo>
                  <a:pt x="2330920" y="1356855"/>
                </a:lnTo>
                <a:lnTo>
                  <a:pt x="7620" y="2824226"/>
                </a:lnTo>
                <a:lnTo>
                  <a:pt x="1778" y="2828036"/>
                </a:lnTo>
                <a:lnTo>
                  <a:pt x="0" y="2835783"/>
                </a:lnTo>
                <a:lnTo>
                  <a:pt x="3683" y="2841752"/>
                </a:lnTo>
                <a:lnTo>
                  <a:pt x="7493" y="2847721"/>
                </a:lnTo>
                <a:lnTo>
                  <a:pt x="15240" y="2849499"/>
                </a:lnTo>
                <a:lnTo>
                  <a:pt x="2344458" y="1378267"/>
                </a:lnTo>
                <a:lnTo>
                  <a:pt x="2325370" y="1414907"/>
                </a:lnTo>
                <a:lnTo>
                  <a:pt x="2322195" y="1421130"/>
                </a:lnTo>
                <a:lnTo>
                  <a:pt x="2324608" y="1428750"/>
                </a:lnTo>
                <a:lnTo>
                  <a:pt x="2330831" y="1432052"/>
                </a:lnTo>
                <a:lnTo>
                  <a:pt x="2337054" y="1435227"/>
                </a:lnTo>
                <a:lnTo>
                  <a:pt x="2344674" y="1432814"/>
                </a:lnTo>
                <a:lnTo>
                  <a:pt x="2347976" y="1426591"/>
                </a:lnTo>
                <a:lnTo>
                  <a:pt x="2387028" y="1351432"/>
                </a:lnTo>
                <a:lnTo>
                  <a:pt x="2390140" y="1349502"/>
                </a:lnTo>
                <a:lnTo>
                  <a:pt x="2391753" y="1342313"/>
                </a:lnTo>
                <a:lnTo>
                  <a:pt x="2398649" y="1329055"/>
                </a:lnTo>
                <a:close/>
              </a:path>
              <a:path w="3651250" h="2849879">
                <a:moveTo>
                  <a:pt x="3612515" y="38481"/>
                </a:moveTo>
                <a:lnTo>
                  <a:pt x="3602863" y="38481"/>
                </a:lnTo>
                <a:lnTo>
                  <a:pt x="3602863" y="48006"/>
                </a:lnTo>
                <a:lnTo>
                  <a:pt x="3602863" y="1332103"/>
                </a:lnTo>
                <a:lnTo>
                  <a:pt x="2454275" y="1332103"/>
                </a:lnTo>
                <a:lnTo>
                  <a:pt x="2454275" y="48006"/>
                </a:lnTo>
                <a:lnTo>
                  <a:pt x="3602863" y="48006"/>
                </a:lnTo>
                <a:lnTo>
                  <a:pt x="3602863" y="38481"/>
                </a:lnTo>
                <a:lnTo>
                  <a:pt x="2444623" y="38481"/>
                </a:lnTo>
                <a:lnTo>
                  <a:pt x="2444623" y="1341755"/>
                </a:lnTo>
                <a:lnTo>
                  <a:pt x="3612515" y="1341755"/>
                </a:lnTo>
                <a:lnTo>
                  <a:pt x="3612515" y="1332103"/>
                </a:lnTo>
                <a:lnTo>
                  <a:pt x="3612515" y="48006"/>
                </a:lnTo>
                <a:lnTo>
                  <a:pt x="3612515" y="38481"/>
                </a:lnTo>
                <a:close/>
              </a:path>
              <a:path w="3651250" h="2849879">
                <a:moveTo>
                  <a:pt x="3650869" y="24003"/>
                </a:moveTo>
                <a:lnTo>
                  <a:pt x="3648964" y="14681"/>
                </a:lnTo>
                <a:lnTo>
                  <a:pt x="3643807" y="7048"/>
                </a:lnTo>
                <a:lnTo>
                  <a:pt x="3636187" y="1905"/>
                </a:lnTo>
                <a:lnTo>
                  <a:pt x="3626866" y="0"/>
                </a:lnTo>
                <a:lnTo>
                  <a:pt x="3622040" y="0"/>
                </a:lnTo>
                <a:lnTo>
                  <a:pt x="3622040" y="28829"/>
                </a:lnTo>
                <a:lnTo>
                  <a:pt x="3622040" y="1351407"/>
                </a:lnTo>
                <a:lnTo>
                  <a:pt x="2435098" y="1351407"/>
                </a:lnTo>
                <a:lnTo>
                  <a:pt x="2435098" y="28829"/>
                </a:lnTo>
                <a:lnTo>
                  <a:pt x="3622040" y="28829"/>
                </a:lnTo>
                <a:lnTo>
                  <a:pt x="3622040" y="0"/>
                </a:lnTo>
                <a:lnTo>
                  <a:pt x="2430272" y="0"/>
                </a:lnTo>
                <a:lnTo>
                  <a:pt x="2420937" y="1905"/>
                </a:lnTo>
                <a:lnTo>
                  <a:pt x="2413317" y="7048"/>
                </a:lnTo>
                <a:lnTo>
                  <a:pt x="2408161" y="14681"/>
                </a:lnTo>
                <a:lnTo>
                  <a:pt x="2406269" y="24003"/>
                </a:lnTo>
                <a:lnTo>
                  <a:pt x="2406269" y="1356106"/>
                </a:lnTo>
                <a:lnTo>
                  <a:pt x="2408161" y="1365491"/>
                </a:lnTo>
                <a:lnTo>
                  <a:pt x="2413317" y="1373111"/>
                </a:lnTo>
                <a:lnTo>
                  <a:pt x="2420937" y="1378242"/>
                </a:lnTo>
                <a:lnTo>
                  <a:pt x="2430272" y="1380109"/>
                </a:lnTo>
                <a:lnTo>
                  <a:pt x="3626866" y="1380109"/>
                </a:lnTo>
                <a:lnTo>
                  <a:pt x="3636187" y="1378242"/>
                </a:lnTo>
                <a:lnTo>
                  <a:pt x="3643807" y="1373111"/>
                </a:lnTo>
                <a:lnTo>
                  <a:pt x="3648964" y="1365491"/>
                </a:lnTo>
                <a:lnTo>
                  <a:pt x="3650869" y="1356106"/>
                </a:lnTo>
                <a:lnTo>
                  <a:pt x="3650869" y="1351407"/>
                </a:lnTo>
                <a:lnTo>
                  <a:pt x="3650869" y="28829"/>
                </a:lnTo>
                <a:lnTo>
                  <a:pt x="3650869" y="24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77785" y="4210050"/>
            <a:ext cx="5251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5" dirty="0">
                <a:latin typeface="Times New Roman"/>
                <a:cs typeface="Times New Roman"/>
              </a:rPr>
              <a:t>150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7785" y="5002783"/>
            <a:ext cx="5251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5" dirty="0">
                <a:latin typeface="Times New Roman"/>
                <a:cs typeface="Times New Roman"/>
              </a:rPr>
              <a:t>151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7785" y="6587997"/>
            <a:ext cx="5251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Times New Roman"/>
                <a:cs typeface="Times New Roman"/>
              </a:rPr>
              <a:t>251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94625" y="3511677"/>
            <a:ext cx="1247140" cy="1384935"/>
          </a:xfrm>
          <a:custGeom>
            <a:avLst/>
            <a:gdLst/>
            <a:ahLst/>
            <a:cxnLst/>
            <a:rect l="l" t="t" r="r" b="b"/>
            <a:pathLst>
              <a:path w="1247140" h="1384935">
                <a:moveTo>
                  <a:pt x="1222882" y="0"/>
                </a:moveTo>
                <a:lnTo>
                  <a:pt x="24002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1360551"/>
                </a:lnTo>
                <a:lnTo>
                  <a:pt x="1893" y="1369927"/>
                </a:lnTo>
                <a:lnTo>
                  <a:pt x="7048" y="1377553"/>
                </a:lnTo>
                <a:lnTo>
                  <a:pt x="14680" y="1382678"/>
                </a:lnTo>
                <a:lnTo>
                  <a:pt x="24002" y="1384553"/>
                </a:lnTo>
                <a:lnTo>
                  <a:pt x="1222882" y="1384553"/>
                </a:lnTo>
                <a:lnTo>
                  <a:pt x="1232259" y="1382678"/>
                </a:lnTo>
                <a:lnTo>
                  <a:pt x="1239885" y="1377553"/>
                </a:lnTo>
                <a:lnTo>
                  <a:pt x="1245010" y="1369927"/>
                </a:lnTo>
                <a:lnTo>
                  <a:pt x="1246885" y="1360551"/>
                </a:lnTo>
                <a:lnTo>
                  <a:pt x="1246885" y="1355852"/>
                </a:lnTo>
                <a:lnTo>
                  <a:pt x="28828" y="1355852"/>
                </a:lnTo>
                <a:lnTo>
                  <a:pt x="28828" y="28828"/>
                </a:lnTo>
                <a:lnTo>
                  <a:pt x="1246885" y="28828"/>
                </a:lnTo>
                <a:lnTo>
                  <a:pt x="1246885" y="24002"/>
                </a:lnTo>
                <a:lnTo>
                  <a:pt x="1245010" y="14680"/>
                </a:lnTo>
                <a:lnTo>
                  <a:pt x="1239885" y="7048"/>
                </a:lnTo>
                <a:lnTo>
                  <a:pt x="1232259" y="1893"/>
                </a:lnTo>
                <a:lnTo>
                  <a:pt x="1222882" y="0"/>
                </a:lnTo>
                <a:close/>
              </a:path>
              <a:path w="1247140" h="1384935">
                <a:moveTo>
                  <a:pt x="1246885" y="28828"/>
                </a:moveTo>
                <a:lnTo>
                  <a:pt x="1218183" y="28828"/>
                </a:lnTo>
                <a:lnTo>
                  <a:pt x="1218183" y="1355852"/>
                </a:lnTo>
                <a:lnTo>
                  <a:pt x="1246885" y="1355852"/>
                </a:lnTo>
                <a:lnTo>
                  <a:pt x="1246885" y="28828"/>
                </a:lnTo>
                <a:close/>
              </a:path>
              <a:path w="1247140" h="1384935">
                <a:moveTo>
                  <a:pt x="1208531" y="38353"/>
                </a:moveTo>
                <a:lnTo>
                  <a:pt x="38480" y="38353"/>
                </a:lnTo>
                <a:lnTo>
                  <a:pt x="38480" y="1346200"/>
                </a:lnTo>
                <a:lnTo>
                  <a:pt x="1208531" y="1346200"/>
                </a:lnTo>
                <a:lnTo>
                  <a:pt x="1208531" y="1336548"/>
                </a:lnTo>
                <a:lnTo>
                  <a:pt x="48005" y="1336548"/>
                </a:lnTo>
                <a:lnTo>
                  <a:pt x="48005" y="48006"/>
                </a:lnTo>
                <a:lnTo>
                  <a:pt x="1208531" y="48006"/>
                </a:lnTo>
                <a:lnTo>
                  <a:pt x="1208531" y="38353"/>
                </a:lnTo>
                <a:close/>
              </a:path>
              <a:path w="1247140" h="1384935">
                <a:moveTo>
                  <a:pt x="1208531" y="48006"/>
                </a:moveTo>
                <a:lnTo>
                  <a:pt x="1198879" y="48006"/>
                </a:lnTo>
                <a:lnTo>
                  <a:pt x="1198879" y="1336548"/>
                </a:lnTo>
                <a:lnTo>
                  <a:pt x="1208531" y="1336548"/>
                </a:lnTo>
                <a:lnTo>
                  <a:pt x="1208531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78902" y="5034153"/>
            <a:ext cx="6203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25" dirty="0">
                <a:latin typeface="Corbel"/>
                <a:cs typeface="Corbel"/>
              </a:rPr>
              <a:t>F1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6757" y="3765042"/>
            <a:ext cx="4095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0" dirty="0">
                <a:latin typeface="Corbel"/>
                <a:cs typeface="Corbel"/>
              </a:rPr>
              <a:t>A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7106" y="3504183"/>
            <a:ext cx="4764405" cy="4058920"/>
          </a:xfrm>
          <a:custGeom>
            <a:avLst/>
            <a:gdLst/>
            <a:ahLst/>
            <a:cxnLst/>
            <a:rect l="l" t="t" r="r" b="b"/>
            <a:pathLst>
              <a:path w="4764405" h="4058920">
                <a:moveTo>
                  <a:pt x="1208405" y="651002"/>
                </a:moveTo>
                <a:lnTo>
                  <a:pt x="1198880" y="651002"/>
                </a:lnTo>
                <a:lnTo>
                  <a:pt x="1198880" y="660527"/>
                </a:lnTo>
                <a:lnTo>
                  <a:pt x="1198880" y="1946910"/>
                </a:lnTo>
                <a:lnTo>
                  <a:pt x="48006" y="1946910"/>
                </a:lnTo>
                <a:lnTo>
                  <a:pt x="48006" y="660527"/>
                </a:lnTo>
                <a:lnTo>
                  <a:pt x="1198880" y="660527"/>
                </a:lnTo>
                <a:lnTo>
                  <a:pt x="1198880" y="651002"/>
                </a:lnTo>
                <a:lnTo>
                  <a:pt x="38354" y="651002"/>
                </a:lnTo>
                <a:lnTo>
                  <a:pt x="38354" y="1956562"/>
                </a:lnTo>
                <a:lnTo>
                  <a:pt x="1208405" y="1956562"/>
                </a:lnTo>
                <a:lnTo>
                  <a:pt x="1208405" y="1946910"/>
                </a:lnTo>
                <a:lnTo>
                  <a:pt x="1208405" y="660527"/>
                </a:lnTo>
                <a:lnTo>
                  <a:pt x="1208405" y="651002"/>
                </a:lnTo>
                <a:close/>
              </a:path>
              <a:path w="4764405" h="4058920">
                <a:moveTo>
                  <a:pt x="3523742" y="49326"/>
                </a:moveTo>
                <a:lnTo>
                  <a:pt x="3474872" y="62077"/>
                </a:lnTo>
                <a:lnTo>
                  <a:pt x="3440811" y="96012"/>
                </a:lnTo>
                <a:lnTo>
                  <a:pt x="3440811" y="104140"/>
                </a:lnTo>
                <a:lnTo>
                  <a:pt x="3450717" y="114046"/>
                </a:lnTo>
                <a:lnTo>
                  <a:pt x="3458718" y="114046"/>
                </a:lnTo>
                <a:lnTo>
                  <a:pt x="3523742" y="49326"/>
                </a:lnTo>
                <a:close/>
              </a:path>
              <a:path w="4764405" h="4058920">
                <a:moveTo>
                  <a:pt x="3541649" y="31496"/>
                </a:moveTo>
                <a:lnTo>
                  <a:pt x="3527183" y="27470"/>
                </a:lnTo>
                <a:lnTo>
                  <a:pt x="3520821" y="23749"/>
                </a:lnTo>
                <a:lnTo>
                  <a:pt x="3517265" y="24688"/>
                </a:lnTo>
                <a:lnTo>
                  <a:pt x="3429000" y="0"/>
                </a:lnTo>
                <a:lnTo>
                  <a:pt x="3421888" y="3937"/>
                </a:lnTo>
                <a:lnTo>
                  <a:pt x="3420110" y="10668"/>
                </a:lnTo>
                <a:lnTo>
                  <a:pt x="3418205" y="17399"/>
                </a:lnTo>
                <a:lnTo>
                  <a:pt x="3422142" y="24384"/>
                </a:lnTo>
                <a:lnTo>
                  <a:pt x="3468598" y="37401"/>
                </a:lnTo>
                <a:lnTo>
                  <a:pt x="1239278" y="619213"/>
                </a:lnTo>
                <a:lnTo>
                  <a:pt x="1232204" y="614426"/>
                </a:lnTo>
                <a:lnTo>
                  <a:pt x="1222883" y="612521"/>
                </a:lnTo>
                <a:lnTo>
                  <a:pt x="1218057" y="612521"/>
                </a:lnTo>
                <a:lnTo>
                  <a:pt x="1218057" y="649947"/>
                </a:lnTo>
                <a:lnTo>
                  <a:pt x="1218057" y="1966087"/>
                </a:lnTo>
                <a:lnTo>
                  <a:pt x="28702" y="1966087"/>
                </a:lnTo>
                <a:lnTo>
                  <a:pt x="28702" y="641350"/>
                </a:lnTo>
                <a:lnTo>
                  <a:pt x="1210957" y="641350"/>
                </a:lnTo>
                <a:lnTo>
                  <a:pt x="1212342" y="646557"/>
                </a:lnTo>
                <a:lnTo>
                  <a:pt x="1218057" y="649947"/>
                </a:lnTo>
                <a:lnTo>
                  <a:pt x="1218057" y="612521"/>
                </a:lnTo>
                <a:lnTo>
                  <a:pt x="24003" y="612521"/>
                </a:lnTo>
                <a:lnTo>
                  <a:pt x="14617" y="614426"/>
                </a:lnTo>
                <a:lnTo>
                  <a:pt x="6997" y="619582"/>
                </a:lnTo>
                <a:lnTo>
                  <a:pt x="1866" y="627202"/>
                </a:lnTo>
                <a:lnTo>
                  <a:pt x="0" y="636524"/>
                </a:lnTo>
                <a:lnTo>
                  <a:pt x="0" y="1970913"/>
                </a:lnTo>
                <a:lnTo>
                  <a:pt x="1866" y="1980247"/>
                </a:lnTo>
                <a:lnTo>
                  <a:pt x="6997" y="1987867"/>
                </a:lnTo>
                <a:lnTo>
                  <a:pt x="14617" y="1993023"/>
                </a:lnTo>
                <a:lnTo>
                  <a:pt x="24003" y="1994916"/>
                </a:lnTo>
                <a:lnTo>
                  <a:pt x="1222883" y="1994916"/>
                </a:lnTo>
                <a:lnTo>
                  <a:pt x="1232204" y="1993023"/>
                </a:lnTo>
                <a:lnTo>
                  <a:pt x="1239837" y="1987867"/>
                </a:lnTo>
                <a:lnTo>
                  <a:pt x="1244981" y="1980247"/>
                </a:lnTo>
                <a:lnTo>
                  <a:pt x="1246886" y="1970913"/>
                </a:lnTo>
                <a:lnTo>
                  <a:pt x="1246886" y="1966087"/>
                </a:lnTo>
                <a:lnTo>
                  <a:pt x="1246886" y="643407"/>
                </a:lnTo>
                <a:lnTo>
                  <a:pt x="3474872" y="62077"/>
                </a:lnTo>
                <a:lnTo>
                  <a:pt x="3520960" y="50038"/>
                </a:lnTo>
                <a:lnTo>
                  <a:pt x="3523742" y="49326"/>
                </a:lnTo>
                <a:lnTo>
                  <a:pt x="3527298" y="48387"/>
                </a:lnTo>
                <a:lnTo>
                  <a:pt x="3530904" y="42189"/>
                </a:lnTo>
                <a:lnTo>
                  <a:pt x="3541649" y="31496"/>
                </a:lnTo>
                <a:close/>
              </a:path>
              <a:path w="4764405" h="4058920">
                <a:moveTo>
                  <a:pt x="4726051" y="2714625"/>
                </a:moveTo>
                <a:lnTo>
                  <a:pt x="4716399" y="2714625"/>
                </a:lnTo>
                <a:lnTo>
                  <a:pt x="4716399" y="2724150"/>
                </a:lnTo>
                <a:lnTo>
                  <a:pt x="4716399" y="4010533"/>
                </a:lnTo>
                <a:lnTo>
                  <a:pt x="3565525" y="4010533"/>
                </a:lnTo>
                <a:lnTo>
                  <a:pt x="3565525" y="2724150"/>
                </a:lnTo>
                <a:lnTo>
                  <a:pt x="4716399" y="2724150"/>
                </a:lnTo>
                <a:lnTo>
                  <a:pt x="4716399" y="2714625"/>
                </a:lnTo>
                <a:lnTo>
                  <a:pt x="3556000" y="2714625"/>
                </a:lnTo>
                <a:lnTo>
                  <a:pt x="3556000" y="4020185"/>
                </a:lnTo>
                <a:lnTo>
                  <a:pt x="4726051" y="4020185"/>
                </a:lnTo>
                <a:lnTo>
                  <a:pt x="4726051" y="4010533"/>
                </a:lnTo>
                <a:lnTo>
                  <a:pt x="4726051" y="2724150"/>
                </a:lnTo>
                <a:lnTo>
                  <a:pt x="4726051" y="2714625"/>
                </a:lnTo>
                <a:close/>
              </a:path>
              <a:path w="4764405" h="4058920">
                <a:moveTo>
                  <a:pt x="4764405" y="2700147"/>
                </a:moveTo>
                <a:lnTo>
                  <a:pt x="4762525" y="2690825"/>
                </a:lnTo>
                <a:lnTo>
                  <a:pt x="4757394" y="2683192"/>
                </a:lnTo>
                <a:lnTo>
                  <a:pt x="4749774" y="2678049"/>
                </a:lnTo>
                <a:lnTo>
                  <a:pt x="4740402" y="2676144"/>
                </a:lnTo>
                <a:lnTo>
                  <a:pt x="4735703" y="2676144"/>
                </a:lnTo>
                <a:lnTo>
                  <a:pt x="4735703" y="2704973"/>
                </a:lnTo>
                <a:lnTo>
                  <a:pt x="4735703" y="4029710"/>
                </a:lnTo>
                <a:lnTo>
                  <a:pt x="3546348" y="4029710"/>
                </a:lnTo>
                <a:lnTo>
                  <a:pt x="3546348" y="2704973"/>
                </a:lnTo>
                <a:lnTo>
                  <a:pt x="4735703" y="2704973"/>
                </a:lnTo>
                <a:lnTo>
                  <a:pt x="4735703" y="2676144"/>
                </a:lnTo>
                <a:lnTo>
                  <a:pt x="3541522" y="2676144"/>
                </a:lnTo>
                <a:lnTo>
                  <a:pt x="3532187" y="2678049"/>
                </a:lnTo>
                <a:lnTo>
                  <a:pt x="3524567" y="2683192"/>
                </a:lnTo>
                <a:lnTo>
                  <a:pt x="3519411" y="2690825"/>
                </a:lnTo>
                <a:lnTo>
                  <a:pt x="3517519" y="2700147"/>
                </a:lnTo>
                <a:lnTo>
                  <a:pt x="3517519" y="4034536"/>
                </a:lnTo>
                <a:lnTo>
                  <a:pt x="3519411" y="4043870"/>
                </a:lnTo>
                <a:lnTo>
                  <a:pt x="3524567" y="4051490"/>
                </a:lnTo>
                <a:lnTo>
                  <a:pt x="3532187" y="4056646"/>
                </a:lnTo>
                <a:lnTo>
                  <a:pt x="3541522" y="4058539"/>
                </a:lnTo>
                <a:lnTo>
                  <a:pt x="4740402" y="4058539"/>
                </a:lnTo>
                <a:lnTo>
                  <a:pt x="4749774" y="4056646"/>
                </a:lnTo>
                <a:lnTo>
                  <a:pt x="4757394" y="4051490"/>
                </a:lnTo>
                <a:lnTo>
                  <a:pt x="4762525" y="4043870"/>
                </a:lnTo>
                <a:lnTo>
                  <a:pt x="4764405" y="4034536"/>
                </a:lnTo>
                <a:lnTo>
                  <a:pt x="4764405" y="4029710"/>
                </a:lnTo>
                <a:lnTo>
                  <a:pt x="4764405" y="2704973"/>
                </a:lnTo>
                <a:lnTo>
                  <a:pt x="4764405" y="2700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06492" y="4303852"/>
            <a:ext cx="4095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0" dirty="0">
                <a:latin typeface="Corbel"/>
                <a:cs typeface="Corbel"/>
              </a:rPr>
              <a:t>A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7448" y="6417436"/>
            <a:ext cx="1244600" cy="1382395"/>
          </a:xfrm>
          <a:custGeom>
            <a:avLst/>
            <a:gdLst/>
            <a:ahLst/>
            <a:cxnLst/>
            <a:rect l="l" t="t" r="r" b="b"/>
            <a:pathLst>
              <a:path w="1244600" h="1382395">
                <a:moveTo>
                  <a:pt x="1220597" y="0"/>
                </a:moveTo>
                <a:lnTo>
                  <a:pt x="24002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2"/>
                </a:lnTo>
                <a:lnTo>
                  <a:pt x="0" y="1358392"/>
                </a:lnTo>
                <a:lnTo>
                  <a:pt x="1875" y="1367714"/>
                </a:lnTo>
                <a:lnTo>
                  <a:pt x="7000" y="1375346"/>
                </a:lnTo>
                <a:lnTo>
                  <a:pt x="14626" y="1380501"/>
                </a:lnTo>
                <a:lnTo>
                  <a:pt x="24002" y="1382395"/>
                </a:lnTo>
                <a:lnTo>
                  <a:pt x="1220597" y="1382395"/>
                </a:lnTo>
                <a:lnTo>
                  <a:pt x="1229919" y="1380501"/>
                </a:lnTo>
                <a:lnTo>
                  <a:pt x="1237551" y="1375346"/>
                </a:lnTo>
                <a:lnTo>
                  <a:pt x="1242706" y="1367714"/>
                </a:lnTo>
                <a:lnTo>
                  <a:pt x="1244600" y="1358392"/>
                </a:lnTo>
                <a:lnTo>
                  <a:pt x="1244600" y="1353565"/>
                </a:lnTo>
                <a:lnTo>
                  <a:pt x="28701" y="1353565"/>
                </a:lnTo>
                <a:lnTo>
                  <a:pt x="28701" y="28828"/>
                </a:lnTo>
                <a:lnTo>
                  <a:pt x="1244600" y="28828"/>
                </a:lnTo>
                <a:lnTo>
                  <a:pt x="1244600" y="24002"/>
                </a:lnTo>
                <a:lnTo>
                  <a:pt x="1242706" y="14680"/>
                </a:lnTo>
                <a:lnTo>
                  <a:pt x="1237551" y="7048"/>
                </a:lnTo>
                <a:lnTo>
                  <a:pt x="1229919" y="1893"/>
                </a:lnTo>
                <a:lnTo>
                  <a:pt x="1220597" y="0"/>
                </a:lnTo>
                <a:close/>
              </a:path>
              <a:path w="1244600" h="1382395">
                <a:moveTo>
                  <a:pt x="1244600" y="28828"/>
                </a:moveTo>
                <a:lnTo>
                  <a:pt x="1215771" y="28828"/>
                </a:lnTo>
                <a:lnTo>
                  <a:pt x="1215771" y="1353565"/>
                </a:lnTo>
                <a:lnTo>
                  <a:pt x="1244600" y="1353565"/>
                </a:lnTo>
                <a:lnTo>
                  <a:pt x="1244600" y="28828"/>
                </a:lnTo>
                <a:close/>
              </a:path>
              <a:path w="1244600" h="1382395">
                <a:moveTo>
                  <a:pt x="1206118" y="38353"/>
                </a:moveTo>
                <a:lnTo>
                  <a:pt x="38353" y="38353"/>
                </a:lnTo>
                <a:lnTo>
                  <a:pt x="38353" y="1343914"/>
                </a:lnTo>
                <a:lnTo>
                  <a:pt x="1206118" y="1343914"/>
                </a:lnTo>
                <a:lnTo>
                  <a:pt x="1206118" y="1334389"/>
                </a:lnTo>
                <a:lnTo>
                  <a:pt x="48005" y="1334389"/>
                </a:lnTo>
                <a:lnTo>
                  <a:pt x="48005" y="48005"/>
                </a:lnTo>
                <a:lnTo>
                  <a:pt x="1206118" y="48005"/>
                </a:lnTo>
                <a:lnTo>
                  <a:pt x="1206118" y="38353"/>
                </a:lnTo>
                <a:close/>
              </a:path>
              <a:path w="1244600" h="1382395">
                <a:moveTo>
                  <a:pt x="1206118" y="48005"/>
                </a:moveTo>
                <a:lnTo>
                  <a:pt x="1196593" y="48005"/>
                </a:lnTo>
                <a:lnTo>
                  <a:pt x="1196593" y="1334389"/>
                </a:lnTo>
                <a:lnTo>
                  <a:pt x="1206118" y="1334389"/>
                </a:lnTo>
                <a:lnTo>
                  <a:pt x="1206118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81880" y="6625208"/>
            <a:ext cx="6203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25" dirty="0">
                <a:latin typeface="Corbel"/>
                <a:cs typeface="Corbel"/>
              </a:rPr>
              <a:t>F1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707" y="2080640"/>
            <a:ext cx="12101195" cy="17519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3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II</a:t>
            </a:r>
            <a:r>
              <a:rPr sz="3400" b="1" dirty="0">
                <a:latin typeface="Times New Roman"/>
                <a:cs typeface="Times New Roman"/>
              </a:rPr>
              <a:t>:</a:t>
            </a:r>
            <a:r>
              <a:rPr sz="3400" b="1" spc="-4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These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two</a:t>
            </a:r>
            <a:r>
              <a:rPr sz="3400" spc="-6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module</a:t>
            </a:r>
            <a:r>
              <a:rPr sz="3400" spc="-6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cannot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co-</a:t>
            </a:r>
            <a:r>
              <a:rPr sz="3400" dirty="0">
                <a:latin typeface="Times New Roman"/>
                <a:cs typeface="Times New Roman"/>
              </a:rPr>
              <a:t>exist</a:t>
            </a:r>
            <a:r>
              <a:rPr sz="3400" spc="-5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at</a:t>
            </a:r>
            <a:r>
              <a:rPr sz="3400" spc="-6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same</a:t>
            </a:r>
            <a:r>
              <a:rPr sz="3400" spc="-4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storage</a:t>
            </a:r>
            <a:r>
              <a:rPr sz="3400" spc="-50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locations</a:t>
            </a:r>
            <a:r>
              <a:rPr sz="3400" spc="-10" dirty="0">
                <a:latin typeface="Corbel"/>
                <a:cs typeface="Corbel"/>
              </a:rPr>
              <a:t>.</a:t>
            </a:r>
            <a:endParaRPr sz="3400">
              <a:latin typeface="Corbel"/>
              <a:cs typeface="Corbel"/>
            </a:endParaRPr>
          </a:p>
          <a:p>
            <a:pPr marL="7420609" marR="3505835">
              <a:lnSpc>
                <a:spcPct val="100000"/>
              </a:lnSpc>
              <a:spcBef>
                <a:spcPts val="30"/>
              </a:spcBef>
            </a:pPr>
            <a:r>
              <a:rPr sz="2800" b="1" spc="-20" dirty="0">
                <a:latin typeface="Times New Roman"/>
                <a:cs typeface="Times New Roman"/>
              </a:rPr>
              <a:t>Main </a:t>
            </a:r>
            <a:r>
              <a:rPr sz="2800" b="1" spc="-10" dirty="0">
                <a:latin typeface="Times New Roman"/>
                <a:cs typeface="Times New Roman"/>
              </a:rPr>
              <a:t>Storage</a:t>
            </a:r>
            <a:endParaRPr sz="2800">
              <a:latin typeface="Times New Roman"/>
              <a:cs typeface="Times New Roman"/>
            </a:endParaRPr>
          </a:p>
          <a:p>
            <a:pPr marL="7139305">
              <a:lnSpc>
                <a:spcPts val="2765"/>
              </a:lnSpc>
            </a:pPr>
            <a:r>
              <a:rPr sz="2600" b="1" spc="-5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3568" y="4847462"/>
            <a:ext cx="2412365" cy="1658620"/>
          </a:xfrm>
          <a:custGeom>
            <a:avLst/>
            <a:gdLst/>
            <a:ahLst/>
            <a:cxnLst/>
            <a:rect l="l" t="t" r="r" b="b"/>
            <a:pathLst>
              <a:path w="2412365" h="1658620">
                <a:moveTo>
                  <a:pt x="2412238" y="31623"/>
                </a:moveTo>
                <a:lnTo>
                  <a:pt x="2405888" y="29845"/>
                </a:lnTo>
                <a:lnTo>
                  <a:pt x="2405888" y="44323"/>
                </a:lnTo>
                <a:lnTo>
                  <a:pt x="2403297" y="40513"/>
                </a:lnTo>
                <a:lnTo>
                  <a:pt x="2405888" y="44323"/>
                </a:lnTo>
                <a:lnTo>
                  <a:pt x="2405888" y="29845"/>
                </a:lnTo>
                <a:lnTo>
                  <a:pt x="2397747" y="27559"/>
                </a:lnTo>
                <a:lnTo>
                  <a:pt x="2391537" y="23876"/>
                </a:lnTo>
                <a:lnTo>
                  <a:pt x="2387943" y="24815"/>
                </a:lnTo>
                <a:lnTo>
                  <a:pt x="2299589" y="0"/>
                </a:lnTo>
                <a:lnTo>
                  <a:pt x="2292604" y="3937"/>
                </a:lnTo>
                <a:lnTo>
                  <a:pt x="2288794" y="17399"/>
                </a:lnTo>
                <a:lnTo>
                  <a:pt x="2292731" y="24384"/>
                </a:lnTo>
                <a:lnTo>
                  <a:pt x="2335644" y="36474"/>
                </a:lnTo>
                <a:lnTo>
                  <a:pt x="2295525" y="38989"/>
                </a:lnTo>
                <a:lnTo>
                  <a:pt x="2290191" y="45085"/>
                </a:lnTo>
                <a:lnTo>
                  <a:pt x="2290457" y="50165"/>
                </a:lnTo>
                <a:lnTo>
                  <a:pt x="83439" y="623951"/>
                </a:lnTo>
                <a:lnTo>
                  <a:pt x="79375" y="630809"/>
                </a:lnTo>
                <a:lnTo>
                  <a:pt x="81153" y="637667"/>
                </a:lnTo>
                <a:lnTo>
                  <a:pt x="82931" y="644398"/>
                </a:lnTo>
                <a:lnTo>
                  <a:pt x="89916" y="648462"/>
                </a:lnTo>
                <a:lnTo>
                  <a:pt x="2343353" y="62572"/>
                </a:lnTo>
                <a:lnTo>
                  <a:pt x="1524" y="1637030"/>
                </a:lnTo>
                <a:lnTo>
                  <a:pt x="0" y="1644904"/>
                </a:lnTo>
                <a:lnTo>
                  <a:pt x="7874" y="1656588"/>
                </a:lnTo>
                <a:lnTo>
                  <a:pt x="15748" y="1658112"/>
                </a:lnTo>
                <a:lnTo>
                  <a:pt x="2317712" y="110464"/>
                </a:lnTo>
                <a:lnTo>
                  <a:pt x="2321306" y="114046"/>
                </a:lnTo>
                <a:lnTo>
                  <a:pt x="2329307" y="114046"/>
                </a:lnTo>
                <a:lnTo>
                  <a:pt x="2357831" y="85686"/>
                </a:lnTo>
                <a:lnTo>
                  <a:pt x="2341499" y="119507"/>
                </a:lnTo>
                <a:lnTo>
                  <a:pt x="2338451" y="125857"/>
                </a:lnTo>
                <a:lnTo>
                  <a:pt x="2341118" y="133350"/>
                </a:lnTo>
                <a:lnTo>
                  <a:pt x="2347341" y="136398"/>
                </a:lnTo>
                <a:lnTo>
                  <a:pt x="2353691" y="139573"/>
                </a:lnTo>
                <a:lnTo>
                  <a:pt x="2361311" y="136906"/>
                </a:lnTo>
                <a:lnTo>
                  <a:pt x="2364359" y="130556"/>
                </a:lnTo>
                <a:lnTo>
                  <a:pt x="2401290" y="54229"/>
                </a:lnTo>
                <a:lnTo>
                  <a:pt x="2404237" y="52197"/>
                </a:lnTo>
                <a:lnTo>
                  <a:pt x="2405723" y="45072"/>
                </a:lnTo>
                <a:lnTo>
                  <a:pt x="2412238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81146" y="4161231"/>
            <a:ext cx="5238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5" dirty="0">
                <a:latin typeface="Times New Roman"/>
                <a:cs typeface="Times New Roman"/>
              </a:rPr>
              <a:t>100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1146" y="4954015"/>
            <a:ext cx="5238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5" dirty="0">
                <a:latin typeface="Times New Roman"/>
                <a:cs typeface="Times New Roman"/>
              </a:rPr>
              <a:t>250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0566" y="6418834"/>
            <a:ext cx="5238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5" dirty="0">
                <a:latin typeface="Times New Roman"/>
                <a:cs typeface="Times New Roman"/>
              </a:rPr>
              <a:t>100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0566" y="7211314"/>
            <a:ext cx="5238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Times New Roman"/>
                <a:cs typeface="Times New Roman"/>
              </a:rPr>
              <a:t>200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9954" y="8153501"/>
            <a:ext cx="235712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orbel"/>
                <a:cs typeface="Corbel"/>
              </a:rPr>
              <a:t>Translation</a:t>
            </a:r>
            <a:r>
              <a:rPr sz="2600" b="1" spc="-85" dirty="0">
                <a:latin typeface="Corbel"/>
                <a:cs typeface="Corbel"/>
              </a:rPr>
              <a:t> </a:t>
            </a:r>
            <a:r>
              <a:rPr sz="2600" b="1" spc="-20" dirty="0">
                <a:latin typeface="Corbel"/>
                <a:cs typeface="Corbel"/>
              </a:rPr>
              <a:t>time </a:t>
            </a:r>
            <a:r>
              <a:rPr sz="2600" b="1" spc="-10" dirty="0">
                <a:latin typeface="Corbel"/>
                <a:cs typeface="Corbel"/>
              </a:rPr>
              <a:t>address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6491" y="7698181"/>
            <a:ext cx="347980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orbel"/>
                <a:cs typeface="Corbel"/>
              </a:rPr>
              <a:t>Relocated</a:t>
            </a:r>
            <a:r>
              <a:rPr sz="2600" b="1" spc="-5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address</a:t>
            </a:r>
            <a:r>
              <a:rPr sz="2600" b="1" spc="-55" dirty="0">
                <a:latin typeface="Corbel"/>
                <a:cs typeface="Corbel"/>
              </a:rPr>
              <a:t> </a:t>
            </a:r>
            <a:r>
              <a:rPr sz="2600" b="1" spc="-10" dirty="0">
                <a:latin typeface="Corbel"/>
                <a:cs typeface="Corbel"/>
              </a:rPr>
              <a:t>given </a:t>
            </a:r>
            <a:r>
              <a:rPr sz="2600" b="1" dirty="0">
                <a:latin typeface="Corbel"/>
                <a:cs typeface="Corbel"/>
              </a:rPr>
              <a:t>by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the</a:t>
            </a:r>
            <a:r>
              <a:rPr sz="2600" b="1" spc="-10" dirty="0">
                <a:latin typeface="Corbel"/>
                <a:cs typeface="Corbel"/>
              </a:rPr>
              <a:t> loader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83838" y="7660640"/>
            <a:ext cx="118110" cy="701675"/>
          </a:xfrm>
          <a:custGeom>
            <a:avLst/>
            <a:gdLst/>
            <a:ahLst/>
            <a:cxnLst/>
            <a:rect l="l" t="t" r="r" b="b"/>
            <a:pathLst>
              <a:path w="118110" h="701675">
                <a:moveTo>
                  <a:pt x="58864" y="50328"/>
                </a:moveTo>
                <a:lnTo>
                  <a:pt x="46227" y="71990"/>
                </a:lnTo>
                <a:lnTo>
                  <a:pt x="46227" y="695578"/>
                </a:lnTo>
                <a:lnTo>
                  <a:pt x="51942" y="701293"/>
                </a:lnTo>
                <a:lnTo>
                  <a:pt x="65912" y="701293"/>
                </a:lnTo>
                <a:lnTo>
                  <a:pt x="71627" y="695578"/>
                </a:lnTo>
                <a:lnTo>
                  <a:pt x="71500" y="71990"/>
                </a:lnTo>
                <a:lnTo>
                  <a:pt x="58864" y="50328"/>
                </a:lnTo>
                <a:close/>
              </a:path>
              <a:path w="118110" h="701675">
                <a:moveTo>
                  <a:pt x="46227" y="21738"/>
                </a:moveTo>
                <a:lnTo>
                  <a:pt x="3428" y="94995"/>
                </a:lnTo>
                <a:lnTo>
                  <a:pt x="0" y="100964"/>
                </a:lnTo>
                <a:lnTo>
                  <a:pt x="2032" y="108838"/>
                </a:lnTo>
                <a:lnTo>
                  <a:pt x="14097" y="115823"/>
                </a:lnTo>
                <a:lnTo>
                  <a:pt x="21844" y="113791"/>
                </a:lnTo>
                <a:lnTo>
                  <a:pt x="46100" y="72208"/>
                </a:lnTo>
                <a:lnTo>
                  <a:pt x="46227" y="21738"/>
                </a:lnTo>
                <a:close/>
              </a:path>
              <a:path w="118110" h="701675">
                <a:moveTo>
                  <a:pt x="71627" y="21788"/>
                </a:moveTo>
                <a:lnTo>
                  <a:pt x="71627" y="72208"/>
                </a:lnTo>
                <a:lnTo>
                  <a:pt x="95885" y="113791"/>
                </a:lnTo>
                <a:lnTo>
                  <a:pt x="103632" y="115823"/>
                </a:lnTo>
                <a:lnTo>
                  <a:pt x="109727" y="112267"/>
                </a:lnTo>
                <a:lnTo>
                  <a:pt x="115824" y="108838"/>
                </a:lnTo>
                <a:lnTo>
                  <a:pt x="117856" y="100964"/>
                </a:lnTo>
                <a:lnTo>
                  <a:pt x="114300" y="94995"/>
                </a:lnTo>
                <a:lnTo>
                  <a:pt x="71627" y="21788"/>
                </a:lnTo>
                <a:close/>
              </a:path>
              <a:path w="118110" h="701675">
                <a:moveTo>
                  <a:pt x="71627" y="31495"/>
                </a:moveTo>
                <a:lnTo>
                  <a:pt x="69850" y="31495"/>
                </a:lnTo>
                <a:lnTo>
                  <a:pt x="58864" y="50328"/>
                </a:lnTo>
                <a:lnTo>
                  <a:pt x="71627" y="72208"/>
                </a:lnTo>
                <a:lnTo>
                  <a:pt x="71627" y="31495"/>
                </a:lnTo>
                <a:close/>
              </a:path>
              <a:path w="118110" h="701675">
                <a:moveTo>
                  <a:pt x="65912" y="12445"/>
                </a:moveTo>
                <a:lnTo>
                  <a:pt x="51942" y="12445"/>
                </a:lnTo>
                <a:lnTo>
                  <a:pt x="51254" y="13134"/>
                </a:lnTo>
                <a:lnTo>
                  <a:pt x="46227" y="21738"/>
                </a:lnTo>
                <a:lnTo>
                  <a:pt x="46227" y="71990"/>
                </a:lnTo>
                <a:lnTo>
                  <a:pt x="58864" y="50328"/>
                </a:lnTo>
                <a:lnTo>
                  <a:pt x="47878" y="31495"/>
                </a:lnTo>
                <a:lnTo>
                  <a:pt x="71627" y="31495"/>
                </a:lnTo>
                <a:lnTo>
                  <a:pt x="71598" y="21738"/>
                </a:lnTo>
                <a:lnTo>
                  <a:pt x="66559" y="13092"/>
                </a:lnTo>
                <a:lnTo>
                  <a:pt x="65912" y="12445"/>
                </a:lnTo>
                <a:close/>
              </a:path>
              <a:path w="118110" h="701675">
                <a:moveTo>
                  <a:pt x="69850" y="31495"/>
                </a:moveTo>
                <a:lnTo>
                  <a:pt x="47878" y="31495"/>
                </a:lnTo>
                <a:lnTo>
                  <a:pt x="58864" y="50328"/>
                </a:lnTo>
                <a:lnTo>
                  <a:pt x="69850" y="31495"/>
                </a:lnTo>
                <a:close/>
              </a:path>
              <a:path w="118110" h="701675">
                <a:moveTo>
                  <a:pt x="66559" y="13092"/>
                </a:moveTo>
                <a:lnTo>
                  <a:pt x="71627" y="21788"/>
                </a:lnTo>
                <a:lnTo>
                  <a:pt x="71627" y="18160"/>
                </a:lnTo>
                <a:lnTo>
                  <a:pt x="66559" y="13092"/>
                </a:lnTo>
                <a:close/>
              </a:path>
              <a:path w="118110" h="701675">
                <a:moveTo>
                  <a:pt x="51254" y="13134"/>
                </a:moveTo>
                <a:lnTo>
                  <a:pt x="46227" y="18160"/>
                </a:lnTo>
                <a:lnTo>
                  <a:pt x="46227" y="21738"/>
                </a:lnTo>
                <a:lnTo>
                  <a:pt x="51254" y="13134"/>
                </a:lnTo>
                <a:close/>
              </a:path>
              <a:path w="118110" h="701675">
                <a:moveTo>
                  <a:pt x="58927" y="0"/>
                </a:moveTo>
                <a:lnTo>
                  <a:pt x="51254" y="13134"/>
                </a:lnTo>
                <a:lnTo>
                  <a:pt x="51942" y="12445"/>
                </a:lnTo>
                <a:lnTo>
                  <a:pt x="66182" y="12445"/>
                </a:lnTo>
                <a:lnTo>
                  <a:pt x="58927" y="0"/>
                </a:lnTo>
                <a:close/>
              </a:path>
              <a:path w="118110" h="701675">
                <a:moveTo>
                  <a:pt x="66182" y="12445"/>
                </a:moveTo>
                <a:lnTo>
                  <a:pt x="65912" y="12445"/>
                </a:lnTo>
                <a:lnTo>
                  <a:pt x="66559" y="13092"/>
                </a:lnTo>
                <a:lnTo>
                  <a:pt x="66182" y="12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53300" y="7064502"/>
            <a:ext cx="118110" cy="699135"/>
          </a:xfrm>
          <a:custGeom>
            <a:avLst/>
            <a:gdLst/>
            <a:ahLst/>
            <a:cxnLst/>
            <a:rect l="l" t="t" r="r" b="b"/>
            <a:pathLst>
              <a:path w="118109" h="699134">
                <a:moveTo>
                  <a:pt x="58991" y="50455"/>
                </a:moveTo>
                <a:lnTo>
                  <a:pt x="46354" y="72117"/>
                </a:lnTo>
                <a:lnTo>
                  <a:pt x="46227" y="693420"/>
                </a:lnTo>
                <a:lnTo>
                  <a:pt x="51943" y="699135"/>
                </a:lnTo>
                <a:lnTo>
                  <a:pt x="66040" y="699135"/>
                </a:lnTo>
                <a:lnTo>
                  <a:pt x="71627" y="693420"/>
                </a:lnTo>
                <a:lnTo>
                  <a:pt x="71627" y="72117"/>
                </a:lnTo>
                <a:lnTo>
                  <a:pt x="58991" y="50455"/>
                </a:lnTo>
                <a:close/>
              </a:path>
              <a:path w="118109" h="699134">
                <a:moveTo>
                  <a:pt x="46227" y="21787"/>
                </a:moveTo>
                <a:lnTo>
                  <a:pt x="0" y="101092"/>
                </a:lnTo>
                <a:lnTo>
                  <a:pt x="2031" y="108839"/>
                </a:lnTo>
                <a:lnTo>
                  <a:pt x="14224" y="115950"/>
                </a:lnTo>
                <a:lnTo>
                  <a:pt x="21971" y="113918"/>
                </a:lnTo>
                <a:lnTo>
                  <a:pt x="46227" y="72335"/>
                </a:lnTo>
                <a:lnTo>
                  <a:pt x="46227" y="21787"/>
                </a:lnTo>
                <a:close/>
              </a:path>
              <a:path w="118109" h="699134">
                <a:moveTo>
                  <a:pt x="71627" y="21738"/>
                </a:moveTo>
                <a:lnTo>
                  <a:pt x="71754" y="72335"/>
                </a:lnTo>
                <a:lnTo>
                  <a:pt x="96011" y="113918"/>
                </a:lnTo>
                <a:lnTo>
                  <a:pt x="103758" y="115950"/>
                </a:lnTo>
                <a:lnTo>
                  <a:pt x="115950" y="108839"/>
                </a:lnTo>
                <a:lnTo>
                  <a:pt x="117982" y="101092"/>
                </a:lnTo>
                <a:lnTo>
                  <a:pt x="71627" y="21738"/>
                </a:lnTo>
                <a:close/>
              </a:path>
              <a:path w="118109" h="699134">
                <a:moveTo>
                  <a:pt x="66040" y="12573"/>
                </a:moveTo>
                <a:lnTo>
                  <a:pt x="51943" y="12573"/>
                </a:lnTo>
                <a:lnTo>
                  <a:pt x="51143" y="13355"/>
                </a:lnTo>
                <a:lnTo>
                  <a:pt x="46256" y="21738"/>
                </a:lnTo>
                <a:lnTo>
                  <a:pt x="46227" y="72335"/>
                </a:lnTo>
                <a:lnTo>
                  <a:pt x="58991" y="50455"/>
                </a:lnTo>
                <a:lnTo>
                  <a:pt x="48005" y="31623"/>
                </a:lnTo>
                <a:lnTo>
                  <a:pt x="71627" y="31623"/>
                </a:lnTo>
                <a:lnTo>
                  <a:pt x="71627" y="21738"/>
                </a:lnTo>
                <a:lnTo>
                  <a:pt x="66601" y="13134"/>
                </a:lnTo>
                <a:lnTo>
                  <a:pt x="66040" y="12573"/>
                </a:lnTo>
                <a:close/>
              </a:path>
              <a:path w="118109" h="699134">
                <a:moveTo>
                  <a:pt x="71627" y="31623"/>
                </a:moveTo>
                <a:lnTo>
                  <a:pt x="69976" y="31623"/>
                </a:lnTo>
                <a:lnTo>
                  <a:pt x="58991" y="50455"/>
                </a:lnTo>
                <a:lnTo>
                  <a:pt x="71627" y="72117"/>
                </a:lnTo>
                <a:lnTo>
                  <a:pt x="71627" y="31623"/>
                </a:lnTo>
                <a:close/>
              </a:path>
              <a:path w="118109" h="699134">
                <a:moveTo>
                  <a:pt x="69976" y="31623"/>
                </a:moveTo>
                <a:lnTo>
                  <a:pt x="48005" y="31623"/>
                </a:lnTo>
                <a:lnTo>
                  <a:pt x="58991" y="50455"/>
                </a:lnTo>
                <a:lnTo>
                  <a:pt x="69976" y="31623"/>
                </a:lnTo>
                <a:close/>
              </a:path>
              <a:path w="118109" h="699134">
                <a:moveTo>
                  <a:pt x="51143" y="13355"/>
                </a:moveTo>
                <a:lnTo>
                  <a:pt x="46227" y="18161"/>
                </a:lnTo>
                <a:lnTo>
                  <a:pt x="46227" y="21787"/>
                </a:lnTo>
                <a:lnTo>
                  <a:pt x="51143" y="13355"/>
                </a:lnTo>
                <a:close/>
              </a:path>
              <a:path w="118109" h="699134">
                <a:moveTo>
                  <a:pt x="66601" y="13134"/>
                </a:moveTo>
                <a:lnTo>
                  <a:pt x="71627" y="21738"/>
                </a:lnTo>
                <a:lnTo>
                  <a:pt x="71627" y="18161"/>
                </a:lnTo>
                <a:lnTo>
                  <a:pt x="66601" y="13134"/>
                </a:lnTo>
                <a:close/>
              </a:path>
              <a:path w="118109" h="699134">
                <a:moveTo>
                  <a:pt x="58927" y="0"/>
                </a:moveTo>
                <a:lnTo>
                  <a:pt x="51143" y="13355"/>
                </a:lnTo>
                <a:lnTo>
                  <a:pt x="51943" y="12573"/>
                </a:lnTo>
                <a:lnTo>
                  <a:pt x="66273" y="12573"/>
                </a:lnTo>
                <a:lnTo>
                  <a:pt x="58927" y="0"/>
                </a:lnTo>
                <a:close/>
              </a:path>
              <a:path w="118109" h="699134">
                <a:moveTo>
                  <a:pt x="66273" y="12573"/>
                </a:moveTo>
                <a:lnTo>
                  <a:pt x="66040" y="12573"/>
                </a:lnTo>
                <a:lnTo>
                  <a:pt x="66601" y="13134"/>
                </a:lnTo>
                <a:lnTo>
                  <a:pt x="66273" y="12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344527" y="9318447"/>
            <a:ext cx="2514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25" dirty="0">
                <a:solidFill>
                  <a:srgbClr val="3E3E3E"/>
                </a:solidFill>
                <a:latin typeface="Corbel"/>
                <a:cs typeface="Corbel"/>
              </a:rPr>
              <a:t>20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3495" y="9318447"/>
            <a:ext cx="1024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806195"/>
            <a:ext cx="7342632" cy="7543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8325" y="2247879"/>
            <a:ext cx="12020550" cy="4232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81915" indent="-452755">
              <a:lnSpc>
                <a:spcPct val="150000"/>
              </a:lnSpc>
              <a:spcBef>
                <a:spcPts val="10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2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loader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must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relocate</a:t>
            </a:r>
            <a:r>
              <a:rPr sz="4600" spc="-2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2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F1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avoid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address </a:t>
            </a:r>
            <a:r>
              <a:rPr sz="4600" dirty="0">
                <a:latin typeface="Times New Roman"/>
                <a:cs typeface="Times New Roman"/>
              </a:rPr>
              <a:t>conflict</a:t>
            </a:r>
            <a:r>
              <a:rPr sz="4600" spc="-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or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storage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waste.</a:t>
            </a:r>
            <a:endParaRPr sz="4600">
              <a:latin typeface="Times New Roman"/>
              <a:cs typeface="Times New Roman"/>
            </a:endParaRPr>
          </a:p>
          <a:p>
            <a:pPr marL="464820" indent="-452120">
              <a:lnSpc>
                <a:spcPct val="100000"/>
              </a:lnSpc>
              <a:spcBef>
                <a:spcPts val="2760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Relocation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refers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4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dirty="0">
                <a:solidFill>
                  <a:srgbClr val="FF0000"/>
                </a:solidFill>
                <a:latin typeface="Times New Roman"/>
                <a:cs typeface="Times New Roman"/>
              </a:rPr>
              <a:t>adjustment</a:t>
            </a:r>
            <a:r>
              <a:rPr sz="4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4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dirty="0">
                <a:solidFill>
                  <a:srgbClr val="FF0000"/>
                </a:solidFill>
                <a:latin typeface="Times New Roman"/>
                <a:cs typeface="Times New Roman"/>
              </a:rPr>
              <a:t>address</a:t>
            </a:r>
            <a:r>
              <a:rPr sz="4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field</a:t>
            </a:r>
            <a:endParaRPr sz="460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  <a:spcBef>
                <a:spcPts val="2760"/>
              </a:spcBef>
            </a:pPr>
            <a:r>
              <a:rPr sz="4600" dirty="0">
                <a:latin typeface="Times New Roman"/>
                <a:cs typeface="Times New Roman"/>
              </a:rPr>
              <a:t>not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movement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6718" y="9318447"/>
            <a:ext cx="2406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25" dirty="0">
                <a:solidFill>
                  <a:srgbClr val="3E3E3E"/>
                </a:solidFill>
                <a:latin typeface="Corbel"/>
                <a:cs typeface="Corbel"/>
              </a:rPr>
              <a:t>21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495" y="9318447"/>
            <a:ext cx="1024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3004290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ARCHITECTURE</a:t>
            </a:r>
            <a:r>
              <a:rPr sz="6600" spc="-80" dirty="0"/>
              <a:t> </a:t>
            </a:r>
            <a:r>
              <a:rPr sz="6600" dirty="0"/>
              <a:t>OF</a:t>
            </a:r>
            <a:r>
              <a:rPr sz="6600" spc="-285" dirty="0"/>
              <a:t> </a:t>
            </a:r>
            <a:r>
              <a:rPr sz="6600" spc="-10" dirty="0"/>
              <a:t>LOADER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38100" y="-10922"/>
            <a:ext cx="13081000" cy="9803130"/>
            <a:chOff x="-38100" y="-10922"/>
            <a:chExt cx="13081000" cy="980313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7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6047" y="8594852"/>
            <a:ext cx="5120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Times New Roman"/>
                <a:cs typeface="Times New Roman"/>
              </a:rPr>
              <a:t>Architecture</a:t>
            </a:r>
            <a:r>
              <a:rPr sz="4000" b="1" spc="16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6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Loader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900" y="1219200"/>
            <a:ext cx="125730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3004290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987" y="96139"/>
            <a:ext cx="120078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ARCHITECTURE</a:t>
            </a:r>
            <a:r>
              <a:rPr sz="6600" spc="-80" dirty="0"/>
              <a:t> </a:t>
            </a:r>
            <a:r>
              <a:rPr sz="6600" dirty="0"/>
              <a:t>OF</a:t>
            </a:r>
            <a:r>
              <a:rPr sz="6600" spc="-285" dirty="0"/>
              <a:t> </a:t>
            </a:r>
            <a:r>
              <a:rPr sz="6600" spc="-10" dirty="0"/>
              <a:t>LOADER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8" y="1061972"/>
            <a:ext cx="12411710" cy="796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</a:tabLst>
            </a:pPr>
            <a:r>
              <a:rPr sz="3600" b="1" dirty="0">
                <a:latin typeface="Times New Roman"/>
                <a:cs typeface="Times New Roman"/>
              </a:rPr>
              <a:t>Source  program:</a:t>
            </a:r>
            <a:r>
              <a:rPr sz="3600" b="1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program  written</a:t>
            </a:r>
            <a:r>
              <a:rPr sz="3600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  high-</a:t>
            </a:r>
            <a:r>
              <a:rPr sz="3600" spc="-10" dirty="0">
                <a:latin typeface="Times New Roman"/>
                <a:cs typeface="Times New Roman"/>
              </a:rPr>
              <a:t>level </a:t>
            </a:r>
            <a:r>
              <a:rPr sz="3600" dirty="0">
                <a:latin typeface="Times New Roman"/>
                <a:cs typeface="Times New Roman"/>
              </a:rPr>
              <a:t>programming</a:t>
            </a:r>
            <a:r>
              <a:rPr sz="3600" spc="1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language</a:t>
            </a:r>
            <a:r>
              <a:rPr sz="3600" spc="1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needs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executed.</a:t>
            </a:r>
            <a:endParaRPr sz="3600">
              <a:latin typeface="Times New Roman"/>
              <a:cs typeface="Times New Roman"/>
            </a:endParaRPr>
          </a:p>
          <a:p>
            <a:pPr marL="469900" marR="6985" indent="-457834" algn="just">
              <a:lnSpc>
                <a:spcPct val="15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</a:tabLst>
            </a:pPr>
            <a:r>
              <a:rPr sz="3600" b="1" dirty="0">
                <a:latin typeface="Times New Roman"/>
                <a:cs typeface="Times New Roman"/>
              </a:rPr>
              <a:t>Translator:</a:t>
            </a:r>
            <a:r>
              <a:rPr sz="3600" b="1" spc="2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component,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such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2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compiler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2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interpreter, </a:t>
            </a:r>
            <a:r>
              <a:rPr sz="3600" dirty="0">
                <a:latin typeface="Times New Roman"/>
                <a:cs typeface="Times New Roman"/>
              </a:rPr>
              <a:t>converts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source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into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object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program.</a:t>
            </a:r>
            <a:endParaRPr sz="36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50000"/>
              </a:lnSpc>
              <a:spcBef>
                <a:spcPts val="1395"/>
              </a:spcBef>
              <a:buFont typeface="Arial MT"/>
              <a:buChar char="•"/>
              <a:tabLst>
                <a:tab pos="469900" algn="l"/>
              </a:tabLst>
            </a:pPr>
            <a:r>
              <a:rPr sz="3600" b="1" dirty="0">
                <a:latin typeface="Times New Roman"/>
                <a:cs typeface="Times New Roman"/>
              </a:rPr>
              <a:t>Object</a:t>
            </a:r>
            <a:r>
              <a:rPr sz="3600" b="1" spc="69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program:</a:t>
            </a:r>
            <a:r>
              <a:rPr sz="3600" b="1" spc="6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7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7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7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6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6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7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machine-</a:t>
            </a:r>
            <a:r>
              <a:rPr sz="3600" spc="-10" dirty="0">
                <a:latin typeface="Times New Roman"/>
                <a:cs typeface="Times New Roman"/>
              </a:rPr>
              <a:t>readable </a:t>
            </a:r>
            <a:r>
              <a:rPr sz="3600" dirty="0">
                <a:latin typeface="Times New Roman"/>
                <a:cs typeface="Times New Roman"/>
              </a:rPr>
              <a:t>form,</a:t>
            </a:r>
            <a:r>
              <a:rPr sz="3600" spc="4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usually</a:t>
            </a:r>
            <a:r>
              <a:rPr sz="3600" spc="45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4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binary,</a:t>
            </a:r>
            <a:r>
              <a:rPr sz="3600" spc="45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4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contains</a:t>
            </a:r>
            <a:r>
              <a:rPr sz="3600" spc="4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both</a:t>
            </a:r>
            <a:r>
              <a:rPr sz="3600" spc="4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4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instructions</a:t>
            </a:r>
            <a:r>
              <a:rPr sz="3600" spc="47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data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program.</a:t>
            </a:r>
            <a:endParaRPr sz="3600">
              <a:latin typeface="Times New Roman"/>
              <a:cs typeface="Times New Roman"/>
            </a:endParaRPr>
          </a:p>
          <a:p>
            <a:pPr marL="469900" marR="6350" indent="-457834" algn="just">
              <a:lnSpc>
                <a:spcPct val="15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</a:tabLst>
            </a:pPr>
            <a:r>
              <a:rPr sz="3600" b="1" dirty="0">
                <a:latin typeface="Times New Roman"/>
                <a:cs typeface="Times New Roman"/>
              </a:rPr>
              <a:t>Executable</a:t>
            </a:r>
            <a:r>
              <a:rPr sz="3600" b="1" spc="70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object</a:t>
            </a:r>
            <a:r>
              <a:rPr sz="3600" b="1" spc="7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code:</a:t>
            </a:r>
            <a:r>
              <a:rPr sz="3600" b="1" spc="7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7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object</a:t>
            </a:r>
            <a:r>
              <a:rPr sz="3600" spc="7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71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has </a:t>
            </a:r>
            <a:r>
              <a:rPr sz="3600" dirty="0">
                <a:latin typeface="Times New Roman"/>
                <a:cs typeface="Times New Roman"/>
              </a:rPr>
              <a:t>been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processed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loader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ready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executed.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355" y="0"/>
            <a:ext cx="11961876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3536" y="96139"/>
            <a:ext cx="108604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200" algn="l"/>
              </a:tabLst>
            </a:pPr>
            <a:r>
              <a:rPr sz="6600" spc="125" dirty="0"/>
              <a:t>AD</a:t>
            </a:r>
            <a:r>
              <a:rPr sz="6600" spc="-735" dirty="0"/>
              <a:t>V</a:t>
            </a:r>
            <a:r>
              <a:rPr sz="6600" spc="125" dirty="0"/>
              <a:t>AN</a:t>
            </a:r>
            <a:r>
              <a:rPr sz="6600" spc="-370" dirty="0"/>
              <a:t>T</a:t>
            </a:r>
            <a:r>
              <a:rPr sz="6600" spc="125" dirty="0"/>
              <a:t>AGES</a:t>
            </a:r>
            <a:r>
              <a:rPr sz="6600" dirty="0"/>
              <a:t>	OF</a:t>
            </a:r>
            <a:r>
              <a:rPr sz="6600" spc="-340" dirty="0"/>
              <a:t> </a:t>
            </a:r>
            <a:r>
              <a:rPr sz="6600" spc="-10" dirty="0"/>
              <a:t>LOADER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8" y="1354581"/>
            <a:ext cx="12414885" cy="7925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b="1" dirty="0">
                <a:latin typeface="Times New Roman"/>
                <a:cs typeface="Times New Roman"/>
              </a:rPr>
              <a:t>Memory</a:t>
            </a:r>
            <a:r>
              <a:rPr sz="4000" b="1" spc="10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management</a:t>
            </a:r>
            <a:r>
              <a:rPr sz="4000" b="1" spc="1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allow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separate/protected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area</a:t>
            </a:r>
            <a:endParaRPr sz="4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04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b="1" dirty="0">
                <a:latin typeface="Times New Roman"/>
                <a:cs typeface="Times New Roman"/>
              </a:rPr>
              <a:t>Dynamic</a:t>
            </a:r>
            <a:r>
              <a:rPr sz="4000" b="1" spc="10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Linking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handle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external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references</a:t>
            </a:r>
            <a:endParaRPr sz="4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794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b="1" dirty="0">
                <a:latin typeface="Times New Roman"/>
                <a:cs typeface="Times New Roman"/>
              </a:rPr>
              <a:t>Relocation</a:t>
            </a:r>
            <a:r>
              <a:rPr sz="4000" b="1" spc="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avoid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conflict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with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other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program</a:t>
            </a:r>
            <a:endParaRPr sz="4000">
              <a:latin typeface="Times New Roman"/>
              <a:cs typeface="Times New Roman"/>
            </a:endParaRPr>
          </a:p>
          <a:p>
            <a:pPr marL="469900" marR="8890" indent="-457834">
              <a:lnSpc>
                <a:spcPct val="15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  <a:tab pos="2216150" algn="l"/>
                <a:tab pos="4627880" algn="l"/>
                <a:tab pos="5346700" algn="l"/>
                <a:tab pos="7415530" algn="l"/>
                <a:tab pos="9705975" algn="l"/>
              </a:tabLst>
            </a:pPr>
            <a:r>
              <a:rPr sz="4000" b="1" spc="-10" dirty="0">
                <a:latin typeface="Times New Roman"/>
                <a:cs typeface="Times New Roman"/>
              </a:rPr>
              <a:t>Error</a:t>
            </a:r>
            <a:r>
              <a:rPr sz="4000" b="1" dirty="0">
                <a:latin typeface="Times New Roman"/>
                <a:cs typeface="Times New Roman"/>
              </a:rPr>
              <a:t>	</a:t>
            </a:r>
            <a:r>
              <a:rPr sz="4000" b="1" spc="-10" dirty="0">
                <a:latin typeface="Times New Roman"/>
                <a:cs typeface="Times New Roman"/>
              </a:rPr>
              <a:t>handling</a:t>
            </a:r>
            <a:r>
              <a:rPr sz="4000" b="1" dirty="0">
                <a:latin typeface="Times New Roman"/>
                <a:cs typeface="Times New Roman"/>
              </a:rPr>
              <a:t>	</a:t>
            </a:r>
            <a:r>
              <a:rPr sz="4000" spc="-50" dirty="0">
                <a:latin typeface="Times New Roman"/>
                <a:cs typeface="Times New Roman"/>
              </a:rPr>
              <a:t>–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missing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libraries,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incompatible instruction</a:t>
            </a:r>
            <a:endParaRPr sz="4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04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b="1" dirty="0">
                <a:latin typeface="Times New Roman"/>
                <a:cs typeface="Times New Roman"/>
              </a:rPr>
              <a:t>Modularity</a:t>
            </a:r>
            <a:r>
              <a:rPr sz="4000" b="1" spc="10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–</a:t>
            </a:r>
            <a:r>
              <a:rPr sz="4000" b="1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easier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maintain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update</a:t>
            </a:r>
            <a:endParaRPr sz="40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50000"/>
              </a:lnSpc>
              <a:spcBef>
                <a:spcPts val="1395"/>
              </a:spcBef>
              <a:buFont typeface="Arial MT"/>
              <a:buChar char="•"/>
              <a:tabLst>
                <a:tab pos="469900" algn="l"/>
                <a:tab pos="3260725" algn="l"/>
                <a:tab pos="3812540" algn="l"/>
                <a:tab pos="5166995" algn="l"/>
                <a:tab pos="8851265" algn="l"/>
                <a:tab pos="9861550" algn="l"/>
                <a:tab pos="10643235" algn="l"/>
                <a:tab pos="11885930" algn="l"/>
              </a:tabLst>
            </a:pPr>
            <a:r>
              <a:rPr sz="4000" b="1" spc="-10" dirty="0">
                <a:latin typeface="Times New Roman"/>
                <a:cs typeface="Times New Roman"/>
              </a:rPr>
              <a:t>Reusability</a:t>
            </a:r>
            <a:r>
              <a:rPr sz="4000" b="1" dirty="0">
                <a:latin typeface="Times New Roman"/>
                <a:cs typeface="Times New Roman"/>
              </a:rPr>
              <a:t>	</a:t>
            </a:r>
            <a:r>
              <a:rPr sz="4000" b="1" spc="-50" dirty="0">
                <a:latin typeface="Times New Roman"/>
                <a:cs typeface="Times New Roman"/>
              </a:rPr>
              <a:t>–</a:t>
            </a:r>
            <a:r>
              <a:rPr sz="4000" b="1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same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module/libraries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can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be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used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by </a:t>
            </a:r>
            <a:r>
              <a:rPr sz="4000" dirty="0">
                <a:latin typeface="Times New Roman"/>
                <a:cs typeface="Times New Roman"/>
              </a:rPr>
              <a:t>other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also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3004290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019" y="96139"/>
            <a:ext cx="122580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6470" algn="l"/>
              </a:tabLst>
            </a:pPr>
            <a:r>
              <a:rPr sz="6600" spc="90" dirty="0"/>
              <a:t>DISAD</a:t>
            </a:r>
            <a:r>
              <a:rPr sz="6600" spc="-765" dirty="0"/>
              <a:t>V</a:t>
            </a:r>
            <a:r>
              <a:rPr sz="6600" spc="90" dirty="0"/>
              <a:t>AN</a:t>
            </a:r>
            <a:r>
              <a:rPr sz="6600" spc="-405" dirty="0"/>
              <a:t>T</a:t>
            </a:r>
            <a:r>
              <a:rPr sz="6600" spc="90" dirty="0"/>
              <a:t>AGES</a:t>
            </a:r>
            <a:r>
              <a:rPr sz="6600" dirty="0"/>
              <a:t>	OF</a:t>
            </a:r>
            <a:r>
              <a:rPr sz="6600" spc="-350" dirty="0"/>
              <a:t> </a:t>
            </a:r>
            <a:r>
              <a:rPr sz="6600" spc="-10" dirty="0"/>
              <a:t>LOADER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8" y="1048790"/>
            <a:ext cx="12408535" cy="622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3242310" algn="l"/>
                <a:tab pos="3725545" algn="l"/>
                <a:tab pos="7189470" algn="l"/>
                <a:tab pos="9086215" algn="l"/>
                <a:tab pos="10055225" algn="l"/>
                <a:tab pos="10686415" algn="l"/>
              </a:tabLst>
            </a:pPr>
            <a:r>
              <a:rPr sz="4000" b="1" spc="-10" dirty="0">
                <a:latin typeface="Times New Roman"/>
                <a:cs typeface="Times New Roman"/>
              </a:rPr>
              <a:t>Complexity</a:t>
            </a:r>
            <a:r>
              <a:rPr sz="4000" b="1" dirty="0">
                <a:latin typeface="Times New Roman"/>
                <a:cs typeface="Times New Roman"/>
              </a:rPr>
              <a:t>	</a:t>
            </a:r>
            <a:r>
              <a:rPr sz="4000" spc="-50" dirty="0">
                <a:latin typeface="Times New Roman"/>
                <a:cs typeface="Times New Roman"/>
              </a:rPr>
              <a:t>–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implementation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difficult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due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to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memory </a:t>
            </a:r>
            <a:r>
              <a:rPr sz="4000" dirty="0">
                <a:latin typeface="Times New Roman"/>
                <a:cs typeface="Times New Roman"/>
              </a:rPr>
              <a:t>management,</a:t>
            </a:r>
            <a:r>
              <a:rPr sz="4000" spc="1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relocation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etc.</a:t>
            </a:r>
            <a:endParaRPr sz="4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00"/>
              </a:spcBef>
              <a:buFont typeface="Arial MT"/>
              <a:buChar char="•"/>
              <a:tabLst>
                <a:tab pos="469900" algn="l"/>
                <a:tab pos="4283075" algn="l"/>
              </a:tabLst>
            </a:pPr>
            <a:r>
              <a:rPr sz="4000" b="1" dirty="0">
                <a:latin typeface="Times New Roman"/>
                <a:cs typeface="Times New Roman"/>
              </a:rPr>
              <a:t>Overhead</a:t>
            </a:r>
            <a:r>
              <a:rPr sz="4000" b="1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3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take</a:t>
            </a:r>
            <a:r>
              <a:rPr sz="4000" dirty="0">
                <a:latin typeface="Times New Roman"/>
                <a:cs typeface="Times New Roman"/>
              </a:rPr>
              <a:t>	more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time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process</a:t>
            </a:r>
            <a:endParaRPr sz="4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795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b="1" dirty="0">
                <a:latin typeface="Times New Roman"/>
                <a:cs typeface="Times New Roman"/>
              </a:rPr>
              <a:t>Limited</a:t>
            </a:r>
            <a:r>
              <a:rPr sz="4000" b="1" spc="10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flexibility</a:t>
            </a:r>
            <a:r>
              <a:rPr sz="4000" b="1" spc="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may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not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easily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portable</a:t>
            </a:r>
            <a:endParaRPr sz="4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04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b="1" dirty="0">
                <a:latin typeface="Times New Roman"/>
                <a:cs typeface="Times New Roman"/>
              </a:rPr>
              <a:t>Security</a:t>
            </a:r>
            <a:r>
              <a:rPr sz="4000" b="1" spc="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poor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design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may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introduce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vulnerability</a:t>
            </a:r>
            <a:endParaRPr sz="4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804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b="1" dirty="0">
                <a:latin typeface="Times New Roman"/>
                <a:cs typeface="Times New Roman"/>
              </a:rPr>
              <a:t>Dependency</a:t>
            </a:r>
            <a:r>
              <a:rPr sz="4000" b="1" spc="1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issues</a:t>
            </a:r>
            <a:r>
              <a:rPr sz="4000" b="1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–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may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depend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on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external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libraries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8805" y="9243580"/>
            <a:ext cx="120523" cy="1205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421" y="9243580"/>
            <a:ext cx="120561" cy="1205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" y="265175"/>
            <a:ext cx="13004800" cy="9488805"/>
            <a:chOff x="1" y="265175"/>
            <a:chExt cx="13004800" cy="948880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" y="265175"/>
              <a:ext cx="13004290" cy="68229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" y="3252215"/>
              <a:ext cx="13004290" cy="65013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290" y="1900046"/>
              <a:ext cx="12153696" cy="5317998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9455" y="0"/>
            <a:ext cx="12985115" cy="65405"/>
          </a:xfrm>
          <a:custGeom>
            <a:avLst/>
            <a:gdLst/>
            <a:ahLst/>
            <a:cxnLst/>
            <a:rect l="l" t="t" r="r" b="b"/>
            <a:pathLst>
              <a:path w="12985115" h="65405">
                <a:moveTo>
                  <a:pt x="0" y="65277"/>
                </a:moveTo>
                <a:lnTo>
                  <a:pt x="12984836" y="65277"/>
                </a:lnTo>
                <a:lnTo>
                  <a:pt x="12984836" y="0"/>
                </a:lnTo>
                <a:lnTo>
                  <a:pt x="0" y="0"/>
                </a:lnTo>
                <a:lnTo>
                  <a:pt x="0" y="65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7178"/>
            <a:ext cx="13004800" cy="9726930"/>
          </a:xfrm>
          <a:custGeom>
            <a:avLst/>
            <a:gdLst/>
            <a:ahLst/>
            <a:cxnLst/>
            <a:rect l="l" t="t" r="r" b="b"/>
            <a:pathLst>
              <a:path w="13004800" h="9726930">
                <a:moveTo>
                  <a:pt x="0" y="9691949"/>
                </a:moveTo>
                <a:lnTo>
                  <a:pt x="13004800" y="9691949"/>
                </a:lnTo>
              </a:path>
              <a:path w="13004800" h="9726930">
                <a:moveTo>
                  <a:pt x="19455" y="0"/>
                </a:moveTo>
                <a:lnTo>
                  <a:pt x="19456" y="9691949"/>
                </a:lnTo>
              </a:path>
              <a:path w="13004800" h="9726930">
                <a:moveTo>
                  <a:pt x="12982067" y="34417"/>
                </a:moveTo>
                <a:lnTo>
                  <a:pt x="12982067" y="9726421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2150745"/>
            <a:chOff x="0" y="0"/>
            <a:chExt cx="13004800" cy="2150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028661"/>
              <a:ext cx="13004290" cy="1217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043330"/>
              <a:ext cx="13004800" cy="63500"/>
            </a:xfrm>
            <a:custGeom>
              <a:avLst/>
              <a:gdLst/>
              <a:ahLst/>
              <a:cxnLst/>
              <a:rect l="l" t="t" r="r" b="b"/>
              <a:pathLst>
                <a:path w="13004800" h="63500">
                  <a:moveTo>
                    <a:pt x="13004800" y="0"/>
                  </a:moveTo>
                  <a:lnTo>
                    <a:pt x="0" y="0"/>
                  </a:lnTo>
                  <a:lnTo>
                    <a:pt x="0" y="63218"/>
                  </a:lnTo>
                  <a:lnTo>
                    <a:pt x="13004800" y="63218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2038985"/>
            </a:xfrm>
            <a:custGeom>
              <a:avLst/>
              <a:gdLst/>
              <a:ahLst/>
              <a:cxnLst/>
              <a:rect l="l" t="t" r="r" b="b"/>
              <a:pathLst>
                <a:path w="13004800" h="2038985">
                  <a:moveTo>
                    <a:pt x="13004800" y="0"/>
                  </a:moveTo>
                  <a:lnTo>
                    <a:pt x="0" y="0"/>
                  </a:lnTo>
                  <a:lnTo>
                    <a:pt x="0" y="2038730"/>
                  </a:lnTo>
                  <a:lnTo>
                    <a:pt x="13004800" y="203873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724" y="806195"/>
              <a:ext cx="6749796" cy="7772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5991" y="2466594"/>
            <a:ext cx="1241171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25" dirty="0">
                <a:solidFill>
                  <a:srgbClr val="000000"/>
                </a:solidFill>
              </a:rPr>
              <a:t>Various</a:t>
            </a:r>
            <a:r>
              <a:rPr sz="4100" spc="-60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types</a:t>
            </a:r>
            <a:r>
              <a:rPr sz="4100" spc="-35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of</a:t>
            </a:r>
            <a:r>
              <a:rPr sz="4100" spc="-35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loader</a:t>
            </a:r>
            <a:r>
              <a:rPr sz="4100" spc="-120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,based</a:t>
            </a:r>
            <a:r>
              <a:rPr sz="4100" spc="-40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on</a:t>
            </a:r>
            <a:r>
              <a:rPr sz="4100" spc="-35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various</a:t>
            </a:r>
            <a:r>
              <a:rPr sz="4100" spc="-65" dirty="0">
                <a:solidFill>
                  <a:srgbClr val="000000"/>
                </a:solidFill>
              </a:rPr>
              <a:t> </a:t>
            </a:r>
            <a:r>
              <a:rPr sz="4100" spc="-10" dirty="0">
                <a:solidFill>
                  <a:srgbClr val="000000"/>
                </a:solidFill>
              </a:rPr>
              <a:t>functionalities</a:t>
            </a:r>
            <a:endParaRPr sz="4100"/>
          </a:p>
        </p:txBody>
      </p:sp>
      <p:sp>
        <p:nvSpPr>
          <p:cNvPr id="8" name="object 8"/>
          <p:cNvSpPr txBox="1"/>
          <p:nvPr/>
        </p:nvSpPr>
        <p:spPr>
          <a:xfrm>
            <a:off x="335991" y="3091789"/>
            <a:ext cx="5802630" cy="565023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1015365" indent="-1002665">
              <a:lnSpc>
                <a:spcPct val="100000"/>
              </a:lnSpc>
              <a:spcBef>
                <a:spcPts val="2560"/>
              </a:spcBef>
              <a:buSzPct val="79268"/>
              <a:buAutoNum type="arabicPeriod"/>
              <a:tabLst>
                <a:tab pos="1015365" algn="l"/>
              </a:tabLst>
            </a:pPr>
            <a:r>
              <a:rPr sz="4100" dirty="0">
                <a:latin typeface="Times New Roman"/>
                <a:cs typeface="Times New Roman"/>
              </a:rPr>
              <a:t>Compile</a:t>
            </a:r>
            <a:r>
              <a:rPr sz="4100" spc="-2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and go </a:t>
            </a:r>
            <a:r>
              <a:rPr sz="4100" spc="-10" dirty="0">
                <a:latin typeface="Times New Roman"/>
                <a:cs typeface="Times New Roman"/>
              </a:rPr>
              <a:t>loader</a:t>
            </a:r>
            <a:endParaRPr sz="4100">
              <a:latin typeface="Times New Roman"/>
              <a:cs typeface="Times New Roman"/>
            </a:endParaRPr>
          </a:p>
          <a:p>
            <a:pPr marL="1015365" indent="-1002665">
              <a:lnSpc>
                <a:spcPct val="100000"/>
              </a:lnSpc>
              <a:spcBef>
                <a:spcPts val="2460"/>
              </a:spcBef>
              <a:buSzPct val="79268"/>
              <a:buAutoNum type="arabicPeriod"/>
              <a:tabLst>
                <a:tab pos="1015365" algn="l"/>
              </a:tabLst>
            </a:pPr>
            <a:r>
              <a:rPr sz="4100" dirty="0">
                <a:latin typeface="Times New Roman"/>
                <a:cs typeface="Times New Roman"/>
              </a:rPr>
              <a:t>General loader</a:t>
            </a:r>
            <a:r>
              <a:rPr sz="4100" spc="-15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scheme</a:t>
            </a:r>
            <a:endParaRPr sz="4100">
              <a:latin typeface="Times New Roman"/>
              <a:cs typeface="Times New Roman"/>
            </a:endParaRPr>
          </a:p>
          <a:p>
            <a:pPr marL="986155" indent="-973455">
              <a:lnSpc>
                <a:spcPct val="100000"/>
              </a:lnSpc>
              <a:spcBef>
                <a:spcPts val="2460"/>
              </a:spcBef>
              <a:buSzPct val="79268"/>
              <a:buAutoNum type="arabicPeriod"/>
              <a:tabLst>
                <a:tab pos="986155" algn="l"/>
              </a:tabLst>
            </a:pPr>
            <a:r>
              <a:rPr sz="4100" dirty="0">
                <a:latin typeface="Times New Roman"/>
                <a:cs typeface="Times New Roman"/>
              </a:rPr>
              <a:t>Absolute </a:t>
            </a:r>
            <a:r>
              <a:rPr sz="4100" spc="-10" dirty="0">
                <a:latin typeface="Times New Roman"/>
                <a:cs typeface="Times New Roman"/>
              </a:rPr>
              <a:t>loader</a:t>
            </a:r>
            <a:endParaRPr sz="4100">
              <a:latin typeface="Times New Roman"/>
              <a:cs typeface="Times New Roman"/>
            </a:endParaRPr>
          </a:p>
          <a:p>
            <a:pPr marL="1015365" indent="-1002665">
              <a:lnSpc>
                <a:spcPct val="100000"/>
              </a:lnSpc>
              <a:spcBef>
                <a:spcPts val="2465"/>
              </a:spcBef>
              <a:buSzPct val="79268"/>
              <a:buAutoNum type="arabicPeriod"/>
              <a:tabLst>
                <a:tab pos="1015365" algn="l"/>
              </a:tabLst>
            </a:pPr>
            <a:r>
              <a:rPr sz="4100" dirty="0">
                <a:latin typeface="Times New Roman"/>
                <a:cs typeface="Times New Roman"/>
              </a:rPr>
              <a:t>Subroutine</a:t>
            </a:r>
            <a:r>
              <a:rPr sz="4100" spc="-30" dirty="0">
                <a:latin typeface="Times New Roman"/>
                <a:cs typeface="Times New Roman"/>
              </a:rPr>
              <a:t> </a:t>
            </a:r>
            <a:r>
              <a:rPr sz="4100" spc="-10" dirty="0">
                <a:latin typeface="Times New Roman"/>
                <a:cs typeface="Times New Roman"/>
              </a:rPr>
              <a:t>linkage</a:t>
            </a:r>
            <a:endParaRPr sz="4100">
              <a:latin typeface="Times New Roman"/>
              <a:cs typeface="Times New Roman"/>
            </a:endParaRPr>
          </a:p>
          <a:p>
            <a:pPr marL="1015365" indent="-1002665">
              <a:lnSpc>
                <a:spcPct val="100000"/>
              </a:lnSpc>
              <a:spcBef>
                <a:spcPts val="2460"/>
              </a:spcBef>
              <a:buSzPct val="79268"/>
              <a:buAutoNum type="arabicPeriod"/>
              <a:tabLst>
                <a:tab pos="1015365" algn="l"/>
              </a:tabLst>
            </a:pPr>
            <a:r>
              <a:rPr sz="4100" dirty="0">
                <a:latin typeface="Times New Roman"/>
                <a:cs typeface="Times New Roman"/>
              </a:rPr>
              <a:t>Relocating </a:t>
            </a:r>
            <a:r>
              <a:rPr sz="4100" spc="-10" dirty="0">
                <a:latin typeface="Times New Roman"/>
                <a:cs typeface="Times New Roman"/>
              </a:rPr>
              <a:t>loader</a:t>
            </a:r>
            <a:endParaRPr sz="4100">
              <a:latin typeface="Times New Roman"/>
              <a:cs typeface="Times New Roman"/>
            </a:endParaRPr>
          </a:p>
          <a:p>
            <a:pPr marL="1015365" indent="-1002665">
              <a:lnSpc>
                <a:spcPct val="100000"/>
              </a:lnSpc>
              <a:spcBef>
                <a:spcPts val="2460"/>
              </a:spcBef>
              <a:buSzPct val="79268"/>
              <a:buAutoNum type="arabicPeriod"/>
              <a:tabLst>
                <a:tab pos="1015365" algn="l"/>
              </a:tabLst>
            </a:pPr>
            <a:r>
              <a:rPr sz="4100" dirty="0">
                <a:latin typeface="Times New Roman"/>
                <a:cs typeface="Times New Roman"/>
              </a:rPr>
              <a:t>Direct</a:t>
            </a:r>
            <a:r>
              <a:rPr sz="4100" spc="-15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linking </a:t>
            </a:r>
            <a:r>
              <a:rPr sz="4100" spc="-10" dirty="0">
                <a:latin typeface="Times New Roman"/>
                <a:cs typeface="Times New Roman"/>
              </a:rPr>
              <a:t>loader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62815" y="9318447"/>
            <a:ext cx="2330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25" dirty="0">
                <a:solidFill>
                  <a:srgbClr val="3E3E3E"/>
                </a:solidFill>
                <a:latin typeface="Corbel"/>
                <a:cs typeface="Corbel"/>
              </a:rPr>
              <a:t>27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495" y="9318447"/>
            <a:ext cx="1024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4585" algn="l"/>
                <a:tab pos="7717790" algn="l"/>
              </a:tabLst>
            </a:pPr>
            <a:r>
              <a:rPr sz="6600" dirty="0"/>
              <a:t>COMPILE</a:t>
            </a:r>
            <a:r>
              <a:rPr sz="6600" spc="-380" dirty="0"/>
              <a:t> 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25" dirty="0"/>
              <a:t>GO</a:t>
            </a:r>
            <a:r>
              <a:rPr sz="6600" dirty="0"/>
              <a:t>	</a:t>
            </a:r>
            <a:r>
              <a:rPr sz="6600" spc="-10" dirty="0"/>
              <a:t>LOADER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4" name="object 4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81" y="1987854"/>
              <a:ext cx="12708382" cy="75057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2638" y="1336293"/>
            <a:ext cx="5108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Compile</a:t>
            </a:r>
            <a:r>
              <a:rPr sz="3600" b="1" spc="13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10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Go</a:t>
            </a:r>
            <a:r>
              <a:rPr sz="3600" b="1" spc="10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Loader</a:t>
            </a:r>
            <a:r>
              <a:rPr sz="3600" b="1" spc="130" dirty="0">
                <a:latin typeface="Times New Roman"/>
                <a:cs typeface="Times New Roman"/>
              </a:rPr>
              <a:t> </a:t>
            </a:r>
            <a:r>
              <a:rPr sz="3600" b="1" spc="-50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756" y="0"/>
            <a:ext cx="12419076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936" y="96139"/>
            <a:ext cx="113176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4585" algn="l"/>
                <a:tab pos="7717790" algn="l"/>
              </a:tabLst>
            </a:pPr>
            <a:r>
              <a:rPr sz="6600" dirty="0"/>
              <a:t>COMPILE</a:t>
            </a:r>
            <a:r>
              <a:rPr sz="6600" spc="-380" dirty="0"/>
              <a:t> 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25" dirty="0"/>
              <a:t>GO</a:t>
            </a:r>
            <a:r>
              <a:rPr sz="6600" dirty="0"/>
              <a:t>	</a:t>
            </a:r>
            <a:r>
              <a:rPr sz="6600" spc="-10" dirty="0"/>
              <a:t>LOADER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8" y="1074775"/>
            <a:ext cx="12416790" cy="769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5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Performing</a:t>
            </a:r>
            <a:r>
              <a:rPr sz="3200" b="1" spc="5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the</a:t>
            </a:r>
            <a:r>
              <a:rPr sz="3200" b="1" spc="5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loader</a:t>
            </a:r>
            <a:r>
              <a:rPr sz="3200" b="1" spc="5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function</a:t>
            </a:r>
            <a:r>
              <a:rPr sz="3200" b="1" spc="5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is</a:t>
            </a:r>
            <a:r>
              <a:rPr sz="3200" b="1" spc="5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5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have</a:t>
            </a:r>
            <a:r>
              <a:rPr sz="3200" b="1" spc="5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the</a:t>
            </a:r>
            <a:r>
              <a:rPr sz="3200" b="1" spc="5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assembler</a:t>
            </a:r>
            <a:r>
              <a:rPr sz="3200" b="1" spc="60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run</a:t>
            </a:r>
            <a:r>
              <a:rPr sz="3200" b="1" spc="5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</a:t>
            </a:r>
            <a:r>
              <a:rPr sz="3200" b="1" spc="57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one </a:t>
            </a:r>
            <a:r>
              <a:rPr sz="3200" b="1" dirty="0">
                <a:latin typeface="Times New Roman"/>
                <a:cs typeface="Times New Roman"/>
              </a:rPr>
              <a:t>part</a:t>
            </a:r>
            <a:r>
              <a:rPr sz="3200" b="1" spc="7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70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memory</a:t>
            </a:r>
            <a:r>
              <a:rPr sz="3200" b="1" spc="7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r>
              <a:rPr sz="3200" b="1" spc="7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place</a:t>
            </a:r>
            <a:r>
              <a:rPr sz="3200" b="1" spc="7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the</a:t>
            </a:r>
            <a:r>
              <a:rPr sz="3200" b="1" spc="7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assembled</a:t>
            </a:r>
            <a:r>
              <a:rPr sz="3200" b="1" spc="70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machine</a:t>
            </a:r>
            <a:r>
              <a:rPr sz="3200" b="1" spc="7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instructions</a:t>
            </a:r>
            <a:r>
              <a:rPr sz="3200" b="1" spc="72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and </a:t>
            </a:r>
            <a:r>
              <a:rPr sz="3200" b="1" dirty="0">
                <a:latin typeface="Times New Roman"/>
                <a:cs typeface="Times New Roman"/>
              </a:rPr>
              <a:t>data,</a:t>
            </a:r>
            <a:r>
              <a:rPr sz="3200" b="1" spc="130" dirty="0">
                <a:latin typeface="Times New Roman"/>
                <a:cs typeface="Times New Roman"/>
              </a:rPr>
              <a:t>  </a:t>
            </a:r>
            <a:r>
              <a:rPr sz="3200" b="1" dirty="0">
                <a:latin typeface="Times New Roman"/>
                <a:cs typeface="Times New Roman"/>
              </a:rPr>
              <a:t>as</a:t>
            </a:r>
            <a:r>
              <a:rPr sz="3200" b="1" spc="120" dirty="0">
                <a:latin typeface="Times New Roman"/>
                <a:cs typeface="Times New Roman"/>
              </a:rPr>
              <a:t>  </a:t>
            </a:r>
            <a:r>
              <a:rPr sz="3200" b="1" dirty="0">
                <a:latin typeface="Times New Roman"/>
                <a:cs typeface="Times New Roman"/>
              </a:rPr>
              <a:t>they</a:t>
            </a:r>
            <a:r>
              <a:rPr sz="3200" b="1" spc="135" dirty="0">
                <a:latin typeface="Times New Roman"/>
                <a:cs typeface="Times New Roman"/>
              </a:rPr>
              <a:t>  </a:t>
            </a:r>
            <a:r>
              <a:rPr sz="3200" b="1" dirty="0">
                <a:latin typeface="Times New Roman"/>
                <a:cs typeface="Times New Roman"/>
              </a:rPr>
              <a:t>are</a:t>
            </a:r>
            <a:r>
              <a:rPr sz="3200" b="1" spc="130" dirty="0">
                <a:latin typeface="Times New Roman"/>
                <a:cs typeface="Times New Roman"/>
              </a:rPr>
              <a:t>  </a:t>
            </a:r>
            <a:r>
              <a:rPr sz="3200" b="1" dirty="0">
                <a:latin typeface="Times New Roman"/>
                <a:cs typeface="Times New Roman"/>
              </a:rPr>
              <a:t>assembled,</a:t>
            </a:r>
            <a:r>
              <a:rPr sz="3200" b="1" spc="135" dirty="0">
                <a:latin typeface="Times New Roman"/>
                <a:cs typeface="Times New Roman"/>
              </a:rPr>
              <a:t>  </a:t>
            </a:r>
            <a:r>
              <a:rPr sz="3200" b="1" dirty="0">
                <a:latin typeface="Times New Roman"/>
                <a:cs typeface="Times New Roman"/>
              </a:rPr>
              <a:t>directly</a:t>
            </a:r>
            <a:r>
              <a:rPr sz="3200" b="1" spc="145" dirty="0">
                <a:latin typeface="Times New Roman"/>
                <a:cs typeface="Times New Roman"/>
              </a:rPr>
              <a:t>  </a:t>
            </a:r>
            <a:r>
              <a:rPr sz="3200" b="1" dirty="0">
                <a:latin typeface="Times New Roman"/>
                <a:cs typeface="Times New Roman"/>
              </a:rPr>
              <a:t>into</a:t>
            </a:r>
            <a:r>
              <a:rPr sz="3200" b="1" spc="130" dirty="0">
                <a:latin typeface="Times New Roman"/>
                <a:cs typeface="Times New Roman"/>
              </a:rPr>
              <a:t>  </a:t>
            </a:r>
            <a:r>
              <a:rPr sz="3200" b="1" dirty="0">
                <a:latin typeface="Times New Roman"/>
                <a:cs typeface="Times New Roman"/>
              </a:rPr>
              <a:t>their</a:t>
            </a:r>
            <a:r>
              <a:rPr sz="3200" b="1" spc="135" dirty="0">
                <a:latin typeface="Times New Roman"/>
                <a:cs typeface="Times New Roman"/>
              </a:rPr>
              <a:t>  </a:t>
            </a:r>
            <a:r>
              <a:rPr sz="3200" b="1" dirty="0">
                <a:latin typeface="Times New Roman"/>
                <a:cs typeface="Times New Roman"/>
              </a:rPr>
              <a:t>assigned</a:t>
            </a:r>
            <a:r>
              <a:rPr sz="3200" b="1" spc="125" dirty="0">
                <a:latin typeface="Times New Roman"/>
                <a:cs typeface="Times New Roman"/>
              </a:rPr>
              <a:t>  </a:t>
            </a:r>
            <a:r>
              <a:rPr sz="3200" b="1" spc="-10" dirty="0">
                <a:latin typeface="Times New Roman"/>
                <a:cs typeface="Times New Roman"/>
              </a:rPr>
              <a:t>memory </a:t>
            </a:r>
            <a:r>
              <a:rPr sz="3200" b="1" dirty="0">
                <a:latin typeface="Times New Roman"/>
                <a:cs typeface="Times New Roman"/>
              </a:rPr>
              <a:t>location.</a:t>
            </a:r>
            <a:r>
              <a:rPr sz="3200" b="1" spc="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It</a:t>
            </a:r>
            <a:r>
              <a:rPr sz="3200" b="1" spc="11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is</a:t>
            </a:r>
            <a:r>
              <a:rPr sz="3200" b="1" spc="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also</a:t>
            </a:r>
            <a:r>
              <a:rPr sz="3200" b="1" spc="1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called</a:t>
            </a:r>
            <a:r>
              <a:rPr sz="3200" b="1" spc="1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“assemble</a:t>
            </a:r>
            <a:r>
              <a:rPr sz="3200" b="1" spc="1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r>
              <a:rPr sz="3200" b="1" spc="1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go</a:t>
            </a:r>
            <a:r>
              <a:rPr sz="3200" b="1" spc="114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loader”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405"/>
              </a:spcBef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4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4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scheme,</a:t>
            </a:r>
            <a:r>
              <a:rPr sz="3200" spc="4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4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source</a:t>
            </a:r>
            <a:r>
              <a:rPr sz="3200" spc="4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4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goes</a:t>
            </a:r>
            <a:r>
              <a:rPr sz="3200" spc="4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4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4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translator</a:t>
            </a:r>
            <a:r>
              <a:rPr sz="3200" spc="4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line</a:t>
            </a:r>
            <a:r>
              <a:rPr sz="3200" spc="4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4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line,</a:t>
            </a:r>
            <a:r>
              <a:rPr sz="3200" spc="4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single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line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loads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memory.</a:t>
            </a:r>
            <a:endParaRPr sz="3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50000"/>
              </a:lnSpc>
              <a:spcBef>
                <a:spcPts val="1390"/>
              </a:spcBef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5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another</a:t>
            </a:r>
            <a:r>
              <a:rPr sz="3200" spc="5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language,</a:t>
            </a:r>
            <a:r>
              <a:rPr sz="3200" spc="5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chunks</a:t>
            </a:r>
            <a:r>
              <a:rPr sz="3200" spc="5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source</a:t>
            </a:r>
            <a:r>
              <a:rPr sz="3200" spc="5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5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</a:t>
            </a:r>
            <a:r>
              <a:rPr sz="3200" spc="5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5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execution.</a:t>
            </a:r>
            <a:r>
              <a:rPr sz="3200" spc="5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Line-</a:t>
            </a:r>
            <a:r>
              <a:rPr sz="3200" spc="-25" dirty="0">
                <a:latin typeface="Times New Roman"/>
                <a:cs typeface="Times New Roman"/>
              </a:rPr>
              <a:t>by- </a:t>
            </a:r>
            <a:r>
              <a:rPr sz="3200" dirty="0">
                <a:latin typeface="Times New Roman"/>
                <a:cs typeface="Times New Roman"/>
              </a:rPr>
              <a:t>line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goes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translator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code.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Because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that,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3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runs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same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source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program,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every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line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3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code</a:t>
            </a:r>
            <a:r>
              <a:rPr sz="3200" spc="3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will </a:t>
            </a:r>
            <a:r>
              <a:rPr sz="3200" dirty="0">
                <a:latin typeface="Times New Roman"/>
                <a:cs typeface="Times New Roman"/>
              </a:rPr>
              <a:t>again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translated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translator.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here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re-translation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happens.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38" y="240284"/>
            <a:ext cx="40513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dirty="0"/>
              <a:t>CONTENTS </a:t>
            </a:r>
            <a:r>
              <a:rPr sz="4900" spc="-25" dirty="0"/>
              <a:t>:-</a:t>
            </a:r>
            <a:endParaRPr sz="4900" dirty="0"/>
          </a:p>
        </p:txBody>
      </p:sp>
      <p:sp>
        <p:nvSpPr>
          <p:cNvPr id="3" name="object 3"/>
          <p:cNvSpPr/>
          <p:nvPr/>
        </p:nvSpPr>
        <p:spPr>
          <a:xfrm>
            <a:off x="345401" y="940308"/>
            <a:ext cx="4028440" cy="66040"/>
          </a:xfrm>
          <a:custGeom>
            <a:avLst/>
            <a:gdLst/>
            <a:ahLst/>
            <a:cxnLst/>
            <a:rect l="l" t="t" r="r" b="b"/>
            <a:pathLst>
              <a:path w="4028440" h="66040">
                <a:moveTo>
                  <a:pt x="4027970" y="0"/>
                </a:moveTo>
                <a:lnTo>
                  <a:pt x="0" y="0"/>
                </a:lnTo>
                <a:lnTo>
                  <a:pt x="0" y="65532"/>
                </a:lnTo>
                <a:lnTo>
                  <a:pt x="4027970" y="65532"/>
                </a:lnTo>
                <a:lnTo>
                  <a:pt x="40279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5038" y="1136040"/>
            <a:ext cx="11120755" cy="487426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3100" dirty="0">
                <a:latin typeface="Times New Roman"/>
                <a:cs typeface="Times New Roman"/>
              </a:rPr>
              <a:t>Sample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videos</a:t>
            </a:r>
            <a:r>
              <a:rPr sz="3100" spc="9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Times New Roman"/>
                <a:cs typeface="Times New Roman"/>
              </a:rPr>
              <a:t>:</a:t>
            </a:r>
            <a:endParaRPr sz="31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527685" algn="l"/>
              </a:tabLst>
            </a:pPr>
            <a:r>
              <a:rPr sz="3100" dirty="0">
                <a:latin typeface="Times New Roman"/>
                <a:cs typeface="Times New Roman"/>
              </a:rPr>
              <a:t>Preprocessor</a:t>
            </a:r>
            <a:r>
              <a:rPr sz="3100" spc="155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Times New Roman"/>
                <a:cs typeface="Times New Roman"/>
              </a:rPr>
              <a:t>:</a:t>
            </a:r>
            <a:endParaRPr sz="3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3100" u="heavy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2"/>
              </a:rPr>
              <a:t>https://youtu.be/JZkPEl8JjZo?list=PLhb7SOmGNUc6Fg7zmBOOS3</a:t>
            </a:r>
            <a:r>
              <a:rPr sz="3100" spc="775" dirty="0">
                <a:solidFill>
                  <a:srgbClr val="3399FF"/>
                </a:solidFill>
                <a:latin typeface="Times New Roman"/>
                <a:cs typeface="Times New Roman"/>
              </a:rPr>
              <a:t> </a:t>
            </a:r>
            <a:r>
              <a:rPr sz="3100" u="heavy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2"/>
              </a:rPr>
              <a:t>yN2AG0JiREp</a:t>
            </a:r>
            <a:endParaRPr sz="3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414655" indent="-40195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14655" algn="l"/>
              </a:tabLst>
            </a:pPr>
            <a:r>
              <a:rPr sz="3100" dirty="0">
                <a:latin typeface="Times New Roman"/>
                <a:cs typeface="Times New Roman"/>
              </a:rPr>
              <a:t>Compiler</a:t>
            </a:r>
            <a:r>
              <a:rPr sz="3100" spc="1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execution</a:t>
            </a:r>
            <a:r>
              <a:rPr sz="3100" spc="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stages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Times New Roman"/>
                <a:cs typeface="Times New Roman"/>
              </a:rPr>
              <a:t>:</a:t>
            </a:r>
            <a:endParaRPr sz="3100" dirty="0">
              <a:latin typeface="Times New Roman"/>
              <a:cs typeface="Times New Roman"/>
            </a:endParaRPr>
          </a:p>
          <a:p>
            <a:pPr marL="12700" marR="29209">
              <a:lnSpc>
                <a:spcPct val="100000"/>
              </a:lnSpc>
              <a:spcBef>
                <a:spcPts val="1400"/>
              </a:spcBef>
            </a:pPr>
            <a:r>
              <a:rPr sz="3100" u="heavy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3"/>
              </a:rPr>
              <a:t>https://youtu.be/cJDRShqtTbk?list=PLhb7SOmGNUc6Fg7zmBOOS</a:t>
            </a:r>
            <a:r>
              <a:rPr sz="3100" spc="775" dirty="0">
                <a:solidFill>
                  <a:srgbClr val="3399FF"/>
                </a:solidFill>
                <a:latin typeface="Times New Roman"/>
                <a:cs typeface="Times New Roman"/>
              </a:rPr>
              <a:t> </a:t>
            </a:r>
            <a:r>
              <a:rPr sz="3100" u="heavy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3"/>
              </a:rPr>
              <a:t>3yN2AG0JiREp</a:t>
            </a: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08788"/>
            <a:ext cx="13004290" cy="1377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859" y="378079"/>
            <a:ext cx="1253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10625" algn="l"/>
                <a:tab pos="9911715" algn="l"/>
              </a:tabLst>
            </a:pPr>
            <a:r>
              <a:rPr sz="4800" dirty="0"/>
              <a:t>AD</a:t>
            </a:r>
            <a:r>
              <a:rPr sz="4800" spc="-615" dirty="0"/>
              <a:t>V</a:t>
            </a:r>
            <a:r>
              <a:rPr sz="4800" dirty="0"/>
              <a:t>AN</a:t>
            </a:r>
            <a:r>
              <a:rPr sz="4800" spc="-355" dirty="0"/>
              <a:t>T</a:t>
            </a:r>
            <a:r>
              <a:rPr sz="4800" dirty="0"/>
              <a:t>AGES</a:t>
            </a:r>
            <a:r>
              <a:rPr sz="4800" spc="-125" dirty="0"/>
              <a:t> </a:t>
            </a:r>
            <a:r>
              <a:rPr sz="4800" dirty="0"/>
              <a:t>COMPILE</a:t>
            </a:r>
            <a:r>
              <a:rPr sz="4800" spc="-305" dirty="0"/>
              <a:t> </a:t>
            </a:r>
            <a:r>
              <a:rPr sz="4800" spc="-25" dirty="0"/>
              <a:t>AND</a:t>
            </a:r>
            <a:r>
              <a:rPr sz="4800" dirty="0"/>
              <a:t>	</a:t>
            </a:r>
            <a:r>
              <a:rPr sz="4800" spc="-25" dirty="0"/>
              <a:t>GO</a:t>
            </a:r>
            <a:r>
              <a:rPr sz="4800" dirty="0"/>
              <a:t>	</a:t>
            </a:r>
            <a:r>
              <a:rPr sz="4800" spc="-10" dirty="0"/>
              <a:t>LOADER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8" y="986383"/>
            <a:ext cx="12418695" cy="830072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49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very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simple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implement.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translator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enough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task,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subroutines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needed.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most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simple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scheme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functions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loader</a:t>
            </a:r>
            <a:endParaRPr sz="3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provides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Disadvantages:</a:t>
            </a:r>
            <a:endParaRPr sz="3600">
              <a:latin typeface="Times New Roman"/>
              <a:cs typeface="Times New Roman"/>
            </a:endParaRPr>
          </a:p>
          <a:p>
            <a:pPr marL="527685" marR="5080" lvl="1" indent="-515620">
              <a:lnSpc>
                <a:spcPct val="100000"/>
              </a:lnSpc>
              <a:spcBef>
                <a:spcPts val="2190"/>
              </a:spcBef>
              <a:buAutoNum type="arabicPeriod"/>
              <a:tabLst>
                <a:tab pos="527685" algn="l"/>
                <a:tab pos="1655445" algn="l"/>
                <a:tab pos="2094230" algn="l"/>
                <a:tab pos="2668905" algn="l"/>
                <a:tab pos="3383915" algn="l"/>
                <a:tab pos="3891279" algn="l"/>
                <a:tab pos="4560570" algn="l"/>
                <a:tab pos="6380480" algn="l"/>
                <a:tab pos="7072630" algn="l"/>
                <a:tab pos="7465695" algn="l"/>
                <a:tab pos="7904480" algn="l"/>
                <a:tab pos="8692515" algn="l"/>
                <a:tab pos="9685020" algn="l"/>
                <a:tab pos="10215245" algn="l"/>
                <a:tab pos="10561320" algn="l"/>
                <a:tab pos="12058015" algn="l"/>
              </a:tabLst>
            </a:pPr>
            <a:r>
              <a:rPr sz="3200" spc="-10" dirty="0">
                <a:latin typeface="Times New Roman"/>
                <a:cs typeface="Times New Roman"/>
              </a:rPr>
              <a:t>There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use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assembler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but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3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still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there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so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wastage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takes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place.</a:t>
            </a:r>
            <a:endParaRPr sz="3200">
              <a:latin typeface="Times New Roman"/>
              <a:cs typeface="Times New Roman"/>
            </a:endParaRPr>
          </a:p>
          <a:p>
            <a:pPr marL="527685" marR="12065" lvl="1" indent="-515620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527685" algn="l"/>
                <a:tab pos="1715135" algn="l"/>
                <a:tab pos="2999740" algn="l"/>
                <a:tab pos="3982720" algn="l"/>
                <a:tab pos="4899025" algn="l"/>
                <a:tab pos="6482715" algn="l"/>
                <a:tab pos="7581265" algn="l"/>
                <a:tab pos="8291830" algn="l"/>
                <a:tab pos="10246995" algn="l"/>
                <a:tab pos="10727055" algn="l"/>
                <a:tab pos="11597640" algn="l"/>
              </a:tabLst>
            </a:pPr>
            <a:r>
              <a:rPr sz="3200" spc="-20" dirty="0">
                <a:latin typeface="Times New Roman"/>
                <a:cs typeface="Times New Roman"/>
              </a:rPr>
              <a:t>When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source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code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runs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multiple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times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translation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also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done </a:t>
            </a:r>
            <a:r>
              <a:rPr sz="3200" dirty="0">
                <a:latin typeface="Times New Roman"/>
                <a:cs typeface="Times New Roman"/>
              </a:rPr>
              <a:t>every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time.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re-translation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happening.</a:t>
            </a:r>
            <a:endParaRPr sz="3200">
              <a:latin typeface="Times New Roman"/>
              <a:cs typeface="Times New Roman"/>
            </a:endParaRPr>
          </a:p>
          <a:p>
            <a:pPr marL="527685" lvl="1" indent="-514984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Times New Roman"/>
                <a:cs typeface="Times New Roman"/>
              </a:rPr>
              <a:t>Difficult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produce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orderly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modular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program</a:t>
            </a:r>
            <a:endParaRPr sz="3200">
              <a:latin typeface="Times New Roman"/>
              <a:cs typeface="Times New Roman"/>
            </a:endParaRPr>
          </a:p>
          <a:p>
            <a:pPr marL="526415" marR="9525" lvl="1" indent="-514350" algn="just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Times New Roman"/>
                <a:cs typeface="Times New Roman"/>
              </a:rPr>
              <a:t>Difficult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handle</a:t>
            </a:r>
            <a:r>
              <a:rPr sz="3200" spc="2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multiple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segments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like</a:t>
            </a:r>
            <a:r>
              <a:rPr sz="3200" spc="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source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	</a:t>
            </a:r>
            <a:r>
              <a:rPr sz="3200" dirty="0">
                <a:latin typeface="Times New Roman"/>
                <a:cs typeface="Times New Roman"/>
              </a:rPr>
              <a:t>different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eg.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subroutine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assembly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another 	</a:t>
            </a:r>
            <a:r>
              <a:rPr sz="3200" dirty="0">
                <a:latin typeface="Times New Roman"/>
                <a:cs typeface="Times New Roman"/>
              </a:rPr>
              <a:t>subroutine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FORTRAN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3" y="0"/>
            <a:ext cx="12862560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GENERAL</a:t>
            </a:r>
            <a:r>
              <a:rPr sz="6600" spc="-360" dirty="0"/>
              <a:t> </a:t>
            </a:r>
            <a:r>
              <a:rPr sz="6600" dirty="0"/>
              <a:t>LOADER</a:t>
            </a:r>
            <a:r>
              <a:rPr sz="6600" spc="-20" dirty="0"/>
              <a:t> </a:t>
            </a:r>
            <a:r>
              <a:rPr sz="6600" spc="-10" dirty="0"/>
              <a:t>SCHEME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8" y="1336293"/>
            <a:ext cx="12416155" cy="486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General</a:t>
            </a:r>
            <a:r>
              <a:rPr sz="3600" b="1" spc="16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Loader</a:t>
            </a:r>
            <a:r>
              <a:rPr sz="3600" b="1" spc="15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Scheme</a:t>
            </a:r>
            <a:r>
              <a:rPr sz="3600" b="1" spc="130" dirty="0">
                <a:latin typeface="Times New Roman"/>
                <a:cs typeface="Times New Roman"/>
              </a:rPr>
              <a:t> </a:t>
            </a:r>
            <a:r>
              <a:rPr sz="3600" b="1" spc="-50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405"/>
              </a:spcBef>
            </a:pP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48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5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loader</a:t>
            </a:r>
            <a:r>
              <a:rPr sz="3600" spc="4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scheme,</a:t>
            </a:r>
            <a:r>
              <a:rPr sz="3600" spc="5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4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source</a:t>
            </a:r>
            <a:r>
              <a:rPr sz="3600" spc="4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4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5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converted</a:t>
            </a:r>
            <a:r>
              <a:rPr sz="3600" spc="5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4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object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3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2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some</a:t>
            </a:r>
            <a:r>
              <a:rPr sz="3600" spc="3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translator</a:t>
            </a:r>
            <a:r>
              <a:rPr sz="3600" spc="3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(assembler).</a:t>
            </a:r>
            <a:r>
              <a:rPr sz="3600" spc="3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3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loader</a:t>
            </a:r>
            <a:r>
              <a:rPr sz="3600" spc="3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accepts</a:t>
            </a:r>
            <a:r>
              <a:rPr sz="3600" spc="3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these </a:t>
            </a:r>
            <a:r>
              <a:rPr sz="3600" dirty="0">
                <a:latin typeface="Times New Roman"/>
                <a:cs typeface="Times New Roman"/>
              </a:rPr>
              <a:t>object</a:t>
            </a:r>
            <a:r>
              <a:rPr sz="3600" spc="6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modules</a:t>
            </a:r>
            <a:r>
              <a:rPr sz="3600" spc="6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6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puts</a:t>
            </a:r>
            <a:r>
              <a:rPr sz="3600" spc="6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6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6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instruction</a:t>
            </a:r>
            <a:r>
              <a:rPr sz="3600" spc="6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6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</a:t>
            </a:r>
            <a:r>
              <a:rPr sz="3600" spc="6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65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an </a:t>
            </a:r>
            <a:r>
              <a:rPr sz="3600" dirty="0">
                <a:latin typeface="Times New Roman"/>
                <a:cs typeface="Times New Roman"/>
              </a:rPr>
              <a:t>executable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form</a:t>
            </a:r>
            <a:r>
              <a:rPr sz="3600" spc="7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</a:t>
            </a:r>
            <a:r>
              <a:rPr sz="3600" spc="6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their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assigned</a:t>
            </a:r>
            <a:r>
              <a:rPr sz="3600" spc="7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memory.</a:t>
            </a:r>
            <a:r>
              <a:rPr sz="3600" spc="7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7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loader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occupies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same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portion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main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memory.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2150745"/>
            <a:chOff x="0" y="0"/>
            <a:chExt cx="13004800" cy="2150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028661"/>
              <a:ext cx="13004290" cy="1217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043330"/>
              <a:ext cx="13004800" cy="63500"/>
            </a:xfrm>
            <a:custGeom>
              <a:avLst/>
              <a:gdLst/>
              <a:ahLst/>
              <a:cxnLst/>
              <a:rect l="l" t="t" r="r" b="b"/>
              <a:pathLst>
                <a:path w="13004800" h="63500">
                  <a:moveTo>
                    <a:pt x="13004800" y="0"/>
                  </a:moveTo>
                  <a:lnTo>
                    <a:pt x="0" y="0"/>
                  </a:lnTo>
                  <a:lnTo>
                    <a:pt x="0" y="63218"/>
                  </a:lnTo>
                  <a:lnTo>
                    <a:pt x="13004800" y="63218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2038985"/>
            </a:xfrm>
            <a:custGeom>
              <a:avLst/>
              <a:gdLst/>
              <a:ahLst/>
              <a:cxnLst/>
              <a:rect l="l" t="t" r="r" b="b"/>
              <a:pathLst>
                <a:path w="13004800" h="2038985">
                  <a:moveTo>
                    <a:pt x="13004800" y="0"/>
                  </a:moveTo>
                  <a:lnTo>
                    <a:pt x="0" y="0"/>
                  </a:lnTo>
                  <a:lnTo>
                    <a:pt x="0" y="2038730"/>
                  </a:lnTo>
                  <a:lnTo>
                    <a:pt x="13004800" y="203873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91" y="806195"/>
              <a:ext cx="9439656" cy="77724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640284" y="5019758"/>
            <a:ext cx="1374775" cy="795655"/>
          </a:xfrm>
          <a:custGeom>
            <a:avLst/>
            <a:gdLst/>
            <a:ahLst/>
            <a:cxnLst/>
            <a:rect l="l" t="t" r="r" b="b"/>
            <a:pathLst>
              <a:path w="1374775" h="795654">
                <a:moveTo>
                  <a:pt x="1279495" y="759917"/>
                </a:moveTo>
                <a:lnTo>
                  <a:pt x="1213147" y="760519"/>
                </a:lnTo>
                <a:lnTo>
                  <a:pt x="1205400" y="768393"/>
                </a:lnTo>
                <a:lnTo>
                  <a:pt x="1205527" y="787570"/>
                </a:lnTo>
                <a:lnTo>
                  <a:pt x="1213401" y="795317"/>
                </a:lnTo>
                <a:lnTo>
                  <a:pt x="1223053" y="795317"/>
                </a:lnTo>
                <a:lnTo>
                  <a:pt x="1342161" y="794218"/>
                </a:lnTo>
                <a:lnTo>
                  <a:pt x="1335575" y="792015"/>
                </a:lnTo>
                <a:lnTo>
                  <a:pt x="1279495" y="759917"/>
                </a:lnTo>
                <a:close/>
              </a:path>
              <a:path w="1374775" h="795654">
                <a:moveTo>
                  <a:pt x="1314153" y="759627"/>
                </a:moveTo>
                <a:lnTo>
                  <a:pt x="1279495" y="759917"/>
                </a:lnTo>
                <a:lnTo>
                  <a:pt x="1335575" y="792015"/>
                </a:lnTo>
                <a:lnTo>
                  <a:pt x="1342161" y="794218"/>
                </a:lnTo>
                <a:lnTo>
                  <a:pt x="1348831" y="793730"/>
                </a:lnTo>
                <a:lnTo>
                  <a:pt x="1354810" y="790765"/>
                </a:lnTo>
                <a:lnTo>
                  <a:pt x="1359324" y="785538"/>
                </a:lnTo>
                <a:lnTo>
                  <a:pt x="1329098" y="785538"/>
                </a:lnTo>
                <a:lnTo>
                  <a:pt x="1314153" y="759627"/>
                </a:lnTo>
                <a:close/>
              </a:path>
              <a:path w="1374775" h="795654">
                <a:moveTo>
                  <a:pt x="1281511" y="654429"/>
                </a:moveTo>
                <a:lnTo>
                  <a:pt x="1274996" y="656633"/>
                </a:lnTo>
                <a:lnTo>
                  <a:pt x="1269769" y="661221"/>
                </a:lnTo>
                <a:lnTo>
                  <a:pt x="1266805" y="667238"/>
                </a:lnTo>
                <a:lnTo>
                  <a:pt x="1266316" y="673921"/>
                </a:lnTo>
                <a:lnTo>
                  <a:pt x="1268519" y="680509"/>
                </a:lnTo>
                <a:lnTo>
                  <a:pt x="1296836" y="729604"/>
                </a:lnTo>
                <a:lnTo>
                  <a:pt x="1352847" y="761662"/>
                </a:lnTo>
                <a:lnTo>
                  <a:pt x="1358074" y="766250"/>
                </a:lnTo>
                <a:lnTo>
                  <a:pt x="1361039" y="772267"/>
                </a:lnTo>
                <a:lnTo>
                  <a:pt x="1361527" y="778950"/>
                </a:lnTo>
                <a:lnTo>
                  <a:pt x="1359324" y="785538"/>
                </a:lnTo>
                <a:lnTo>
                  <a:pt x="1354810" y="790765"/>
                </a:lnTo>
                <a:lnTo>
                  <a:pt x="1348831" y="793730"/>
                </a:lnTo>
                <a:lnTo>
                  <a:pt x="1342161" y="794218"/>
                </a:lnTo>
                <a:lnTo>
                  <a:pt x="1353985" y="794218"/>
                </a:lnTo>
                <a:lnTo>
                  <a:pt x="1374310" y="794047"/>
                </a:lnTo>
                <a:lnTo>
                  <a:pt x="1298745" y="662983"/>
                </a:lnTo>
                <a:lnTo>
                  <a:pt x="1294159" y="657830"/>
                </a:lnTo>
                <a:lnTo>
                  <a:pt x="1288157" y="654903"/>
                </a:lnTo>
                <a:lnTo>
                  <a:pt x="1281511" y="654429"/>
                </a:lnTo>
                <a:close/>
              </a:path>
              <a:path w="1374775" h="795654">
                <a:moveTo>
                  <a:pt x="1344084" y="759376"/>
                </a:moveTo>
                <a:lnTo>
                  <a:pt x="1314153" y="759627"/>
                </a:lnTo>
                <a:lnTo>
                  <a:pt x="1329098" y="785538"/>
                </a:lnTo>
                <a:lnTo>
                  <a:pt x="1344084" y="759376"/>
                </a:lnTo>
                <a:close/>
              </a:path>
              <a:path w="1374775" h="795654">
                <a:moveTo>
                  <a:pt x="1348853" y="759376"/>
                </a:moveTo>
                <a:lnTo>
                  <a:pt x="1344084" y="759376"/>
                </a:lnTo>
                <a:lnTo>
                  <a:pt x="1329098" y="785538"/>
                </a:lnTo>
                <a:lnTo>
                  <a:pt x="1359324" y="785538"/>
                </a:lnTo>
                <a:lnTo>
                  <a:pt x="1361527" y="778950"/>
                </a:lnTo>
                <a:lnTo>
                  <a:pt x="1361039" y="772267"/>
                </a:lnTo>
                <a:lnTo>
                  <a:pt x="1358074" y="766250"/>
                </a:lnTo>
                <a:lnTo>
                  <a:pt x="1352847" y="761662"/>
                </a:lnTo>
                <a:lnTo>
                  <a:pt x="1348853" y="759376"/>
                </a:lnTo>
                <a:close/>
              </a:path>
              <a:path w="1374775" h="795654">
                <a:moveTo>
                  <a:pt x="19365" y="0"/>
                </a:moveTo>
                <a:lnTo>
                  <a:pt x="12696" y="488"/>
                </a:lnTo>
                <a:lnTo>
                  <a:pt x="6717" y="3452"/>
                </a:lnTo>
                <a:lnTo>
                  <a:pt x="2202" y="8679"/>
                </a:lnTo>
                <a:lnTo>
                  <a:pt x="0" y="15267"/>
                </a:lnTo>
                <a:lnTo>
                  <a:pt x="488" y="21951"/>
                </a:lnTo>
                <a:lnTo>
                  <a:pt x="3452" y="27967"/>
                </a:lnTo>
                <a:lnTo>
                  <a:pt x="8679" y="32555"/>
                </a:lnTo>
                <a:lnTo>
                  <a:pt x="1279495" y="759917"/>
                </a:lnTo>
                <a:lnTo>
                  <a:pt x="1314153" y="759627"/>
                </a:lnTo>
                <a:lnTo>
                  <a:pt x="1296836" y="729604"/>
                </a:lnTo>
                <a:lnTo>
                  <a:pt x="25951" y="2202"/>
                </a:lnTo>
                <a:lnTo>
                  <a:pt x="19365" y="0"/>
                </a:lnTo>
                <a:close/>
              </a:path>
              <a:path w="1374775" h="795654">
                <a:moveTo>
                  <a:pt x="1296836" y="729604"/>
                </a:moveTo>
                <a:lnTo>
                  <a:pt x="1314153" y="759627"/>
                </a:lnTo>
                <a:lnTo>
                  <a:pt x="1348853" y="759376"/>
                </a:lnTo>
                <a:lnTo>
                  <a:pt x="1296836" y="729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0137" y="6170421"/>
            <a:ext cx="1374775" cy="1426845"/>
          </a:xfrm>
          <a:custGeom>
            <a:avLst/>
            <a:gdLst/>
            <a:ahLst/>
            <a:cxnLst/>
            <a:rect l="l" t="t" r="r" b="b"/>
            <a:pathLst>
              <a:path w="1374775" h="1426845">
                <a:moveTo>
                  <a:pt x="1326348" y="49932"/>
                </a:moveTo>
                <a:lnTo>
                  <a:pt x="1293079" y="59344"/>
                </a:lnTo>
                <a:lnTo>
                  <a:pt x="4889" y="1396872"/>
                </a:lnTo>
                <a:lnTo>
                  <a:pt x="1146" y="1402669"/>
                </a:lnTo>
                <a:lnTo>
                  <a:pt x="0" y="1409239"/>
                </a:lnTo>
                <a:lnTo>
                  <a:pt x="1424" y="1415786"/>
                </a:lnTo>
                <a:lnTo>
                  <a:pt x="5397" y="1421510"/>
                </a:lnTo>
                <a:lnTo>
                  <a:pt x="11193" y="1425253"/>
                </a:lnTo>
                <a:lnTo>
                  <a:pt x="17764" y="1426400"/>
                </a:lnTo>
                <a:lnTo>
                  <a:pt x="24310" y="1424975"/>
                </a:lnTo>
                <a:lnTo>
                  <a:pt x="30035" y="1421002"/>
                </a:lnTo>
                <a:lnTo>
                  <a:pt x="1318124" y="83702"/>
                </a:lnTo>
                <a:lnTo>
                  <a:pt x="1326348" y="49932"/>
                </a:lnTo>
                <a:close/>
              </a:path>
              <a:path w="1374775" h="1426845">
                <a:moveTo>
                  <a:pt x="1372619" y="7540"/>
                </a:moveTo>
                <a:lnTo>
                  <a:pt x="1350057" y="7540"/>
                </a:lnTo>
                <a:lnTo>
                  <a:pt x="1356651" y="8701"/>
                </a:lnTo>
                <a:lnTo>
                  <a:pt x="1362519" y="12445"/>
                </a:lnTo>
                <a:lnTo>
                  <a:pt x="1366474" y="18099"/>
                </a:lnTo>
                <a:lnTo>
                  <a:pt x="1367869" y="24622"/>
                </a:lnTo>
                <a:lnTo>
                  <a:pt x="1366716" y="31216"/>
                </a:lnTo>
                <a:lnTo>
                  <a:pt x="1363027" y="37083"/>
                </a:lnTo>
                <a:lnTo>
                  <a:pt x="1318124" y="83702"/>
                </a:lnTo>
                <a:lnTo>
                  <a:pt x="1304734" y="138683"/>
                </a:lnTo>
                <a:lnTo>
                  <a:pt x="1324516" y="160047"/>
                </a:lnTo>
                <a:lnTo>
                  <a:pt x="1330817" y="157734"/>
                </a:lnTo>
                <a:lnTo>
                  <a:pt x="1335760" y="153229"/>
                </a:lnTo>
                <a:lnTo>
                  <a:pt x="1338643" y="146938"/>
                </a:lnTo>
                <a:lnTo>
                  <a:pt x="1372619" y="7540"/>
                </a:lnTo>
                <a:close/>
              </a:path>
              <a:path w="1374775" h="1426845">
                <a:moveTo>
                  <a:pt x="1367057" y="20827"/>
                </a:moveTo>
                <a:lnTo>
                  <a:pt x="1333436" y="20827"/>
                </a:lnTo>
                <a:lnTo>
                  <a:pt x="1355153" y="41782"/>
                </a:lnTo>
                <a:lnTo>
                  <a:pt x="1326348" y="49932"/>
                </a:lnTo>
                <a:lnTo>
                  <a:pt x="1318124" y="83702"/>
                </a:lnTo>
                <a:lnTo>
                  <a:pt x="1363027" y="37083"/>
                </a:lnTo>
                <a:lnTo>
                  <a:pt x="1366716" y="31216"/>
                </a:lnTo>
                <a:lnTo>
                  <a:pt x="1367869" y="24622"/>
                </a:lnTo>
                <a:lnTo>
                  <a:pt x="1367057" y="20827"/>
                </a:lnTo>
                <a:close/>
              </a:path>
              <a:path w="1374775" h="1426845">
                <a:moveTo>
                  <a:pt x="1374457" y="0"/>
                </a:moveTo>
                <a:lnTo>
                  <a:pt x="1228915" y="41275"/>
                </a:lnTo>
                <a:lnTo>
                  <a:pt x="1222761" y="44469"/>
                </a:lnTo>
                <a:lnTo>
                  <a:pt x="1218453" y="49593"/>
                </a:lnTo>
                <a:lnTo>
                  <a:pt x="1216360" y="55955"/>
                </a:lnTo>
                <a:lnTo>
                  <a:pt x="1216850" y="62864"/>
                </a:lnTo>
                <a:lnTo>
                  <a:pt x="1220045" y="69016"/>
                </a:lnTo>
                <a:lnTo>
                  <a:pt x="1225168" y="73310"/>
                </a:lnTo>
                <a:lnTo>
                  <a:pt x="1231530" y="75366"/>
                </a:lnTo>
                <a:lnTo>
                  <a:pt x="1238440" y="74802"/>
                </a:lnTo>
                <a:lnTo>
                  <a:pt x="1293079" y="59344"/>
                </a:lnTo>
                <a:lnTo>
                  <a:pt x="1337881" y="12826"/>
                </a:lnTo>
                <a:lnTo>
                  <a:pt x="1343534" y="8927"/>
                </a:lnTo>
                <a:lnTo>
                  <a:pt x="1350057" y="7540"/>
                </a:lnTo>
                <a:lnTo>
                  <a:pt x="1372619" y="7540"/>
                </a:lnTo>
                <a:lnTo>
                  <a:pt x="1374457" y="0"/>
                </a:lnTo>
                <a:close/>
              </a:path>
              <a:path w="1374775" h="1426845">
                <a:moveTo>
                  <a:pt x="1350057" y="7540"/>
                </a:moveTo>
                <a:lnTo>
                  <a:pt x="1343534" y="8927"/>
                </a:lnTo>
                <a:lnTo>
                  <a:pt x="1337881" y="12826"/>
                </a:lnTo>
                <a:lnTo>
                  <a:pt x="1293079" y="59344"/>
                </a:lnTo>
                <a:lnTo>
                  <a:pt x="1326348" y="49932"/>
                </a:lnTo>
                <a:lnTo>
                  <a:pt x="1333436" y="20827"/>
                </a:lnTo>
                <a:lnTo>
                  <a:pt x="1367057" y="20827"/>
                </a:lnTo>
                <a:lnTo>
                  <a:pt x="1366474" y="18099"/>
                </a:lnTo>
                <a:lnTo>
                  <a:pt x="1362519" y="12445"/>
                </a:lnTo>
                <a:lnTo>
                  <a:pt x="1356651" y="8701"/>
                </a:lnTo>
                <a:lnTo>
                  <a:pt x="1350057" y="7540"/>
                </a:lnTo>
                <a:close/>
              </a:path>
              <a:path w="1374775" h="1426845">
                <a:moveTo>
                  <a:pt x="1333436" y="20827"/>
                </a:moveTo>
                <a:lnTo>
                  <a:pt x="1326348" y="49932"/>
                </a:lnTo>
                <a:lnTo>
                  <a:pt x="1355153" y="41782"/>
                </a:lnTo>
                <a:lnTo>
                  <a:pt x="1333436" y="20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12682" y="5947790"/>
            <a:ext cx="1549400" cy="1319530"/>
          </a:xfrm>
          <a:custGeom>
            <a:avLst/>
            <a:gdLst/>
            <a:ahLst/>
            <a:cxnLst/>
            <a:rect l="l" t="t" r="r" b="b"/>
            <a:pathLst>
              <a:path w="1549400" h="1319529">
                <a:moveTo>
                  <a:pt x="1525397" y="0"/>
                </a:moveTo>
                <a:lnTo>
                  <a:pt x="24002" y="0"/>
                </a:lnTo>
                <a:lnTo>
                  <a:pt x="14626" y="1893"/>
                </a:lnTo>
                <a:lnTo>
                  <a:pt x="7000" y="7048"/>
                </a:lnTo>
                <a:lnTo>
                  <a:pt x="1875" y="14680"/>
                </a:lnTo>
                <a:lnTo>
                  <a:pt x="0" y="24003"/>
                </a:lnTo>
                <a:lnTo>
                  <a:pt x="0" y="1295146"/>
                </a:lnTo>
                <a:lnTo>
                  <a:pt x="1875" y="1304468"/>
                </a:lnTo>
                <a:lnTo>
                  <a:pt x="7000" y="1312100"/>
                </a:lnTo>
                <a:lnTo>
                  <a:pt x="14626" y="1317255"/>
                </a:lnTo>
                <a:lnTo>
                  <a:pt x="24002" y="1319149"/>
                </a:lnTo>
                <a:lnTo>
                  <a:pt x="1525397" y="1319149"/>
                </a:lnTo>
                <a:lnTo>
                  <a:pt x="1534719" y="1317255"/>
                </a:lnTo>
                <a:lnTo>
                  <a:pt x="1542351" y="1312100"/>
                </a:lnTo>
                <a:lnTo>
                  <a:pt x="1547506" y="1304468"/>
                </a:lnTo>
                <a:lnTo>
                  <a:pt x="1549400" y="1295146"/>
                </a:lnTo>
                <a:lnTo>
                  <a:pt x="1549400" y="1290320"/>
                </a:lnTo>
                <a:lnTo>
                  <a:pt x="28828" y="1290320"/>
                </a:lnTo>
                <a:lnTo>
                  <a:pt x="28828" y="28829"/>
                </a:lnTo>
                <a:lnTo>
                  <a:pt x="1549400" y="28829"/>
                </a:lnTo>
                <a:lnTo>
                  <a:pt x="1549400" y="24003"/>
                </a:lnTo>
                <a:lnTo>
                  <a:pt x="1547506" y="14680"/>
                </a:lnTo>
                <a:lnTo>
                  <a:pt x="1542351" y="7048"/>
                </a:lnTo>
                <a:lnTo>
                  <a:pt x="1534719" y="1893"/>
                </a:lnTo>
                <a:lnTo>
                  <a:pt x="1525397" y="0"/>
                </a:lnTo>
                <a:close/>
              </a:path>
              <a:path w="1549400" h="1319529">
                <a:moveTo>
                  <a:pt x="1549400" y="28829"/>
                </a:moveTo>
                <a:lnTo>
                  <a:pt x="1520571" y="28829"/>
                </a:lnTo>
                <a:lnTo>
                  <a:pt x="1520571" y="1290320"/>
                </a:lnTo>
                <a:lnTo>
                  <a:pt x="1549400" y="1290320"/>
                </a:lnTo>
                <a:lnTo>
                  <a:pt x="1549400" y="28829"/>
                </a:lnTo>
                <a:close/>
              </a:path>
              <a:path w="1549400" h="1319529">
                <a:moveTo>
                  <a:pt x="1511046" y="38481"/>
                </a:moveTo>
                <a:lnTo>
                  <a:pt x="38353" y="38481"/>
                </a:lnTo>
                <a:lnTo>
                  <a:pt x="38353" y="1280795"/>
                </a:lnTo>
                <a:lnTo>
                  <a:pt x="1511046" y="1280795"/>
                </a:lnTo>
                <a:lnTo>
                  <a:pt x="1511046" y="1271142"/>
                </a:lnTo>
                <a:lnTo>
                  <a:pt x="48006" y="1271143"/>
                </a:lnTo>
                <a:lnTo>
                  <a:pt x="48006" y="48006"/>
                </a:lnTo>
                <a:lnTo>
                  <a:pt x="1511046" y="48006"/>
                </a:lnTo>
                <a:lnTo>
                  <a:pt x="1511046" y="38481"/>
                </a:lnTo>
                <a:close/>
              </a:path>
              <a:path w="1549400" h="1319529">
                <a:moveTo>
                  <a:pt x="1511046" y="48006"/>
                </a:moveTo>
                <a:lnTo>
                  <a:pt x="1501394" y="48006"/>
                </a:lnTo>
                <a:lnTo>
                  <a:pt x="1501394" y="1271143"/>
                </a:lnTo>
                <a:lnTo>
                  <a:pt x="1511046" y="1271142"/>
                </a:lnTo>
                <a:lnTo>
                  <a:pt x="1511046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1597" y="3746500"/>
            <a:ext cx="2080260" cy="2159000"/>
          </a:xfrm>
          <a:custGeom>
            <a:avLst/>
            <a:gdLst/>
            <a:ahLst/>
            <a:cxnLst/>
            <a:rect l="l" t="t" r="r" b="b"/>
            <a:pathLst>
              <a:path w="2080260" h="2159000">
                <a:moveTo>
                  <a:pt x="2056002" y="0"/>
                </a:moveTo>
                <a:lnTo>
                  <a:pt x="24003" y="0"/>
                </a:lnTo>
                <a:lnTo>
                  <a:pt x="14680" y="1893"/>
                </a:lnTo>
                <a:lnTo>
                  <a:pt x="7048" y="7048"/>
                </a:lnTo>
                <a:lnTo>
                  <a:pt x="1893" y="14680"/>
                </a:lnTo>
                <a:lnTo>
                  <a:pt x="0" y="24002"/>
                </a:lnTo>
                <a:lnTo>
                  <a:pt x="0" y="2134997"/>
                </a:lnTo>
                <a:lnTo>
                  <a:pt x="1893" y="2144319"/>
                </a:lnTo>
                <a:lnTo>
                  <a:pt x="7048" y="2151951"/>
                </a:lnTo>
                <a:lnTo>
                  <a:pt x="14680" y="2157106"/>
                </a:lnTo>
                <a:lnTo>
                  <a:pt x="24003" y="2159000"/>
                </a:lnTo>
                <a:lnTo>
                  <a:pt x="2056002" y="2159000"/>
                </a:lnTo>
                <a:lnTo>
                  <a:pt x="2065325" y="2157106"/>
                </a:lnTo>
                <a:lnTo>
                  <a:pt x="2072957" y="2151951"/>
                </a:lnTo>
                <a:lnTo>
                  <a:pt x="2078112" y="2144319"/>
                </a:lnTo>
                <a:lnTo>
                  <a:pt x="2080005" y="2134997"/>
                </a:lnTo>
                <a:lnTo>
                  <a:pt x="2080005" y="2130171"/>
                </a:lnTo>
                <a:lnTo>
                  <a:pt x="28828" y="2130171"/>
                </a:lnTo>
                <a:lnTo>
                  <a:pt x="28828" y="28828"/>
                </a:lnTo>
                <a:lnTo>
                  <a:pt x="2080005" y="28828"/>
                </a:lnTo>
                <a:lnTo>
                  <a:pt x="2080005" y="24002"/>
                </a:lnTo>
                <a:lnTo>
                  <a:pt x="2078112" y="14680"/>
                </a:lnTo>
                <a:lnTo>
                  <a:pt x="2072957" y="7048"/>
                </a:lnTo>
                <a:lnTo>
                  <a:pt x="2065325" y="1893"/>
                </a:lnTo>
                <a:lnTo>
                  <a:pt x="2056002" y="0"/>
                </a:lnTo>
                <a:close/>
              </a:path>
              <a:path w="2080260" h="2159000">
                <a:moveTo>
                  <a:pt x="2080005" y="28828"/>
                </a:moveTo>
                <a:lnTo>
                  <a:pt x="2051177" y="28828"/>
                </a:lnTo>
                <a:lnTo>
                  <a:pt x="2051177" y="2130171"/>
                </a:lnTo>
                <a:lnTo>
                  <a:pt x="2080005" y="2130171"/>
                </a:lnTo>
                <a:lnTo>
                  <a:pt x="2080005" y="28828"/>
                </a:lnTo>
                <a:close/>
              </a:path>
              <a:path w="2080260" h="2159000">
                <a:moveTo>
                  <a:pt x="2041652" y="38353"/>
                </a:moveTo>
                <a:lnTo>
                  <a:pt x="38353" y="38353"/>
                </a:lnTo>
                <a:lnTo>
                  <a:pt x="38353" y="2120646"/>
                </a:lnTo>
                <a:lnTo>
                  <a:pt x="2041652" y="2120646"/>
                </a:lnTo>
                <a:lnTo>
                  <a:pt x="2041652" y="2110994"/>
                </a:lnTo>
                <a:lnTo>
                  <a:pt x="48005" y="2110994"/>
                </a:lnTo>
                <a:lnTo>
                  <a:pt x="48005" y="48005"/>
                </a:lnTo>
                <a:lnTo>
                  <a:pt x="2041652" y="48005"/>
                </a:lnTo>
                <a:lnTo>
                  <a:pt x="2041652" y="38353"/>
                </a:lnTo>
                <a:close/>
              </a:path>
              <a:path w="2080260" h="2159000">
                <a:moveTo>
                  <a:pt x="2041652" y="48005"/>
                </a:moveTo>
                <a:lnTo>
                  <a:pt x="2032000" y="48005"/>
                </a:lnTo>
                <a:lnTo>
                  <a:pt x="2032000" y="2110994"/>
                </a:lnTo>
                <a:lnTo>
                  <a:pt x="2041652" y="2110994"/>
                </a:lnTo>
                <a:lnTo>
                  <a:pt x="2041652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0229" y="4090542"/>
            <a:ext cx="110045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latin typeface="Corbel"/>
                <a:cs typeface="Corbel"/>
              </a:rPr>
              <a:t>Object Module</a:t>
            </a:r>
            <a:endParaRPr sz="2600">
              <a:latin typeface="Corbel"/>
              <a:cs typeface="Corbel"/>
            </a:endParaRPr>
          </a:p>
          <a:p>
            <a:pPr marL="338455">
              <a:lnSpc>
                <a:spcPct val="100000"/>
              </a:lnSpc>
            </a:pPr>
            <a:r>
              <a:rPr sz="2600" b="1" spc="-50" dirty="0">
                <a:latin typeface="Corbel"/>
                <a:cs typeface="Corbel"/>
              </a:rPr>
              <a:t>A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1597" y="6584568"/>
            <a:ext cx="2080260" cy="2159000"/>
          </a:xfrm>
          <a:custGeom>
            <a:avLst/>
            <a:gdLst/>
            <a:ahLst/>
            <a:cxnLst/>
            <a:rect l="l" t="t" r="r" b="b"/>
            <a:pathLst>
              <a:path w="2080260" h="2159000">
                <a:moveTo>
                  <a:pt x="2056002" y="0"/>
                </a:moveTo>
                <a:lnTo>
                  <a:pt x="24003" y="0"/>
                </a:lnTo>
                <a:lnTo>
                  <a:pt x="14680" y="1875"/>
                </a:lnTo>
                <a:lnTo>
                  <a:pt x="7048" y="7000"/>
                </a:lnTo>
                <a:lnTo>
                  <a:pt x="1893" y="14626"/>
                </a:lnTo>
                <a:lnTo>
                  <a:pt x="0" y="24002"/>
                </a:lnTo>
                <a:lnTo>
                  <a:pt x="0" y="2134971"/>
                </a:lnTo>
                <a:lnTo>
                  <a:pt x="1893" y="2144308"/>
                </a:lnTo>
                <a:lnTo>
                  <a:pt x="7048" y="2151934"/>
                </a:lnTo>
                <a:lnTo>
                  <a:pt x="14680" y="2157076"/>
                </a:lnTo>
                <a:lnTo>
                  <a:pt x="24003" y="2158961"/>
                </a:lnTo>
                <a:lnTo>
                  <a:pt x="2056002" y="2158961"/>
                </a:lnTo>
                <a:lnTo>
                  <a:pt x="2065325" y="2157076"/>
                </a:lnTo>
                <a:lnTo>
                  <a:pt x="2072957" y="2151934"/>
                </a:lnTo>
                <a:lnTo>
                  <a:pt x="2078112" y="2144308"/>
                </a:lnTo>
                <a:lnTo>
                  <a:pt x="2080005" y="2134971"/>
                </a:lnTo>
                <a:lnTo>
                  <a:pt x="2080005" y="2130170"/>
                </a:lnTo>
                <a:lnTo>
                  <a:pt x="28828" y="2130171"/>
                </a:lnTo>
                <a:lnTo>
                  <a:pt x="28828" y="28701"/>
                </a:lnTo>
                <a:lnTo>
                  <a:pt x="2080005" y="28701"/>
                </a:lnTo>
                <a:lnTo>
                  <a:pt x="2080005" y="24002"/>
                </a:lnTo>
                <a:lnTo>
                  <a:pt x="2078112" y="14626"/>
                </a:lnTo>
                <a:lnTo>
                  <a:pt x="2072957" y="7000"/>
                </a:lnTo>
                <a:lnTo>
                  <a:pt x="2065325" y="1875"/>
                </a:lnTo>
                <a:lnTo>
                  <a:pt x="2056002" y="0"/>
                </a:lnTo>
                <a:close/>
              </a:path>
              <a:path w="2080260" h="2159000">
                <a:moveTo>
                  <a:pt x="2080005" y="28701"/>
                </a:moveTo>
                <a:lnTo>
                  <a:pt x="2051177" y="28701"/>
                </a:lnTo>
                <a:lnTo>
                  <a:pt x="2051177" y="2130170"/>
                </a:lnTo>
                <a:lnTo>
                  <a:pt x="2080005" y="2130170"/>
                </a:lnTo>
                <a:lnTo>
                  <a:pt x="2080005" y="28701"/>
                </a:lnTo>
                <a:close/>
              </a:path>
              <a:path w="2080260" h="2159000">
                <a:moveTo>
                  <a:pt x="2041652" y="38353"/>
                </a:moveTo>
                <a:lnTo>
                  <a:pt x="38353" y="38353"/>
                </a:lnTo>
                <a:lnTo>
                  <a:pt x="38353" y="2120569"/>
                </a:lnTo>
                <a:lnTo>
                  <a:pt x="2041652" y="2120569"/>
                </a:lnTo>
                <a:lnTo>
                  <a:pt x="2041652" y="2110968"/>
                </a:lnTo>
                <a:lnTo>
                  <a:pt x="48005" y="2110968"/>
                </a:lnTo>
                <a:lnTo>
                  <a:pt x="48005" y="48005"/>
                </a:lnTo>
                <a:lnTo>
                  <a:pt x="2041652" y="48005"/>
                </a:lnTo>
                <a:lnTo>
                  <a:pt x="2041652" y="38353"/>
                </a:lnTo>
                <a:close/>
              </a:path>
              <a:path w="2080260" h="2159000">
                <a:moveTo>
                  <a:pt x="2041652" y="48005"/>
                </a:moveTo>
                <a:lnTo>
                  <a:pt x="2032000" y="48005"/>
                </a:lnTo>
                <a:lnTo>
                  <a:pt x="2032000" y="2110968"/>
                </a:lnTo>
                <a:lnTo>
                  <a:pt x="2041652" y="2110968"/>
                </a:lnTo>
                <a:lnTo>
                  <a:pt x="2041652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40229" y="6928866"/>
            <a:ext cx="109855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orbel"/>
                <a:cs typeface="Corbel"/>
              </a:rPr>
              <a:t>Object Module</a:t>
            </a:r>
            <a:endParaRPr sz="2600">
              <a:latin typeface="Corbel"/>
              <a:cs typeface="Corbel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2600" b="1" spc="-50" dirty="0">
                <a:latin typeface="Corbel"/>
                <a:cs typeface="Corbel"/>
              </a:rPr>
              <a:t>B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90465" y="5241163"/>
            <a:ext cx="2215515" cy="1143000"/>
          </a:xfrm>
          <a:custGeom>
            <a:avLst/>
            <a:gdLst/>
            <a:ahLst/>
            <a:cxnLst/>
            <a:rect l="l" t="t" r="r" b="b"/>
            <a:pathLst>
              <a:path w="2215515" h="1143000">
                <a:moveTo>
                  <a:pt x="2191512" y="0"/>
                </a:moveTo>
                <a:lnTo>
                  <a:pt x="24002" y="0"/>
                </a:lnTo>
                <a:lnTo>
                  <a:pt x="14680" y="1875"/>
                </a:lnTo>
                <a:lnTo>
                  <a:pt x="7048" y="7000"/>
                </a:lnTo>
                <a:lnTo>
                  <a:pt x="1893" y="14626"/>
                </a:lnTo>
                <a:lnTo>
                  <a:pt x="0" y="24002"/>
                </a:lnTo>
                <a:lnTo>
                  <a:pt x="0" y="1118997"/>
                </a:lnTo>
                <a:lnTo>
                  <a:pt x="1893" y="1128319"/>
                </a:lnTo>
                <a:lnTo>
                  <a:pt x="7048" y="1135951"/>
                </a:lnTo>
                <a:lnTo>
                  <a:pt x="14680" y="1141106"/>
                </a:lnTo>
                <a:lnTo>
                  <a:pt x="24002" y="1143000"/>
                </a:lnTo>
                <a:lnTo>
                  <a:pt x="2191512" y="1143000"/>
                </a:lnTo>
                <a:lnTo>
                  <a:pt x="2200834" y="1141106"/>
                </a:lnTo>
                <a:lnTo>
                  <a:pt x="2208466" y="1135951"/>
                </a:lnTo>
                <a:lnTo>
                  <a:pt x="2213621" y="1128319"/>
                </a:lnTo>
                <a:lnTo>
                  <a:pt x="2215515" y="1118997"/>
                </a:lnTo>
                <a:lnTo>
                  <a:pt x="2215515" y="1114171"/>
                </a:lnTo>
                <a:lnTo>
                  <a:pt x="28829" y="1114171"/>
                </a:lnTo>
                <a:lnTo>
                  <a:pt x="28829" y="28828"/>
                </a:lnTo>
                <a:lnTo>
                  <a:pt x="2215515" y="28828"/>
                </a:lnTo>
                <a:lnTo>
                  <a:pt x="2215515" y="24002"/>
                </a:lnTo>
                <a:lnTo>
                  <a:pt x="2213621" y="14626"/>
                </a:lnTo>
                <a:lnTo>
                  <a:pt x="2208466" y="7000"/>
                </a:lnTo>
                <a:lnTo>
                  <a:pt x="2200834" y="1875"/>
                </a:lnTo>
                <a:lnTo>
                  <a:pt x="2191512" y="0"/>
                </a:lnTo>
                <a:close/>
              </a:path>
              <a:path w="2215515" h="1143000">
                <a:moveTo>
                  <a:pt x="2215515" y="28828"/>
                </a:moveTo>
                <a:lnTo>
                  <a:pt x="2186686" y="28828"/>
                </a:lnTo>
                <a:lnTo>
                  <a:pt x="2186686" y="1114171"/>
                </a:lnTo>
                <a:lnTo>
                  <a:pt x="2215515" y="1114171"/>
                </a:lnTo>
                <a:lnTo>
                  <a:pt x="2215515" y="28828"/>
                </a:lnTo>
                <a:close/>
              </a:path>
              <a:path w="2215515" h="1143000">
                <a:moveTo>
                  <a:pt x="2177161" y="38353"/>
                </a:moveTo>
                <a:lnTo>
                  <a:pt x="38481" y="38353"/>
                </a:lnTo>
                <a:lnTo>
                  <a:pt x="38481" y="1104646"/>
                </a:lnTo>
                <a:lnTo>
                  <a:pt x="2177161" y="1104646"/>
                </a:lnTo>
                <a:lnTo>
                  <a:pt x="2177161" y="1094994"/>
                </a:lnTo>
                <a:lnTo>
                  <a:pt x="48006" y="1094994"/>
                </a:lnTo>
                <a:lnTo>
                  <a:pt x="48006" y="48006"/>
                </a:lnTo>
                <a:lnTo>
                  <a:pt x="2177161" y="48006"/>
                </a:lnTo>
                <a:lnTo>
                  <a:pt x="2177161" y="38353"/>
                </a:lnTo>
                <a:close/>
              </a:path>
              <a:path w="2215515" h="1143000">
                <a:moveTo>
                  <a:pt x="2177161" y="48006"/>
                </a:moveTo>
                <a:lnTo>
                  <a:pt x="2167509" y="48006"/>
                </a:lnTo>
                <a:lnTo>
                  <a:pt x="2167509" y="1094994"/>
                </a:lnTo>
                <a:lnTo>
                  <a:pt x="2177161" y="1094994"/>
                </a:lnTo>
                <a:lnTo>
                  <a:pt x="2177161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28335" y="5585840"/>
            <a:ext cx="10274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latin typeface="Corbel"/>
                <a:cs typeface="Corbel"/>
              </a:rPr>
              <a:t>Loader</a:t>
            </a:r>
            <a:endParaRPr sz="2600">
              <a:latin typeface="Corbel"/>
              <a:cs typeface="Corbe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64578" y="3333369"/>
            <a:ext cx="2917825" cy="2590165"/>
            <a:chOff x="7164578" y="3333369"/>
            <a:chExt cx="2917825" cy="2590165"/>
          </a:xfrm>
        </p:grpSpPr>
        <p:sp>
          <p:nvSpPr>
            <p:cNvPr id="17" name="object 17"/>
            <p:cNvSpPr/>
            <p:nvPr/>
          </p:nvSpPr>
          <p:spPr>
            <a:xfrm>
              <a:off x="7164578" y="3333368"/>
              <a:ext cx="2915920" cy="2590165"/>
            </a:xfrm>
            <a:custGeom>
              <a:avLst/>
              <a:gdLst/>
              <a:ahLst/>
              <a:cxnLst/>
              <a:rect l="l" t="t" r="r" b="b"/>
              <a:pathLst>
                <a:path w="2915920" h="2590165">
                  <a:moveTo>
                    <a:pt x="2915539" y="24003"/>
                  </a:moveTo>
                  <a:lnTo>
                    <a:pt x="2913659" y="14630"/>
                  </a:lnTo>
                  <a:lnTo>
                    <a:pt x="2908528" y="7010"/>
                  </a:lnTo>
                  <a:lnTo>
                    <a:pt x="2900908" y="1879"/>
                  </a:lnTo>
                  <a:lnTo>
                    <a:pt x="2891536" y="0"/>
                  </a:lnTo>
                  <a:lnTo>
                    <a:pt x="2886710" y="0"/>
                  </a:lnTo>
                  <a:lnTo>
                    <a:pt x="2886710" y="28702"/>
                  </a:lnTo>
                  <a:lnTo>
                    <a:pt x="2886710" y="1271016"/>
                  </a:lnTo>
                  <a:lnTo>
                    <a:pt x="2886710" y="1319022"/>
                  </a:lnTo>
                  <a:lnTo>
                    <a:pt x="2886710" y="2561463"/>
                  </a:lnTo>
                  <a:lnTo>
                    <a:pt x="1397254" y="2561463"/>
                  </a:lnTo>
                  <a:lnTo>
                    <a:pt x="1397254" y="1319022"/>
                  </a:lnTo>
                  <a:lnTo>
                    <a:pt x="1406779" y="1319022"/>
                  </a:lnTo>
                  <a:lnTo>
                    <a:pt x="1406779" y="2551811"/>
                  </a:lnTo>
                  <a:lnTo>
                    <a:pt x="2877185" y="2551811"/>
                  </a:lnTo>
                  <a:lnTo>
                    <a:pt x="2877185" y="2542159"/>
                  </a:lnTo>
                  <a:lnTo>
                    <a:pt x="2877185" y="1319022"/>
                  </a:lnTo>
                  <a:lnTo>
                    <a:pt x="2886710" y="1319022"/>
                  </a:lnTo>
                  <a:lnTo>
                    <a:pt x="2886710" y="1271016"/>
                  </a:lnTo>
                  <a:lnTo>
                    <a:pt x="2877185" y="1271016"/>
                  </a:lnTo>
                  <a:lnTo>
                    <a:pt x="2877185" y="48006"/>
                  </a:lnTo>
                  <a:lnTo>
                    <a:pt x="2877185" y="38354"/>
                  </a:lnTo>
                  <a:lnTo>
                    <a:pt x="2867533" y="38354"/>
                  </a:lnTo>
                  <a:lnTo>
                    <a:pt x="2867533" y="48006"/>
                  </a:lnTo>
                  <a:lnTo>
                    <a:pt x="2867533" y="1271016"/>
                  </a:lnTo>
                  <a:lnTo>
                    <a:pt x="2867533" y="1319022"/>
                  </a:lnTo>
                  <a:lnTo>
                    <a:pt x="2867533" y="2542159"/>
                  </a:lnTo>
                  <a:lnTo>
                    <a:pt x="1416431" y="2542159"/>
                  </a:lnTo>
                  <a:lnTo>
                    <a:pt x="1416431" y="1319022"/>
                  </a:lnTo>
                  <a:lnTo>
                    <a:pt x="2867533" y="1319022"/>
                  </a:lnTo>
                  <a:lnTo>
                    <a:pt x="2867533" y="1271016"/>
                  </a:lnTo>
                  <a:lnTo>
                    <a:pt x="1416431" y="1271016"/>
                  </a:lnTo>
                  <a:lnTo>
                    <a:pt x="1416431" y="48006"/>
                  </a:lnTo>
                  <a:lnTo>
                    <a:pt x="2867533" y="48006"/>
                  </a:lnTo>
                  <a:lnTo>
                    <a:pt x="2867533" y="38354"/>
                  </a:lnTo>
                  <a:lnTo>
                    <a:pt x="1406779" y="38354"/>
                  </a:lnTo>
                  <a:lnTo>
                    <a:pt x="1406779" y="1271016"/>
                  </a:lnTo>
                  <a:lnTo>
                    <a:pt x="1397254" y="1271016"/>
                  </a:lnTo>
                  <a:lnTo>
                    <a:pt x="1397254" y="28702"/>
                  </a:lnTo>
                  <a:lnTo>
                    <a:pt x="2886710" y="28702"/>
                  </a:lnTo>
                  <a:lnTo>
                    <a:pt x="2886710" y="0"/>
                  </a:lnTo>
                  <a:lnTo>
                    <a:pt x="1392428" y="0"/>
                  </a:lnTo>
                  <a:lnTo>
                    <a:pt x="1383042" y="1879"/>
                  </a:lnTo>
                  <a:lnTo>
                    <a:pt x="1375422" y="7010"/>
                  </a:lnTo>
                  <a:lnTo>
                    <a:pt x="1370291" y="14630"/>
                  </a:lnTo>
                  <a:lnTo>
                    <a:pt x="1368425" y="24003"/>
                  </a:lnTo>
                  <a:lnTo>
                    <a:pt x="1368425" y="1295019"/>
                  </a:lnTo>
                  <a:lnTo>
                    <a:pt x="1368425" y="2478290"/>
                  </a:lnTo>
                  <a:lnTo>
                    <a:pt x="1354099" y="2469934"/>
                  </a:lnTo>
                  <a:lnTo>
                    <a:pt x="1347089" y="2462911"/>
                  </a:lnTo>
                  <a:lnTo>
                    <a:pt x="1342072" y="2462911"/>
                  </a:lnTo>
                  <a:lnTo>
                    <a:pt x="1241552" y="2404237"/>
                  </a:lnTo>
                  <a:lnTo>
                    <a:pt x="1234960" y="2402014"/>
                  </a:lnTo>
                  <a:lnTo>
                    <a:pt x="1228280" y="2402446"/>
                  </a:lnTo>
                  <a:lnTo>
                    <a:pt x="1222260" y="2405329"/>
                  </a:lnTo>
                  <a:lnTo>
                    <a:pt x="1217676" y="2410460"/>
                  </a:lnTo>
                  <a:lnTo>
                    <a:pt x="1215390" y="2417051"/>
                  </a:lnTo>
                  <a:lnTo>
                    <a:pt x="1215834" y="2423731"/>
                  </a:lnTo>
                  <a:lnTo>
                    <a:pt x="1218742" y="2429751"/>
                  </a:lnTo>
                  <a:lnTo>
                    <a:pt x="1223899" y="2434336"/>
                  </a:lnTo>
                  <a:lnTo>
                    <a:pt x="1272794" y="2462911"/>
                  </a:lnTo>
                  <a:lnTo>
                    <a:pt x="7747" y="2462911"/>
                  </a:lnTo>
                  <a:lnTo>
                    <a:pt x="0" y="2470785"/>
                  </a:lnTo>
                  <a:lnTo>
                    <a:pt x="0" y="2490089"/>
                  </a:lnTo>
                  <a:lnTo>
                    <a:pt x="7747" y="2497836"/>
                  </a:lnTo>
                  <a:lnTo>
                    <a:pt x="1272908" y="2497836"/>
                  </a:lnTo>
                  <a:lnTo>
                    <a:pt x="1223899" y="2526411"/>
                  </a:lnTo>
                  <a:lnTo>
                    <a:pt x="1218742" y="2531072"/>
                  </a:lnTo>
                  <a:lnTo>
                    <a:pt x="1215834" y="2537117"/>
                  </a:lnTo>
                  <a:lnTo>
                    <a:pt x="1215390" y="2543772"/>
                  </a:lnTo>
                  <a:lnTo>
                    <a:pt x="1217676" y="2550287"/>
                  </a:lnTo>
                  <a:lnTo>
                    <a:pt x="1222260" y="2555494"/>
                  </a:lnTo>
                  <a:lnTo>
                    <a:pt x="1228280" y="2558415"/>
                  </a:lnTo>
                  <a:lnTo>
                    <a:pt x="1234960" y="2558859"/>
                  </a:lnTo>
                  <a:lnTo>
                    <a:pt x="1241552" y="2556637"/>
                  </a:lnTo>
                  <a:lnTo>
                    <a:pt x="1342288" y="2497836"/>
                  </a:lnTo>
                  <a:lnTo>
                    <a:pt x="1347089" y="2497836"/>
                  </a:lnTo>
                  <a:lnTo>
                    <a:pt x="1354074" y="2490965"/>
                  </a:lnTo>
                  <a:lnTo>
                    <a:pt x="1368425" y="2482596"/>
                  </a:lnTo>
                  <a:lnTo>
                    <a:pt x="1368425" y="2566162"/>
                  </a:lnTo>
                  <a:lnTo>
                    <a:pt x="1370291" y="2575547"/>
                  </a:lnTo>
                  <a:lnTo>
                    <a:pt x="1375422" y="2583167"/>
                  </a:lnTo>
                  <a:lnTo>
                    <a:pt x="1383042" y="2588298"/>
                  </a:lnTo>
                  <a:lnTo>
                    <a:pt x="1392428" y="2590165"/>
                  </a:lnTo>
                  <a:lnTo>
                    <a:pt x="2891536" y="2590165"/>
                  </a:lnTo>
                  <a:lnTo>
                    <a:pt x="2900908" y="2588298"/>
                  </a:lnTo>
                  <a:lnTo>
                    <a:pt x="2908528" y="2583167"/>
                  </a:lnTo>
                  <a:lnTo>
                    <a:pt x="2913659" y="2575547"/>
                  </a:lnTo>
                  <a:lnTo>
                    <a:pt x="2915539" y="2566162"/>
                  </a:lnTo>
                  <a:lnTo>
                    <a:pt x="2915539" y="2561463"/>
                  </a:lnTo>
                  <a:lnTo>
                    <a:pt x="2915539" y="1299845"/>
                  </a:lnTo>
                  <a:lnTo>
                    <a:pt x="2915539" y="1295019"/>
                  </a:lnTo>
                  <a:lnTo>
                    <a:pt x="2915539" y="1290320"/>
                  </a:lnTo>
                  <a:lnTo>
                    <a:pt x="2915539" y="28702"/>
                  </a:lnTo>
                  <a:lnTo>
                    <a:pt x="2915539" y="24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7006" y="3343783"/>
              <a:ext cx="1522095" cy="1284605"/>
            </a:xfrm>
            <a:custGeom>
              <a:avLst/>
              <a:gdLst/>
              <a:ahLst/>
              <a:cxnLst/>
              <a:rect l="l" t="t" r="r" b="b"/>
              <a:pathLst>
                <a:path w="1522095" h="1284604">
                  <a:moveTo>
                    <a:pt x="386079" y="13588"/>
                  </a:moveTo>
                  <a:lnTo>
                    <a:pt x="0" y="426719"/>
                  </a:lnTo>
                </a:path>
                <a:path w="1522095" h="1284604">
                  <a:moveTo>
                    <a:pt x="580263" y="67690"/>
                  </a:moveTo>
                  <a:lnTo>
                    <a:pt x="0" y="647953"/>
                  </a:lnTo>
                </a:path>
                <a:path w="1522095" h="1284604">
                  <a:moveTo>
                    <a:pt x="851153" y="0"/>
                  </a:moveTo>
                  <a:lnTo>
                    <a:pt x="0" y="851153"/>
                  </a:lnTo>
                </a:path>
                <a:path w="1522095" h="1284604">
                  <a:moveTo>
                    <a:pt x="1006983" y="49656"/>
                  </a:moveTo>
                  <a:lnTo>
                    <a:pt x="0" y="1164970"/>
                  </a:lnTo>
                </a:path>
                <a:path w="1522095" h="1284604">
                  <a:moveTo>
                    <a:pt x="1277874" y="40639"/>
                  </a:moveTo>
                  <a:lnTo>
                    <a:pt x="194183" y="1284604"/>
                  </a:lnTo>
                </a:path>
                <a:path w="1522095" h="1284604">
                  <a:moveTo>
                    <a:pt x="1499108" y="49656"/>
                  </a:moveTo>
                  <a:lnTo>
                    <a:pt x="426720" y="1284604"/>
                  </a:lnTo>
                </a:path>
                <a:path w="1522095" h="1284604">
                  <a:moveTo>
                    <a:pt x="1499108" y="295782"/>
                  </a:moveTo>
                  <a:lnTo>
                    <a:pt x="749553" y="1284604"/>
                  </a:lnTo>
                </a:path>
                <a:path w="1522095" h="1284604">
                  <a:moveTo>
                    <a:pt x="1499108" y="647953"/>
                  </a:moveTo>
                  <a:lnTo>
                    <a:pt x="1006983" y="1284604"/>
                  </a:lnTo>
                </a:path>
                <a:path w="1522095" h="1284604">
                  <a:moveTo>
                    <a:pt x="1521714" y="844422"/>
                  </a:moveTo>
                  <a:lnTo>
                    <a:pt x="1277874" y="12846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512682" y="7264145"/>
            <a:ext cx="1549400" cy="1319530"/>
            <a:chOff x="8512682" y="7264145"/>
            <a:chExt cx="1549400" cy="1319530"/>
          </a:xfrm>
        </p:grpSpPr>
        <p:sp>
          <p:nvSpPr>
            <p:cNvPr id="20" name="object 20"/>
            <p:cNvSpPr/>
            <p:nvPr/>
          </p:nvSpPr>
          <p:spPr>
            <a:xfrm>
              <a:off x="8512682" y="7264145"/>
              <a:ext cx="1547495" cy="1319530"/>
            </a:xfrm>
            <a:custGeom>
              <a:avLst/>
              <a:gdLst/>
              <a:ahLst/>
              <a:cxnLst/>
              <a:rect l="l" t="t" r="r" b="b"/>
              <a:pathLst>
                <a:path w="1547495" h="1319529">
                  <a:moveTo>
                    <a:pt x="1523111" y="0"/>
                  </a:moveTo>
                  <a:lnTo>
                    <a:pt x="24002" y="0"/>
                  </a:lnTo>
                  <a:lnTo>
                    <a:pt x="14626" y="1875"/>
                  </a:lnTo>
                  <a:lnTo>
                    <a:pt x="7000" y="7000"/>
                  </a:lnTo>
                  <a:lnTo>
                    <a:pt x="1875" y="14626"/>
                  </a:lnTo>
                  <a:lnTo>
                    <a:pt x="0" y="24002"/>
                  </a:lnTo>
                  <a:lnTo>
                    <a:pt x="0" y="1295082"/>
                  </a:lnTo>
                  <a:lnTo>
                    <a:pt x="1875" y="1304426"/>
                  </a:lnTo>
                  <a:lnTo>
                    <a:pt x="7000" y="1312056"/>
                  </a:lnTo>
                  <a:lnTo>
                    <a:pt x="14626" y="1317199"/>
                  </a:lnTo>
                  <a:lnTo>
                    <a:pt x="24002" y="1319085"/>
                  </a:lnTo>
                  <a:lnTo>
                    <a:pt x="1523111" y="1319085"/>
                  </a:lnTo>
                  <a:lnTo>
                    <a:pt x="1532487" y="1317199"/>
                  </a:lnTo>
                  <a:lnTo>
                    <a:pt x="1540113" y="1312056"/>
                  </a:lnTo>
                  <a:lnTo>
                    <a:pt x="1545238" y="1304426"/>
                  </a:lnTo>
                  <a:lnTo>
                    <a:pt x="1547114" y="1295082"/>
                  </a:lnTo>
                  <a:lnTo>
                    <a:pt x="1547114" y="1290281"/>
                  </a:lnTo>
                  <a:lnTo>
                    <a:pt x="28828" y="1290281"/>
                  </a:lnTo>
                  <a:lnTo>
                    <a:pt x="28828" y="28701"/>
                  </a:lnTo>
                  <a:lnTo>
                    <a:pt x="1547114" y="28701"/>
                  </a:lnTo>
                  <a:lnTo>
                    <a:pt x="1547114" y="24002"/>
                  </a:lnTo>
                  <a:lnTo>
                    <a:pt x="1545238" y="14626"/>
                  </a:lnTo>
                  <a:lnTo>
                    <a:pt x="1540113" y="7000"/>
                  </a:lnTo>
                  <a:lnTo>
                    <a:pt x="1532487" y="1875"/>
                  </a:lnTo>
                  <a:lnTo>
                    <a:pt x="1523111" y="0"/>
                  </a:lnTo>
                  <a:close/>
                </a:path>
                <a:path w="1547495" h="1319529">
                  <a:moveTo>
                    <a:pt x="1547114" y="28701"/>
                  </a:moveTo>
                  <a:lnTo>
                    <a:pt x="1518285" y="28701"/>
                  </a:lnTo>
                  <a:lnTo>
                    <a:pt x="1518285" y="1290281"/>
                  </a:lnTo>
                  <a:lnTo>
                    <a:pt x="1547114" y="1290281"/>
                  </a:lnTo>
                  <a:lnTo>
                    <a:pt x="1547114" y="28701"/>
                  </a:lnTo>
                  <a:close/>
                </a:path>
                <a:path w="1547495" h="1319529">
                  <a:moveTo>
                    <a:pt x="1508760" y="38353"/>
                  </a:moveTo>
                  <a:lnTo>
                    <a:pt x="38353" y="38353"/>
                  </a:lnTo>
                  <a:lnTo>
                    <a:pt x="38353" y="1280693"/>
                  </a:lnTo>
                  <a:lnTo>
                    <a:pt x="1508760" y="1280693"/>
                  </a:lnTo>
                  <a:lnTo>
                    <a:pt x="1508760" y="1271092"/>
                  </a:lnTo>
                  <a:lnTo>
                    <a:pt x="48006" y="1271092"/>
                  </a:lnTo>
                  <a:lnTo>
                    <a:pt x="48006" y="48005"/>
                  </a:lnTo>
                  <a:lnTo>
                    <a:pt x="1508760" y="48005"/>
                  </a:lnTo>
                  <a:lnTo>
                    <a:pt x="1508760" y="38353"/>
                  </a:lnTo>
                  <a:close/>
                </a:path>
                <a:path w="1547495" h="1319529">
                  <a:moveTo>
                    <a:pt x="1508760" y="48005"/>
                  </a:moveTo>
                  <a:lnTo>
                    <a:pt x="1499108" y="48005"/>
                  </a:lnTo>
                  <a:lnTo>
                    <a:pt x="1499108" y="1271092"/>
                  </a:lnTo>
                  <a:lnTo>
                    <a:pt x="1508760" y="1271092"/>
                  </a:lnTo>
                  <a:lnTo>
                    <a:pt x="1508760" y="48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36685" y="7274559"/>
              <a:ext cx="1522095" cy="1285240"/>
            </a:xfrm>
            <a:custGeom>
              <a:avLst/>
              <a:gdLst/>
              <a:ahLst/>
              <a:cxnLst/>
              <a:rect l="l" t="t" r="r" b="b"/>
              <a:pathLst>
                <a:path w="1522095" h="1285240">
                  <a:moveTo>
                    <a:pt x="386080" y="13589"/>
                  </a:moveTo>
                  <a:lnTo>
                    <a:pt x="0" y="426720"/>
                  </a:lnTo>
                </a:path>
                <a:path w="1522095" h="1285240">
                  <a:moveTo>
                    <a:pt x="580263" y="67691"/>
                  </a:moveTo>
                  <a:lnTo>
                    <a:pt x="0" y="647954"/>
                  </a:lnTo>
                </a:path>
                <a:path w="1522095" h="1285240">
                  <a:moveTo>
                    <a:pt x="851154" y="0"/>
                  </a:moveTo>
                  <a:lnTo>
                    <a:pt x="0" y="851154"/>
                  </a:lnTo>
                </a:path>
                <a:path w="1522095" h="1285240">
                  <a:moveTo>
                    <a:pt x="1006983" y="49657"/>
                  </a:moveTo>
                  <a:lnTo>
                    <a:pt x="0" y="1164971"/>
                  </a:lnTo>
                </a:path>
                <a:path w="1522095" h="1285240">
                  <a:moveTo>
                    <a:pt x="1277874" y="40640"/>
                  </a:moveTo>
                  <a:lnTo>
                    <a:pt x="194183" y="1284681"/>
                  </a:lnTo>
                </a:path>
                <a:path w="1522095" h="1285240">
                  <a:moveTo>
                    <a:pt x="1499108" y="49657"/>
                  </a:moveTo>
                  <a:lnTo>
                    <a:pt x="426720" y="1284681"/>
                  </a:lnTo>
                </a:path>
                <a:path w="1522095" h="1285240">
                  <a:moveTo>
                    <a:pt x="1499108" y="295783"/>
                  </a:moveTo>
                  <a:lnTo>
                    <a:pt x="749554" y="1284668"/>
                  </a:lnTo>
                </a:path>
                <a:path w="1522095" h="1285240">
                  <a:moveTo>
                    <a:pt x="1499108" y="647954"/>
                  </a:moveTo>
                  <a:lnTo>
                    <a:pt x="1006983" y="1284681"/>
                  </a:lnTo>
                </a:path>
                <a:path w="1522095" h="1285240">
                  <a:moveTo>
                    <a:pt x="1521714" y="844423"/>
                  </a:moveTo>
                  <a:lnTo>
                    <a:pt x="1277874" y="128468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926448" y="4813173"/>
            <a:ext cx="4095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0" dirty="0">
                <a:latin typeface="Corbel"/>
                <a:cs typeface="Corbel"/>
              </a:rPr>
              <a:t>A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3350" y="6128384"/>
            <a:ext cx="389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0" dirty="0">
                <a:latin typeface="Corbel"/>
                <a:cs typeface="Corbel"/>
              </a:rPr>
              <a:t>B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58998" y="9149892"/>
            <a:ext cx="4211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orbel"/>
                <a:cs typeface="Corbel"/>
              </a:rPr>
              <a:t>Fig.:</a:t>
            </a:r>
            <a:r>
              <a:rPr sz="2600" b="1" spc="-114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General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Loading</a:t>
            </a:r>
            <a:r>
              <a:rPr sz="2600" b="1" spc="-45" dirty="0">
                <a:latin typeface="Corbel"/>
                <a:cs typeface="Corbel"/>
              </a:rPr>
              <a:t> </a:t>
            </a:r>
            <a:r>
              <a:rPr sz="2600" b="1" spc="-10" dirty="0">
                <a:latin typeface="Corbel"/>
                <a:cs typeface="Corbel"/>
              </a:rPr>
              <a:t>scheme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17144" y="2300986"/>
            <a:ext cx="1220089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Program</a:t>
            </a:r>
            <a:r>
              <a:rPr sz="3400" spc="-7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spc="-20" dirty="0">
                <a:solidFill>
                  <a:srgbClr val="000000"/>
                </a:solidFill>
                <a:latin typeface="Corbel"/>
                <a:cs typeface="Corbel"/>
              </a:rPr>
              <a:t>modules</a:t>
            </a:r>
            <a:r>
              <a:rPr sz="3400" spc="-15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A</a:t>
            </a:r>
            <a:r>
              <a:rPr sz="3400" spc="-5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and</a:t>
            </a:r>
            <a:r>
              <a:rPr sz="3400" spc="-5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B</a:t>
            </a:r>
            <a:r>
              <a:rPr sz="3400" spc="-6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are</a:t>
            </a:r>
            <a:r>
              <a:rPr sz="3400" spc="-5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loaded</a:t>
            </a:r>
            <a:r>
              <a:rPr sz="3400" spc="-4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in</a:t>
            </a:r>
            <a:r>
              <a:rPr sz="3400" spc="-5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memory</a:t>
            </a:r>
            <a:r>
              <a:rPr sz="3400" spc="-3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after</a:t>
            </a:r>
            <a:r>
              <a:rPr sz="3400" spc="-7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linking.</a:t>
            </a:r>
            <a:r>
              <a:rPr sz="3400" spc="-1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It</a:t>
            </a:r>
            <a:r>
              <a:rPr sz="3400" spc="-5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spc="-25" dirty="0">
                <a:solidFill>
                  <a:srgbClr val="000000"/>
                </a:solidFill>
                <a:latin typeface="Corbel"/>
                <a:cs typeface="Corbel"/>
              </a:rPr>
              <a:t>is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ready</a:t>
            </a:r>
            <a:r>
              <a:rPr sz="3400" spc="-6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dirty="0">
                <a:solidFill>
                  <a:srgbClr val="000000"/>
                </a:solidFill>
                <a:latin typeface="Corbel"/>
                <a:cs typeface="Corbel"/>
              </a:rPr>
              <a:t>for</a:t>
            </a:r>
            <a:r>
              <a:rPr sz="3400" spc="-6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3400" spc="-10" dirty="0">
                <a:solidFill>
                  <a:srgbClr val="000000"/>
                </a:solidFill>
                <a:latin typeface="Corbel"/>
                <a:cs typeface="Corbel"/>
              </a:rPr>
              <a:t>execution</a:t>
            </a:r>
            <a:endParaRPr sz="34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56718" y="9318447"/>
            <a:ext cx="2374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25" dirty="0">
                <a:solidFill>
                  <a:srgbClr val="3E3E3E"/>
                </a:solidFill>
                <a:latin typeface="Corbel"/>
                <a:cs typeface="Corbel"/>
              </a:rPr>
              <a:t>32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3495" y="9318447"/>
            <a:ext cx="1024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0"/>
            <a:ext cx="12676632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GENERAL</a:t>
            </a:r>
            <a:r>
              <a:rPr sz="6600" spc="-360" dirty="0"/>
              <a:t> </a:t>
            </a:r>
            <a:r>
              <a:rPr sz="6600" dirty="0"/>
              <a:t>LOADER</a:t>
            </a:r>
            <a:r>
              <a:rPr sz="6600" spc="-20" dirty="0"/>
              <a:t> </a:t>
            </a:r>
            <a:r>
              <a:rPr sz="6600" spc="-10" dirty="0"/>
              <a:t>SCEMES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899" y="1219200"/>
              <a:ext cx="12573000" cy="73914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959097" y="8747252"/>
            <a:ext cx="5109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Times New Roman"/>
                <a:cs typeface="Times New Roman"/>
              </a:rPr>
              <a:t>Architecture</a:t>
            </a:r>
            <a:r>
              <a:rPr sz="4000" b="1" spc="8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55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Loader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5" y="0"/>
            <a:ext cx="12985115" cy="65405"/>
          </a:xfrm>
          <a:custGeom>
            <a:avLst/>
            <a:gdLst/>
            <a:ahLst/>
            <a:cxnLst/>
            <a:rect l="l" t="t" r="r" b="b"/>
            <a:pathLst>
              <a:path w="12985115" h="65405">
                <a:moveTo>
                  <a:pt x="0" y="65277"/>
                </a:moveTo>
                <a:lnTo>
                  <a:pt x="12984836" y="65277"/>
                </a:lnTo>
                <a:lnTo>
                  <a:pt x="12984836" y="0"/>
                </a:lnTo>
                <a:lnTo>
                  <a:pt x="0" y="0"/>
                </a:lnTo>
                <a:lnTo>
                  <a:pt x="0" y="65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178"/>
            <a:ext cx="13004800" cy="9726930"/>
          </a:xfrm>
          <a:custGeom>
            <a:avLst/>
            <a:gdLst/>
            <a:ahLst/>
            <a:cxnLst/>
            <a:rect l="l" t="t" r="r" b="b"/>
            <a:pathLst>
              <a:path w="13004800" h="9726930">
                <a:moveTo>
                  <a:pt x="0" y="9691949"/>
                </a:moveTo>
                <a:lnTo>
                  <a:pt x="13004800" y="9691949"/>
                </a:lnTo>
              </a:path>
              <a:path w="13004800" h="9726930">
                <a:moveTo>
                  <a:pt x="19455" y="0"/>
                </a:moveTo>
                <a:lnTo>
                  <a:pt x="19456" y="9691949"/>
                </a:lnTo>
              </a:path>
              <a:path w="13004800" h="9726930">
                <a:moveTo>
                  <a:pt x="12982067" y="34417"/>
                </a:moveTo>
                <a:lnTo>
                  <a:pt x="12982067" y="9726421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638" y="1061972"/>
            <a:ext cx="12411710" cy="796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</a:tabLst>
            </a:pPr>
            <a:r>
              <a:rPr sz="3600" b="1" dirty="0">
                <a:latin typeface="Times New Roman"/>
                <a:cs typeface="Times New Roman"/>
              </a:rPr>
              <a:t>Source  program:</a:t>
            </a:r>
            <a:r>
              <a:rPr sz="3600" b="1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program  written</a:t>
            </a:r>
            <a:r>
              <a:rPr sz="3600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  high-</a:t>
            </a:r>
            <a:r>
              <a:rPr sz="3600" spc="-10" dirty="0">
                <a:latin typeface="Times New Roman"/>
                <a:cs typeface="Times New Roman"/>
              </a:rPr>
              <a:t>level </a:t>
            </a:r>
            <a:r>
              <a:rPr sz="3600" dirty="0">
                <a:latin typeface="Times New Roman"/>
                <a:cs typeface="Times New Roman"/>
              </a:rPr>
              <a:t>programming</a:t>
            </a:r>
            <a:r>
              <a:rPr sz="3600" spc="1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language</a:t>
            </a:r>
            <a:r>
              <a:rPr sz="3600" spc="1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needs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executed.</a:t>
            </a:r>
            <a:endParaRPr sz="3600">
              <a:latin typeface="Times New Roman"/>
              <a:cs typeface="Times New Roman"/>
            </a:endParaRPr>
          </a:p>
          <a:p>
            <a:pPr marL="469900" marR="6985" indent="-457834" algn="just">
              <a:lnSpc>
                <a:spcPct val="15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</a:tabLst>
            </a:pPr>
            <a:r>
              <a:rPr sz="3600" b="1" dirty="0">
                <a:latin typeface="Times New Roman"/>
                <a:cs typeface="Times New Roman"/>
              </a:rPr>
              <a:t>Translator:</a:t>
            </a:r>
            <a:r>
              <a:rPr sz="3600" b="1" spc="2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component,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such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2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compiler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2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interpreter, </a:t>
            </a:r>
            <a:r>
              <a:rPr sz="3600" dirty="0">
                <a:latin typeface="Times New Roman"/>
                <a:cs typeface="Times New Roman"/>
              </a:rPr>
              <a:t>converts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source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into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object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program.</a:t>
            </a:r>
            <a:endParaRPr sz="36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50000"/>
              </a:lnSpc>
              <a:spcBef>
                <a:spcPts val="1395"/>
              </a:spcBef>
              <a:buFont typeface="Arial MT"/>
              <a:buChar char="•"/>
              <a:tabLst>
                <a:tab pos="469900" algn="l"/>
              </a:tabLst>
            </a:pPr>
            <a:r>
              <a:rPr sz="3600" b="1" dirty="0">
                <a:latin typeface="Times New Roman"/>
                <a:cs typeface="Times New Roman"/>
              </a:rPr>
              <a:t>Object</a:t>
            </a:r>
            <a:r>
              <a:rPr sz="3600" b="1" spc="69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program:</a:t>
            </a:r>
            <a:r>
              <a:rPr sz="3600" b="1" spc="6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7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7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7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6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6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7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machine-</a:t>
            </a:r>
            <a:r>
              <a:rPr sz="3600" spc="-10" dirty="0">
                <a:latin typeface="Times New Roman"/>
                <a:cs typeface="Times New Roman"/>
              </a:rPr>
              <a:t>readable </a:t>
            </a:r>
            <a:r>
              <a:rPr sz="3600" dirty="0">
                <a:latin typeface="Times New Roman"/>
                <a:cs typeface="Times New Roman"/>
              </a:rPr>
              <a:t>form,</a:t>
            </a:r>
            <a:r>
              <a:rPr sz="3600" spc="4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usually</a:t>
            </a:r>
            <a:r>
              <a:rPr sz="3600" spc="45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4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binary,</a:t>
            </a:r>
            <a:r>
              <a:rPr sz="3600" spc="45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4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contains</a:t>
            </a:r>
            <a:r>
              <a:rPr sz="3600" spc="4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both</a:t>
            </a:r>
            <a:r>
              <a:rPr sz="3600" spc="4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4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instructions</a:t>
            </a:r>
            <a:r>
              <a:rPr sz="3600" spc="47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data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program.</a:t>
            </a:r>
            <a:endParaRPr sz="3600">
              <a:latin typeface="Times New Roman"/>
              <a:cs typeface="Times New Roman"/>
            </a:endParaRPr>
          </a:p>
          <a:p>
            <a:pPr marL="469900" marR="6350" indent="-457834" algn="just">
              <a:lnSpc>
                <a:spcPct val="15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</a:tabLst>
            </a:pPr>
            <a:r>
              <a:rPr sz="3600" b="1" dirty="0">
                <a:latin typeface="Times New Roman"/>
                <a:cs typeface="Times New Roman"/>
              </a:rPr>
              <a:t>Executable</a:t>
            </a:r>
            <a:r>
              <a:rPr sz="3600" b="1" spc="70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object</a:t>
            </a:r>
            <a:r>
              <a:rPr sz="3600" b="1" spc="7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code:</a:t>
            </a:r>
            <a:r>
              <a:rPr sz="3600" b="1" spc="7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7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object</a:t>
            </a:r>
            <a:r>
              <a:rPr sz="3600" spc="7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7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71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has </a:t>
            </a:r>
            <a:r>
              <a:rPr sz="3600" dirty="0">
                <a:latin typeface="Times New Roman"/>
                <a:cs typeface="Times New Roman"/>
              </a:rPr>
              <a:t>been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processed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loader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ready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executed.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" y="0"/>
            <a:ext cx="12748260" cy="17419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0344" y="96139"/>
            <a:ext cx="116249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GENERAL</a:t>
            </a:r>
            <a:r>
              <a:rPr sz="6600" spc="-290" dirty="0"/>
              <a:t> </a:t>
            </a:r>
            <a:r>
              <a:rPr sz="6600" dirty="0"/>
              <a:t>LOADER</a:t>
            </a:r>
            <a:r>
              <a:rPr sz="6600" spc="65" dirty="0"/>
              <a:t> </a:t>
            </a:r>
            <a:r>
              <a:rPr sz="6600" spc="-10" dirty="0"/>
              <a:t>SCEMES</a:t>
            </a:r>
            <a:endParaRPr sz="6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91439"/>
            <a:ext cx="13004290" cy="15468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772" y="285115"/>
            <a:ext cx="124161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46955" algn="l"/>
              </a:tabLst>
            </a:pPr>
            <a:r>
              <a:rPr sz="5400" spc="100" dirty="0"/>
              <a:t>AD</a:t>
            </a:r>
            <a:r>
              <a:rPr sz="5400" spc="-605" dirty="0"/>
              <a:t>V</a:t>
            </a:r>
            <a:r>
              <a:rPr sz="5400" spc="100" dirty="0"/>
              <a:t>AN</a:t>
            </a:r>
            <a:r>
              <a:rPr sz="5400" spc="-295" dirty="0"/>
              <a:t>T</a:t>
            </a:r>
            <a:r>
              <a:rPr sz="5400" spc="100" dirty="0"/>
              <a:t>AGES</a:t>
            </a:r>
            <a:r>
              <a:rPr sz="5400" dirty="0"/>
              <a:t>	OF</a:t>
            </a:r>
            <a:r>
              <a:rPr sz="5400" spc="-260" dirty="0"/>
              <a:t> </a:t>
            </a:r>
            <a:r>
              <a:rPr sz="5400" dirty="0"/>
              <a:t>GENERAL</a:t>
            </a:r>
            <a:r>
              <a:rPr sz="5400" spc="-335" dirty="0"/>
              <a:t> </a:t>
            </a:r>
            <a:r>
              <a:rPr sz="5400" spc="-10" dirty="0"/>
              <a:t>LOADER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8" y="980592"/>
            <a:ext cx="12416155" cy="518350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756285" algn="l"/>
              </a:tabLst>
            </a:pPr>
            <a:r>
              <a:rPr sz="4000" dirty="0">
                <a:latin typeface="Times New Roman"/>
                <a:cs typeface="Times New Roman"/>
              </a:rPr>
              <a:t>Smaller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than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Assembler</a:t>
            </a:r>
            <a:endParaRPr sz="40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756285" algn="l"/>
              </a:tabLst>
            </a:pPr>
            <a:r>
              <a:rPr sz="4000" dirty="0">
                <a:latin typeface="Times New Roman"/>
                <a:cs typeface="Times New Roman"/>
              </a:rPr>
              <a:t>No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reassembly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needed</a:t>
            </a:r>
            <a:endParaRPr sz="40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756285" algn="l"/>
              </a:tabLst>
            </a:pPr>
            <a:r>
              <a:rPr sz="4000" dirty="0">
                <a:latin typeface="Times New Roman"/>
                <a:cs typeface="Times New Roman"/>
              </a:rPr>
              <a:t>Possible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write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subroutines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different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languages</a:t>
            </a:r>
            <a:endParaRPr sz="4000">
              <a:latin typeface="Times New Roman"/>
              <a:cs typeface="Times New Roman"/>
            </a:endParaRPr>
          </a:p>
          <a:p>
            <a:pPr marL="755015" marR="5080" indent="-742950" algn="just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756285" algn="l"/>
              </a:tabLst>
            </a:pPr>
            <a:r>
              <a:rPr sz="4000" dirty="0">
                <a:latin typeface="Times New Roman"/>
                <a:cs typeface="Times New Roman"/>
              </a:rPr>
              <a:t>There</a:t>
            </a:r>
            <a:r>
              <a:rPr sz="4000" spc="7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7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no</a:t>
            </a:r>
            <a:r>
              <a:rPr sz="4000" spc="7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wastage</a:t>
            </a:r>
            <a:r>
              <a:rPr sz="4000" spc="7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7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memory</a:t>
            </a:r>
            <a:r>
              <a:rPr sz="4000" spc="7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because</a:t>
            </a:r>
            <a:r>
              <a:rPr sz="4000" spc="7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assembler</a:t>
            </a:r>
            <a:r>
              <a:rPr sz="4000" spc="78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is 	</a:t>
            </a:r>
            <a:r>
              <a:rPr sz="4000" dirty="0">
                <a:latin typeface="Times New Roman"/>
                <a:cs typeface="Times New Roman"/>
              </a:rPr>
              <a:t>not</a:t>
            </a:r>
            <a:r>
              <a:rPr sz="4000" spc="4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placed</a:t>
            </a:r>
            <a:r>
              <a:rPr sz="4000" spc="4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5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memory</a:t>
            </a:r>
            <a:r>
              <a:rPr sz="4000" spc="4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so</a:t>
            </a:r>
            <a:r>
              <a:rPr sz="4000" spc="50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more</a:t>
            </a:r>
            <a:r>
              <a:rPr sz="4000" spc="5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memory</a:t>
            </a:r>
            <a:r>
              <a:rPr sz="4000" spc="5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4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available</a:t>
            </a:r>
            <a:r>
              <a:rPr sz="4000" spc="509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to 	</a:t>
            </a:r>
            <a:r>
              <a:rPr sz="4000" spc="-20" dirty="0">
                <a:latin typeface="Times New Roman"/>
                <a:cs typeface="Times New Roman"/>
              </a:rPr>
              <a:t>user.</a:t>
            </a:r>
            <a:endParaRPr sz="4000">
              <a:latin typeface="Times New Roman"/>
              <a:cs typeface="Times New Roman"/>
            </a:endParaRPr>
          </a:p>
          <a:p>
            <a:pPr marL="755650" indent="-742950" algn="just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755650" algn="l"/>
              </a:tabLst>
            </a:pPr>
            <a:r>
              <a:rPr sz="4000" dirty="0">
                <a:latin typeface="Times New Roman"/>
                <a:cs typeface="Times New Roman"/>
              </a:rPr>
              <a:t>Avoid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drawbacks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Compile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Go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Loader</a:t>
            </a:r>
            <a:r>
              <a:rPr sz="3600" spc="-1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1" y="208788"/>
            <a:ext cx="12857988" cy="1377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800" spc="5" dirty="0"/>
              <a:t>DISAD</a:t>
            </a:r>
            <a:r>
              <a:rPr sz="4800" spc="-610" dirty="0"/>
              <a:t>V</a:t>
            </a:r>
            <a:r>
              <a:rPr sz="4800" spc="5" dirty="0"/>
              <a:t>AN</a:t>
            </a:r>
            <a:r>
              <a:rPr sz="4800" spc="-350" dirty="0"/>
              <a:t>T</a:t>
            </a:r>
            <a:r>
              <a:rPr sz="4800" spc="5" dirty="0"/>
              <a:t>AGES</a:t>
            </a:r>
            <a:r>
              <a:rPr sz="4800" spc="-185" dirty="0"/>
              <a:t> </a:t>
            </a:r>
            <a:r>
              <a:rPr sz="4800" dirty="0"/>
              <a:t>OF</a:t>
            </a:r>
            <a:r>
              <a:rPr sz="4800" spc="-254" dirty="0"/>
              <a:t> </a:t>
            </a:r>
            <a:r>
              <a:rPr sz="4800" dirty="0"/>
              <a:t>GENERAL</a:t>
            </a:r>
            <a:r>
              <a:rPr sz="4800" spc="-300" dirty="0"/>
              <a:t> </a:t>
            </a:r>
            <a:r>
              <a:rPr sz="4800" spc="-10" dirty="0"/>
              <a:t>LOADER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4538" y="1735581"/>
            <a:ext cx="12411075" cy="373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dirty="0">
                <a:latin typeface="Times New Roman"/>
                <a:cs typeface="Times New Roman"/>
              </a:rPr>
              <a:t>Some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portion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memory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occupied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by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loader</a:t>
            </a:r>
            <a:endParaRPr sz="40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50000"/>
              </a:lnSpc>
              <a:spcBef>
                <a:spcPts val="1405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dirty="0">
                <a:latin typeface="Times New Roman"/>
                <a:cs typeface="Times New Roman"/>
              </a:rPr>
              <a:t>General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loader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cannot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handle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different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object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model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from </a:t>
            </a:r>
            <a:r>
              <a:rPr sz="4000" dirty="0">
                <a:latin typeface="Times New Roman"/>
                <a:cs typeface="Times New Roman"/>
              </a:rPr>
              <a:t>other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computer.</a:t>
            </a:r>
            <a:endParaRPr sz="4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795"/>
              </a:spcBef>
              <a:buFont typeface="Arial MT"/>
              <a:buChar char="•"/>
              <a:tabLst>
                <a:tab pos="469900" algn="l"/>
              </a:tabLst>
            </a:pPr>
            <a:r>
              <a:rPr sz="4000" dirty="0">
                <a:latin typeface="Times New Roman"/>
                <a:cs typeface="Times New Roman"/>
              </a:rPr>
              <a:t>Dependenacy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issues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5" y="0"/>
            <a:ext cx="12985115" cy="65405"/>
          </a:xfrm>
          <a:custGeom>
            <a:avLst/>
            <a:gdLst/>
            <a:ahLst/>
            <a:cxnLst/>
            <a:rect l="l" t="t" r="r" b="b"/>
            <a:pathLst>
              <a:path w="12985115" h="65405">
                <a:moveTo>
                  <a:pt x="0" y="65277"/>
                </a:moveTo>
                <a:lnTo>
                  <a:pt x="12984836" y="65277"/>
                </a:lnTo>
                <a:lnTo>
                  <a:pt x="12984836" y="0"/>
                </a:lnTo>
                <a:lnTo>
                  <a:pt x="0" y="0"/>
                </a:lnTo>
                <a:lnTo>
                  <a:pt x="0" y="65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178"/>
            <a:ext cx="13004800" cy="9726930"/>
          </a:xfrm>
          <a:custGeom>
            <a:avLst/>
            <a:gdLst/>
            <a:ahLst/>
            <a:cxnLst/>
            <a:rect l="l" t="t" r="r" b="b"/>
            <a:pathLst>
              <a:path w="13004800" h="9726930">
                <a:moveTo>
                  <a:pt x="0" y="9691949"/>
                </a:moveTo>
                <a:lnTo>
                  <a:pt x="13004800" y="9691949"/>
                </a:lnTo>
              </a:path>
              <a:path w="13004800" h="9726930">
                <a:moveTo>
                  <a:pt x="19455" y="0"/>
                </a:moveTo>
                <a:lnTo>
                  <a:pt x="19456" y="9691949"/>
                </a:lnTo>
              </a:path>
              <a:path w="13004800" h="9726930">
                <a:moveTo>
                  <a:pt x="12982067" y="34417"/>
                </a:moveTo>
                <a:lnTo>
                  <a:pt x="12982067" y="9726421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638" y="1061972"/>
            <a:ext cx="12416155" cy="796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5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Absolute</a:t>
            </a:r>
            <a:r>
              <a:rPr sz="3600" b="1" spc="210" dirty="0">
                <a:latin typeface="Times New Roman"/>
                <a:cs typeface="Times New Roman"/>
              </a:rPr>
              <a:t>  </a:t>
            </a:r>
            <a:r>
              <a:rPr sz="3600" b="1" dirty="0">
                <a:latin typeface="Times New Roman"/>
                <a:cs typeface="Times New Roman"/>
              </a:rPr>
              <a:t>Loader:</a:t>
            </a:r>
            <a:r>
              <a:rPr sz="3600" b="1" spc="2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2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loads</a:t>
            </a:r>
            <a:r>
              <a:rPr sz="3600" spc="22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21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2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at</a:t>
            </a:r>
            <a:r>
              <a:rPr sz="3600" spc="2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21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specific</a:t>
            </a:r>
            <a:r>
              <a:rPr sz="3600" spc="215" dirty="0">
                <a:latin typeface="Times New Roman"/>
                <a:cs typeface="Times New Roman"/>
              </a:rPr>
              <a:t>  </a:t>
            </a:r>
            <a:r>
              <a:rPr sz="3600" spc="-10" dirty="0">
                <a:latin typeface="Times New Roman"/>
                <a:cs typeface="Times New Roman"/>
              </a:rPr>
              <a:t>memory </a:t>
            </a:r>
            <a:r>
              <a:rPr sz="3600" dirty="0">
                <a:latin typeface="Times New Roman"/>
                <a:cs typeface="Times New Roman"/>
              </a:rPr>
              <a:t>location,</a:t>
            </a:r>
            <a:r>
              <a:rPr sz="3600" spc="50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specified</a:t>
            </a:r>
            <a:r>
              <a:rPr sz="3600" spc="5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5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program’s</a:t>
            </a:r>
            <a:r>
              <a:rPr sz="3600" spc="5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object</a:t>
            </a:r>
            <a:r>
              <a:rPr sz="3600" spc="5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code.</a:t>
            </a:r>
            <a:r>
              <a:rPr sz="3600" spc="5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5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location</a:t>
            </a:r>
            <a:r>
              <a:rPr sz="3600" spc="52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usually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absolute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does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not</a:t>
            </a: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change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when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loaded </a:t>
            </a:r>
            <a:r>
              <a:rPr sz="3600" dirty="0">
                <a:latin typeface="Times New Roman"/>
                <a:cs typeface="Times New Roman"/>
              </a:rPr>
              <a:t>into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memory.</a:t>
            </a:r>
            <a:endParaRPr sz="3600">
              <a:latin typeface="Times New Roman"/>
              <a:cs typeface="Times New Roman"/>
            </a:endParaRPr>
          </a:p>
          <a:p>
            <a:pPr marL="584200" indent="-571500" algn="just">
              <a:lnSpc>
                <a:spcPct val="100000"/>
              </a:lnSpc>
              <a:spcBef>
                <a:spcPts val="2175"/>
              </a:spcBef>
              <a:buFont typeface="Arial MT"/>
              <a:buChar char="•"/>
              <a:tabLst>
                <a:tab pos="584200" algn="l"/>
              </a:tabLst>
            </a:pP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Absolute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loader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simplest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all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other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loaders.</a:t>
            </a:r>
            <a:endParaRPr sz="3600">
              <a:latin typeface="Times New Roman"/>
              <a:cs typeface="Times New Roman"/>
            </a:endParaRPr>
          </a:p>
          <a:p>
            <a:pPr marL="584200" marR="10795" indent="-572135" algn="just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584200" algn="l"/>
              </a:tabLst>
            </a:pP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1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takes</a:t>
            </a:r>
            <a:r>
              <a:rPr sz="3600" spc="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output</a:t>
            </a:r>
            <a:r>
              <a:rPr sz="3600" spc="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1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Assembler</a:t>
            </a:r>
            <a:r>
              <a:rPr sz="3600" spc="2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1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</a:t>
            </a:r>
            <a:r>
              <a:rPr sz="3600" spc="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into</a:t>
            </a:r>
            <a:r>
              <a:rPr sz="3600" spc="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memory</a:t>
            </a:r>
            <a:r>
              <a:rPr sz="3600" spc="2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without relocation.</a:t>
            </a:r>
            <a:endParaRPr sz="3600">
              <a:latin typeface="Times New Roman"/>
              <a:cs typeface="Times New Roman"/>
            </a:endParaRPr>
          </a:p>
          <a:p>
            <a:pPr marL="584200" marR="5080" indent="-572135" algn="just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584200" algn="l"/>
              </a:tabLst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8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output</a:t>
            </a:r>
            <a:r>
              <a:rPr sz="3600" spc="8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86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8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assembler</a:t>
            </a:r>
            <a:r>
              <a:rPr sz="3600" spc="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8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8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stored</a:t>
            </a:r>
            <a:r>
              <a:rPr sz="3600" spc="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</a:t>
            </a:r>
            <a:r>
              <a:rPr sz="3600" spc="8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any</a:t>
            </a:r>
            <a:r>
              <a:rPr sz="3600" spc="8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machine </a:t>
            </a:r>
            <a:r>
              <a:rPr sz="3600" dirty="0">
                <a:latin typeface="Times New Roman"/>
                <a:cs typeface="Times New Roman"/>
              </a:rPr>
              <a:t>readable</a:t>
            </a:r>
            <a:r>
              <a:rPr sz="3600" spc="5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form</a:t>
            </a:r>
            <a:r>
              <a:rPr sz="3600" spc="5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5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storage,</a:t>
            </a:r>
            <a:r>
              <a:rPr sz="3600" spc="5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But</a:t>
            </a:r>
            <a:r>
              <a:rPr sz="3600" spc="5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most</a:t>
            </a:r>
            <a:r>
              <a:rPr sz="3600" spc="5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commonly</a:t>
            </a:r>
            <a:r>
              <a:rPr sz="3600" spc="5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5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5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stored</a:t>
            </a:r>
            <a:r>
              <a:rPr sz="3600" spc="58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on </a:t>
            </a:r>
            <a:r>
              <a:rPr sz="3600" dirty="0">
                <a:latin typeface="Times New Roman"/>
                <a:cs typeface="Times New Roman"/>
              </a:rPr>
              <a:t>punched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cards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magnetic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tape,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disk,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drum.</a:t>
            </a:r>
            <a:endParaRPr sz="3600">
              <a:latin typeface="Times New Roman"/>
              <a:cs typeface="Times New Roman"/>
            </a:endParaRPr>
          </a:p>
          <a:p>
            <a:pPr marL="584200" indent="-571500" algn="just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584200" algn="l"/>
              </a:tabLst>
            </a:pP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loads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binary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memory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Execution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935" y="0"/>
            <a:ext cx="9537192" cy="17419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25370" y="96139"/>
            <a:ext cx="84201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ABSOLUTE</a:t>
            </a:r>
            <a:r>
              <a:rPr sz="6600" spc="55" dirty="0"/>
              <a:t> </a:t>
            </a:r>
            <a:r>
              <a:rPr sz="6600" spc="-10" dirty="0"/>
              <a:t>LOADER</a:t>
            </a:r>
            <a:endParaRPr sz="6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806195"/>
            <a:ext cx="6390132" cy="746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400" y="2667000"/>
            <a:ext cx="10668000" cy="6172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05"/>
              </a:lnSpc>
            </a:pPr>
            <a:r>
              <a:rPr spc="-25" dirty="0"/>
              <a:t>39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806195"/>
            <a:ext cx="7234428" cy="746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8391" y="2182246"/>
            <a:ext cx="12299950" cy="5283835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465455" indent="-452755" algn="just">
              <a:lnSpc>
                <a:spcPct val="100000"/>
              </a:lnSpc>
              <a:spcBef>
                <a:spcPts val="2860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5455" algn="l"/>
              </a:tabLst>
            </a:pPr>
            <a:r>
              <a:rPr sz="4600" dirty="0">
                <a:latin typeface="Times New Roman"/>
                <a:cs typeface="Times New Roman"/>
              </a:rPr>
              <a:t>Binary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program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stored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file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that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contains:</a:t>
            </a:r>
            <a:endParaRPr sz="4600">
              <a:latin typeface="Times New Roman"/>
              <a:cs typeface="Times New Roman"/>
            </a:endParaRPr>
          </a:p>
          <a:p>
            <a:pPr marL="464820" marR="5080" indent="-452755" algn="just">
              <a:lnSpc>
                <a:spcPct val="15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6725" algn="l"/>
              </a:tabLst>
            </a:pPr>
            <a:r>
              <a:rPr sz="4600" dirty="0">
                <a:solidFill>
                  <a:srgbClr val="FF0000"/>
                </a:solidFill>
                <a:latin typeface="Times New Roman"/>
                <a:cs typeface="Times New Roman"/>
              </a:rPr>
              <a:t>Header</a:t>
            </a:r>
            <a:r>
              <a:rPr sz="4600" spc="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FF0000"/>
                </a:solidFill>
                <a:latin typeface="Times New Roman"/>
                <a:cs typeface="Times New Roman"/>
              </a:rPr>
              <a:t>records:</a:t>
            </a:r>
            <a:r>
              <a:rPr sz="4600" spc="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Contains</a:t>
            </a:r>
            <a:r>
              <a:rPr sz="4600" spc="5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load</a:t>
            </a:r>
            <a:r>
              <a:rPr sz="4600" spc="5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Origin</a:t>
            </a:r>
            <a:r>
              <a:rPr sz="4600" spc="6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,Length</a:t>
            </a:r>
            <a:r>
              <a:rPr sz="4600" spc="575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of 	</a:t>
            </a:r>
            <a:r>
              <a:rPr sz="4600" dirty="0">
                <a:latin typeface="Times New Roman"/>
                <a:cs typeface="Times New Roman"/>
              </a:rPr>
              <a:t>code,</a:t>
            </a:r>
            <a:r>
              <a:rPr sz="4600" spc="27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load</a:t>
            </a:r>
            <a:r>
              <a:rPr sz="4600" spc="27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time</a:t>
            </a:r>
            <a:r>
              <a:rPr sz="4600" spc="29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execution</a:t>
            </a:r>
            <a:r>
              <a:rPr sz="4600" spc="29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starting</a:t>
            </a:r>
            <a:r>
              <a:rPr sz="4600" spc="29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address</a:t>
            </a:r>
            <a:r>
              <a:rPr sz="4600" spc="295" dirty="0">
                <a:latin typeface="Times New Roman"/>
                <a:cs typeface="Times New Roman"/>
              </a:rPr>
              <a:t>  </a:t>
            </a:r>
            <a:r>
              <a:rPr sz="4600" spc="-25" dirty="0">
                <a:latin typeface="Times New Roman"/>
                <a:cs typeface="Times New Roman"/>
              </a:rPr>
              <a:t>of 	</a:t>
            </a:r>
            <a:r>
              <a:rPr sz="4600" spc="-10" dirty="0">
                <a:latin typeface="Times New Roman"/>
                <a:cs typeface="Times New Roman"/>
              </a:rPr>
              <a:t>program.</a:t>
            </a:r>
            <a:endParaRPr sz="4600">
              <a:latin typeface="Times New Roman"/>
              <a:cs typeface="Times New Roman"/>
            </a:endParaRPr>
          </a:p>
          <a:p>
            <a:pPr marL="465455" indent="-452755" algn="just">
              <a:lnSpc>
                <a:spcPct val="100000"/>
              </a:lnSpc>
              <a:spcBef>
                <a:spcPts val="2760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5455" algn="l"/>
              </a:tabLst>
            </a:pPr>
            <a:r>
              <a:rPr sz="46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r>
              <a:rPr sz="46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FF0000"/>
                </a:solidFill>
                <a:latin typeface="Times New Roman"/>
                <a:cs typeface="Times New Roman"/>
              </a:rPr>
              <a:t>record:</a:t>
            </a:r>
            <a:r>
              <a:rPr sz="46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contains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entry</a:t>
            </a:r>
            <a:r>
              <a:rPr sz="4600" spc="-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point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execution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05"/>
              </a:lnSpc>
            </a:pPr>
            <a:r>
              <a:rPr spc="-25" dirty="0"/>
              <a:t>40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96772"/>
            <a:ext cx="12591415" cy="851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 algn="just">
              <a:lnSpc>
                <a:spcPct val="150000"/>
              </a:lnSpc>
              <a:spcBef>
                <a:spcPts val="100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Computer</a:t>
            </a:r>
            <a:r>
              <a:rPr sz="40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:</a:t>
            </a:r>
            <a:r>
              <a:rPr sz="4000" b="1" spc="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programmable</a:t>
            </a:r>
            <a:r>
              <a:rPr sz="4000" spc="1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device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that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store,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retrieve,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process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data.(Combination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H/w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&amp;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S/w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804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Hardware</a:t>
            </a:r>
            <a:r>
              <a:rPr sz="40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: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things</a:t>
            </a:r>
            <a:r>
              <a:rPr sz="4000" spc="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which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we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touch.</a:t>
            </a:r>
            <a:endParaRPr sz="4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795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40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things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which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we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cannt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touch.(Can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only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see)</a:t>
            </a:r>
            <a:endParaRPr sz="4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2270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Programming:</a:t>
            </a:r>
            <a:r>
              <a:rPr sz="4000" b="1" spc="780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34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programming</a:t>
            </a:r>
            <a:r>
              <a:rPr sz="4000" spc="36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language</a:t>
            </a:r>
            <a:r>
              <a:rPr sz="4000" spc="34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34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34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set</a:t>
            </a:r>
            <a:r>
              <a:rPr sz="4000" spc="350" dirty="0">
                <a:latin typeface="Times New Roman"/>
                <a:cs typeface="Times New Roman"/>
              </a:rPr>
              <a:t>  </a:t>
            </a:r>
            <a:r>
              <a:rPr sz="4000" spc="-25" dirty="0">
                <a:latin typeface="Times New Roman"/>
                <a:cs typeface="Times New Roman"/>
              </a:rPr>
              <a:t>of </a:t>
            </a:r>
            <a:r>
              <a:rPr sz="4000" dirty="0">
                <a:latin typeface="Times New Roman"/>
                <a:cs typeface="Times New Roman"/>
              </a:rPr>
              <a:t>commands,</a:t>
            </a:r>
            <a:r>
              <a:rPr sz="4000" spc="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instructions,</a:t>
            </a:r>
            <a:r>
              <a:rPr sz="4000" spc="1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96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other</a:t>
            </a:r>
            <a:r>
              <a:rPr sz="4000" spc="99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syntax</a:t>
            </a:r>
            <a:r>
              <a:rPr sz="4000" spc="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use</a:t>
            </a:r>
            <a:r>
              <a:rPr sz="4000" spc="96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9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create  </a:t>
            </a:r>
            <a:r>
              <a:rPr sz="4000" spc="-50" dirty="0">
                <a:latin typeface="Times New Roman"/>
                <a:cs typeface="Times New Roman"/>
              </a:rPr>
              <a:t>a </a:t>
            </a:r>
            <a:r>
              <a:rPr sz="4000" dirty="0">
                <a:latin typeface="Times New Roman"/>
                <a:cs typeface="Times New Roman"/>
              </a:rPr>
              <a:t>software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program.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40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Information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form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computer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use</a:t>
            </a:r>
            <a:endParaRPr sz="4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05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sz="40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Any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knowledge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that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communicated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6171" y="-17271"/>
            <a:ext cx="5032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0000CC"/>
                </a:solidFill>
              </a:rPr>
              <a:t>Introduction</a:t>
            </a:r>
            <a:endParaRPr sz="7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227" y="0"/>
            <a:ext cx="11917680" cy="2112645"/>
            <a:chOff x="681227" y="0"/>
            <a:chExt cx="11917680" cy="2112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227" y="0"/>
              <a:ext cx="11917680" cy="1380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9787" y="399287"/>
              <a:ext cx="4285488" cy="17129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2116" y="-118491"/>
            <a:ext cx="10725785" cy="167195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731895" marR="5080" indent="-3719195">
              <a:lnSpc>
                <a:spcPts val="5760"/>
              </a:lnSpc>
              <a:spcBef>
                <a:spcPts val="1490"/>
              </a:spcBef>
            </a:pPr>
            <a:r>
              <a:rPr dirty="0"/>
              <a:t>AD</a:t>
            </a:r>
            <a:r>
              <a:rPr spc="-780" dirty="0"/>
              <a:t>V</a:t>
            </a:r>
            <a:r>
              <a:rPr dirty="0"/>
              <a:t>AN</a:t>
            </a:r>
            <a:r>
              <a:rPr spc="-450" dirty="0"/>
              <a:t>T</a:t>
            </a:r>
            <a:r>
              <a:rPr dirty="0"/>
              <a:t>AGES</a:t>
            </a:r>
            <a:r>
              <a:rPr spc="-185" dirty="0"/>
              <a:t> </a:t>
            </a:r>
            <a:r>
              <a:rPr dirty="0"/>
              <a:t>OF</a:t>
            </a:r>
            <a:r>
              <a:rPr spc="-575" dirty="0"/>
              <a:t> </a:t>
            </a:r>
            <a:r>
              <a:rPr spc="-10" dirty="0"/>
              <a:t>ABSOLUTE LOADER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7" name="object 7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4045" y="1818824"/>
            <a:ext cx="12411075" cy="579374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1505"/>
              </a:spcBef>
              <a:buAutoNum type="arabicPeriod"/>
              <a:tabLst>
                <a:tab pos="756285" algn="l"/>
              </a:tabLst>
            </a:pPr>
            <a:r>
              <a:rPr sz="4000" dirty="0">
                <a:latin typeface="Times New Roman"/>
                <a:cs typeface="Times New Roman"/>
              </a:rPr>
              <a:t>It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simple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implement</a:t>
            </a:r>
            <a:endParaRPr sz="40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756285" algn="l"/>
              </a:tabLst>
            </a:pPr>
            <a:r>
              <a:rPr sz="4000" dirty="0">
                <a:latin typeface="Times New Roman"/>
                <a:cs typeface="Times New Roman"/>
              </a:rPr>
              <a:t>No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relocation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required.</a:t>
            </a:r>
            <a:endParaRPr sz="40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756285" algn="l"/>
              </a:tabLst>
            </a:pP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process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execution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efficient.</a:t>
            </a:r>
            <a:endParaRPr sz="4000">
              <a:latin typeface="Times New Roman"/>
              <a:cs typeface="Times New Roman"/>
            </a:endParaRPr>
          </a:p>
          <a:p>
            <a:pPr marL="755015" marR="5080" indent="-742950" algn="just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756285" algn="l"/>
              </a:tabLst>
            </a:pP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4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task</a:t>
            </a:r>
            <a:r>
              <a:rPr sz="4000" spc="4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4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loader</a:t>
            </a:r>
            <a:r>
              <a:rPr sz="4000" spc="4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becomes</a:t>
            </a:r>
            <a:r>
              <a:rPr sz="4000" spc="4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simpler</a:t>
            </a:r>
            <a:r>
              <a:rPr sz="4000" spc="45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</a:t>
            </a:r>
            <a:r>
              <a:rPr sz="4000" spc="4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it</a:t>
            </a:r>
            <a:r>
              <a:rPr sz="4000" spc="4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simply</a:t>
            </a:r>
            <a:r>
              <a:rPr sz="4000" spc="47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obeys 	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2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instruction</a:t>
            </a:r>
            <a:r>
              <a:rPr sz="4000" spc="2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regarding</a:t>
            </a:r>
            <a:r>
              <a:rPr sz="4000" spc="2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where</a:t>
            </a:r>
            <a:r>
              <a:rPr sz="4000" spc="2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2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place</a:t>
            </a:r>
            <a:r>
              <a:rPr sz="4000" spc="2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22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object</a:t>
            </a:r>
            <a:r>
              <a:rPr sz="4000" spc="24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code 	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main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memory.</a:t>
            </a:r>
            <a:endParaRPr sz="4000">
              <a:latin typeface="Times New Roman"/>
              <a:cs typeface="Times New Roman"/>
            </a:endParaRPr>
          </a:p>
          <a:p>
            <a:pPr marL="755015" marR="7620" indent="-742950" algn="just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756285" algn="l"/>
              </a:tabLst>
            </a:pPr>
            <a:r>
              <a:rPr sz="4000" dirty="0">
                <a:latin typeface="Times New Roman"/>
                <a:cs typeface="Times New Roman"/>
              </a:rPr>
              <a:t>This</a:t>
            </a:r>
            <a:r>
              <a:rPr sz="4000" spc="1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scheme</a:t>
            </a:r>
            <a:r>
              <a:rPr sz="4000" spc="2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allows</a:t>
            </a:r>
            <a:r>
              <a:rPr sz="4000" spc="1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multiple</a:t>
            </a:r>
            <a:r>
              <a:rPr sz="4000" spc="1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programs</a:t>
            </a:r>
            <a:r>
              <a:rPr sz="4000" spc="2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or  the</a:t>
            </a:r>
            <a:r>
              <a:rPr sz="4000" spc="5" dirty="0">
                <a:latin typeface="Times New Roman"/>
                <a:cs typeface="Times New Roman"/>
              </a:rPr>
              <a:t>  </a:t>
            </a:r>
            <a:r>
              <a:rPr sz="4000" spc="-10" dirty="0">
                <a:latin typeface="Times New Roman"/>
                <a:cs typeface="Times New Roman"/>
              </a:rPr>
              <a:t>source 	</a:t>
            </a:r>
            <a:r>
              <a:rPr sz="4000" dirty="0">
                <a:latin typeface="Times New Roman"/>
                <a:cs typeface="Times New Roman"/>
              </a:rPr>
              <a:t>programs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written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different</a:t>
            </a:r>
            <a:r>
              <a:rPr sz="4000" spc="1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languages</a:t>
            </a:r>
            <a:r>
              <a:rPr sz="3600" spc="-1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5" y="0"/>
            <a:ext cx="13002895" cy="2112645"/>
            <a:chOff x="1525" y="0"/>
            <a:chExt cx="13002895" cy="2112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" y="0"/>
              <a:ext cx="13002766" cy="1380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7115" y="399287"/>
              <a:ext cx="4285488" cy="17129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021" y="-118491"/>
            <a:ext cx="11998325" cy="167195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4368165" marR="5080" indent="-4356100">
              <a:lnSpc>
                <a:spcPts val="5760"/>
              </a:lnSpc>
              <a:spcBef>
                <a:spcPts val="1490"/>
              </a:spcBef>
            </a:pPr>
            <a:r>
              <a:rPr spc="-10" dirty="0"/>
              <a:t>DISAD</a:t>
            </a:r>
            <a:r>
              <a:rPr spc="-785" dirty="0"/>
              <a:t>V</a:t>
            </a:r>
            <a:r>
              <a:rPr spc="-10" dirty="0"/>
              <a:t>AN</a:t>
            </a:r>
            <a:r>
              <a:rPr spc="-459" dirty="0"/>
              <a:t>T</a:t>
            </a:r>
            <a:r>
              <a:rPr spc="-10" dirty="0"/>
              <a:t>AGES</a:t>
            </a:r>
            <a:r>
              <a:rPr spc="-160" dirty="0"/>
              <a:t> </a:t>
            </a:r>
            <a:r>
              <a:rPr dirty="0"/>
              <a:t>OF</a:t>
            </a:r>
            <a:r>
              <a:rPr spc="-560" dirty="0"/>
              <a:t> </a:t>
            </a:r>
            <a:r>
              <a:rPr spc="-10" dirty="0"/>
              <a:t>ABSOLUTE LOADER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7" name="object 7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4538" y="2192126"/>
            <a:ext cx="12416790" cy="586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marR="5080" indent="-744220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756285" algn="l"/>
                <a:tab pos="3559175" algn="l"/>
                <a:tab pos="4787900" algn="l"/>
                <a:tab pos="6506845" algn="l"/>
                <a:tab pos="7363459" algn="l"/>
                <a:tab pos="9369425" algn="l"/>
                <a:tab pos="11143615" algn="l"/>
                <a:tab pos="11771630" algn="l"/>
              </a:tabLst>
            </a:pPr>
            <a:r>
              <a:rPr sz="4000" spc="-10" dirty="0">
                <a:latin typeface="Times New Roman"/>
                <a:cs typeface="Times New Roman"/>
              </a:rPr>
              <a:t>Programmer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must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specify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the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starting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address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to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the </a:t>
            </a:r>
            <a:r>
              <a:rPr sz="4000" dirty="0">
                <a:latin typeface="Times New Roman"/>
                <a:cs typeface="Times New Roman"/>
              </a:rPr>
              <a:t>assembler</a:t>
            </a:r>
            <a:r>
              <a:rPr sz="4000" spc="11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for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where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it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should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loaded.</a:t>
            </a:r>
            <a:endParaRPr sz="4000">
              <a:latin typeface="Times New Roman"/>
              <a:cs typeface="Times New Roman"/>
            </a:endParaRPr>
          </a:p>
          <a:p>
            <a:pPr marL="756285" marR="5715" indent="-744220">
              <a:lnSpc>
                <a:spcPct val="150000"/>
              </a:lnSpc>
              <a:spcBef>
                <a:spcPts val="1405"/>
              </a:spcBef>
              <a:buAutoNum type="arabicPeriod"/>
              <a:tabLst>
                <a:tab pos="756285" algn="l"/>
                <a:tab pos="1499870" algn="l"/>
                <a:tab pos="4335145" algn="l"/>
                <a:tab pos="5624195" algn="l"/>
                <a:tab pos="7054215" algn="l"/>
                <a:tab pos="9055735" algn="l"/>
                <a:tab pos="11972925" algn="l"/>
              </a:tabLst>
            </a:pPr>
            <a:r>
              <a:rPr sz="4000" spc="-25" dirty="0">
                <a:latin typeface="Times New Roman"/>
                <a:cs typeface="Times New Roman"/>
              </a:rPr>
              <a:t>so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programmer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must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know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memory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management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as </a:t>
            </a:r>
            <a:r>
              <a:rPr sz="4000" dirty="0">
                <a:latin typeface="Times New Roman"/>
                <a:cs typeface="Times New Roman"/>
              </a:rPr>
              <a:t>well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memory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status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at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any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time.</a:t>
            </a:r>
            <a:endParaRPr sz="4000">
              <a:latin typeface="Times New Roman"/>
              <a:cs typeface="Times New Roman"/>
            </a:endParaRPr>
          </a:p>
          <a:p>
            <a:pPr marL="756285" marR="10160" indent="-744220">
              <a:lnSpc>
                <a:spcPct val="150000"/>
              </a:lnSpc>
              <a:spcBef>
                <a:spcPts val="1395"/>
              </a:spcBef>
              <a:buAutoNum type="arabicPeriod"/>
              <a:tabLst>
                <a:tab pos="756285" algn="l"/>
                <a:tab pos="1396365" algn="l"/>
                <a:tab pos="2068830" algn="l"/>
                <a:tab pos="3307715" algn="l"/>
                <a:tab pos="5300980" algn="l"/>
                <a:tab pos="6028690" algn="l"/>
                <a:tab pos="7988300" algn="l"/>
                <a:tab pos="8712200" algn="l"/>
                <a:tab pos="9924415" algn="l"/>
                <a:tab pos="10680065" algn="l"/>
              </a:tabLst>
            </a:pPr>
            <a:r>
              <a:rPr sz="4000" spc="-25" dirty="0">
                <a:latin typeface="Times New Roman"/>
                <a:cs typeface="Times New Roman"/>
              </a:rPr>
              <a:t>It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is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very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difficult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to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relocate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in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case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of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multiple subroutine.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806195"/>
            <a:ext cx="6390132" cy="7467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4936" y="2605227"/>
            <a:ext cx="9979660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080" indent="-454659">
              <a:lnSpc>
                <a:spcPct val="100000"/>
              </a:lnSpc>
              <a:spcBef>
                <a:spcPts val="95"/>
              </a:spcBef>
              <a:buChar char="•"/>
              <a:tabLst>
                <a:tab pos="466725" algn="l"/>
                <a:tab pos="583565" algn="l"/>
              </a:tabLst>
            </a:pPr>
            <a:r>
              <a:rPr sz="3650" dirty="0">
                <a:solidFill>
                  <a:srgbClr val="EFAC00"/>
                </a:solidFill>
                <a:latin typeface="Arial MT"/>
                <a:cs typeface="Arial MT"/>
              </a:rPr>
              <a:t>	</a:t>
            </a:r>
            <a:r>
              <a:rPr sz="4600" dirty="0">
                <a:solidFill>
                  <a:srgbClr val="006FC0"/>
                </a:solidFill>
                <a:latin typeface="Corbel"/>
                <a:cs typeface="Corbel"/>
              </a:rPr>
              <a:t>In</a:t>
            </a:r>
            <a:r>
              <a:rPr sz="4600" spc="-2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006FC0"/>
                </a:solidFill>
                <a:latin typeface="Corbel"/>
                <a:cs typeface="Corbel"/>
              </a:rPr>
              <a:t>absolute</a:t>
            </a:r>
            <a:r>
              <a:rPr sz="46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006FC0"/>
                </a:solidFill>
                <a:latin typeface="Corbel"/>
                <a:cs typeface="Corbel"/>
              </a:rPr>
              <a:t>loader</a:t>
            </a:r>
            <a:r>
              <a:rPr sz="46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006FC0"/>
                </a:solidFill>
                <a:latin typeface="Corbel"/>
                <a:cs typeface="Corbel"/>
              </a:rPr>
              <a:t>4</a:t>
            </a:r>
            <a:r>
              <a:rPr sz="4600" spc="-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006FC0"/>
                </a:solidFill>
                <a:latin typeface="Corbel"/>
                <a:cs typeface="Corbel"/>
              </a:rPr>
              <a:t>loader</a:t>
            </a:r>
            <a:r>
              <a:rPr sz="4600" spc="-10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006FC0"/>
                </a:solidFill>
                <a:latin typeface="Corbel"/>
                <a:cs typeface="Corbel"/>
              </a:rPr>
              <a:t>function</a:t>
            </a:r>
            <a:r>
              <a:rPr sz="4600" spc="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600" spc="-25" dirty="0">
                <a:solidFill>
                  <a:srgbClr val="006FC0"/>
                </a:solidFill>
                <a:latin typeface="Corbel"/>
                <a:cs typeface="Corbel"/>
              </a:rPr>
              <a:t>are </a:t>
            </a:r>
            <a:r>
              <a:rPr sz="4600" dirty="0">
                <a:solidFill>
                  <a:srgbClr val="006FC0"/>
                </a:solidFill>
                <a:latin typeface="Corbel"/>
                <a:cs typeface="Corbel"/>
              </a:rPr>
              <a:t>performed</a:t>
            </a:r>
            <a:r>
              <a:rPr sz="4600" spc="-19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600" spc="-25" dirty="0">
                <a:solidFill>
                  <a:srgbClr val="006FC0"/>
                </a:solidFill>
                <a:latin typeface="Corbel"/>
                <a:cs typeface="Corbel"/>
              </a:rPr>
              <a:t>by,</a:t>
            </a:r>
            <a:endParaRPr sz="4600">
              <a:latin typeface="Corbel"/>
              <a:cs typeface="Corbel"/>
            </a:endParaRPr>
          </a:p>
          <a:p>
            <a:pPr marL="466725" indent="-454025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6725" algn="l"/>
              </a:tabLst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Allocation:</a:t>
            </a:r>
            <a:r>
              <a:rPr sz="4600" spc="-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by</a:t>
            </a:r>
            <a:r>
              <a:rPr sz="4600" spc="-3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programmer</a:t>
            </a:r>
            <a:endParaRPr sz="4600">
              <a:latin typeface="Corbel"/>
              <a:cs typeface="Corbel"/>
            </a:endParaRPr>
          </a:p>
          <a:p>
            <a:pPr marL="466725" indent="-45402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6725" algn="l"/>
              </a:tabLst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Linking:</a:t>
            </a: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by</a:t>
            </a:r>
            <a:r>
              <a:rPr sz="4600" spc="-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programmer</a:t>
            </a:r>
            <a:endParaRPr sz="4600">
              <a:latin typeface="Corbel"/>
              <a:cs typeface="Corbel"/>
            </a:endParaRPr>
          </a:p>
          <a:p>
            <a:pPr marL="466725" indent="-454025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6725" algn="l"/>
              </a:tabLst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Relocation:</a:t>
            </a:r>
            <a:r>
              <a:rPr sz="4600" spc="-9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by</a:t>
            </a:r>
            <a:r>
              <a:rPr sz="4600" spc="-8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assembler</a:t>
            </a:r>
            <a:endParaRPr sz="4600">
              <a:latin typeface="Corbel"/>
              <a:cs typeface="Corbel"/>
            </a:endParaRPr>
          </a:p>
          <a:p>
            <a:pPr marL="466725" indent="-454025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6725" algn="l"/>
              </a:tabLst>
            </a:pP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Loading-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by</a:t>
            </a:r>
            <a:r>
              <a:rPr sz="4600" spc="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loader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8243" y="9318447"/>
            <a:ext cx="2381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25" dirty="0">
                <a:solidFill>
                  <a:srgbClr val="3E3E3E"/>
                </a:solidFill>
                <a:latin typeface="Corbel"/>
                <a:cs typeface="Corbel"/>
              </a:rPr>
              <a:t>43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495" y="9318447"/>
            <a:ext cx="1024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12" y="118871"/>
            <a:ext cx="11978640" cy="15468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422" rIns="0" bIns="0" rtlCol="0">
            <a:spAutoFit/>
          </a:bodyPr>
          <a:lstStyle/>
          <a:p>
            <a:pPr marL="47879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SUBROUTINE</a:t>
            </a:r>
            <a:r>
              <a:rPr sz="5400" spc="-25" dirty="0"/>
              <a:t> </a:t>
            </a:r>
            <a:r>
              <a:rPr sz="5400" dirty="0"/>
              <a:t>LINKAGE</a:t>
            </a:r>
            <a:r>
              <a:rPr sz="5400" spc="-30" dirty="0"/>
              <a:t> </a:t>
            </a:r>
            <a:r>
              <a:rPr sz="5400" spc="-10" dirty="0"/>
              <a:t>LOADER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668" y="1506479"/>
            <a:ext cx="12415520" cy="678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4000" b="1" dirty="0">
                <a:latin typeface="Times New Roman"/>
                <a:cs typeface="Times New Roman"/>
              </a:rPr>
              <a:t>Subroutine:</a:t>
            </a:r>
            <a:r>
              <a:rPr sz="4000" b="1" spc="37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36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given</a:t>
            </a:r>
            <a:r>
              <a:rPr sz="4000" spc="37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program</a:t>
            </a:r>
            <a:r>
              <a:rPr sz="4000" spc="38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,it</a:t>
            </a:r>
            <a:r>
              <a:rPr sz="4000" spc="37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37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often</a:t>
            </a:r>
            <a:r>
              <a:rPr sz="4000" spc="38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needed</a:t>
            </a:r>
            <a:r>
              <a:rPr sz="4000" spc="380" dirty="0">
                <a:latin typeface="Times New Roman"/>
                <a:cs typeface="Times New Roman"/>
              </a:rPr>
              <a:t>  </a:t>
            </a:r>
            <a:r>
              <a:rPr sz="4000" spc="-25" dirty="0">
                <a:latin typeface="Times New Roman"/>
                <a:cs typeface="Times New Roman"/>
              </a:rPr>
              <a:t>to </a:t>
            </a:r>
            <a:r>
              <a:rPr sz="4000" dirty="0">
                <a:latin typeface="Times New Roman"/>
                <a:cs typeface="Times New Roman"/>
              </a:rPr>
              <a:t>perform</a:t>
            </a:r>
            <a:r>
              <a:rPr sz="4000" spc="5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5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particular</a:t>
            </a:r>
            <a:r>
              <a:rPr sz="4000" spc="6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subtask</a:t>
            </a:r>
            <a:r>
              <a:rPr sz="4000" spc="5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many</a:t>
            </a:r>
            <a:r>
              <a:rPr sz="4000" spc="5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times</a:t>
            </a:r>
            <a:r>
              <a:rPr sz="4000" spc="5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on</a:t>
            </a:r>
            <a:r>
              <a:rPr sz="4000" spc="5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different</a:t>
            </a:r>
            <a:r>
              <a:rPr sz="4000" spc="61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data </a:t>
            </a:r>
            <a:r>
              <a:rPr sz="4000" dirty="0">
                <a:latin typeface="Times New Roman"/>
                <a:cs typeface="Times New Roman"/>
              </a:rPr>
              <a:t>values.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such</a:t>
            </a:r>
            <a:r>
              <a:rPr sz="4000" spc="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subtask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usually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called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6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subroutine.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4000" b="1" dirty="0">
                <a:latin typeface="Times New Roman"/>
                <a:cs typeface="Times New Roman"/>
              </a:rPr>
              <a:t>Subroutine</a:t>
            </a:r>
            <a:r>
              <a:rPr sz="4000" b="1" spc="2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linkage</a:t>
            </a:r>
            <a:r>
              <a:rPr sz="4000" b="1" spc="23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method:</a:t>
            </a:r>
            <a:r>
              <a:rPr sz="4000" b="1" spc="20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2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way</a:t>
            </a:r>
            <a:r>
              <a:rPr sz="4000" spc="2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2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which</a:t>
            </a:r>
            <a:r>
              <a:rPr sz="4000" spc="2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21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machine </a:t>
            </a:r>
            <a:r>
              <a:rPr sz="4000" dirty="0">
                <a:latin typeface="Times New Roman"/>
                <a:cs typeface="Times New Roman"/>
              </a:rPr>
              <a:t>makes</a:t>
            </a:r>
            <a:r>
              <a:rPr sz="4000" spc="9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it</a:t>
            </a:r>
            <a:r>
              <a:rPr sz="4000" spc="8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possible</a:t>
            </a:r>
            <a:r>
              <a:rPr sz="4000" spc="9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8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call</a:t>
            </a:r>
            <a:r>
              <a:rPr sz="4000" spc="9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9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return</a:t>
            </a:r>
            <a:r>
              <a:rPr sz="4000" spc="9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from</a:t>
            </a:r>
            <a:r>
              <a:rPr sz="4000" spc="9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subroutine</a:t>
            </a:r>
            <a:r>
              <a:rPr sz="4000" spc="90" dirty="0">
                <a:latin typeface="Times New Roman"/>
                <a:cs typeface="Times New Roman"/>
              </a:rPr>
              <a:t>  </a:t>
            </a:r>
            <a:r>
              <a:rPr sz="4000" spc="-25" dirty="0">
                <a:latin typeface="Times New Roman"/>
                <a:cs typeface="Times New Roman"/>
              </a:rPr>
              <a:t>is </a:t>
            </a:r>
            <a:r>
              <a:rPr sz="4000" dirty="0">
                <a:latin typeface="Times New Roman"/>
                <a:cs typeface="Times New Roman"/>
              </a:rPr>
              <a:t>referred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its</a:t>
            </a:r>
            <a:r>
              <a:rPr sz="4000" spc="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Subroutine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linkage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method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12192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10" dirty="0"/>
              <a:t> </a:t>
            </a:r>
            <a:r>
              <a:rPr dirty="0"/>
              <a:t>SUBROUTINE</a:t>
            </a:r>
            <a:r>
              <a:rPr spc="50" dirty="0"/>
              <a:t> </a:t>
            </a:r>
            <a:r>
              <a:rPr spc="-10" dirty="0"/>
              <a:t>LINKAGE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5000" y="1523997"/>
            <a:ext cx="4749292" cy="8153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87" y="4952998"/>
            <a:ext cx="7914258" cy="472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687" y="1524000"/>
            <a:ext cx="7880096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5819" y="0"/>
            <a:ext cx="11565890" cy="2062480"/>
            <a:chOff x="845819" y="0"/>
            <a:chExt cx="11565890" cy="2062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819" y="0"/>
              <a:ext cx="11565636" cy="14036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9223" y="515112"/>
              <a:ext cx="4168139" cy="15468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7939" y="49148"/>
            <a:ext cx="10492105" cy="150749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626485" marR="5080" indent="-3614420">
              <a:lnSpc>
                <a:spcPts val="5190"/>
              </a:lnSpc>
              <a:spcBef>
                <a:spcPts val="1345"/>
              </a:spcBef>
              <a:tabLst>
                <a:tab pos="4846955" algn="l"/>
              </a:tabLst>
            </a:pPr>
            <a:r>
              <a:rPr sz="5400" spc="100" dirty="0"/>
              <a:t>AD</a:t>
            </a:r>
            <a:r>
              <a:rPr sz="5400" spc="-605" dirty="0"/>
              <a:t>V</a:t>
            </a:r>
            <a:r>
              <a:rPr sz="5400" spc="100" dirty="0"/>
              <a:t>AN</a:t>
            </a:r>
            <a:r>
              <a:rPr sz="5400" spc="-295" dirty="0"/>
              <a:t>T</a:t>
            </a:r>
            <a:r>
              <a:rPr sz="5400" spc="100" dirty="0"/>
              <a:t>AGES</a:t>
            </a:r>
            <a:r>
              <a:rPr sz="5400" dirty="0"/>
              <a:t>	OF</a:t>
            </a:r>
            <a:r>
              <a:rPr sz="5400" spc="-295" dirty="0"/>
              <a:t> </a:t>
            </a:r>
            <a:r>
              <a:rPr sz="5400" spc="-10" dirty="0"/>
              <a:t>SUBROUTINE LINKAGE</a:t>
            </a:r>
            <a:endParaRPr sz="5400"/>
          </a:p>
        </p:txBody>
      </p:sp>
      <p:grpSp>
        <p:nvGrpSpPr>
          <p:cNvPr id="6" name="object 6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7" name="object 7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4668" y="1519280"/>
            <a:ext cx="12414885" cy="7788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 marR="9525" indent="-742950" algn="just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756285" algn="l"/>
              </a:tabLst>
            </a:pPr>
            <a:r>
              <a:rPr sz="3600" b="1" dirty="0">
                <a:latin typeface="Times New Roman"/>
                <a:cs typeface="Times New Roman"/>
              </a:rPr>
              <a:t>Code</a:t>
            </a:r>
            <a:r>
              <a:rPr sz="3600" b="1" spc="34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reuse:</a:t>
            </a:r>
            <a:r>
              <a:rPr sz="3600" b="1" spc="3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Subroutines</a:t>
            </a:r>
            <a:r>
              <a:rPr sz="3600" spc="3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3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reused</a:t>
            </a:r>
            <a:r>
              <a:rPr sz="3600" spc="3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3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multiple</a:t>
            </a:r>
            <a:r>
              <a:rPr sz="3600" spc="3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parts</a:t>
            </a:r>
            <a:r>
              <a:rPr sz="3600" spc="3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34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a 	</a:t>
            </a:r>
            <a:r>
              <a:rPr sz="3600" dirty="0">
                <a:latin typeface="Times New Roman"/>
                <a:cs typeface="Times New Roman"/>
              </a:rPr>
              <a:t>program,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save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time</a:t>
            </a:r>
            <a:r>
              <a:rPr sz="3600" spc="2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reduce</a:t>
            </a:r>
            <a:r>
              <a:rPr sz="3600" spc="2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amount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code 	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needs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written.</a:t>
            </a:r>
            <a:endParaRPr sz="3600">
              <a:latin typeface="Times New Roman"/>
              <a:cs typeface="Times New Roman"/>
            </a:endParaRPr>
          </a:p>
          <a:p>
            <a:pPr marL="755015" marR="5080" indent="-742950" algn="just">
              <a:lnSpc>
                <a:spcPct val="150000"/>
              </a:lnSpc>
              <a:spcBef>
                <a:spcPts val="1405"/>
              </a:spcBef>
              <a:buAutoNum type="arabicPeriod"/>
              <a:tabLst>
                <a:tab pos="756285" algn="l"/>
              </a:tabLst>
            </a:pPr>
            <a:r>
              <a:rPr sz="3600" b="1" dirty="0">
                <a:latin typeface="Times New Roman"/>
                <a:cs typeface="Times New Roman"/>
              </a:rPr>
              <a:t>Modularity:</a:t>
            </a:r>
            <a:r>
              <a:rPr sz="3600" b="1" spc="10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Subroutines</a:t>
            </a:r>
            <a:r>
              <a:rPr sz="3600" spc="12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help</a:t>
            </a:r>
            <a:r>
              <a:rPr sz="3600" spc="1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1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break</a:t>
            </a:r>
            <a:r>
              <a:rPr sz="3600" spc="114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complex</a:t>
            </a:r>
            <a:r>
              <a:rPr sz="3600" spc="125" dirty="0">
                <a:latin typeface="Times New Roman"/>
                <a:cs typeface="Times New Roman"/>
              </a:rPr>
              <a:t>  </a:t>
            </a:r>
            <a:r>
              <a:rPr sz="3600" spc="-10" dirty="0">
                <a:latin typeface="Times New Roman"/>
                <a:cs typeface="Times New Roman"/>
              </a:rPr>
              <a:t>programs 	</a:t>
            </a:r>
            <a:r>
              <a:rPr sz="3600" dirty="0">
                <a:latin typeface="Times New Roman"/>
                <a:cs typeface="Times New Roman"/>
              </a:rPr>
              <a:t>into</a:t>
            </a:r>
            <a:r>
              <a:rPr sz="3600" spc="6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smaller,</a:t>
            </a:r>
            <a:r>
              <a:rPr sz="3600" spc="6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6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manageable</a:t>
            </a:r>
            <a:r>
              <a:rPr sz="3600" spc="6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parts,</a:t>
            </a:r>
            <a:r>
              <a:rPr sz="3600" spc="6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making</a:t>
            </a:r>
            <a:r>
              <a:rPr sz="3600" spc="6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them</a:t>
            </a:r>
            <a:r>
              <a:rPr sz="3600" spc="6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easier</a:t>
            </a:r>
            <a:r>
              <a:rPr sz="3600" spc="65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to 	</a:t>
            </a:r>
            <a:r>
              <a:rPr sz="3600" dirty="0">
                <a:latin typeface="Times New Roman"/>
                <a:cs typeface="Times New Roman"/>
              </a:rPr>
              <a:t>understand,</a:t>
            </a:r>
            <a:r>
              <a:rPr sz="3600" spc="2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maintain,</a:t>
            </a:r>
            <a:r>
              <a:rPr sz="3600" spc="2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modify.</a:t>
            </a:r>
            <a:endParaRPr sz="3600">
              <a:latin typeface="Times New Roman"/>
              <a:cs typeface="Times New Roman"/>
            </a:endParaRPr>
          </a:p>
          <a:p>
            <a:pPr marL="755015" marR="8890" indent="-742950" algn="just">
              <a:lnSpc>
                <a:spcPct val="150000"/>
              </a:lnSpc>
              <a:spcBef>
                <a:spcPts val="1390"/>
              </a:spcBef>
              <a:buAutoNum type="arabicPeriod"/>
              <a:tabLst>
                <a:tab pos="756285" algn="l"/>
              </a:tabLst>
            </a:pPr>
            <a:r>
              <a:rPr sz="3600" b="1" dirty="0">
                <a:latin typeface="Times New Roman"/>
                <a:cs typeface="Times New Roman"/>
              </a:rPr>
              <a:t>Encapsulation:</a:t>
            </a:r>
            <a:r>
              <a:rPr sz="3600" b="1" spc="14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Subroutines</a:t>
            </a:r>
            <a:r>
              <a:rPr sz="3600" spc="16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provide</a:t>
            </a:r>
            <a:r>
              <a:rPr sz="3600" spc="15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3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way</a:t>
            </a:r>
            <a:r>
              <a:rPr sz="3600" spc="15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135" dirty="0">
                <a:latin typeface="Times New Roman"/>
                <a:cs typeface="Times New Roman"/>
              </a:rPr>
              <a:t>  </a:t>
            </a:r>
            <a:r>
              <a:rPr sz="3600" spc="-10" dirty="0">
                <a:latin typeface="Times New Roman"/>
                <a:cs typeface="Times New Roman"/>
              </a:rPr>
              <a:t>encapsulate 	</a:t>
            </a:r>
            <a:r>
              <a:rPr sz="3600" dirty="0">
                <a:latin typeface="Times New Roman"/>
                <a:cs typeface="Times New Roman"/>
              </a:rPr>
              <a:t>functionality,</a:t>
            </a:r>
            <a:r>
              <a:rPr sz="3600" spc="10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hiding</a:t>
            </a:r>
            <a:r>
              <a:rPr sz="3600" spc="9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8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implementation</a:t>
            </a:r>
            <a:r>
              <a:rPr sz="3600" spc="114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details</a:t>
            </a:r>
            <a:r>
              <a:rPr sz="3600" spc="10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from</a:t>
            </a:r>
            <a:r>
              <a:rPr sz="3600" spc="85" dirty="0">
                <a:latin typeface="Times New Roman"/>
                <a:cs typeface="Times New Roman"/>
              </a:rPr>
              <a:t>  </a:t>
            </a:r>
            <a:r>
              <a:rPr sz="3600" spc="-10" dirty="0">
                <a:latin typeface="Times New Roman"/>
                <a:cs typeface="Times New Roman"/>
              </a:rPr>
              <a:t>other 	</a:t>
            </a:r>
            <a:r>
              <a:rPr sz="3600" dirty="0">
                <a:latin typeface="Times New Roman"/>
                <a:cs typeface="Times New Roman"/>
              </a:rPr>
              <a:t>parts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program.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320" y="0"/>
            <a:ext cx="12708890" cy="2062480"/>
            <a:chOff x="274320" y="0"/>
            <a:chExt cx="12708890" cy="2062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" y="0"/>
              <a:ext cx="12708636" cy="14036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9223" y="515112"/>
              <a:ext cx="4168139" cy="15468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440" y="49148"/>
            <a:ext cx="11635105" cy="150749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197985" marR="5080" indent="-4185920">
              <a:lnSpc>
                <a:spcPts val="5190"/>
              </a:lnSpc>
              <a:spcBef>
                <a:spcPts val="1345"/>
              </a:spcBef>
              <a:tabLst>
                <a:tab pos="5989955" algn="l"/>
              </a:tabLst>
            </a:pPr>
            <a:r>
              <a:rPr sz="5400" spc="75" dirty="0"/>
              <a:t>DISAD</a:t>
            </a:r>
            <a:r>
              <a:rPr sz="5400" spc="-635" dirty="0"/>
              <a:t>V</a:t>
            </a:r>
            <a:r>
              <a:rPr sz="5400" spc="75" dirty="0"/>
              <a:t>AN</a:t>
            </a:r>
            <a:r>
              <a:rPr sz="5400" spc="-320" dirty="0"/>
              <a:t>T</a:t>
            </a:r>
            <a:r>
              <a:rPr sz="5400" spc="75" dirty="0"/>
              <a:t>AGES</a:t>
            </a:r>
            <a:r>
              <a:rPr sz="5400" dirty="0"/>
              <a:t>	OF</a:t>
            </a:r>
            <a:r>
              <a:rPr sz="5400" spc="-295" dirty="0"/>
              <a:t> </a:t>
            </a:r>
            <a:r>
              <a:rPr sz="5400" spc="-10" dirty="0"/>
              <a:t>SUBROUTINE LINKAGE</a:t>
            </a:r>
            <a:endParaRPr sz="5400"/>
          </a:p>
        </p:txBody>
      </p:sp>
      <p:grpSp>
        <p:nvGrpSpPr>
          <p:cNvPr id="6" name="object 6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7" name="object 7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1519280"/>
            <a:ext cx="12722860" cy="7788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 marR="5080" indent="-742950" algn="just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756285" algn="l"/>
              </a:tabLst>
            </a:pPr>
            <a:r>
              <a:rPr sz="3600" b="1" dirty="0">
                <a:latin typeface="Times New Roman"/>
                <a:cs typeface="Times New Roman"/>
              </a:rPr>
              <a:t>Overhead:</a:t>
            </a:r>
            <a:r>
              <a:rPr sz="3600" b="1" spc="2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Calling</a:t>
            </a: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22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subroutine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2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incur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some</a:t>
            </a:r>
            <a:r>
              <a:rPr sz="3600" spc="2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overhead,</a:t>
            </a:r>
            <a:r>
              <a:rPr sz="3600" spc="26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such 	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4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4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time</a:t>
            </a:r>
            <a:r>
              <a:rPr sz="3600" spc="4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4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memory</a:t>
            </a:r>
            <a:r>
              <a:rPr sz="3600" spc="48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required</a:t>
            </a:r>
            <a:r>
              <a:rPr sz="3600" spc="4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45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push</a:t>
            </a:r>
            <a:r>
              <a:rPr sz="3600" spc="4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4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pop</a:t>
            </a:r>
            <a:r>
              <a:rPr sz="3600" spc="4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</a:t>
            </a:r>
            <a:r>
              <a:rPr sz="3600" spc="48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</a:t>
            </a:r>
            <a:r>
              <a:rPr sz="3600" spc="47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 	</a:t>
            </a:r>
            <a:r>
              <a:rPr sz="3600" spc="-10" dirty="0">
                <a:latin typeface="Times New Roman"/>
                <a:cs typeface="Times New Roman"/>
              </a:rPr>
              <a:t>stack.</a:t>
            </a:r>
            <a:endParaRPr sz="3600">
              <a:latin typeface="Times New Roman"/>
              <a:cs typeface="Times New Roman"/>
            </a:endParaRPr>
          </a:p>
          <a:p>
            <a:pPr marL="755015" marR="6985" indent="-742950" algn="just">
              <a:lnSpc>
                <a:spcPct val="150000"/>
              </a:lnSpc>
              <a:spcBef>
                <a:spcPts val="1405"/>
              </a:spcBef>
              <a:buAutoNum type="arabicPeriod"/>
              <a:tabLst>
                <a:tab pos="756285" algn="l"/>
              </a:tabLst>
            </a:pPr>
            <a:r>
              <a:rPr sz="3600" b="1" dirty="0">
                <a:latin typeface="Times New Roman"/>
                <a:cs typeface="Times New Roman"/>
              </a:rPr>
              <a:t>Complexity:</a:t>
            </a:r>
            <a:r>
              <a:rPr sz="3600" b="1" spc="31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Subroutine</a:t>
            </a:r>
            <a:r>
              <a:rPr sz="3600" spc="33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nesting</a:t>
            </a:r>
            <a:r>
              <a:rPr sz="3600" spc="33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32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make</a:t>
            </a:r>
            <a:r>
              <a:rPr sz="3600" spc="33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programs</a:t>
            </a:r>
            <a:r>
              <a:rPr sz="3600" spc="330" dirty="0">
                <a:latin typeface="Times New Roman"/>
                <a:cs typeface="Times New Roman"/>
              </a:rPr>
              <a:t>  </a:t>
            </a:r>
            <a:r>
              <a:rPr sz="3600" spc="-20" dirty="0">
                <a:latin typeface="Times New Roman"/>
                <a:cs typeface="Times New Roman"/>
              </a:rPr>
              <a:t>more 	</a:t>
            </a:r>
            <a:r>
              <a:rPr sz="3600" dirty="0">
                <a:latin typeface="Times New Roman"/>
                <a:cs typeface="Times New Roman"/>
              </a:rPr>
              <a:t>complex</a:t>
            </a:r>
            <a:r>
              <a:rPr sz="3600" spc="509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4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difficult</a:t>
            </a:r>
            <a:r>
              <a:rPr sz="3600" spc="5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48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understand,</a:t>
            </a:r>
            <a:r>
              <a:rPr sz="3600" spc="5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particularly</a:t>
            </a:r>
            <a:r>
              <a:rPr sz="3600" spc="5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5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48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nesting 	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deep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control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flow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complicated.</a:t>
            </a:r>
            <a:endParaRPr sz="3600">
              <a:latin typeface="Times New Roman"/>
              <a:cs typeface="Times New Roman"/>
            </a:endParaRPr>
          </a:p>
          <a:p>
            <a:pPr marL="755015" marR="6350" indent="-742950" algn="just">
              <a:lnSpc>
                <a:spcPct val="150000"/>
              </a:lnSpc>
              <a:spcBef>
                <a:spcPts val="1390"/>
              </a:spcBef>
              <a:buAutoNum type="arabicPeriod"/>
              <a:tabLst>
                <a:tab pos="756285" algn="l"/>
              </a:tabLst>
            </a:pPr>
            <a:r>
              <a:rPr sz="3600" b="1" dirty="0">
                <a:latin typeface="Times New Roman"/>
                <a:cs typeface="Times New Roman"/>
              </a:rPr>
              <a:t>Side</a:t>
            </a:r>
            <a:r>
              <a:rPr sz="3600" b="1" spc="90" dirty="0">
                <a:latin typeface="Times New Roman"/>
                <a:cs typeface="Times New Roman"/>
              </a:rPr>
              <a:t>  </a:t>
            </a:r>
            <a:r>
              <a:rPr sz="3600" b="1" dirty="0">
                <a:latin typeface="Times New Roman"/>
                <a:cs typeface="Times New Roman"/>
              </a:rPr>
              <a:t>Effects:</a:t>
            </a:r>
            <a:r>
              <a:rPr sz="3600" b="1" spc="8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Subroutines</a:t>
            </a:r>
            <a:r>
              <a:rPr sz="3600" spc="10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9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have</a:t>
            </a:r>
            <a:r>
              <a:rPr sz="3600" spc="9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unintended</a:t>
            </a:r>
            <a:r>
              <a:rPr sz="3600" spc="10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side</a:t>
            </a:r>
            <a:r>
              <a:rPr sz="3600" spc="90" dirty="0">
                <a:latin typeface="Times New Roman"/>
                <a:cs typeface="Times New Roman"/>
              </a:rPr>
              <a:t>  </a:t>
            </a:r>
            <a:r>
              <a:rPr sz="3600" spc="-10" dirty="0">
                <a:latin typeface="Times New Roman"/>
                <a:cs typeface="Times New Roman"/>
              </a:rPr>
              <a:t>effects, 	</a:t>
            </a:r>
            <a:r>
              <a:rPr sz="3600" dirty="0">
                <a:latin typeface="Times New Roman"/>
                <a:cs typeface="Times New Roman"/>
              </a:rPr>
              <a:t>such</a:t>
            </a:r>
            <a:r>
              <a:rPr sz="3600" spc="3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3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modifying</a:t>
            </a:r>
            <a:r>
              <a:rPr sz="3600" spc="3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global</a:t>
            </a:r>
            <a:r>
              <a:rPr sz="3600" spc="3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variables</a:t>
            </a:r>
            <a:r>
              <a:rPr sz="3600" spc="3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3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changing</a:t>
            </a:r>
            <a:r>
              <a:rPr sz="3600" spc="3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3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state</a:t>
            </a:r>
            <a:r>
              <a:rPr sz="3600" spc="3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33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 	</a:t>
            </a:r>
            <a:r>
              <a:rPr sz="3600" dirty="0">
                <a:latin typeface="Times New Roman"/>
                <a:cs typeface="Times New Roman"/>
              </a:rPr>
              <a:t>program,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make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debugging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testing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difficult.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18871"/>
            <a:ext cx="8670036" cy="15468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422" rIns="0" bIns="0" rtlCol="0">
            <a:spAutoFit/>
          </a:bodyPr>
          <a:lstStyle/>
          <a:p>
            <a:pPr marL="2134235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RELOCATING</a:t>
            </a:r>
            <a:r>
              <a:rPr sz="5400" spc="-310" dirty="0"/>
              <a:t> </a:t>
            </a:r>
            <a:r>
              <a:rPr sz="5400" spc="-10" dirty="0"/>
              <a:t>LOADER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668" y="1493982"/>
            <a:ext cx="12412980" cy="606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459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relocating</a:t>
            </a:r>
            <a:r>
              <a:rPr sz="4400" spc="509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loader</a:t>
            </a:r>
            <a:r>
              <a:rPr sz="4400" spc="48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is</a:t>
            </a:r>
            <a:r>
              <a:rPr sz="4400" spc="47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459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type</a:t>
            </a:r>
            <a:r>
              <a:rPr sz="4400" spc="47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of</a:t>
            </a:r>
            <a:r>
              <a:rPr sz="4400" spc="44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loader</a:t>
            </a:r>
            <a:r>
              <a:rPr sz="4400" spc="47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that</a:t>
            </a:r>
            <a:r>
              <a:rPr sz="4400" spc="50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is</a:t>
            </a:r>
            <a:r>
              <a:rPr sz="4400" spc="46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used</a:t>
            </a:r>
            <a:r>
              <a:rPr sz="4400" spc="475" dirty="0">
                <a:latin typeface="Times New Roman"/>
                <a:cs typeface="Times New Roman"/>
              </a:rPr>
              <a:t> </a:t>
            </a:r>
            <a:r>
              <a:rPr sz="4400" spc="-25" dirty="0">
                <a:latin typeface="Times New Roman"/>
                <a:cs typeface="Times New Roman"/>
              </a:rPr>
              <a:t>in </a:t>
            </a:r>
            <a:r>
              <a:rPr sz="4400" b="1" dirty="0">
                <a:latin typeface="Times New Roman"/>
                <a:cs typeface="Times New Roman"/>
              </a:rPr>
              <a:t>system</a:t>
            </a:r>
            <a:r>
              <a:rPr sz="4400" b="1" spc="7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software</a:t>
            </a:r>
            <a:r>
              <a:rPr sz="4400" b="1" spc="7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to</a:t>
            </a:r>
            <a:r>
              <a:rPr sz="4400" spc="73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load</a:t>
            </a:r>
            <a:r>
              <a:rPr sz="4400" spc="75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programs</a:t>
            </a:r>
            <a:r>
              <a:rPr sz="4400" spc="75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into</a:t>
            </a:r>
            <a:r>
              <a:rPr sz="4400" spc="75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memory</a:t>
            </a:r>
            <a:r>
              <a:rPr sz="4400" spc="755" dirty="0">
                <a:latin typeface="Times New Roman"/>
                <a:cs typeface="Times New Roman"/>
              </a:rPr>
              <a:t> </a:t>
            </a:r>
            <a:r>
              <a:rPr sz="4400" spc="-25" dirty="0">
                <a:latin typeface="Times New Roman"/>
                <a:cs typeface="Times New Roman"/>
              </a:rPr>
              <a:t>and </a:t>
            </a:r>
            <a:r>
              <a:rPr sz="4400" dirty="0">
                <a:latin typeface="Times New Roman"/>
                <a:cs typeface="Times New Roman"/>
              </a:rPr>
              <a:t>adjust</a:t>
            </a:r>
            <a:r>
              <a:rPr sz="4400" spc="85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their</a:t>
            </a:r>
            <a:r>
              <a:rPr sz="4400" spc="869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addresses.</a:t>
            </a:r>
            <a:r>
              <a:rPr sz="4400" spc="8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It</a:t>
            </a:r>
            <a:r>
              <a:rPr sz="4400" spc="85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is</a:t>
            </a:r>
            <a:r>
              <a:rPr sz="4400" spc="84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responsible</a:t>
            </a:r>
            <a:r>
              <a:rPr sz="4400" spc="89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for</a:t>
            </a:r>
            <a:r>
              <a:rPr sz="4400" spc="840" dirty="0">
                <a:latin typeface="Times New Roman"/>
                <a:cs typeface="Times New Roman"/>
              </a:rPr>
              <a:t> </a:t>
            </a:r>
            <a:r>
              <a:rPr sz="4400" b="1" spc="-10" dirty="0">
                <a:latin typeface="Times New Roman"/>
                <a:cs typeface="Times New Roman"/>
              </a:rPr>
              <a:t>dynamic </a:t>
            </a:r>
            <a:r>
              <a:rPr sz="4400" b="1" dirty="0">
                <a:latin typeface="Times New Roman"/>
                <a:cs typeface="Times New Roman"/>
              </a:rPr>
              <a:t>loading,</a:t>
            </a:r>
            <a:r>
              <a:rPr sz="4400" b="1" spc="165" dirty="0">
                <a:latin typeface="Times New Roman"/>
                <a:cs typeface="Times New Roman"/>
              </a:rPr>
              <a:t>  </a:t>
            </a:r>
            <a:r>
              <a:rPr sz="4400" b="1" dirty="0">
                <a:latin typeface="Times New Roman"/>
                <a:cs typeface="Times New Roman"/>
              </a:rPr>
              <a:t>address</a:t>
            </a:r>
            <a:r>
              <a:rPr sz="4400" b="1" spc="160" dirty="0">
                <a:latin typeface="Times New Roman"/>
                <a:cs typeface="Times New Roman"/>
              </a:rPr>
              <a:t>  </a:t>
            </a:r>
            <a:r>
              <a:rPr sz="4400" b="1" dirty="0">
                <a:latin typeface="Times New Roman"/>
                <a:cs typeface="Times New Roman"/>
              </a:rPr>
              <a:t>translation,</a:t>
            </a:r>
            <a:r>
              <a:rPr sz="4400" b="1" spc="175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and</a:t>
            </a:r>
            <a:r>
              <a:rPr sz="4400" spc="155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using</a:t>
            </a:r>
            <a:r>
              <a:rPr sz="4400" spc="160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155" dirty="0">
                <a:latin typeface="Times New Roman"/>
                <a:cs typeface="Times New Roman"/>
              </a:rPr>
              <a:t>  </a:t>
            </a:r>
            <a:r>
              <a:rPr sz="4400" spc="-10" dirty="0">
                <a:latin typeface="Times New Roman"/>
                <a:cs typeface="Times New Roman"/>
              </a:rPr>
              <a:t>symbol </a:t>
            </a:r>
            <a:r>
              <a:rPr sz="4400" dirty="0">
                <a:latin typeface="Times New Roman"/>
                <a:cs typeface="Times New Roman"/>
              </a:rPr>
              <a:t>table</a:t>
            </a:r>
            <a:r>
              <a:rPr sz="4400" spc="1005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to</a:t>
            </a:r>
            <a:r>
              <a:rPr sz="4400" spc="1000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adjust</a:t>
            </a:r>
            <a:r>
              <a:rPr sz="4400" spc="1005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the</a:t>
            </a:r>
            <a:r>
              <a:rPr sz="4400" spc="1000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addresses</a:t>
            </a:r>
            <a:r>
              <a:rPr sz="4400" spc="1010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of</a:t>
            </a:r>
            <a:r>
              <a:rPr sz="4400" spc="990" dirty="0">
                <a:latin typeface="Times New Roman"/>
                <a:cs typeface="Times New Roman"/>
              </a:rPr>
              <a:t>  </a:t>
            </a:r>
            <a:r>
              <a:rPr sz="4400" dirty="0">
                <a:latin typeface="Times New Roman"/>
                <a:cs typeface="Times New Roman"/>
              </a:rPr>
              <a:t>a</a:t>
            </a:r>
            <a:r>
              <a:rPr sz="4400" spc="994" dirty="0">
                <a:latin typeface="Times New Roman"/>
                <a:cs typeface="Times New Roman"/>
              </a:rPr>
              <a:t>  </a:t>
            </a:r>
            <a:r>
              <a:rPr sz="4400" spc="-10" dirty="0">
                <a:latin typeface="Times New Roman"/>
                <a:cs typeface="Times New Roman"/>
              </a:rPr>
              <a:t>program's </a:t>
            </a:r>
            <a:r>
              <a:rPr sz="4400" dirty="0">
                <a:latin typeface="Times New Roman"/>
                <a:cs typeface="Times New Roman"/>
              </a:rPr>
              <a:t>instructions</a:t>
            </a:r>
            <a:r>
              <a:rPr sz="4400" spc="2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and</a:t>
            </a:r>
            <a:r>
              <a:rPr sz="4400" spc="16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data.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13081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15" dirty="0"/>
              <a:t> </a:t>
            </a:r>
            <a:r>
              <a:rPr dirty="0"/>
              <a:t>RELOCATING</a:t>
            </a:r>
            <a:r>
              <a:rPr spc="65" dirty="0"/>
              <a:t> </a:t>
            </a:r>
            <a:r>
              <a:rPr spc="-10" dirty="0"/>
              <a:t>LOADER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1276" y="1411477"/>
            <a:ext cx="4369308" cy="39987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400" y="5715000"/>
            <a:ext cx="9144000" cy="3581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984" y="1752600"/>
            <a:ext cx="757021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388" y="159511"/>
            <a:ext cx="9495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15" dirty="0"/>
              <a:t> </a:t>
            </a:r>
            <a:r>
              <a:rPr dirty="0"/>
              <a:t>RELOCATING</a:t>
            </a:r>
            <a:r>
              <a:rPr spc="65" dirty="0"/>
              <a:t> </a:t>
            </a:r>
            <a:r>
              <a:rPr spc="-10" dirty="0"/>
              <a:t>LOADER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923696"/>
            <a:ext cx="12848590" cy="764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5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Relocation</a:t>
            </a:r>
            <a:r>
              <a:rPr sz="31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1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3100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1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modifying</a:t>
            </a:r>
            <a:r>
              <a:rPr sz="3100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31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31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1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1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31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1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1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execute</a:t>
            </a:r>
            <a:r>
              <a:rPr sz="31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correctly.</a:t>
            </a:r>
            <a:endParaRPr sz="31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50000"/>
              </a:lnSpc>
              <a:spcBef>
                <a:spcPts val="1395"/>
              </a:spcBef>
            </a:pP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E.g.</a:t>
            </a:r>
            <a:r>
              <a:rPr sz="3100" spc="6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assume</a:t>
            </a:r>
            <a:r>
              <a:rPr sz="3100" spc="6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100" spc="6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6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100" spc="6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6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calls</a:t>
            </a:r>
            <a:r>
              <a:rPr sz="3100" spc="6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6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3100" spc="6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F1.</a:t>
            </a:r>
            <a:r>
              <a:rPr sz="3100" spc="6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6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100" spc="6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6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100" spc="6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sz="31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F1</a:t>
            </a:r>
            <a:r>
              <a:rPr sz="31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31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1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linked</a:t>
            </a:r>
            <a:r>
              <a:rPr sz="31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1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31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other.</a:t>
            </a:r>
            <a:r>
              <a:rPr sz="31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31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31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31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31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load</a:t>
            </a:r>
            <a:r>
              <a:rPr sz="31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1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Times New Roman"/>
                <a:cs typeface="Times New Roman"/>
              </a:rPr>
              <a:t>main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storage?</a:t>
            </a:r>
            <a:r>
              <a:rPr sz="3100" spc="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possible</a:t>
            </a:r>
            <a:r>
              <a:rPr sz="3100" spc="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r>
              <a:rPr sz="3100" spc="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would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load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them</a:t>
            </a:r>
            <a:r>
              <a:rPr sz="3100" spc="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according</a:t>
            </a:r>
            <a:r>
              <a:rPr sz="3100" spc="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address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assigned</a:t>
            </a:r>
            <a:r>
              <a:rPr sz="31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31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31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translated.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3100" b="1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3100" b="1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FFFFFF"/>
                </a:solidFill>
                <a:latin typeface="Times New Roman"/>
                <a:cs typeface="Times New Roman"/>
              </a:rPr>
              <a:t>(I)</a:t>
            </a:r>
            <a:r>
              <a:rPr sz="3100" b="1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31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31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1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sz="31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31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31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31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sz="31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sz="31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1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r>
              <a:rPr sz="31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250</a:t>
            </a:r>
            <a:r>
              <a:rPr sz="3100" spc="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3100" spc="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100" spc="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occupies</a:t>
            </a:r>
            <a:r>
              <a:rPr sz="3100" spc="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sz="3100" spc="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3100" spc="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400</a:t>
            </a:r>
            <a:r>
              <a:rPr sz="3100" spc="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500.</a:t>
            </a:r>
            <a:r>
              <a:rPr sz="3100" spc="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3100" spc="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3100" spc="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3100" spc="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load</a:t>
            </a:r>
            <a:r>
              <a:rPr sz="3100" spc="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programs</a:t>
            </a:r>
            <a:r>
              <a:rPr sz="31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31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translated</a:t>
            </a:r>
            <a:r>
              <a:rPr sz="31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31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lot</a:t>
            </a:r>
            <a:r>
              <a:rPr sz="31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1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sz="31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31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1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wasted.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925573"/>
            <a:ext cx="12665075" cy="402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95170" algn="l"/>
                <a:tab pos="4031615" algn="l"/>
                <a:tab pos="4444365" algn="l"/>
                <a:tab pos="5422900" algn="l"/>
                <a:tab pos="7476490" algn="l"/>
                <a:tab pos="8738235" algn="l"/>
                <a:tab pos="9457690" algn="l"/>
                <a:tab pos="10103485" algn="l"/>
                <a:tab pos="11548745" algn="l"/>
              </a:tabLst>
            </a:pP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The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language,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0" dirty="0">
                <a:latin typeface="Times New Roman"/>
                <a:cs typeface="Times New Roman"/>
              </a:rPr>
              <a:t>made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up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binary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coded </a:t>
            </a:r>
            <a:r>
              <a:rPr sz="3600" dirty="0">
                <a:latin typeface="Times New Roman"/>
                <a:cs typeface="Times New Roman"/>
              </a:rPr>
              <a:t>instructions,</a:t>
            </a:r>
            <a:r>
              <a:rPr sz="3600" spc="1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directly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computer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1807210">
              <a:lnSpc>
                <a:spcPct val="132400"/>
              </a:lnSpc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Assembly</a:t>
            </a:r>
            <a:r>
              <a:rPr sz="3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sz="36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6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low-level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programming</a:t>
            </a:r>
            <a:r>
              <a:rPr sz="3600" spc="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language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mnemonic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represent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each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7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1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language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instructions</a:t>
            </a:r>
            <a:r>
              <a:rPr sz="3600" spc="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particular</a:t>
            </a:r>
            <a:r>
              <a:rPr sz="3600" spc="2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computer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6171" y="-17271"/>
            <a:ext cx="5032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0000CC"/>
                </a:solidFill>
              </a:rPr>
              <a:t>Introduction</a:t>
            </a:r>
            <a:endParaRPr sz="7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388" y="159511"/>
            <a:ext cx="9495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15" dirty="0"/>
              <a:t> </a:t>
            </a:r>
            <a:r>
              <a:rPr dirty="0"/>
              <a:t>RELOCATING</a:t>
            </a:r>
            <a:r>
              <a:rPr spc="65" dirty="0"/>
              <a:t> </a:t>
            </a:r>
            <a:r>
              <a:rPr spc="-10" dirty="0"/>
              <a:t>LOADER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8000" y="3886200"/>
            <a:ext cx="10842625" cy="4482465"/>
            <a:chOff x="1778000" y="3886200"/>
            <a:chExt cx="10842625" cy="44824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6800" y="3886200"/>
              <a:ext cx="5203825" cy="41776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8000" y="4596383"/>
              <a:ext cx="3276600" cy="37722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6944" y="893470"/>
            <a:ext cx="12553315" cy="356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100" b="1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3100" b="1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dirty="0">
                <a:solidFill>
                  <a:srgbClr val="FFFFFF"/>
                </a:solidFill>
                <a:latin typeface="Times New Roman"/>
                <a:cs typeface="Times New Roman"/>
              </a:rPr>
              <a:t>(II)</a:t>
            </a:r>
            <a:r>
              <a:rPr sz="3100" b="1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31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31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1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translated,</a:t>
            </a:r>
            <a:r>
              <a:rPr sz="3100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sz="31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1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F1</a:t>
            </a:r>
            <a:r>
              <a:rPr sz="31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31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3100" spc="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31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translated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100" spc="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5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identical</a:t>
            </a:r>
            <a:r>
              <a:rPr sz="3100" spc="5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r>
              <a:rPr sz="3100" spc="5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3100" spc="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100.</a:t>
            </a:r>
            <a:r>
              <a:rPr sz="3100" spc="5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goes</a:t>
            </a:r>
            <a:r>
              <a:rPr sz="3100" spc="5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100" spc="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r>
              <a:rPr sz="3100" spc="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250</a:t>
            </a:r>
            <a:r>
              <a:rPr sz="3100" spc="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100" spc="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F1</a:t>
            </a:r>
            <a:r>
              <a:rPr sz="3100" spc="5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Times New Roman"/>
                <a:cs typeface="Times New Roman"/>
              </a:rPr>
              <a:t>goes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100" spc="6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r>
              <a:rPr sz="3100" spc="6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6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200.</a:t>
            </a:r>
            <a:r>
              <a:rPr sz="3100" spc="6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3100" spc="6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3100" spc="6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modules</a:t>
            </a:r>
            <a:r>
              <a:rPr sz="3100" spc="6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cannot</a:t>
            </a:r>
            <a:r>
              <a:rPr sz="3100" spc="6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co-exist</a:t>
            </a:r>
            <a:r>
              <a:rPr sz="3100" spc="6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3100" spc="6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same.</a:t>
            </a:r>
            <a:r>
              <a:rPr sz="3100" spc="6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100" spc="6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linker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31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relocate</a:t>
            </a:r>
            <a:r>
              <a:rPr sz="31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1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F1</a:t>
            </a:r>
            <a:r>
              <a:rPr sz="31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1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avoid</a:t>
            </a:r>
            <a:r>
              <a:rPr sz="31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31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conflict</a:t>
            </a:r>
            <a:r>
              <a:rPr sz="31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1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sz="31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waste</a:t>
            </a:r>
            <a:r>
              <a:rPr sz="31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1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possible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relocation</a:t>
            </a:r>
            <a:r>
              <a:rPr sz="31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shown</a:t>
            </a:r>
            <a:r>
              <a:rPr sz="31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1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figure.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1" y="8390635"/>
            <a:ext cx="128339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noted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relocation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simply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moving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another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storage.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refers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adjustment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fields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movement</a:t>
            </a:r>
            <a:r>
              <a:rPr sz="28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806195"/>
            <a:ext cx="11237976" cy="7772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6945" y="2105511"/>
            <a:ext cx="11490325" cy="738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 marR="381635" indent="-452755">
              <a:lnSpc>
                <a:spcPct val="150000"/>
              </a:lnSpc>
              <a:spcBef>
                <a:spcPts val="10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avoid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reassembling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all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subroutines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Times New Roman"/>
                <a:cs typeface="Times New Roman"/>
              </a:rPr>
              <a:t>when </a:t>
            </a:r>
            <a:r>
              <a:rPr sz="4600" dirty="0">
                <a:latin typeface="Times New Roman"/>
                <a:cs typeface="Times New Roman"/>
              </a:rPr>
              <a:t>single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subroutine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change.</a:t>
            </a:r>
            <a:endParaRPr sz="4600">
              <a:latin typeface="Times New Roman"/>
              <a:cs typeface="Times New Roman"/>
            </a:endParaRPr>
          </a:p>
          <a:p>
            <a:pPr marL="464820" marR="525780" indent="-452755">
              <a:lnSpc>
                <a:spcPct val="15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All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4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function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are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performed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(i.e.</a:t>
            </a:r>
            <a:r>
              <a:rPr sz="4600" spc="-27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Allocation, </a:t>
            </a:r>
            <a:r>
              <a:rPr sz="4600" dirty="0">
                <a:latin typeface="Times New Roman"/>
                <a:cs typeface="Times New Roman"/>
              </a:rPr>
              <a:t>Loading,</a:t>
            </a:r>
            <a:r>
              <a:rPr sz="4600" spc="-1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Linking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&amp;</a:t>
            </a:r>
            <a:r>
              <a:rPr sz="4600" spc="-10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reallocation).</a:t>
            </a:r>
            <a:endParaRPr sz="4600">
              <a:latin typeface="Times New Roman"/>
              <a:cs typeface="Times New Roman"/>
            </a:endParaRPr>
          </a:p>
          <a:p>
            <a:pPr marL="464820" marR="5080" indent="-452755">
              <a:lnSpc>
                <a:spcPct val="150000"/>
              </a:lnSpc>
              <a:buChar char="◾"/>
              <a:tabLst>
                <a:tab pos="464820" algn="l"/>
                <a:tab pos="600710" algn="l"/>
                <a:tab pos="2411730" algn="l"/>
              </a:tabLst>
            </a:pPr>
            <a:r>
              <a:rPr sz="3650" dirty="0">
                <a:solidFill>
                  <a:srgbClr val="EFAC00"/>
                </a:solidFill>
                <a:latin typeface="Cambria"/>
                <a:cs typeface="Cambria"/>
              </a:rPr>
              <a:t>	</a:t>
            </a:r>
            <a:r>
              <a:rPr sz="4600" spc="-10" dirty="0">
                <a:latin typeface="Times New Roman"/>
                <a:cs typeface="Times New Roman"/>
              </a:rPr>
              <a:t>Transfer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vector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used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solve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problem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of </a:t>
            </a:r>
            <a:r>
              <a:rPr sz="4600" spc="-10" dirty="0">
                <a:latin typeface="Times New Roman"/>
                <a:cs typeface="Times New Roman"/>
              </a:rPr>
              <a:t>linking</a:t>
            </a:r>
            <a:r>
              <a:rPr sz="4600" dirty="0">
                <a:latin typeface="Times New Roman"/>
                <a:cs typeface="Times New Roman"/>
              </a:rPr>
              <a:t>	&amp;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Program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length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info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solve allocation.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705"/>
              </a:lnSpc>
            </a:pPr>
            <a:r>
              <a:rPr spc="-25" dirty="0"/>
              <a:t>52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627" y="835152"/>
            <a:ext cx="11181588" cy="7040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4631" y="2496718"/>
            <a:ext cx="11219815" cy="4232275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465455" indent="-452755">
              <a:lnSpc>
                <a:spcPct val="100000"/>
              </a:lnSpc>
              <a:spcBef>
                <a:spcPts val="2860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5455" algn="l"/>
              </a:tabLst>
            </a:pPr>
            <a:r>
              <a:rPr sz="4600" dirty="0">
                <a:latin typeface="Times New Roman"/>
                <a:cs typeface="Times New Roman"/>
              </a:rPr>
              <a:t>No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suited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for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loading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external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data.</a:t>
            </a:r>
            <a:endParaRPr sz="4600">
              <a:latin typeface="Times New Roman"/>
              <a:cs typeface="Times New Roman"/>
            </a:endParaRPr>
          </a:p>
          <a:p>
            <a:pPr marL="465455" indent="-452755">
              <a:lnSpc>
                <a:spcPct val="100000"/>
              </a:lnSpc>
              <a:spcBef>
                <a:spcPts val="2760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5455" algn="l"/>
              </a:tabLst>
            </a:pPr>
            <a:r>
              <a:rPr sz="4600" spc="-10" dirty="0">
                <a:latin typeface="Times New Roman"/>
                <a:cs typeface="Times New Roman"/>
              </a:rPr>
              <a:t>Transfer</a:t>
            </a:r>
            <a:r>
              <a:rPr sz="4600" spc="-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vector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increase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9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size.</a:t>
            </a:r>
            <a:endParaRPr sz="4600">
              <a:latin typeface="Times New Roman"/>
              <a:cs typeface="Times New Roman"/>
            </a:endParaRPr>
          </a:p>
          <a:p>
            <a:pPr marL="465455" marR="5080" indent="-453390">
              <a:lnSpc>
                <a:spcPct val="15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5455" algn="l"/>
              </a:tabLst>
            </a:pPr>
            <a:r>
              <a:rPr sz="4600" dirty="0">
                <a:latin typeface="Times New Roman"/>
                <a:cs typeface="Times New Roman"/>
              </a:rPr>
              <a:t>Does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not</a:t>
            </a:r>
            <a:r>
              <a:rPr sz="4600" spc="-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facilitate</a:t>
            </a:r>
            <a:r>
              <a:rPr sz="4600" spc="-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access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data</a:t>
            </a:r>
            <a:r>
              <a:rPr sz="4600" spc="-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segment</a:t>
            </a:r>
            <a:r>
              <a:rPr sz="4600" spc="-10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Times New Roman"/>
                <a:cs typeface="Times New Roman"/>
              </a:rPr>
              <a:t>that </a:t>
            </a:r>
            <a:r>
              <a:rPr sz="4600" dirty="0">
                <a:latin typeface="Times New Roman"/>
                <a:cs typeface="Times New Roman"/>
              </a:rPr>
              <a:t>can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be</a:t>
            </a:r>
            <a:r>
              <a:rPr sz="4600" spc="-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shared.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705"/>
              </a:lnSpc>
            </a:pPr>
            <a:r>
              <a:rPr spc="-25" dirty="0"/>
              <a:t>53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10" dirty="0"/>
              <a:t> </a:t>
            </a:r>
            <a:r>
              <a:rPr dirty="0"/>
              <a:t>DIRECT</a:t>
            </a:r>
            <a:r>
              <a:rPr spc="40" dirty="0"/>
              <a:t> </a:t>
            </a:r>
            <a:r>
              <a:rPr dirty="0"/>
              <a:t>LINKING</a:t>
            </a:r>
            <a:r>
              <a:rPr spc="35" dirty="0"/>
              <a:t> </a:t>
            </a:r>
            <a:r>
              <a:rPr spc="-10" dirty="0"/>
              <a:t>LOADER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" y="1183258"/>
            <a:ext cx="7339583" cy="83417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000" y="1168019"/>
            <a:ext cx="5307584" cy="447078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13004800" cy="9753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004800" cy="9753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200" y="609625"/>
              <a:ext cx="4572000" cy="8839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4552" y="1295400"/>
              <a:ext cx="8079739" cy="472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036" y="920496"/>
            <a:ext cx="6397752" cy="6918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714" y="2265426"/>
            <a:ext cx="11842115" cy="7036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type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 </a:t>
            </a:r>
            <a:r>
              <a:rPr sz="4600" spc="-10" dirty="0">
                <a:solidFill>
                  <a:srgbClr val="993300"/>
                </a:solidFill>
                <a:latin typeface="Times New Roman"/>
                <a:cs typeface="Times New Roman"/>
              </a:rPr>
              <a:t>Re-</a:t>
            </a:r>
            <a:r>
              <a:rPr sz="4600" dirty="0">
                <a:solidFill>
                  <a:srgbClr val="993300"/>
                </a:solidFill>
                <a:latin typeface="Times New Roman"/>
                <a:cs typeface="Times New Roman"/>
              </a:rPr>
              <a:t>locatable</a:t>
            </a:r>
            <a:r>
              <a:rPr sz="4600" spc="-2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Loader.</a:t>
            </a:r>
            <a:endParaRPr sz="4600">
              <a:latin typeface="Times New Roman"/>
              <a:cs typeface="Times New Roman"/>
            </a:endParaRPr>
          </a:p>
          <a:p>
            <a:pPr marL="464820" indent="-452120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most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common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type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loader.</a:t>
            </a:r>
            <a:endParaRPr sz="4600">
              <a:latin typeface="Times New Roman"/>
              <a:cs typeface="Times New Roman"/>
            </a:endParaRPr>
          </a:p>
          <a:p>
            <a:pPr marL="464820" marR="56515" indent="-452755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allows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programmer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use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spc="-10" dirty="0">
                <a:solidFill>
                  <a:srgbClr val="993300"/>
                </a:solidFill>
                <a:latin typeface="Times New Roman"/>
                <a:cs typeface="Times New Roman"/>
              </a:rPr>
              <a:t>multiple </a:t>
            </a:r>
            <a:r>
              <a:rPr sz="4600" dirty="0">
                <a:solidFill>
                  <a:srgbClr val="993300"/>
                </a:solidFill>
                <a:latin typeface="Times New Roman"/>
                <a:cs typeface="Times New Roman"/>
              </a:rPr>
              <a:t>procedure</a:t>
            </a:r>
            <a:r>
              <a:rPr sz="4600" spc="-7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993300"/>
                </a:solidFill>
                <a:latin typeface="Times New Roman"/>
                <a:cs typeface="Times New Roman"/>
              </a:rPr>
              <a:t>segments</a:t>
            </a:r>
            <a:r>
              <a:rPr sz="4600" spc="-4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993300"/>
                </a:solidFill>
                <a:latin typeface="Times New Roman"/>
                <a:cs typeface="Times New Roman"/>
              </a:rPr>
              <a:t>and</a:t>
            </a:r>
            <a:r>
              <a:rPr sz="4600" spc="-5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993300"/>
                </a:solidFill>
                <a:latin typeface="Times New Roman"/>
                <a:cs typeface="Times New Roman"/>
              </a:rPr>
              <a:t>multiple</a:t>
            </a:r>
            <a:r>
              <a:rPr sz="4600" spc="-4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600" dirty="0">
                <a:solidFill>
                  <a:srgbClr val="993300"/>
                </a:solidFill>
                <a:latin typeface="Times New Roman"/>
                <a:cs typeface="Times New Roman"/>
              </a:rPr>
              <a:t>data</a:t>
            </a:r>
            <a:r>
              <a:rPr sz="4600" spc="-6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4600" spc="-10" dirty="0">
                <a:solidFill>
                  <a:srgbClr val="993300"/>
                </a:solidFill>
                <a:latin typeface="Times New Roman"/>
                <a:cs typeface="Times New Roman"/>
              </a:rPr>
              <a:t>segments.</a:t>
            </a:r>
            <a:endParaRPr sz="4600">
              <a:latin typeface="Times New Roman"/>
              <a:cs typeface="Times New Roman"/>
            </a:endParaRPr>
          </a:p>
          <a:p>
            <a:pPr marL="464820" marR="1854200" indent="-452755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assembler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should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give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following </a:t>
            </a:r>
            <a:r>
              <a:rPr sz="4600" dirty="0">
                <a:latin typeface="Times New Roman"/>
                <a:cs typeface="Times New Roman"/>
              </a:rPr>
              <a:t>information</a:t>
            </a:r>
            <a:r>
              <a:rPr sz="4600" spc="-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8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loader:</a:t>
            </a:r>
            <a:endParaRPr sz="4600">
              <a:latin typeface="Times New Roman"/>
              <a:cs typeface="Times New Roman"/>
            </a:endParaRPr>
          </a:p>
          <a:p>
            <a:pPr marL="450215" indent="-441325">
              <a:lnSpc>
                <a:spcPct val="100000"/>
              </a:lnSpc>
              <a:spcBef>
                <a:spcPts val="5"/>
              </a:spcBef>
              <a:buSzPct val="97826"/>
              <a:buAutoNum type="arabicPeriod"/>
              <a:tabLst>
                <a:tab pos="450215" algn="l"/>
              </a:tabLst>
            </a:pP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length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object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code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segment.</a:t>
            </a:r>
            <a:endParaRPr sz="4600">
              <a:latin typeface="Times New Roman"/>
              <a:cs typeface="Times New Roman"/>
            </a:endParaRPr>
          </a:p>
          <a:p>
            <a:pPr marL="449580" marR="5080" indent="-441325">
              <a:lnSpc>
                <a:spcPct val="100000"/>
              </a:lnSpc>
              <a:buSzPct val="97826"/>
              <a:buAutoNum type="arabicPeriod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2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list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all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symbols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which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are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not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defined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the 	</a:t>
            </a:r>
            <a:r>
              <a:rPr sz="4600" dirty="0">
                <a:latin typeface="Times New Roman"/>
                <a:cs typeface="Times New Roman"/>
              </a:rPr>
              <a:t>current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segment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but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can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be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used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current 	segment.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705"/>
              </a:lnSpc>
            </a:pPr>
            <a:r>
              <a:rPr spc="-25" dirty="0"/>
              <a:t>56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806195"/>
            <a:ext cx="8078724" cy="7772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4492" y="2373629"/>
            <a:ext cx="12656185" cy="7036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215" marR="6350" indent="-441325" algn="just">
              <a:lnSpc>
                <a:spcPct val="100000"/>
              </a:lnSpc>
              <a:spcBef>
                <a:spcPts val="95"/>
              </a:spcBef>
              <a:buSzPct val="97826"/>
              <a:buAutoNum type="arabicPeriod" startAt="3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1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list</a:t>
            </a:r>
            <a:r>
              <a:rPr sz="4600" spc="13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14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all</a:t>
            </a:r>
            <a:r>
              <a:rPr sz="4600" spc="13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symbols</a:t>
            </a:r>
            <a:r>
              <a:rPr sz="4600" spc="13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which</a:t>
            </a:r>
            <a:r>
              <a:rPr sz="4600" spc="14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are</a:t>
            </a:r>
            <a:r>
              <a:rPr sz="4600" spc="13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defined</a:t>
            </a:r>
            <a:r>
              <a:rPr sz="4600" spc="14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135" dirty="0">
                <a:latin typeface="Times New Roman"/>
                <a:cs typeface="Times New Roman"/>
              </a:rPr>
              <a:t>  </a:t>
            </a:r>
            <a:r>
              <a:rPr sz="4600" spc="-25" dirty="0">
                <a:latin typeface="Times New Roman"/>
                <a:cs typeface="Times New Roman"/>
              </a:rPr>
              <a:t>the 	</a:t>
            </a:r>
            <a:r>
              <a:rPr sz="4600" dirty="0">
                <a:latin typeface="Times New Roman"/>
                <a:cs typeface="Times New Roman"/>
              </a:rPr>
              <a:t>current</a:t>
            </a:r>
            <a:r>
              <a:rPr sz="4600" spc="5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segment</a:t>
            </a:r>
            <a:r>
              <a:rPr sz="4600" spc="5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but</a:t>
            </a:r>
            <a:r>
              <a:rPr sz="4600" spc="5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can</a:t>
            </a:r>
            <a:r>
              <a:rPr sz="4600" spc="58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be</a:t>
            </a:r>
            <a:r>
              <a:rPr sz="4600" spc="5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referred</a:t>
            </a:r>
            <a:r>
              <a:rPr sz="4600" spc="6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5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60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current 	segment.</a:t>
            </a:r>
            <a:endParaRPr sz="4600">
              <a:latin typeface="Times New Roman"/>
              <a:cs typeface="Times New Roman"/>
            </a:endParaRPr>
          </a:p>
          <a:p>
            <a:pPr marL="450215" indent="-441325" algn="just">
              <a:lnSpc>
                <a:spcPct val="100000"/>
              </a:lnSpc>
              <a:spcBef>
                <a:spcPts val="5"/>
              </a:spcBef>
              <a:buSzPct val="97826"/>
              <a:buAutoNum type="arabicPeriod" startAt="3"/>
              <a:tabLst>
                <a:tab pos="450215" algn="l"/>
              </a:tabLst>
            </a:pPr>
            <a:r>
              <a:rPr sz="4600" dirty="0">
                <a:latin typeface="Times New Roman"/>
                <a:cs typeface="Times New Roman"/>
              </a:rPr>
              <a:t>Information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about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address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constants.</a:t>
            </a:r>
            <a:endParaRPr sz="4600">
              <a:latin typeface="Times New Roman"/>
              <a:cs typeface="Times New Roman"/>
            </a:endParaRPr>
          </a:p>
          <a:p>
            <a:pPr marL="450215" marR="5080" indent="-441325" algn="just">
              <a:lnSpc>
                <a:spcPct val="100000"/>
              </a:lnSpc>
              <a:buSzPct val="97826"/>
              <a:buAutoNum type="arabicPeriod" startAt="3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Machine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code</a:t>
            </a:r>
            <a:r>
              <a:rPr sz="4600" spc="-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translation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source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program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and 	</a:t>
            </a:r>
            <a:r>
              <a:rPr sz="4600" dirty="0">
                <a:latin typeface="Times New Roman"/>
                <a:cs typeface="Times New Roman"/>
              </a:rPr>
              <a:t>relative </a:t>
            </a:r>
            <a:r>
              <a:rPr sz="4600" spc="-10" dirty="0">
                <a:latin typeface="Times New Roman"/>
                <a:cs typeface="Times New Roman"/>
              </a:rPr>
              <a:t>address.</a:t>
            </a:r>
            <a:endParaRPr sz="4600">
              <a:latin typeface="Times New Roman"/>
              <a:cs typeface="Times New Roman"/>
            </a:endParaRPr>
          </a:p>
          <a:p>
            <a:pPr marL="462915" marR="5715" lvl="1" indent="-450850" algn="just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6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place</a:t>
            </a:r>
            <a:r>
              <a:rPr sz="4600" spc="6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6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object</a:t>
            </a:r>
            <a:r>
              <a:rPr sz="4600" spc="6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code</a:t>
            </a:r>
            <a:r>
              <a:rPr sz="4600" spc="6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6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6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memory</a:t>
            </a:r>
            <a:r>
              <a:rPr sz="4600" spc="6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there</a:t>
            </a:r>
            <a:r>
              <a:rPr sz="4600" spc="640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are 	</a:t>
            </a:r>
            <a:r>
              <a:rPr sz="4600" dirty="0">
                <a:latin typeface="Times New Roman"/>
                <a:cs typeface="Times New Roman"/>
              </a:rPr>
              <a:t>two</a:t>
            </a:r>
            <a:r>
              <a:rPr sz="4600" spc="51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situations:1.</a:t>
            </a:r>
            <a:r>
              <a:rPr sz="4600" spc="5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Address</a:t>
            </a:r>
            <a:r>
              <a:rPr sz="4600" spc="5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5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5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object</a:t>
            </a:r>
            <a:r>
              <a:rPr sz="4600" spc="5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code</a:t>
            </a:r>
            <a:r>
              <a:rPr sz="4600" spc="509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could 	</a:t>
            </a:r>
            <a:r>
              <a:rPr sz="4600" dirty="0">
                <a:latin typeface="Times New Roman"/>
                <a:cs typeface="Times New Roman"/>
              </a:rPr>
              <a:t>be</a:t>
            </a:r>
            <a:r>
              <a:rPr sz="4600" spc="8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absolute.2.</a:t>
            </a:r>
            <a:r>
              <a:rPr sz="4600" spc="8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8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address</a:t>
            </a:r>
            <a:r>
              <a:rPr sz="4600" spc="8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844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object</a:t>
            </a:r>
            <a:r>
              <a:rPr sz="4600" spc="8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code</a:t>
            </a:r>
            <a:r>
              <a:rPr sz="4600" spc="8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can</a:t>
            </a:r>
            <a:r>
              <a:rPr sz="4600" spc="835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be 	</a:t>
            </a:r>
            <a:r>
              <a:rPr sz="4600" spc="-10" dirty="0">
                <a:latin typeface="Times New Roman"/>
                <a:cs typeface="Times New Roman"/>
              </a:rPr>
              <a:t>relative.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705"/>
              </a:lnSpc>
            </a:pPr>
            <a:r>
              <a:rPr spc="-25" dirty="0"/>
              <a:t>57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786383"/>
            <a:ext cx="7635240" cy="826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4492" y="2181711"/>
            <a:ext cx="12654915" cy="633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2915" marR="6350" indent="-450850" algn="just">
              <a:lnSpc>
                <a:spcPct val="150000"/>
              </a:lnSpc>
              <a:spcBef>
                <a:spcPts val="10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22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list</a:t>
            </a:r>
            <a:r>
              <a:rPr sz="4600" spc="21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22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symbols</a:t>
            </a:r>
            <a:r>
              <a:rPr sz="4600" spc="21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not</a:t>
            </a:r>
            <a:r>
              <a:rPr sz="4600" spc="21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defined</a:t>
            </a:r>
            <a:r>
              <a:rPr sz="4600" spc="22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22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220" dirty="0">
                <a:latin typeface="Times New Roman"/>
                <a:cs typeface="Times New Roman"/>
              </a:rPr>
              <a:t>  </a:t>
            </a:r>
            <a:r>
              <a:rPr sz="4600" spc="-10" dirty="0">
                <a:latin typeface="Times New Roman"/>
                <a:cs typeface="Times New Roman"/>
              </a:rPr>
              <a:t>current 	</a:t>
            </a:r>
            <a:r>
              <a:rPr sz="4600" dirty="0">
                <a:latin typeface="Times New Roman"/>
                <a:cs typeface="Times New Roman"/>
              </a:rPr>
              <a:t>segment</a:t>
            </a:r>
            <a:r>
              <a:rPr sz="4600" spc="3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but</a:t>
            </a:r>
            <a:r>
              <a:rPr sz="4600" spc="3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used</a:t>
            </a:r>
            <a:r>
              <a:rPr sz="4600" spc="3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3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3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current</a:t>
            </a:r>
            <a:r>
              <a:rPr sz="4600" spc="31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segment</a:t>
            </a:r>
            <a:r>
              <a:rPr sz="4600" spc="2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are</a:t>
            </a:r>
            <a:r>
              <a:rPr sz="4600" spc="32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stored 	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data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structure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called</a:t>
            </a:r>
            <a:r>
              <a:rPr sz="4600" spc="-50" dirty="0">
                <a:latin typeface="Times New Roman"/>
                <a:cs typeface="Times New Roman"/>
              </a:rPr>
              <a:t> </a:t>
            </a:r>
            <a:r>
              <a:rPr sz="46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sz="4600" i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600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table.</a:t>
            </a:r>
            <a:endParaRPr sz="4600">
              <a:latin typeface="Times New Roman"/>
              <a:cs typeface="Times New Roman"/>
            </a:endParaRPr>
          </a:p>
          <a:p>
            <a:pPr marL="462915" marR="5080" indent="-450850" algn="just">
              <a:lnSpc>
                <a:spcPct val="15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1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lists</a:t>
            </a:r>
            <a:r>
              <a:rPr sz="4600" spc="1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1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symbols</a:t>
            </a:r>
            <a:r>
              <a:rPr sz="4600" spc="1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defined</a:t>
            </a:r>
            <a:r>
              <a:rPr sz="4600" spc="15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1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13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current</a:t>
            </a:r>
            <a:r>
              <a:rPr sz="4600" spc="14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segment 	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509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referred</a:t>
            </a:r>
            <a:r>
              <a:rPr sz="4600" spc="52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by</a:t>
            </a:r>
            <a:r>
              <a:rPr sz="4600" spc="5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5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other</a:t>
            </a:r>
            <a:r>
              <a:rPr sz="4600" spc="50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segments</a:t>
            </a:r>
            <a:r>
              <a:rPr sz="4600" spc="4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are</a:t>
            </a:r>
            <a:r>
              <a:rPr sz="4600" spc="509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stored</a:t>
            </a:r>
            <a:r>
              <a:rPr sz="4600" spc="5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505" dirty="0">
                <a:latin typeface="Times New Roman"/>
                <a:cs typeface="Times New Roman"/>
              </a:rPr>
              <a:t> </a:t>
            </a:r>
            <a:r>
              <a:rPr sz="4600" spc="-50" dirty="0">
                <a:latin typeface="Times New Roman"/>
                <a:cs typeface="Times New Roman"/>
              </a:rPr>
              <a:t>a 	</a:t>
            </a:r>
            <a:r>
              <a:rPr sz="4600" dirty="0">
                <a:latin typeface="Times New Roman"/>
                <a:cs typeface="Times New Roman"/>
              </a:rPr>
              <a:t>data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structure</a:t>
            </a:r>
            <a:r>
              <a:rPr sz="4600" spc="-5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called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DEFINITION</a:t>
            </a:r>
            <a:r>
              <a:rPr sz="4600" i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600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table.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705"/>
              </a:lnSpc>
            </a:pPr>
            <a:r>
              <a:rPr spc="-25" dirty="0"/>
              <a:t>58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806195"/>
            <a:ext cx="6414516" cy="5928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714" y="2356865"/>
            <a:ext cx="11433810" cy="423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27685" indent="-45275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Assembler</a:t>
            </a:r>
            <a:r>
              <a:rPr sz="4600" spc="-8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generates</a:t>
            </a:r>
            <a:r>
              <a:rPr sz="4600" spc="-80" dirty="0"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4</a:t>
            </a:r>
            <a:r>
              <a:rPr sz="4600" spc="-9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types</a:t>
            </a:r>
            <a:r>
              <a:rPr sz="4600" spc="-9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sz="4600" spc="-1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cards</a:t>
            </a:r>
            <a:r>
              <a:rPr sz="4600" spc="-9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in</a:t>
            </a:r>
            <a:r>
              <a:rPr sz="4600" spc="-1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25" dirty="0">
                <a:solidFill>
                  <a:srgbClr val="FF0000"/>
                </a:solidFill>
                <a:latin typeface="Corbel"/>
                <a:cs typeface="Corbel"/>
              </a:rPr>
              <a:t>the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object</a:t>
            </a:r>
            <a:r>
              <a:rPr sz="4600" spc="-1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desk:</a:t>
            </a:r>
            <a:endParaRPr sz="4600">
              <a:latin typeface="Corbel"/>
              <a:cs typeface="Corbel"/>
            </a:endParaRPr>
          </a:p>
          <a:p>
            <a:pPr marL="464820" indent="-452120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spc="-20" dirty="0">
                <a:solidFill>
                  <a:srgbClr val="FF0000"/>
                </a:solidFill>
                <a:latin typeface="Corbel"/>
                <a:cs typeface="Corbel"/>
              </a:rPr>
              <a:t>ESD:</a:t>
            </a:r>
            <a:r>
              <a:rPr sz="4600" spc="-20" dirty="0">
                <a:latin typeface="Corbel"/>
                <a:cs typeface="Corbel"/>
              </a:rPr>
              <a:t>E</a:t>
            </a:r>
            <a:r>
              <a:rPr sz="4000" spc="-20" dirty="0">
                <a:latin typeface="Corbel"/>
                <a:cs typeface="Corbel"/>
              </a:rPr>
              <a:t>xternal</a:t>
            </a:r>
            <a:r>
              <a:rPr sz="4000" spc="-180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Symbol</a:t>
            </a:r>
            <a:r>
              <a:rPr sz="4000" spc="-16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Dictionary</a:t>
            </a:r>
            <a:r>
              <a:rPr sz="4000" spc="-135" dirty="0">
                <a:latin typeface="Corbel"/>
                <a:cs typeface="Corbel"/>
              </a:rPr>
              <a:t> </a:t>
            </a:r>
            <a:r>
              <a:rPr sz="4000" spc="-10" dirty="0">
                <a:latin typeface="Corbel"/>
                <a:cs typeface="Corbel"/>
              </a:rPr>
              <a:t>(ESD)</a:t>
            </a:r>
            <a:r>
              <a:rPr sz="4000" spc="-125" dirty="0">
                <a:latin typeface="Corbel"/>
                <a:cs typeface="Corbel"/>
              </a:rPr>
              <a:t> </a:t>
            </a:r>
            <a:r>
              <a:rPr sz="4000" spc="-10" dirty="0">
                <a:latin typeface="Corbel"/>
                <a:cs typeface="Corbel"/>
              </a:rPr>
              <a:t>record:</a:t>
            </a:r>
            <a:endParaRPr sz="4000">
              <a:latin typeface="Corbel"/>
              <a:cs typeface="Corbel"/>
            </a:endParaRPr>
          </a:p>
          <a:p>
            <a:pPr marL="464820" indent="-45212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spc="-40" dirty="0">
                <a:solidFill>
                  <a:srgbClr val="FF0000"/>
                </a:solidFill>
                <a:latin typeface="Corbel"/>
                <a:cs typeface="Corbel"/>
              </a:rPr>
              <a:t>TXT:</a:t>
            </a:r>
            <a:r>
              <a:rPr sz="4600" spc="-9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(TXT)</a:t>
            </a:r>
            <a:r>
              <a:rPr sz="4600" spc="-8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records.</a:t>
            </a:r>
            <a:endParaRPr sz="4600">
              <a:latin typeface="Corbel"/>
              <a:cs typeface="Corbel"/>
            </a:endParaRPr>
          </a:p>
          <a:p>
            <a:pPr marL="464820" indent="-452120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RLD:</a:t>
            </a:r>
            <a:r>
              <a:rPr sz="4600" spc="-9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Relocation</a:t>
            </a:r>
            <a:r>
              <a:rPr sz="4600" spc="-10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and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Linkage</a:t>
            </a:r>
            <a:r>
              <a:rPr sz="4600" spc="-10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Directory</a:t>
            </a:r>
            <a:r>
              <a:rPr sz="4600" spc="-10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(RLD):</a:t>
            </a:r>
            <a:endParaRPr sz="4600">
              <a:latin typeface="Corbel"/>
              <a:cs typeface="Corbel"/>
            </a:endParaRPr>
          </a:p>
          <a:p>
            <a:pPr marL="464820" indent="-452120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END</a:t>
            </a:r>
            <a:r>
              <a:rPr sz="4600" spc="-9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:</a:t>
            </a:r>
            <a:r>
              <a:rPr sz="4600" dirty="0">
                <a:latin typeface="Corbel"/>
                <a:cs typeface="Corbel"/>
              </a:rPr>
              <a:t>End</a:t>
            </a:r>
            <a:r>
              <a:rPr sz="4600" spc="-8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of</a:t>
            </a:r>
            <a:r>
              <a:rPr sz="4600" spc="-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object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spc="-20" dirty="0">
                <a:latin typeface="Corbel"/>
                <a:cs typeface="Corbel"/>
              </a:rPr>
              <a:t>deck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61798" y="9386623"/>
            <a:ext cx="220979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5"/>
              </a:lnSpc>
            </a:pPr>
            <a:r>
              <a:rPr sz="1700" i="1" spc="-25" dirty="0">
                <a:solidFill>
                  <a:srgbClr val="3E3E3E"/>
                </a:solidFill>
                <a:latin typeface="Corbel"/>
                <a:cs typeface="Corbel"/>
              </a:rPr>
              <a:t>59</a:t>
            </a:r>
            <a:endParaRPr sz="17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4308" y="5852157"/>
            <a:ext cx="5913120" cy="39014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806195"/>
            <a:ext cx="8609076" cy="5928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714" y="2356865"/>
            <a:ext cx="12155805" cy="353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1.ESD:</a:t>
            </a:r>
            <a:r>
              <a:rPr sz="4600" spc="-10" dirty="0">
                <a:latin typeface="Corbel"/>
                <a:cs typeface="Corbel"/>
              </a:rPr>
              <a:t>External</a:t>
            </a:r>
            <a:r>
              <a:rPr sz="4600" spc="-1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Symbol</a:t>
            </a:r>
            <a:r>
              <a:rPr sz="4600" spc="-10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Dictionary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spc="-20" dirty="0">
                <a:latin typeface="Corbel"/>
                <a:cs typeface="Corbel"/>
              </a:rPr>
              <a:t>(ESD)</a:t>
            </a:r>
            <a:r>
              <a:rPr sz="4600" spc="-10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record:</a:t>
            </a:r>
            <a:endParaRPr sz="4600">
              <a:latin typeface="Corbel"/>
              <a:cs typeface="Corbel"/>
            </a:endParaRPr>
          </a:p>
          <a:p>
            <a:pPr marL="464820" marR="5080" indent="-452755">
              <a:lnSpc>
                <a:spcPct val="100000"/>
              </a:lnSpc>
            </a:pPr>
            <a:r>
              <a:rPr sz="4600" dirty="0">
                <a:latin typeface="Corbel"/>
                <a:cs typeface="Corbel"/>
              </a:rPr>
              <a:t>Card</a:t>
            </a:r>
            <a:r>
              <a:rPr sz="4600" spc="-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contain</a:t>
            </a:r>
            <a:r>
              <a:rPr sz="4600" spc="-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information</a:t>
            </a:r>
            <a:r>
              <a:rPr sz="4600" spc="-6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about</a:t>
            </a:r>
            <a:r>
              <a:rPr sz="4600" spc="-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all</a:t>
            </a:r>
            <a:r>
              <a:rPr sz="4600" spc="-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symbol</a:t>
            </a:r>
            <a:r>
              <a:rPr sz="4600" spc="-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that</a:t>
            </a:r>
            <a:r>
              <a:rPr sz="4600" spc="-65" dirty="0">
                <a:latin typeface="Corbel"/>
                <a:cs typeface="Corbel"/>
              </a:rPr>
              <a:t> </a:t>
            </a:r>
            <a:r>
              <a:rPr sz="4600" spc="-25" dirty="0">
                <a:latin typeface="Corbel"/>
                <a:cs typeface="Corbel"/>
              </a:rPr>
              <a:t>are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defined</a:t>
            </a:r>
            <a:r>
              <a:rPr sz="4600" spc="-6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in</a:t>
            </a:r>
            <a:r>
              <a:rPr sz="4600" spc="-6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this</a:t>
            </a:r>
            <a:r>
              <a:rPr sz="4600" spc="-5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program</a:t>
            </a:r>
            <a:r>
              <a:rPr sz="4600" dirty="0">
                <a:latin typeface="Corbel"/>
                <a:cs typeface="Corbel"/>
              </a:rPr>
              <a:t>,</a:t>
            </a:r>
            <a:r>
              <a:rPr sz="4600" spc="-5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but</a:t>
            </a:r>
            <a:r>
              <a:rPr sz="4600" spc="-6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that</a:t>
            </a:r>
            <a:r>
              <a:rPr sz="4600" spc="-35" dirty="0"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may</a:t>
            </a:r>
            <a:r>
              <a:rPr sz="4600" spc="-6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reference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elsewhere,</a:t>
            </a:r>
            <a:r>
              <a:rPr sz="4600" spc="-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and</a:t>
            </a:r>
            <a:r>
              <a:rPr sz="4600" spc="-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all</a:t>
            </a:r>
            <a:r>
              <a:rPr sz="4600" spc="-1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symbol</a:t>
            </a:r>
            <a:r>
              <a:rPr sz="4600" spc="-10" dirty="0"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referenced</a:t>
            </a:r>
            <a:r>
              <a:rPr sz="46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in</a:t>
            </a:r>
            <a:r>
              <a:rPr sz="4600" spc="-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20" dirty="0">
                <a:solidFill>
                  <a:srgbClr val="FF0000"/>
                </a:solidFill>
                <a:latin typeface="Corbel"/>
                <a:cs typeface="Corbel"/>
              </a:rPr>
              <a:t>this </a:t>
            </a:r>
            <a:r>
              <a:rPr sz="4600" dirty="0">
                <a:latin typeface="Corbel"/>
                <a:cs typeface="Corbel"/>
              </a:rPr>
              <a:t>program</a:t>
            </a:r>
            <a:r>
              <a:rPr sz="4600" spc="-10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but</a:t>
            </a:r>
            <a:r>
              <a:rPr sz="4600" spc="-85" dirty="0"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defined</a:t>
            </a:r>
            <a:r>
              <a:rPr sz="4600" spc="-1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10" dirty="0">
                <a:solidFill>
                  <a:srgbClr val="FF0000"/>
                </a:solidFill>
                <a:latin typeface="Corbel"/>
                <a:cs typeface="Corbel"/>
              </a:rPr>
              <a:t>elsewhere.</a:t>
            </a:r>
            <a:endParaRPr sz="460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8770" y="6170929"/>
          <a:ext cx="12353923" cy="347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0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0370">
                <a:tc>
                  <a:txBody>
                    <a:bodyPr/>
                    <a:lstStyle/>
                    <a:p>
                      <a:pPr marL="130175" marR="136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Source</a:t>
                      </a:r>
                      <a:r>
                        <a:rPr sz="3400" b="1" spc="-114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object record </a:t>
                      </a:r>
                      <a:r>
                        <a:rPr sz="3400" b="1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no./card</a:t>
                      </a:r>
                      <a:r>
                        <a:rPr sz="3400" b="1" spc="-10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spc="-25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no.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28575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symbol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28575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spc="-2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Type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28575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 marR="6991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Relative Location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28575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Length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28575">
                      <a:solidFill>
                        <a:srgbClr val="5FB5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1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28575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20" dirty="0">
                          <a:latin typeface="Corbel"/>
                          <a:cs typeface="Corbel"/>
                        </a:rPr>
                        <a:t>MAIN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28575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25" dirty="0">
                          <a:latin typeface="Corbel"/>
                          <a:cs typeface="Corbel"/>
                        </a:rPr>
                        <a:t>SD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28575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0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28575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25" dirty="0">
                          <a:latin typeface="Corbel"/>
                          <a:cs typeface="Corbel"/>
                        </a:rPr>
                        <a:t>36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28575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2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600" spc="-10" dirty="0">
                          <a:latin typeface="Corbel"/>
                          <a:cs typeface="Corbel"/>
                        </a:rPr>
                        <a:t>RESULT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600" spc="-25" dirty="0">
                          <a:latin typeface="Corbel"/>
                          <a:cs typeface="Corbel"/>
                        </a:rPr>
                        <a:t>LD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600" spc="-25" dirty="0">
                          <a:latin typeface="Corbel"/>
                          <a:cs typeface="Corbel"/>
                        </a:rPr>
                        <a:t>32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-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3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480695" algn="l"/>
                        </a:tabLst>
                      </a:pPr>
                      <a:r>
                        <a:rPr sz="3900" spc="-75" baseline="19230" dirty="0">
                          <a:latin typeface="Corbel"/>
                          <a:cs typeface="Corbel"/>
                        </a:rPr>
                        <a:t>3</a:t>
                      </a:r>
                      <a:r>
                        <a:rPr sz="3900" baseline="19230" dirty="0">
                          <a:latin typeface="Corbel"/>
                          <a:cs typeface="Corbel"/>
                        </a:rPr>
                        <a:t>	</a:t>
                      </a:r>
                      <a:r>
                        <a:rPr sz="1700" i="1" spc="-10" dirty="0">
                          <a:solidFill>
                            <a:srgbClr val="3E3E3E"/>
                          </a:solidFill>
                          <a:latin typeface="Corbel"/>
                          <a:cs typeface="Corbel"/>
                        </a:rPr>
                        <a:t>10/28/2023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spc="-25" dirty="0">
                          <a:latin typeface="Corbel"/>
                          <a:cs typeface="Corbel"/>
                        </a:rPr>
                        <a:t>SUM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spc="-25" dirty="0">
                          <a:latin typeface="Corbel"/>
                          <a:cs typeface="Corbel"/>
                        </a:rPr>
                        <a:t>ER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-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2148205" algn="l"/>
                        </a:tabLst>
                      </a:pPr>
                      <a:r>
                        <a:rPr sz="3900" spc="-75" baseline="19230" dirty="0">
                          <a:latin typeface="Corbel"/>
                          <a:cs typeface="Corbel"/>
                        </a:rPr>
                        <a:t>-</a:t>
                      </a:r>
                      <a:r>
                        <a:rPr sz="3900" baseline="19230" dirty="0">
                          <a:latin typeface="Corbel"/>
                          <a:cs typeface="Corbel"/>
                        </a:rPr>
                        <a:t>	</a:t>
                      </a:r>
                      <a:r>
                        <a:rPr sz="1700" i="1" spc="-25" dirty="0">
                          <a:solidFill>
                            <a:srgbClr val="3E3E3E"/>
                          </a:solidFill>
                          <a:latin typeface="Corbel"/>
                          <a:cs typeface="Corbel"/>
                        </a:rPr>
                        <a:t>60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42999"/>
            <a:ext cx="12107545" cy="7188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Source</a:t>
            </a:r>
            <a:r>
              <a:rPr sz="4000" b="1" spc="3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4000" b="1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</a:t>
            </a:r>
            <a:r>
              <a:rPr sz="4000" spc="3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or</a:t>
            </a:r>
            <a:r>
              <a:rPr sz="4000" spc="3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set</a:t>
            </a:r>
            <a:r>
              <a:rPr sz="4000" spc="3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3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instructions</a:t>
            </a:r>
            <a:r>
              <a:rPr sz="4000" spc="40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written</a:t>
            </a:r>
            <a:r>
              <a:rPr sz="4000" spc="3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36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a </a:t>
            </a:r>
            <a:r>
              <a:rPr sz="4000" dirty="0">
                <a:latin typeface="Times New Roman"/>
                <a:cs typeface="Times New Roman"/>
              </a:rPr>
              <a:t>high-level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programming</a:t>
            </a:r>
            <a:r>
              <a:rPr sz="4000" spc="15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9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8890">
              <a:lnSpc>
                <a:spcPct val="100000"/>
              </a:lnSpc>
              <a:spcBef>
                <a:spcPts val="5"/>
              </a:spcBef>
              <a:tabLst>
                <a:tab pos="1768475" algn="l"/>
                <a:tab pos="3039110" algn="l"/>
                <a:tab pos="3481070" algn="l"/>
                <a:tab pos="4117975" algn="l"/>
                <a:tab pos="6130290" algn="l"/>
                <a:tab pos="8259445" algn="l"/>
                <a:tab pos="10050145" algn="l"/>
                <a:tab pos="10748645" algn="l"/>
              </a:tabLst>
            </a:pPr>
            <a:r>
              <a:rPr sz="4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spc="-5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machine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language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version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of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source code.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9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10160">
              <a:lnSpc>
                <a:spcPct val="100000"/>
              </a:lnSpc>
              <a:tabLst>
                <a:tab pos="1710055" algn="l"/>
                <a:tab pos="2923540" algn="l"/>
                <a:tab pos="3305810" algn="l"/>
                <a:tab pos="5262880" algn="l"/>
                <a:tab pos="6794500" algn="l"/>
                <a:tab pos="7407909" algn="l"/>
                <a:tab pos="9419590" algn="l"/>
                <a:tab pos="10602595" algn="l"/>
              </a:tabLst>
            </a:pPr>
            <a:r>
              <a:rPr sz="4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Target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program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output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in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Machine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0" dirty="0">
                <a:latin typeface="Times New Roman"/>
                <a:cs typeface="Times New Roman"/>
              </a:rPr>
              <a:t>code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10" dirty="0">
                <a:latin typeface="Times New Roman"/>
                <a:cs typeface="Times New Roman"/>
              </a:rPr>
              <a:t>(binary form)</a:t>
            </a: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1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-50" dirty="0">
                <a:latin typeface="Times New Roman"/>
                <a:cs typeface="Times New Roman"/>
              </a:rPr>
              <a:t>,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6171" y="-17271"/>
            <a:ext cx="5032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0000CC"/>
                </a:solidFill>
              </a:rPr>
              <a:t>Introduction</a:t>
            </a:r>
            <a:endParaRPr sz="7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806195"/>
            <a:ext cx="8609076" cy="5928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714" y="2356865"/>
            <a:ext cx="11499215" cy="493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b="1" spc="-10" dirty="0">
                <a:latin typeface="Corbel"/>
                <a:cs typeface="Corbel"/>
              </a:rPr>
              <a:t>Type:</a:t>
            </a:r>
            <a:endParaRPr sz="4600">
              <a:latin typeface="Corbel"/>
              <a:cs typeface="Corbel"/>
            </a:endParaRPr>
          </a:p>
          <a:p>
            <a:pPr marL="464820" indent="-452120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b="1" dirty="0">
                <a:solidFill>
                  <a:srgbClr val="FF0000"/>
                </a:solidFill>
                <a:latin typeface="Corbel"/>
                <a:cs typeface="Corbel"/>
              </a:rPr>
              <a:t>SD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:</a:t>
            </a:r>
            <a:r>
              <a:rPr sz="4600" spc="-1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segment</a:t>
            </a:r>
            <a:r>
              <a:rPr sz="4600" spc="-1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definition:</a:t>
            </a:r>
            <a:r>
              <a:rPr sz="4600" spc="-9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symbol</a:t>
            </a:r>
            <a:r>
              <a:rPr sz="4600" spc="-12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in</a:t>
            </a:r>
            <a:r>
              <a:rPr sz="4600" spc="-105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segment</a:t>
            </a:r>
            <a:endParaRPr sz="4600">
              <a:latin typeface="Corbel"/>
              <a:cs typeface="Corbel"/>
            </a:endParaRPr>
          </a:p>
          <a:p>
            <a:pPr marL="464820" marR="270510" indent="-452755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b="1" dirty="0">
                <a:solidFill>
                  <a:srgbClr val="FF0000"/>
                </a:solidFill>
                <a:latin typeface="Corbel"/>
                <a:cs typeface="Corbel"/>
              </a:rPr>
              <a:t>LD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:</a:t>
            </a:r>
            <a:r>
              <a:rPr sz="4600" spc="-6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Local</a:t>
            </a:r>
            <a:r>
              <a:rPr sz="4600" spc="-7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definition:</a:t>
            </a:r>
            <a:r>
              <a:rPr sz="4600" spc="-6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symbol</a:t>
            </a:r>
            <a:r>
              <a:rPr sz="4600" spc="-7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is</a:t>
            </a:r>
            <a:r>
              <a:rPr sz="4600" spc="-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defined</a:t>
            </a:r>
            <a:r>
              <a:rPr sz="4600" spc="-6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in</a:t>
            </a:r>
            <a:r>
              <a:rPr sz="4600" spc="-70" dirty="0">
                <a:latin typeface="Corbel"/>
                <a:cs typeface="Corbel"/>
              </a:rPr>
              <a:t> </a:t>
            </a:r>
            <a:r>
              <a:rPr sz="4600" spc="-20" dirty="0">
                <a:latin typeface="Corbel"/>
                <a:cs typeface="Corbel"/>
              </a:rPr>
              <a:t>this </a:t>
            </a:r>
            <a:r>
              <a:rPr sz="4600" dirty="0">
                <a:latin typeface="Corbel"/>
                <a:cs typeface="Corbel"/>
              </a:rPr>
              <a:t>program</a:t>
            </a:r>
            <a:r>
              <a:rPr sz="4600" spc="-2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but</a:t>
            </a:r>
            <a:r>
              <a:rPr sz="4600" spc="-1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it can</a:t>
            </a:r>
            <a:r>
              <a:rPr sz="4600" spc="-1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be</a:t>
            </a:r>
            <a:r>
              <a:rPr sz="4600" spc="-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referenced</a:t>
            </a:r>
            <a:r>
              <a:rPr sz="4600" spc="-2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by</a:t>
            </a:r>
            <a:r>
              <a:rPr sz="4600" spc="-5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other program.</a:t>
            </a:r>
            <a:endParaRPr sz="4600">
              <a:latin typeface="Corbel"/>
              <a:cs typeface="Corbel"/>
            </a:endParaRPr>
          </a:p>
          <a:p>
            <a:pPr marL="464820" marR="5080" indent="-45275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ER:</a:t>
            </a:r>
            <a:r>
              <a:rPr sz="46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External</a:t>
            </a:r>
            <a:r>
              <a:rPr sz="4600" spc="-8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symbo</a:t>
            </a:r>
            <a:r>
              <a:rPr sz="4600" dirty="0">
                <a:latin typeface="Corbel"/>
                <a:cs typeface="Corbel"/>
              </a:rPr>
              <a:t>l:</a:t>
            </a:r>
            <a:r>
              <a:rPr sz="4600" spc="-7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defined</a:t>
            </a:r>
            <a:r>
              <a:rPr sz="4600" spc="-8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in</a:t>
            </a:r>
            <a:r>
              <a:rPr sz="4600" spc="-8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some</a:t>
            </a:r>
            <a:r>
              <a:rPr sz="4600" spc="-8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external program.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05"/>
              </a:lnSpc>
            </a:pPr>
            <a:r>
              <a:rPr spc="-25" dirty="0"/>
              <a:t>61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806195"/>
            <a:ext cx="8525256" cy="5928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714" y="2356865"/>
            <a:ext cx="12138025" cy="212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indent="-452120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spc="-30" dirty="0">
                <a:solidFill>
                  <a:srgbClr val="FF0000"/>
                </a:solidFill>
                <a:latin typeface="Corbel"/>
                <a:cs typeface="Corbel"/>
              </a:rPr>
              <a:t>2.</a:t>
            </a:r>
            <a:r>
              <a:rPr sz="4600" spc="-3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55" dirty="0">
                <a:solidFill>
                  <a:srgbClr val="FF0000"/>
                </a:solidFill>
                <a:latin typeface="Corbel"/>
                <a:cs typeface="Corbel"/>
              </a:rPr>
              <a:t>TXT:</a:t>
            </a:r>
            <a:r>
              <a:rPr sz="4600" spc="-1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(TEXT)</a:t>
            </a:r>
            <a:r>
              <a:rPr sz="4600" spc="-11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records.</a:t>
            </a:r>
            <a:endParaRPr sz="4600">
              <a:latin typeface="Corbel"/>
              <a:cs typeface="Corbel"/>
            </a:endParaRPr>
          </a:p>
          <a:p>
            <a:pPr marL="464820" marR="5080" indent="-452755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spc="-50" dirty="0">
                <a:latin typeface="Corbel"/>
                <a:cs typeface="Corbel"/>
              </a:rPr>
              <a:t>Text</a:t>
            </a:r>
            <a:r>
              <a:rPr sz="4600" spc="-10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card</a:t>
            </a:r>
            <a:r>
              <a:rPr sz="4600" spc="-9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contains</a:t>
            </a:r>
            <a:r>
              <a:rPr sz="4600" spc="-8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actual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object</a:t>
            </a:r>
            <a:r>
              <a:rPr sz="4600" spc="-85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code.(translated </a:t>
            </a:r>
            <a:r>
              <a:rPr sz="4600" dirty="0">
                <a:latin typeface="Corbel"/>
                <a:cs typeface="Corbel"/>
              </a:rPr>
              <a:t>source </a:t>
            </a:r>
            <a:r>
              <a:rPr sz="4600" spc="-10" dirty="0">
                <a:latin typeface="Corbel"/>
                <a:cs typeface="Corbel"/>
              </a:rPr>
              <a:t>code).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05"/>
              </a:lnSpc>
            </a:pPr>
            <a:r>
              <a:rPr spc="-25" dirty="0"/>
              <a:t>62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5520" y="4762119"/>
          <a:ext cx="11921487" cy="3450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9845">
                <a:tc>
                  <a:txBody>
                    <a:bodyPr/>
                    <a:lstStyle/>
                    <a:p>
                      <a:pPr marL="130175" marR="1292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b="1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Source</a:t>
                      </a:r>
                      <a:r>
                        <a:rPr sz="3400" b="1" spc="-114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object </a:t>
                      </a:r>
                      <a:r>
                        <a:rPr sz="3400" b="1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record</a:t>
                      </a:r>
                      <a:r>
                        <a:rPr sz="3400" b="1" spc="-9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spc="-25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no.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28575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Relative</a:t>
                      </a:r>
                      <a:r>
                        <a:rPr sz="3400" b="1" spc="-12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Location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28575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b="1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Object</a:t>
                      </a:r>
                      <a:r>
                        <a:rPr sz="3400" b="1" spc="-14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spc="-2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code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28575">
                      <a:solidFill>
                        <a:srgbClr val="5FB5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1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28575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0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28575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28575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2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25" dirty="0">
                          <a:latin typeface="Corbel"/>
                          <a:cs typeface="Corbel"/>
                        </a:rPr>
                        <a:t>32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3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600" spc="-50" dirty="0">
                          <a:latin typeface="Corbel"/>
                          <a:cs typeface="Corbel"/>
                        </a:rPr>
                        <a:t>-</a:t>
                      </a:r>
                      <a:endParaRPr sz="2600">
                        <a:latin typeface="Corbel"/>
                        <a:cs typeface="Corbe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  <a:lnB w="12700">
                      <a:solidFill>
                        <a:srgbClr val="5FB5CC"/>
                      </a:solidFill>
                      <a:prstDash val="solid"/>
                    </a:lnB>
                    <a:solidFill>
                      <a:srgbClr val="5FB5C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806195"/>
            <a:ext cx="8625840" cy="5928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714" y="2356865"/>
            <a:ext cx="12021185" cy="2829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3.</a:t>
            </a:r>
            <a:r>
              <a:rPr sz="4600" spc="-9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RLD:</a:t>
            </a:r>
            <a:r>
              <a:rPr sz="4600" spc="-5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Relocation</a:t>
            </a:r>
            <a:r>
              <a:rPr sz="4600" spc="-9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and</a:t>
            </a:r>
            <a:r>
              <a:rPr sz="4600" spc="-8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Linkage</a:t>
            </a:r>
            <a:r>
              <a:rPr sz="4600" spc="-9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Directory</a:t>
            </a:r>
            <a:r>
              <a:rPr sz="4600" spc="-85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(RLD):</a:t>
            </a:r>
            <a:endParaRPr sz="4600">
              <a:latin typeface="Corbel"/>
              <a:cs typeface="Corbel"/>
            </a:endParaRPr>
          </a:p>
          <a:p>
            <a:pPr marL="464820" marR="5080" indent="-358140">
              <a:lnSpc>
                <a:spcPct val="100000"/>
              </a:lnSpc>
            </a:pPr>
            <a:r>
              <a:rPr sz="4600" dirty="0">
                <a:latin typeface="Corbel"/>
                <a:cs typeface="Corbel"/>
              </a:rPr>
              <a:t>Card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contain</a:t>
            </a:r>
            <a:r>
              <a:rPr sz="4600" spc="-10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information</a:t>
            </a:r>
            <a:r>
              <a:rPr sz="4600" spc="-10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about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those</a:t>
            </a:r>
            <a:r>
              <a:rPr sz="4600" spc="-8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locations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spc="-25" dirty="0">
                <a:latin typeface="Corbel"/>
                <a:cs typeface="Corbel"/>
              </a:rPr>
              <a:t>in </a:t>
            </a:r>
            <a:r>
              <a:rPr sz="4600" dirty="0">
                <a:latin typeface="Corbel"/>
                <a:cs typeface="Corbel"/>
              </a:rPr>
              <a:t>the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program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whose</a:t>
            </a:r>
            <a:r>
              <a:rPr sz="4600" spc="-95" dirty="0"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content</a:t>
            </a:r>
            <a:r>
              <a:rPr sz="4600" spc="-7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depend</a:t>
            </a:r>
            <a:r>
              <a:rPr sz="4600" spc="-9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on</a:t>
            </a:r>
            <a:r>
              <a:rPr sz="4600" spc="-1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spc="-25" dirty="0">
                <a:solidFill>
                  <a:srgbClr val="FF0000"/>
                </a:solidFill>
                <a:latin typeface="Corbel"/>
                <a:cs typeface="Corbel"/>
              </a:rPr>
              <a:t>the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address</a:t>
            </a:r>
            <a:r>
              <a:rPr sz="4600" spc="-6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at</a:t>
            </a:r>
            <a:r>
              <a:rPr sz="4600" spc="-6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which</a:t>
            </a:r>
            <a:r>
              <a:rPr sz="4600" spc="-6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the</a:t>
            </a:r>
            <a:r>
              <a:rPr sz="4600" spc="-4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program</a:t>
            </a:r>
            <a:r>
              <a:rPr sz="4600" spc="-6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is</a:t>
            </a:r>
            <a:r>
              <a:rPr sz="4600" spc="-5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placed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208" y="9228118"/>
            <a:ext cx="91922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40"/>
              </a:lnSpc>
            </a:pP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+</a:t>
            </a:r>
            <a:r>
              <a:rPr sz="2800" b="1" i="1" spc="50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sign</a:t>
            </a:r>
            <a:r>
              <a:rPr sz="2800" b="1" i="1" spc="95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denote</a:t>
            </a:r>
            <a:r>
              <a:rPr sz="2800" b="1" i="1" spc="105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that</a:t>
            </a:r>
            <a:r>
              <a:rPr sz="2800" b="1" i="1" spc="105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something</a:t>
            </a:r>
            <a:r>
              <a:rPr sz="2800" b="1" i="1" spc="114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must</a:t>
            </a:r>
            <a:r>
              <a:rPr sz="2800" b="1" i="1" spc="100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be</a:t>
            </a:r>
            <a:r>
              <a:rPr sz="2800" b="1" i="1" spc="60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added</a:t>
            </a:r>
            <a:r>
              <a:rPr sz="2800" b="1" i="1" spc="70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to</a:t>
            </a:r>
            <a:r>
              <a:rPr sz="2800" b="1" i="1" spc="75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dirty="0">
                <a:solidFill>
                  <a:srgbClr val="3E3E3E"/>
                </a:solidFill>
                <a:latin typeface="Corbel"/>
                <a:cs typeface="Corbel"/>
              </a:rPr>
              <a:t>the</a:t>
            </a:r>
            <a:r>
              <a:rPr sz="2800" b="1" i="1" spc="80" dirty="0">
                <a:solidFill>
                  <a:srgbClr val="3E3E3E"/>
                </a:solidFill>
                <a:latin typeface="Corbel"/>
                <a:cs typeface="Corbel"/>
              </a:rPr>
              <a:t> </a:t>
            </a:r>
            <a:r>
              <a:rPr sz="2800" b="1" i="1" spc="-10" dirty="0">
                <a:solidFill>
                  <a:srgbClr val="3E3E3E"/>
                </a:solidFill>
                <a:latin typeface="Corbel"/>
                <a:cs typeface="Corbel"/>
              </a:rPr>
              <a:t>constant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705"/>
              </a:lnSpc>
            </a:pPr>
            <a:r>
              <a:rPr spc="-25" dirty="0"/>
              <a:t>63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3890" y="5520690"/>
          <a:ext cx="12353923" cy="3483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0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7670">
                <a:tc>
                  <a:txBody>
                    <a:bodyPr/>
                    <a:lstStyle/>
                    <a:p>
                      <a:pPr marL="129539" marR="4457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Source object </a:t>
                      </a:r>
                      <a:r>
                        <a:rPr sz="3400" b="1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record</a:t>
                      </a:r>
                      <a:r>
                        <a:rPr sz="3400" b="1" spc="-95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spc="-25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no.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ESD_ID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175" marR="5194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Length(in Byte)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Flag</a:t>
                      </a:r>
                      <a:r>
                        <a:rPr sz="3400" b="1" spc="-25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+</a:t>
                      </a:r>
                      <a:r>
                        <a:rPr sz="3400" b="1" spc="-35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or</a:t>
                      </a:r>
                      <a:r>
                        <a:rPr sz="3400" b="1" spc="-25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3400" b="1" spc="-5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-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810" marR="81406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3400" b="1" spc="-25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Relative </a:t>
                      </a:r>
                      <a:r>
                        <a:rPr sz="3400" b="1" spc="-10" dirty="0">
                          <a:solidFill>
                            <a:srgbClr val="6F2F9F"/>
                          </a:solidFill>
                          <a:latin typeface="Corbel"/>
                          <a:cs typeface="Corbel"/>
                        </a:rPr>
                        <a:t>address</a:t>
                      </a:r>
                      <a:endParaRPr sz="34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lnT w="12700">
                      <a:solidFill>
                        <a:srgbClr val="5FB5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B5CC"/>
                      </a:solidFill>
                      <a:prstDash val="solid"/>
                    </a:lnL>
                    <a:lnR w="12700">
                      <a:solidFill>
                        <a:srgbClr val="5FB5CC"/>
                      </a:solidFill>
                      <a:prstDash val="solid"/>
                    </a:lnR>
                    <a:solidFill>
                      <a:srgbClr val="5FB5C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028661"/>
            <a:ext cx="13004290" cy="1217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3004800" cy="2106930"/>
            <a:chOff x="0" y="0"/>
            <a:chExt cx="13004800" cy="2106930"/>
          </a:xfrm>
        </p:grpSpPr>
        <p:sp>
          <p:nvSpPr>
            <p:cNvPr id="4" name="object 4"/>
            <p:cNvSpPr/>
            <p:nvPr/>
          </p:nvSpPr>
          <p:spPr>
            <a:xfrm>
              <a:off x="0" y="2043330"/>
              <a:ext cx="13004800" cy="63500"/>
            </a:xfrm>
            <a:custGeom>
              <a:avLst/>
              <a:gdLst/>
              <a:ahLst/>
              <a:cxnLst/>
              <a:rect l="l" t="t" r="r" b="b"/>
              <a:pathLst>
                <a:path w="13004800" h="63500">
                  <a:moveTo>
                    <a:pt x="13004800" y="0"/>
                  </a:moveTo>
                  <a:lnTo>
                    <a:pt x="0" y="0"/>
                  </a:lnTo>
                  <a:lnTo>
                    <a:pt x="0" y="63218"/>
                  </a:lnTo>
                  <a:lnTo>
                    <a:pt x="13004800" y="63218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2038985"/>
            </a:xfrm>
            <a:custGeom>
              <a:avLst/>
              <a:gdLst/>
              <a:ahLst/>
              <a:cxnLst/>
              <a:rect l="l" t="t" r="r" b="b"/>
              <a:pathLst>
                <a:path w="13004800" h="2038985">
                  <a:moveTo>
                    <a:pt x="13004800" y="0"/>
                  </a:moveTo>
                  <a:lnTo>
                    <a:pt x="0" y="0"/>
                  </a:lnTo>
                  <a:lnTo>
                    <a:pt x="0" y="2038730"/>
                  </a:lnTo>
                  <a:lnTo>
                    <a:pt x="13004800" y="203873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806195"/>
              <a:ext cx="8732520" cy="59283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9714" y="2356865"/>
            <a:ext cx="11477625" cy="2128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5080" indent="-452755">
              <a:lnSpc>
                <a:spcPct val="100000"/>
              </a:lnSpc>
              <a:spcBef>
                <a:spcPts val="95"/>
              </a:spcBef>
            </a:pPr>
            <a:r>
              <a:rPr sz="4600" b="0" dirty="0">
                <a:latin typeface="Corbel"/>
                <a:cs typeface="Corbel"/>
              </a:rPr>
              <a:t>4.END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:</a:t>
            </a:r>
            <a:r>
              <a:rPr sz="4600" b="0" spc="-4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card</a:t>
            </a:r>
            <a:r>
              <a:rPr sz="4600" b="0" spc="-5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indicate</a:t>
            </a:r>
            <a:r>
              <a:rPr sz="4600" b="0" spc="-5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sz="4600" b="0" spc="-5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end</a:t>
            </a:r>
            <a:r>
              <a:rPr sz="4600" b="0" spc="-5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sz="4600" b="0" spc="-5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object</a:t>
            </a:r>
            <a:r>
              <a:rPr sz="4600" b="0" spc="-3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code</a:t>
            </a:r>
            <a:r>
              <a:rPr sz="4600" b="0" spc="-5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spc="-25" dirty="0">
                <a:solidFill>
                  <a:srgbClr val="000000"/>
                </a:solidFill>
                <a:latin typeface="Corbel"/>
                <a:cs typeface="Corbel"/>
              </a:rPr>
              <a:t>and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specifies</a:t>
            </a:r>
            <a:r>
              <a:rPr sz="4600" b="0" spc="-6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sz="4600" b="0" spc="-6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starting</a:t>
            </a:r>
            <a:r>
              <a:rPr sz="4600" b="0" spc="-6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address</a:t>
            </a:r>
            <a:r>
              <a:rPr sz="4600" b="0" spc="-6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for</a:t>
            </a:r>
            <a:r>
              <a:rPr sz="4600" b="0" spc="-4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execution</a:t>
            </a:r>
            <a:r>
              <a:rPr sz="4600" b="0" spc="-6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spc="-25" dirty="0">
                <a:solidFill>
                  <a:srgbClr val="000000"/>
                </a:solidFill>
                <a:latin typeface="Corbel"/>
                <a:cs typeface="Corbel"/>
              </a:rPr>
              <a:t>if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assembled</a:t>
            </a:r>
            <a:r>
              <a:rPr sz="4600" b="0" spc="-8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routine</a:t>
            </a:r>
            <a:r>
              <a:rPr sz="4600" b="0" spc="-8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is</a:t>
            </a:r>
            <a:r>
              <a:rPr sz="4600" b="0" spc="-8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the</a:t>
            </a:r>
            <a:r>
              <a:rPr sz="4600" b="0" spc="-7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dirty="0">
                <a:solidFill>
                  <a:srgbClr val="000000"/>
                </a:solidFill>
                <a:latin typeface="Corbel"/>
                <a:cs typeface="Corbel"/>
              </a:rPr>
              <a:t>main</a:t>
            </a:r>
            <a:r>
              <a:rPr sz="4600" b="0" spc="-8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600" b="0" spc="-10" dirty="0">
                <a:solidFill>
                  <a:srgbClr val="000000"/>
                </a:solidFill>
                <a:latin typeface="Corbel"/>
                <a:cs typeface="Corbel"/>
              </a:rPr>
              <a:t>program</a:t>
            </a:r>
            <a:r>
              <a:rPr sz="4600" b="0" spc="-10" dirty="0">
                <a:latin typeface="Corbel"/>
                <a:cs typeface="Corbel"/>
              </a:rPr>
              <a:t>.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05"/>
              </a:lnSpc>
            </a:pPr>
            <a:r>
              <a:rPr spc="-25" dirty="0"/>
              <a:t>64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797051"/>
            <a:ext cx="10101072" cy="7863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3107" y="2031370"/>
            <a:ext cx="11121390" cy="3180715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271145" indent="-266700">
              <a:lnSpc>
                <a:spcPct val="100000"/>
              </a:lnSpc>
              <a:spcBef>
                <a:spcPts val="2860"/>
              </a:spcBef>
              <a:buClr>
                <a:srgbClr val="EFAC00"/>
              </a:buClr>
              <a:buSzPct val="52173"/>
              <a:buFont typeface="Cambria"/>
              <a:buChar char="◾"/>
              <a:tabLst>
                <a:tab pos="271145" algn="l"/>
              </a:tabLst>
            </a:pPr>
            <a:r>
              <a:rPr sz="4600" dirty="0">
                <a:latin typeface="Times New Roman"/>
                <a:cs typeface="Times New Roman"/>
              </a:rPr>
              <a:t>Allow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multiple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procedure</a:t>
            </a:r>
            <a:r>
              <a:rPr sz="4600" spc="-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and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data</a:t>
            </a:r>
            <a:r>
              <a:rPr sz="4600" spc="-7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segment.</a:t>
            </a:r>
            <a:endParaRPr sz="4600">
              <a:latin typeface="Times New Roman"/>
              <a:cs typeface="Times New Roman"/>
            </a:endParaRPr>
          </a:p>
          <a:p>
            <a:pPr marL="271145" indent="-266700">
              <a:lnSpc>
                <a:spcPct val="100000"/>
              </a:lnSpc>
              <a:spcBef>
                <a:spcPts val="2760"/>
              </a:spcBef>
              <a:buClr>
                <a:srgbClr val="EFAC00"/>
              </a:buClr>
              <a:buSzPct val="52173"/>
              <a:buFont typeface="Cambria"/>
              <a:buChar char="◾"/>
              <a:tabLst>
                <a:tab pos="271145" algn="l"/>
              </a:tabLst>
            </a:pPr>
            <a:r>
              <a:rPr sz="4600" dirty="0">
                <a:latin typeface="Times New Roman"/>
                <a:cs typeface="Times New Roman"/>
              </a:rPr>
              <a:t>Allow</a:t>
            </a:r>
            <a:r>
              <a:rPr sz="4600" spc="-4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independent</a:t>
            </a:r>
            <a:r>
              <a:rPr sz="4600" spc="-6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translation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program.</a:t>
            </a:r>
            <a:endParaRPr sz="4600">
              <a:latin typeface="Times New Roman"/>
              <a:cs typeface="Times New Roman"/>
            </a:endParaRPr>
          </a:p>
          <a:p>
            <a:pPr marL="271145" indent="-266700">
              <a:lnSpc>
                <a:spcPct val="100000"/>
              </a:lnSpc>
              <a:spcBef>
                <a:spcPts val="2760"/>
              </a:spcBef>
              <a:buClr>
                <a:srgbClr val="EFAC00"/>
              </a:buClr>
              <a:buSzPct val="52173"/>
              <a:buFont typeface="Cambria"/>
              <a:buChar char="◾"/>
              <a:tabLst>
                <a:tab pos="271145" algn="l"/>
              </a:tabLst>
            </a:pPr>
            <a:r>
              <a:rPr sz="4600" dirty="0">
                <a:latin typeface="Times New Roman"/>
                <a:cs typeface="Times New Roman"/>
              </a:rPr>
              <a:t>Relocation</a:t>
            </a:r>
            <a:r>
              <a:rPr sz="4600" spc="-6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Facility.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05"/>
              </a:lnSpc>
            </a:pPr>
            <a:r>
              <a:rPr spc="-25" dirty="0"/>
              <a:t>65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797051"/>
            <a:ext cx="11039856" cy="7863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4631" y="2031370"/>
            <a:ext cx="11353800" cy="633603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464184" indent="-451484" algn="just">
              <a:lnSpc>
                <a:spcPct val="100000"/>
              </a:lnSpc>
              <a:spcBef>
                <a:spcPts val="2860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184" algn="l"/>
              </a:tabLst>
            </a:pPr>
            <a:r>
              <a:rPr sz="4600" dirty="0">
                <a:latin typeface="Times New Roman"/>
                <a:cs typeface="Times New Roman"/>
              </a:rPr>
              <a:t>Not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suitable</a:t>
            </a:r>
            <a:r>
              <a:rPr sz="4600" spc="-4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multitasking.</a:t>
            </a:r>
            <a:endParaRPr sz="4600">
              <a:latin typeface="Times New Roman"/>
              <a:cs typeface="Times New Roman"/>
            </a:endParaRPr>
          </a:p>
          <a:p>
            <a:pPr marL="462915" marR="5080" indent="-450850" algn="just">
              <a:lnSpc>
                <a:spcPct val="15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It</a:t>
            </a:r>
            <a:r>
              <a:rPr sz="4600" spc="5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is</a:t>
            </a:r>
            <a:r>
              <a:rPr sz="4600" spc="5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necessary</a:t>
            </a:r>
            <a:r>
              <a:rPr sz="4600" spc="5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57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allocate,</a:t>
            </a:r>
            <a:r>
              <a:rPr sz="4600" spc="5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relocate,</a:t>
            </a:r>
            <a:r>
              <a:rPr sz="4600" spc="58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link,</a:t>
            </a:r>
            <a:r>
              <a:rPr sz="4600" spc="580" dirty="0">
                <a:latin typeface="Times New Roman"/>
                <a:cs typeface="Times New Roman"/>
              </a:rPr>
              <a:t> </a:t>
            </a:r>
            <a:r>
              <a:rPr sz="4600" spc="-25" dirty="0">
                <a:latin typeface="Times New Roman"/>
                <a:cs typeface="Times New Roman"/>
              </a:rPr>
              <a:t>and 	</a:t>
            </a:r>
            <a:r>
              <a:rPr sz="4600" dirty="0">
                <a:latin typeface="Times New Roman"/>
                <a:cs typeface="Times New Roman"/>
              </a:rPr>
              <a:t>load</a:t>
            </a:r>
            <a:r>
              <a:rPr sz="4600" spc="4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all</a:t>
            </a:r>
            <a:r>
              <a:rPr sz="4600" spc="3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of</a:t>
            </a:r>
            <a:r>
              <a:rPr sz="4600" spc="4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the</a:t>
            </a:r>
            <a:r>
              <a:rPr sz="4600" spc="3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subroutines</a:t>
            </a:r>
            <a:r>
              <a:rPr sz="4600" spc="395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each</a:t>
            </a:r>
            <a:r>
              <a:rPr sz="4600" spc="40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time</a:t>
            </a:r>
            <a:r>
              <a:rPr sz="4600" spc="39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in</a:t>
            </a:r>
            <a:r>
              <a:rPr sz="4600" spc="400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order 	</a:t>
            </a:r>
            <a:r>
              <a:rPr sz="4600" dirty="0">
                <a:latin typeface="Times New Roman"/>
                <a:cs typeface="Times New Roman"/>
              </a:rPr>
              <a:t>to</a:t>
            </a:r>
            <a:r>
              <a:rPr sz="4600" spc="-2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execute</a:t>
            </a:r>
            <a:r>
              <a:rPr sz="4600" spc="-30" dirty="0">
                <a:latin typeface="Times New Roman"/>
                <a:cs typeface="Times New Roman"/>
              </a:rPr>
              <a:t> </a:t>
            </a:r>
            <a:r>
              <a:rPr sz="4600" dirty="0">
                <a:latin typeface="Times New Roman"/>
                <a:cs typeface="Times New Roman"/>
              </a:rPr>
              <a:t>a</a:t>
            </a:r>
            <a:r>
              <a:rPr sz="4600" spc="-15" dirty="0">
                <a:latin typeface="Times New Roman"/>
                <a:cs typeface="Times New Roman"/>
              </a:rPr>
              <a:t> </a:t>
            </a:r>
            <a:r>
              <a:rPr sz="4600" spc="-10" dirty="0">
                <a:latin typeface="Times New Roman"/>
                <a:cs typeface="Times New Roman"/>
              </a:rPr>
              <a:t>program</a:t>
            </a:r>
            <a:endParaRPr sz="4600">
              <a:latin typeface="Times New Roman"/>
              <a:cs typeface="Times New Roman"/>
            </a:endParaRPr>
          </a:p>
          <a:p>
            <a:pPr marL="463550" marR="5715" indent="-451484" algn="just">
              <a:lnSpc>
                <a:spcPct val="150000"/>
              </a:lnSpc>
              <a:spcBef>
                <a:spcPts val="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Times New Roman"/>
                <a:cs typeface="Times New Roman"/>
              </a:rPr>
              <a:t>loading</a:t>
            </a:r>
            <a:r>
              <a:rPr sz="4600" spc="90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process</a:t>
            </a:r>
            <a:r>
              <a:rPr sz="4600" spc="900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can</a:t>
            </a:r>
            <a:r>
              <a:rPr sz="4600" spc="905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be</a:t>
            </a:r>
            <a:r>
              <a:rPr sz="4600" spc="894" dirty="0">
                <a:latin typeface="Times New Roman"/>
                <a:cs typeface="Times New Roman"/>
              </a:rPr>
              <a:t>  </a:t>
            </a:r>
            <a:r>
              <a:rPr sz="4600" dirty="0">
                <a:latin typeface="Times New Roman"/>
                <a:cs typeface="Times New Roman"/>
              </a:rPr>
              <a:t>extremely</a:t>
            </a:r>
            <a:r>
              <a:rPr sz="4600" spc="894" dirty="0">
                <a:latin typeface="Times New Roman"/>
                <a:cs typeface="Times New Roman"/>
              </a:rPr>
              <a:t>  </a:t>
            </a:r>
            <a:r>
              <a:rPr sz="4600" spc="-20" dirty="0">
                <a:latin typeface="Times New Roman"/>
                <a:cs typeface="Times New Roman"/>
              </a:rPr>
              <a:t>time 	</a:t>
            </a:r>
            <a:r>
              <a:rPr sz="4600" spc="-10" dirty="0">
                <a:latin typeface="Times New Roman"/>
                <a:cs typeface="Times New Roman"/>
              </a:rPr>
              <a:t>consuming.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05"/>
              </a:lnSpc>
            </a:pPr>
            <a:r>
              <a:rPr spc="-25" dirty="0"/>
              <a:t>66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797051"/>
            <a:ext cx="10948416" cy="7863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1205" y="2469895"/>
            <a:ext cx="12150090" cy="611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1380" marR="686435" indent="-389255">
              <a:lnSpc>
                <a:spcPct val="100000"/>
              </a:lnSpc>
              <a:spcBef>
                <a:spcPts val="95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881380" algn="l"/>
              </a:tabLst>
            </a:pPr>
            <a:r>
              <a:rPr sz="4000" dirty="0">
                <a:latin typeface="Corbel"/>
                <a:cs typeface="Corbel"/>
              </a:rPr>
              <a:t>Design</a:t>
            </a:r>
            <a:r>
              <a:rPr sz="4000" spc="-6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of</a:t>
            </a:r>
            <a:r>
              <a:rPr sz="4000" spc="-6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direct</a:t>
            </a:r>
            <a:r>
              <a:rPr sz="4000" spc="-8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linking</a:t>
            </a:r>
            <a:r>
              <a:rPr sz="4000" spc="-5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loader</a:t>
            </a:r>
            <a:r>
              <a:rPr sz="4000" spc="-70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is</a:t>
            </a:r>
            <a:r>
              <a:rPr sz="4000" spc="-7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more</a:t>
            </a:r>
            <a:r>
              <a:rPr sz="4000" spc="-70" dirty="0">
                <a:latin typeface="Corbel"/>
                <a:cs typeface="Corbel"/>
              </a:rPr>
              <a:t> </a:t>
            </a:r>
            <a:r>
              <a:rPr sz="4000" spc="-10" dirty="0">
                <a:latin typeface="Corbel"/>
                <a:cs typeface="Corbel"/>
              </a:rPr>
              <a:t>complicated </a:t>
            </a:r>
            <a:r>
              <a:rPr sz="4000" dirty="0">
                <a:latin typeface="Corbel"/>
                <a:cs typeface="Corbel"/>
              </a:rPr>
              <a:t>than</a:t>
            </a:r>
            <a:r>
              <a:rPr sz="4000" spc="-114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absolute</a:t>
            </a:r>
            <a:r>
              <a:rPr sz="4000" spc="-114" dirty="0">
                <a:latin typeface="Corbel"/>
                <a:cs typeface="Corbel"/>
              </a:rPr>
              <a:t> </a:t>
            </a:r>
            <a:r>
              <a:rPr sz="4000" spc="-10" dirty="0">
                <a:latin typeface="Corbel"/>
                <a:cs typeface="Corbel"/>
              </a:rPr>
              <a:t>loader.</a:t>
            </a:r>
            <a:endParaRPr sz="4000">
              <a:latin typeface="Corbel"/>
              <a:cs typeface="Corbel"/>
            </a:endParaRPr>
          </a:p>
          <a:p>
            <a:pPr marL="881380" marR="151765" indent="-389255">
              <a:lnSpc>
                <a:spcPct val="100000"/>
              </a:lnSpc>
              <a:spcBef>
                <a:spcPts val="96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881380" algn="l"/>
              </a:tabLst>
            </a:pPr>
            <a:r>
              <a:rPr sz="4000" dirty="0">
                <a:latin typeface="Corbel"/>
                <a:cs typeface="Corbel"/>
              </a:rPr>
              <a:t>Input</a:t>
            </a:r>
            <a:r>
              <a:rPr sz="4000" spc="-3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to</a:t>
            </a:r>
            <a:r>
              <a:rPr sz="4000" spc="-5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loader</a:t>
            </a:r>
            <a:r>
              <a:rPr sz="4000" spc="-5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is</a:t>
            </a:r>
            <a:r>
              <a:rPr sz="4000" spc="-4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object</a:t>
            </a:r>
            <a:r>
              <a:rPr sz="4000" spc="-5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module</a:t>
            </a:r>
            <a:r>
              <a:rPr sz="4000" spc="-40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and</a:t>
            </a:r>
            <a:r>
              <a:rPr sz="4000" spc="-50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this</a:t>
            </a:r>
            <a:r>
              <a:rPr sz="4000" spc="-5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is</a:t>
            </a:r>
            <a:r>
              <a:rPr sz="4000" spc="-5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divide</a:t>
            </a:r>
            <a:r>
              <a:rPr sz="4000" spc="-50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into </a:t>
            </a:r>
            <a:r>
              <a:rPr sz="4000" dirty="0">
                <a:latin typeface="Corbel"/>
                <a:cs typeface="Corbel"/>
              </a:rPr>
              <a:t>4</a:t>
            </a:r>
            <a:r>
              <a:rPr sz="4000" spc="-4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section</a:t>
            </a:r>
            <a:r>
              <a:rPr sz="4000" spc="-60" dirty="0">
                <a:latin typeface="Corbel"/>
                <a:cs typeface="Corbel"/>
              </a:rPr>
              <a:t> </a:t>
            </a:r>
            <a:r>
              <a:rPr sz="4000" spc="-10" dirty="0">
                <a:latin typeface="Corbel"/>
                <a:cs typeface="Corbel"/>
              </a:rPr>
              <a:t>ESD,TXT,RLD,END</a:t>
            </a:r>
            <a:endParaRPr sz="4000">
              <a:latin typeface="Corbel"/>
              <a:cs typeface="Corbel"/>
            </a:endParaRPr>
          </a:p>
          <a:p>
            <a:pPr marL="880744" indent="-387985">
              <a:lnSpc>
                <a:spcPts val="4780"/>
              </a:lnSpc>
              <a:spcBef>
                <a:spcPts val="965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880744" algn="l"/>
              </a:tabLst>
            </a:pPr>
            <a:r>
              <a:rPr sz="4000" dirty="0">
                <a:latin typeface="Corbel"/>
                <a:cs typeface="Corbel"/>
              </a:rPr>
              <a:t>It</a:t>
            </a:r>
            <a:r>
              <a:rPr sz="4000" spc="-90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requires</a:t>
            </a:r>
            <a:r>
              <a:rPr sz="4000" spc="-75" dirty="0">
                <a:latin typeface="Corbel"/>
                <a:cs typeface="Corbe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orbel"/>
                <a:cs typeface="Corbel"/>
              </a:rPr>
              <a:t>two</a:t>
            </a:r>
            <a:r>
              <a:rPr sz="4000" b="1" spc="-8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orbel"/>
                <a:cs typeface="Corbel"/>
              </a:rPr>
              <a:t>passes</a:t>
            </a:r>
            <a:r>
              <a:rPr sz="4000" b="1" spc="-5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to</a:t>
            </a:r>
            <a:r>
              <a:rPr sz="4000" spc="-8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complete</a:t>
            </a:r>
            <a:r>
              <a:rPr sz="4000" spc="-8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the</a:t>
            </a:r>
            <a:r>
              <a:rPr sz="4000" spc="-85" dirty="0">
                <a:latin typeface="Corbel"/>
                <a:cs typeface="Corbel"/>
              </a:rPr>
              <a:t> </a:t>
            </a:r>
            <a:r>
              <a:rPr sz="4000" dirty="0">
                <a:latin typeface="Corbel"/>
                <a:cs typeface="Corbel"/>
              </a:rPr>
              <a:t>linking</a:t>
            </a:r>
            <a:r>
              <a:rPr sz="4000" spc="-85" dirty="0">
                <a:latin typeface="Corbel"/>
                <a:cs typeface="Corbel"/>
              </a:rPr>
              <a:t> </a:t>
            </a:r>
            <a:r>
              <a:rPr sz="4000" spc="-10" dirty="0">
                <a:latin typeface="Corbel"/>
                <a:cs typeface="Corbel"/>
              </a:rPr>
              <a:t>process</a:t>
            </a:r>
            <a:endParaRPr sz="4000">
              <a:latin typeface="Corbel"/>
              <a:cs typeface="Corbel"/>
            </a:endParaRPr>
          </a:p>
          <a:p>
            <a:pPr marL="464820" marR="287655" indent="-452755">
              <a:lnSpc>
                <a:spcPts val="5520"/>
              </a:lnSpc>
              <a:spcBef>
                <a:spcPts val="16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  <a:tab pos="4872355" algn="l"/>
              </a:tabLst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Pass</a:t>
            </a:r>
            <a:r>
              <a:rPr sz="4600" spc="-6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I:</a:t>
            </a:r>
            <a:r>
              <a:rPr sz="4600" spc="-7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assigns</a:t>
            </a:r>
            <a:r>
              <a:rPr sz="4600" spc="-7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addresses</a:t>
            </a:r>
            <a:r>
              <a:rPr sz="4600" spc="-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to</a:t>
            </a:r>
            <a:r>
              <a:rPr sz="4600" spc="-8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all</a:t>
            </a:r>
            <a:r>
              <a:rPr sz="4600" spc="-8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external</a:t>
            </a:r>
            <a:r>
              <a:rPr sz="4600" spc="-8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symbols </a:t>
            </a:r>
            <a:r>
              <a:rPr sz="4600" spc="-20" dirty="0">
                <a:latin typeface="Corbel"/>
                <a:cs typeface="Corbel"/>
              </a:rPr>
              <a:t>(Uses</a:t>
            </a:r>
            <a:r>
              <a:rPr sz="4600" spc="-175" dirty="0"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006FC0"/>
                </a:solidFill>
                <a:latin typeface="Corbel"/>
                <a:cs typeface="Corbel"/>
              </a:rPr>
              <a:t>Global</a:t>
            </a:r>
            <a:r>
              <a:rPr sz="4600" spc="-15" dirty="0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sz="4600" spc="-20" dirty="0">
                <a:solidFill>
                  <a:srgbClr val="006FC0"/>
                </a:solidFill>
                <a:latin typeface="Corbel"/>
                <a:cs typeface="Corbel"/>
              </a:rPr>
              <a:t>EST</a:t>
            </a:r>
            <a:r>
              <a:rPr sz="4600" spc="-20" dirty="0">
                <a:latin typeface="Corbel"/>
                <a:cs typeface="Corbel"/>
              </a:rPr>
              <a:t>:</a:t>
            </a:r>
            <a:r>
              <a:rPr sz="4600" dirty="0">
                <a:latin typeface="Corbel"/>
                <a:cs typeface="Corbel"/>
              </a:rPr>
              <a:t>	</a:t>
            </a:r>
            <a:r>
              <a:rPr sz="4600" spc="-10" dirty="0">
                <a:latin typeface="Corbel"/>
                <a:cs typeface="Corbel"/>
              </a:rPr>
              <a:t>GEST)</a:t>
            </a:r>
            <a:endParaRPr sz="4600">
              <a:latin typeface="Corbel"/>
              <a:cs typeface="Corbel"/>
            </a:endParaRPr>
          </a:p>
          <a:p>
            <a:pPr marL="464820" marR="478155" indent="-452755">
              <a:lnSpc>
                <a:spcPts val="552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Pass</a:t>
            </a:r>
            <a:r>
              <a:rPr sz="4600" spc="-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II:</a:t>
            </a:r>
            <a:r>
              <a:rPr sz="4600" spc="-5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performs</a:t>
            </a:r>
            <a:r>
              <a:rPr sz="4600" spc="-5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actual</a:t>
            </a:r>
            <a:r>
              <a:rPr sz="4600" spc="-5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loading,</a:t>
            </a:r>
            <a:r>
              <a:rPr sz="4600" spc="-5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relocation</a:t>
            </a:r>
            <a:r>
              <a:rPr sz="4600" spc="-50" dirty="0">
                <a:latin typeface="Corbel"/>
                <a:cs typeface="Corbel"/>
              </a:rPr>
              <a:t> </a:t>
            </a:r>
            <a:r>
              <a:rPr sz="4600" spc="-25" dirty="0">
                <a:latin typeface="Corbel"/>
                <a:cs typeface="Corbel"/>
              </a:rPr>
              <a:t>and </a:t>
            </a:r>
            <a:r>
              <a:rPr sz="4600" spc="-10" dirty="0">
                <a:latin typeface="Corbel"/>
                <a:cs typeface="Corbel"/>
              </a:rPr>
              <a:t>linking.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05"/>
              </a:lnSpc>
            </a:pPr>
            <a:r>
              <a:rPr spc="-25" dirty="0"/>
              <a:t>67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797051"/>
            <a:ext cx="11091672" cy="7863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4492" y="2356865"/>
            <a:ext cx="12893675" cy="2829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4820" marR="687070" indent="-45275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</a:tabLst>
            </a:pPr>
            <a:r>
              <a:rPr sz="4600" dirty="0">
                <a:latin typeface="Corbel"/>
                <a:cs typeface="Corbel"/>
              </a:rPr>
              <a:t>In</a:t>
            </a:r>
            <a:r>
              <a:rPr sz="4600" spc="-60" dirty="0"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Pass</a:t>
            </a:r>
            <a:r>
              <a:rPr sz="4600" spc="-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solidFill>
                  <a:srgbClr val="FF0000"/>
                </a:solidFill>
                <a:latin typeface="Corbel"/>
                <a:cs typeface="Corbel"/>
              </a:rPr>
              <a:t>I</a:t>
            </a:r>
            <a:r>
              <a:rPr sz="4600" spc="-4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,a</a:t>
            </a:r>
            <a:r>
              <a:rPr sz="4600" spc="-229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Global</a:t>
            </a:r>
            <a:r>
              <a:rPr sz="4600" spc="-6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External</a:t>
            </a:r>
            <a:r>
              <a:rPr sz="4600" spc="-15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Symbol</a:t>
            </a:r>
            <a:r>
              <a:rPr sz="4600" spc="-60" dirty="0">
                <a:latin typeface="Corbel"/>
                <a:cs typeface="Corbel"/>
              </a:rPr>
              <a:t> </a:t>
            </a:r>
            <a:r>
              <a:rPr sz="4600" spc="-20" dirty="0">
                <a:latin typeface="Corbel"/>
                <a:cs typeface="Corbel"/>
              </a:rPr>
              <a:t>table(</a:t>
            </a:r>
            <a:r>
              <a:rPr sz="4600" spc="-20" dirty="0">
                <a:solidFill>
                  <a:srgbClr val="FF0000"/>
                </a:solidFill>
                <a:latin typeface="Corbel"/>
                <a:cs typeface="Corbel"/>
              </a:rPr>
              <a:t>GEST</a:t>
            </a:r>
            <a:r>
              <a:rPr sz="4600" spc="-20" dirty="0">
                <a:latin typeface="Corbel"/>
                <a:cs typeface="Corbel"/>
              </a:rPr>
              <a:t>)</a:t>
            </a:r>
            <a:r>
              <a:rPr sz="4600" spc="-60" dirty="0">
                <a:latin typeface="Corbel"/>
                <a:cs typeface="Corbel"/>
              </a:rPr>
              <a:t> </a:t>
            </a:r>
            <a:r>
              <a:rPr sz="4600" spc="-25" dirty="0">
                <a:latin typeface="Corbel"/>
                <a:cs typeface="Corbel"/>
              </a:rPr>
              <a:t>is </a:t>
            </a:r>
            <a:r>
              <a:rPr sz="4600" spc="-10" dirty="0">
                <a:latin typeface="Corbel"/>
                <a:cs typeface="Corbel"/>
              </a:rPr>
              <a:t>prepared.</a:t>
            </a:r>
            <a:endParaRPr sz="4600">
              <a:latin typeface="Corbel"/>
              <a:cs typeface="Corbel"/>
            </a:endParaRPr>
          </a:p>
          <a:p>
            <a:pPr marL="464820" marR="5080" indent="-452755">
              <a:lnSpc>
                <a:spcPct val="100000"/>
              </a:lnSpc>
              <a:buClr>
                <a:srgbClr val="EFAC00"/>
              </a:buClr>
              <a:buSzPct val="79347"/>
              <a:buFont typeface="Cambria"/>
              <a:buChar char="◾"/>
              <a:tabLst>
                <a:tab pos="464820" algn="l"/>
                <a:tab pos="2967355" algn="l"/>
              </a:tabLst>
            </a:pPr>
            <a:r>
              <a:rPr sz="4600" dirty="0">
                <a:latin typeface="Corbel"/>
                <a:cs typeface="Corbel"/>
              </a:rPr>
              <a:t>It</a:t>
            </a:r>
            <a:r>
              <a:rPr sz="4600" spc="-4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contain</a:t>
            </a:r>
            <a:r>
              <a:rPr sz="4600" dirty="0">
                <a:latin typeface="Corbel"/>
                <a:cs typeface="Corbel"/>
              </a:rPr>
              <a:t>	every</a:t>
            </a:r>
            <a:r>
              <a:rPr sz="4600" spc="-7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external</a:t>
            </a:r>
            <a:r>
              <a:rPr sz="4600" spc="-5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symbol</a:t>
            </a:r>
            <a:r>
              <a:rPr sz="4600" spc="-60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and</a:t>
            </a:r>
            <a:r>
              <a:rPr sz="4600" spc="-5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corresponding </a:t>
            </a:r>
            <a:r>
              <a:rPr sz="4600" dirty="0">
                <a:latin typeface="Corbel"/>
                <a:cs typeface="Corbel"/>
              </a:rPr>
              <a:t>absolute</a:t>
            </a:r>
            <a:r>
              <a:rPr sz="4600" spc="-25" dirty="0">
                <a:latin typeface="Corbel"/>
                <a:cs typeface="Corbel"/>
              </a:rPr>
              <a:t> </a:t>
            </a:r>
            <a:r>
              <a:rPr sz="4600" dirty="0">
                <a:latin typeface="Corbel"/>
                <a:cs typeface="Corbel"/>
              </a:rPr>
              <a:t>address</a:t>
            </a:r>
            <a:r>
              <a:rPr sz="4600" spc="-20" dirty="0">
                <a:latin typeface="Corbel"/>
                <a:cs typeface="Corbel"/>
              </a:rPr>
              <a:t> </a:t>
            </a:r>
            <a:r>
              <a:rPr sz="4600" spc="-10" dirty="0">
                <a:latin typeface="Corbel"/>
                <a:cs typeface="Corbel"/>
              </a:rPr>
              <a:t>value.</a:t>
            </a:r>
            <a:endParaRPr sz="4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12319127" y="9373923"/>
            <a:ext cx="315721" cy="241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05"/>
              </a:lnSpc>
            </a:pPr>
            <a:r>
              <a:rPr spc="-25" dirty="0"/>
              <a:t>68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2150745"/>
            <a:chOff x="0" y="0"/>
            <a:chExt cx="13004800" cy="2150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028661"/>
              <a:ext cx="13004290" cy="1217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043330"/>
              <a:ext cx="13004800" cy="63500"/>
            </a:xfrm>
            <a:custGeom>
              <a:avLst/>
              <a:gdLst/>
              <a:ahLst/>
              <a:cxnLst/>
              <a:rect l="l" t="t" r="r" b="b"/>
              <a:pathLst>
                <a:path w="13004800" h="63500">
                  <a:moveTo>
                    <a:pt x="13004800" y="0"/>
                  </a:moveTo>
                  <a:lnTo>
                    <a:pt x="0" y="0"/>
                  </a:lnTo>
                  <a:lnTo>
                    <a:pt x="0" y="63218"/>
                  </a:lnTo>
                  <a:lnTo>
                    <a:pt x="13004800" y="63218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004800" cy="2038985"/>
            </a:xfrm>
            <a:custGeom>
              <a:avLst/>
              <a:gdLst/>
              <a:ahLst/>
              <a:cxnLst/>
              <a:rect l="l" t="t" r="r" b="b"/>
              <a:pathLst>
                <a:path w="13004800" h="2038985">
                  <a:moveTo>
                    <a:pt x="13004800" y="0"/>
                  </a:moveTo>
                  <a:lnTo>
                    <a:pt x="0" y="0"/>
                  </a:lnTo>
                  <a:lnTo>
                    <a:pt x="0" y="2038730"/>
                  </a:lnTo>
                  <a:lnTo>
                    <a:pt x="13004800" y="2038730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45705" y="2454910"/>
            <a:ext cx="2352675" cy="1159510"/>
          </a:xfrm>
          <a:custGeom>
            <a:avLst/>
            <a:gdLst/>
            <a:ahLst/>
            <a:cxnLst/>
            <a:rect l="l" t="t" r="r" b="b"/>
            <a:pathLst>
              <a:path w="2352675" h="1159510">
                <a:moveTo>
                  <a:pt x="2133231" y="0"/>
                </a:moveTo>
                <a:lnTo>
                  <a:pt x="216776" y="0"/>
                </a:lnTo>
                <a:lnTo>
                  <a:pt x="194449" y="1269"/>
                </a:lnTo>
                <a:lnTo>
                  <a:pt x="151930" y="10159"/>
                </a:lnTo>
                <a:lnTo>
                  <a:pt x="112903" y="27939"/>
                </a:lnTo>
                <a:lnTo>
                  <a:pt x="78231" y="50800"/>
                </a:lnTo>
                <a:lnTo>
                  <a:pt x="48768" y="81279"/>
                </a:lnTo>
                <a:lnTo>
                  <a:pt x="25577" y="116839"/>
                </a:lnTo>
                <a:lnTo>
                  <a:pt x="9207" y="156209"/>
                </a:lnTo>
                <a:lnTo>
                  <a:pt x="952" y="198119"/>
                </a:lnTo>
                <a:lnTo>
                  <a:pt x="0" y="943609"/>
                </a:lnTo>
                <a:lnTo>
                  <a:pt x="1346" y="965199"/>
                </a:lnTo>
                <a:lnTo>
                  <a:pt x="10388" y="1008379"/>
                </a:lnTo>
                <a:lnTo>
                  <a:pt x="27317" y="1047749"/>
                </a:lnTo>
                <a:lnTo>
                  <a:pt x="51028" y="1082039"/>
                </a:lnTo>
                <a:lnTo>
                  <a:pt x="80975" y="1111249"/>
                </a:lnTo>
                <a:lnTo>
                  <a:pt x="116014" y="1134109"/>
                </a:lnTo>
                <a:lnTo>
                  <a:pt x="155676" y="1150619"/>
                </a:lnTo>
                <a:lnTo>
                  <a:pt x="198297" y="1159509"/>
                </a:lnTo>
                <a:lnTo>
                  <a:pt x="2135263" y="1159509"/>
                </a:lnTo>
                <a:lnTo>
                  <a:pt x="2178951" y="1155699"/>
                </a:lnTo>
                <a:lnTo>
                  <a:pt x="2220226" y="1141729"/>
                </a:lnTo>
                <a:lnTo>
                  <a:pt x="2257056" y="1121409"/>
                </a:lnTo>
                <a:lnTo>
                  <a:pt x="2267115" y="1113789"/>
                </a:lnTo>
                <a:lnTo>
                  <a:pt x="200647" y="1113789"/>
                </a:lnTo>
                <a:lnTo>
                  <a:pt x="183515" y="1111249"/>
                </a:lnTo>
                <a:lnTo>
                  <a:pt x="135953" y="1093469"/>
                </a:lnTo>
                <a:lnTo>
                  <a:pt x="96024" y="1062989"/>
                </a:lnTo>
                <a:lnTo>
                  <a:pt x="66370" y="1023619"/>
                </a:lnTo>
                <a:lnTo>
                  <a:pt x="49149" y="975359"/>
                </a:lnTo>
                <a:lnTo>
                  <a:pt x="45736" y="217169"/>
                </a:lnTo>
                <a:lnTo>
                  <a:pt x="46609" y="200659"/>
                </a:lnTo>
                <a:lnTo>
                  <a:pt x="59397" y="151129"/>
                </a:lnTo>
                <a:lnTo>
                  <a:pt x="85394" y="107950"/>
                </a:lnTo>
                <a:lnTo>
                  <a:pt x="122237" y="74929"/>
                </a:lnTo>
                <a:lnTo>
                  <a:pt x="167640" y="53339"/>
                </a:lnTo>
                <a:lnTo>
                  <a:pt x="219125" y="45719"/>
                </a:lnTo>
                <a:lnTo>
                  <a:pt x="2265921" y="45719"/>
                </a:lnTo>
                <a:lnTo>
                  <a:pt x="2254008" y="36829"/>
                </a:lnTo>
                <a:lnTo>
                  <a:pt x="2216797" y="16509"/>
                </a:lnTo>
                <a:lnTo>
                  <a:pt x="2175395" y="3809"/>
                </a:lnTo>
                <a:lnTo>
                  <a:pt x="2153678" y="1269"/>
                </a:lnTo>
                <a:lnTo>
                  <a:pt x="2133231" y="0"/>
                </a:lnTo>
                <a:close/>
              </a:path>
              <a:path w="2352675" h="1159510">
                <a:moveTo>
                  <a:pt x="2265921" y="45719"/>
                </a:moveTo>
                <a:lnTo>
                  <a:pt x="2133231" y="45719"/>
                </a:lnTo>
                <a:lnTo>
                  <a:pt x="2151392" y="46989"/>
                </a:lnTo>
                <a:lnTo>
                  <a:pt x="2168537" y="49529"/>
                </a:lnTo>
                <a:lnTo>
                  <a:pt x="2216035" y="67309"/>
                </a:lnTo>
                <a:lnTo>
                  <a:pt x="2255913" y="96519"/>
                </a:lnTo>
                <a:lnTo>
                  <a:pt x="2285631" y="137159"/>
                </a:lnTo>
                <a:lnTo>
                  <a:pt x="2302903" y="184150"/>
                </a:lnTo>
                <a:lnTo>
                  <a:pt x="2306214" y="943609"/>
                </a:lnTo>
                <a:lnTo>
                  <a:pt x="2305443" y="960119"/>
                </a:lnTo>
                <a:lnTo>
                  <a:pt x="2292616" y="1009649"/>
                </a:lnTo>
                <a:lnTo>
                  <a:pt x="2266581" y="1051559"/>
                </a:lnTo>
                <a:lnTo>
                  <a:pt x="2229751" y="1084579"/>
                </a:lnTo>
                <a:lnTo>
                  <a:pt x="2184412" y="1106169"/>
                </a:lnTo>
                <a:lnTo>
                  <a:pt x="2150630" y="1113789"/>
                </a:lnTo>
                <a:lnTo>
                  <a:pt x="2267115" y="1113789"/>
                </a:lnTo>
                <a:lnTo>
                  <a:pt x="2303284" y="1079499"/>
                </a:lnTo>
                <a:lnTo>
                  <a:pt x="2326398" y="1043939"/>
                </a:lnTo>
                <a:lnTo>
                  <a:pt x="2342781" y="1004569"/>
                </a:lnTo>
                <a:lnTo>
                  <a:pt x="2351036" y="961389"/>
                </a:lnTo>
                <a:lnTo>
                  <a:pt x="2352052" y="217169"/>
                </a:lnTo>
                <a:lnTo>
                  <a:pt x="2350655" y="194309"/>
                </a:lnTo>
                <a:lnTo>
                  <a:pt x="2341638" y="152400"/>
                </a:lnTo>
                <a:lnTo>
                  <a:pt x="2324747" y="113029"/>
                </a:lnTo>
                <a:lnTo>
                  <a:pt x="2300871" y="78739"/>
                </a:lnTo>
                <a:lnTo>
                  <a:pt x="2271026" y="49529"/>
                </a:lnTo>
                <a:lnTo>
                  <a:pt x="2265921" y="45719"/>
                </a:lnTo>
                <a:close/>
              </a:path>
              <a:path w="2352675" h="1159510">
                <a:moveTo>
                  <a:pt x="2133231" y="60959"/>
                </a:moveTo>
                <a:lnTo>
                  <a:pt x="219913" y="60959"/>
                </a:lnTo>
                <a:lnTo>
                  <a:pt x="203746" y="62229"/>
                </a:lnTo>
                <a:lnTo>
                  <a:pt x="158318" y="72389"/>
                </a:lnTo>
                <a:lnTo>
                  <a:pt x="119100" y="96519"/>
                </a:lnTo>
                <a:lnTo>
                  <a:pt x="88468" y="129539"/>
                </a:lnTo>
                <a:lnTo>
                  <a:pt x="68313" y="171450"/>
                </a:lnTo>
                <a:lnTo>
                  <a:pt x="60980" y="217169"/>
                </a:lnTo>
                <a:lnTo>
                  <a:pt x="60938" y="941069"/>
                </a:lnTo>
                <a:lnTo>
                  <a:pt x="61594" y="956309"/>
                </a:lnTo>
                <a:lnTo>
                  <a:pt x="72834" y="1002029"/>
                </a:lnTo>
                <a:lnTo>
                  <a:pt x="96253" y="1041399"/>
                </a:lnTo>
                <a:lnTo>
                  <a:pt x="129514" y="1071879"/>
                </a:lnTo>
                <a:lnTo>
                  <a:pt x="170624" y="1092199"/>
                </a:lnTo>
                <a:lnTo>
                  <a:pt x="201434" y="1098549"/>
                </a:lnTo>
                <a:lnTo>
                  <a:pt x="2148217" y="1098549"/>
                </a:lnTo>
                <a:lnTo>
                  <a:pt x="2164092" y="1096009"/>
                </a:lnTo>
                <a:lnTo>
                  <a:pt x="2179078" y="1092199"/>
                </a:lnTo>
                <a:lnTo>
                  <a:pt x="2193683" y="1087119"/>
                </a:lnTo>
                <a:lnTo>
                  <a:pt x="2199220" y="1084579"/>
                </a:lnTo>
                <a:lnTo>
                  <a:pt x="2131326" y="1084579"/>
                </a:lnTo>
                <a:lnTo>
                  <a:pt x="202222" y="1083309"/>
                </a:lnTo>
                <a:lnTo>
                  <a:pt x="161429" y="1071879"/>
                </a:lnTo>
                <a:lnTo>
                  <a:pt x="126568" y="1050289"/>
                </a:lnTo>
                <a:lnTo>
                  <a:pt x="99440" y="1019809"/>
                </a:lnTo>
                <a:lnTo>
                  <a:pt x="81902" y="981709"/>
                </a:lnTo>
                <a:lnTo>
                  <a:pt x="76149" y="941069"/>
                </a:lnTo>
                <a:lnTo>
                  <a:pt x="76218" y="217169"/>
                </a:lnTo>
                <a:lnTo>
                  <a:pt x="83083" y="173989"/>
                </a:lnTo>
                <a:lnTo>
                  <a:pt x="101511" y="137159"/>
                </a:lnTo>
                <a:lnTo>
                  <a:pt x="129311" y="107950"/>
                </a:lnTo>
                <a:lnTo>
                  <a:pt x="164972" y="86359"/>
                </a:lnTo>
                <a:lnTo>
                  <a:pt x="220700" y="76200"/>
                </a:lnTo>
                <a:lnTo>
                  <a:pt x="2201278" y="76200"/>
                </a:lnTo>
                <a:lnTo>
                  <a:pt x="2195842" y="73659"/>
                </a:lnTo>
                <a:lnTo>
                  <a:pt x="2181364" y="68579"/>
                </a:lnTo>
                <a:lnTo>
                  <a:pt x="2166124" y="64769"/>
                </a:lnTo>
                <a:lnTo>
                  <a:pt x="2150503" y="62229"/>
                </a:lnTo>
                <a:lnTo>
                  <a:pt x="2133231" y="60959"/>
                </a:lnTo>
                <a:close/>
              </a:path>
              <a:path w="2352675" h="1159510">
                <a:moveTo>
                  <a:pt x="2201278" y="76200"/>
                </a:moveTo>
                <a:lnTo>
                  <a:pt x="2133231" y="76200"/>
                </a:lnTo>
                <a:lnTo>
                  <a:pt x="2149741" y="77469"/>
                </a:lnTo>
                <a:lnTo>
                  <a:pt x="2163838" y="80009"/>
                </a:lnTo>
                <a:lnTo>
                  <a:pt x="2202700" y="93979"/>
                </a:lnTo>
                <a:lnTo>
                  <a:pt x="2235339" y="119379"/>
                </a:lnTo>
                <a:lnTo>
                  <a:pt x="2259596" y="152400"/>
                </a:lnTo>
                <a:lnTo>
                  <a:pt x="2273312" y="191769"/>
                </a:lnTo>
                <a:lnTo>
                  <a:pt x="2275852" y="941069"/>
                </a:lnTo>
                <a:lnTo>
                  <a:pt x="2274963" y="957579"/>
                </a:lnTo>
                <a:lnTo>
                  <a:pt x="2264041" y="998219"/>
                </a:lnTo>
                <a:lnTo>
                  <a:pt x="2242197" y="1033779"/>
                </a:lnTo>
                <a:lnTo>
                  <a:pt x="2211590" y="1060449"/>
                </a:lnTo>
                <a:lnTo>
                  <a:pt x="2173871" y="1078229"/>
                </a:lnTo>
                <a:lnTo>
                  <a:pt x="2131326" y="1084579"/>
                </a:lnTo>
                <a:lnTo>
                  <a:pt x="2199220" y="1084579"/>
                </a:lnTo>
                <a:lnTo>
                  <a:pt x="2232799" y="1064259"/>
                </a:lnTo>
                <a:lnTo>
                  <a:pt x="2263533" y="1029969"/>
                </a:lnTo>
                <a:lnTo>
                  <a:pt x="2283726" y="989329"/>
                </a:lnTo>
                <a:lnTo>
                  <a:pt x="2290965" y="943609"/>
                </a:lnTo>
                <a:lnTo>
                  <a:pt x="2290986" y="217169"/>
                </a:lnTo>
                <a:lnTo>
                  <a:pt x="2290457" y="204469"/>
                </a:lnTo>
                <a:lnTo>
                  <a:pt x="2279154" y="158750"/>
                </a:lnTo>
                <a:lnTo>
                  <a:pt x="2255786" y="119379"/>
                </a:lnTo>
                <a:lnTo>
                  <a:pt x="2222512" y="88900"/>
                </a:lnTo>
                <a:lnTo>
                  <a:pt x="2209431" y="80009"/>
                </a:lnTo>
                <a:lnTo>
                  <a:pt x="2201278" y="76200"/>
                </a:lnTo>
                <a:close/>
              </a:path>
            </a:pathLst>
          </a:custGeom>
          <a:solidFill>
            <a:srgbClr val="6BB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1950" y="2572639"/>
            <a:ext cx="11785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rbel"/>
                <a:cs typeface="Corbel"/>
              </a:rPr>
              <a:t>Object </a:t>
            </a:r>
            <a:r>
              <a:rPr sz="2800" b="1" spc="-20" dirty="0">
                <a:latin typeface="Corbel"/>
                <a:cs typeface="Corbel"/>
              </a:rPr>
              <a:t>Module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8776" y="7478953"/>
            <a:ext cx="2667823" cy="15747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17414" y="7938643"/>
            <a:ext cx="10547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20" dirty="0">
                <a:solidFill>
                  <a:srgbClr val="FFFFFF"/>
                </a:solidFill>
                <a:latin typeface="Corbel"/>
                <a:cs typeface="Corbel"/>
              </a:rPr>
              <a:t>GEST</a:t>
            </a:r>
            <a:endParaRPr sz="3400">
              <a:latin typeface="Corbel"/>
              <a:cs typeface="Corbe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1584" y="1784604"/>
            <a:ext cx="2686812" cy="202996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12614" y="1892300"/>
            <a:ext cx="144653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marR="5080" indent="-22860" algn="just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FFFFFF"/>
                </a:solidFill>
                <a:latin typeface="Corbel"/>
                <a:cs typeface="Corbel"/>
              </a:rPr>
              <a:t>Copy</a:t>
            </a:r>
            <a:r>
              <a:rPr sz="34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400" spc="-10" dirty="0">
                <a:solidFill>
                  <a:srgbClr val="FFFFFF"/>
                </a:solidFill>
                <a:latin typeface="Corbel"/>
                <a:cs typeface="Corbel"/>
              </a:rPr>
              <a:t>object records</a:t>
            </a:r>
            <a:endParaRPr sz="34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03145" y="4968657"/>
            <a:ext cx="2359025" cy="1167130"/>
            <a:chOff x="7003145" y="4968657"/>
            <a:chExt cx="2359025" cy="116713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3145" y="4968657"/>
              <a:ext cx="2358420" cy="11665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3091" y="5116068"/>
              <a:ext cx="2058924" cy="10012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4308" y="4985131"/>
              <a:ext cx="2275840" cy="10838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44308" y="4985131"/>
              <a:ext cx="2275840" cy="1083945"/>
            </a:xfrm>
            <a:custGeom>
              <a:avLst/>
              <a:gdLst/>
              <a:ahLst/>
              <a:cxnLst/>
              <a:rect l="l" t="t" r="r" b="b"/>
              <a:pathLst>
                <a:path w="2275840" h="1083945">
                  <a:moveTo>
                    <a:pt x="0" y="180721"/>
                  </a:moveTo>
                  <a:lnTo>
                    <a:pt x="6445" y="132673"/>
                  </a:lnTo>
                  <a:lnTo>
                    <a:pt x="24638" y="89502"/>
                  </a:lnTo>
                  <a:lnTo>
                    <a:pt x="52863" y="52927"/>
                  </a:lnTo>
                  <a:lnTo>
                    <a:pt x="89408" y="24670"/>
                  </a:lnTo>
                  <a:lnTo>
                    <a:pt x="132556" y="6454"/>
                  </a:lnTo>
                  <a:lnTo>
                    <a:pt x="180594" y="0"/>
                  </a:lnTo>
                  <a:lnTo>
                    <a:pt x="2095119" y="0"/>
                  </a:lnTo>
                  <a:lnTo>
                    <a:pt x="2143166" y="6454"/>
                  </a:lnTo>
                  <a:lnTo>
                    <a:pt x="2186337" y="24670"/>
                  </a:lnTo>
                  <a:lnTo>
                    <a:pt x="2222912" y="52927"/>
                  </a:lnTo>
                  <a:lnTo>
                    <a:pt x="2251169" y="89502"/>
                  </a:lnTo>
                  <a:lnTo>
                    <a:pt x="2269385" y="132673"/>
                  </a:lnTo>
                  <a:lnTo>
                    <a:pt x="2275840" y="180721"/>
                  </a:lnTo>
                  <a:lnTo>
                    <a:pt x="2275840" y="903097"/>
                  </a:lnTo>
                  <a:lnTo>
                    <a:pt x="2269385" y="951144"/>
                  </a:lnTo>
                  <a:lnTo>
                    <a:pt x="2251169" y="994315"/>
                  </a:lnTo>
                  <a:lnTo>
                    <a:pt x="2222912" y="1030890"/>
                  </a:lnTo>
                  <a:lnTo>
                    <a:pt x="2186337" y="1059147"/>
                  </a:lnTo>
                  <a:lnTo>
                    <a:pt x="2143166" y="1077363"/>
                  </a:lnTo>
                  <a:lnTo>
                    <a:pt x="2095119" y="1083818"/>
                  </a:lnTo>
                  <a:lnTo>
                    <a:pt x="180594" y="1083818"/>
                  </a:lnTo>
                  <a:lnTo>
                    <a:pt x="132556" y="1077363"/>
                  </a:lnTo>
                  <a:lnTo>
                    <a:pt x="89407" y="1059147"/>
                  </a:lnTo>
                  <a:lnTo>
                    <a:pt x="52863" y="1030890"/>
                  </a:lnTo>
                  <a:lnTo>
                    <a:pt x="24637" y="994315"/>
                  </a:lnTo>
                  <a:lnTo>
                    <a:pt x="6445" y="951144"/>
                  </a:lnTo>
                  <a:lnTo>
                    <a:pt x="0" y="903097"/>
                  </a:lnTo>
                  <a:lnTo>
                    <a:pt x="0" y="180721"/>
                  </a:lnTo>
                  <a:close/>
                </a:path>
              </a:pathLst>
            </a:custGeom>
            <a:ln w="6350">
              <a:solidFill>
                <a:srgbClr val="E366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07985" y="5237734"/>
            <a:ext cx="13468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40" dirty="0">
                <a:latin typeface="Arial Black"/>
                <a:cs typeface="Arial Black"/>
              </a:rPr>
              <a:t>Pass</a:t>
            </a:r>
            <a:r>
              <a:rPr sz="3400" spc="-204" dirty="0">
                <a:latin typeface="Arial Black"/>
                <a:cs typeface="Arial Black"/>
              </a:rPr>
              <a:t> </a:t>
            </a:r>
            <a:r>
              <a:rPr sz="3400" spc="-405" dirty="0">
                <a:latin typeface="Arial Black"/>
                <a:cs typeface="Arial Black"/>
              </a:rPr>
              <a:t>II</a:t>
            </a:r>
            <a:endParaRPr sz="34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93473" y="4968657"/>
            <a:ext cx="2359025" cy="1167130"/>
            <a:chOff x="4293473" y="4968657"/>
            <a:chExt cx="2359025" cy="116713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3473" y="4968657"/>
              <a:ext cx="2358420" cy="11665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4379" y="5116068"/>
              <a:ext cx="1937003" cy="10012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4890" y="4985131"/>
              <a:ext cx="2275840" cy="108381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34890" y="4985131"/>
              <a:ext cx="2275840" cy="1083945"/>
            </a:xfrm>
            <a:custGeom>
              <a:avLst/>
              <a:gdLst/>
              <a:ahLst/>
              <a:cxnLst/>
              <a:rect l="l" t="t" r="r" b="b"/>
              <a:pathLst>
                <a:path w="2275840" h="1083945">
                  <a:moveTo>
                    <a:pt x="0" y="180721"/>
                  </a:moveTo>
                  <a:lnTo>
                    <a:pt x="6454" y="132673"/>
                  </a:lnTo>
                  <a:lnTo>
                    <a:pt x="24670" y="89502"/>
                  </a:lnTo>
                  <a:lnTo>
                    <a:pt x="52927" y="52927"/>
                  </a:lnTo>
                  <a:lnTo>
                    <a:pt x="89502" y="24670"/>
                  </a:lnTo>
                  <a:lnTo>
                    <a:pt x="132673" y="6454"/>
                  </a:lnTo>
                  <a:lnTo>
                    <a:pt x="180721" y="0"/>
                  </a:lnTo>
                  <a:lnTo>
                    <a:pt x="2095246" y="0"/>
                  </a:lnTo>
                  <a:lnTo>
                    <a:pt x="2143283" y="6454"/>
                  </a:lnTo>
                  <a:lnTo>
                    <a:pt x="2186431" y="24670"/>
                  </a:lnTo>
                  <a:lnTo>
                    <a:pt x="2222976" y="52927"/>
                  </a:lnTo>
                  <a:lnTo>
                    <a:pt x="2251201" y="89502"/>
                  </a:lnTo>
                  <a:lnTo>
                    <a:pt x="2269394" y="132673"/>
                  </a:lnTo>
                  <a:lnTo>
                    <a:pt x="2275840" y="180721"/>
                  </a:lnTo>
                  <a:lnTo>
                    <a:pt x="2275840" y="903097"/>
                  </a:lnTo>
                  <a:lnTo>
                    <a:pt x="2269394" y="951144"/>
                  </a:lnTo>
                  <a:lnTo>
                    <a:pt x="2251201" y="994315"/>
                  </a:lnTo>
                  <a:lnTo>
                    <a:pt x="2222976" y="1030890"/>
                  </a:lnTo>
                  <a:lnTo>
                    <a:pt x="2186432" y="1059147"/>
                  </a:lnTo>
                  <a:lnTo>
                    <a:pt x="2143283" y="1077363"/>
                  </a:lnTo>
                  <a:lnTo>
                    <a:pt x="2095246" y="1083818"/>
                  </a:lnTo>
                  <a:lnTo>
                    <a:pt x="180721" y="1083818"/>
                  </a:lnTo>
                  <a:lnTo>
                    <a:pt x="132673" y="1077363"/>
                  </a:lnTo>
                  <a:lnTo>
                    <a:pt x="89502" y="1059147"/>
                  </a:lnTo>
                  <a:lnTo>
                    <a:pt x="52927" y="1030890"/>
                  </a:lnTo>
                  <a:lnTo>
                    <a:pt x="24670" y="994315"/>
                  </a:lnTo>
                  <a:lnTo>
                    <a:pt x="6454" y="951144"/>
                  </a:lnTo>
                  <a:lnTo>
                    <a:pt x="0" y="903097"/>
                  </a:lnTo>
                  <a:lnTo>
                    <a:pt x="0" y="180721"/>
                  </a:lnTo>
                  <a:close/>
                </a:path>
              </a:pathLst>
            </a:custGeom>
            <a:ln w="6350">
              <a:solidFill>
                <a:srgbClr val="E366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59273" y="5237734"/>
            <a:ext cx="12249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340" dirty="0">
                <a:latin typeface="Arial Black"/>
                <a:cs typeface="Arial Black"/>
              </a:rPr>
              <a:t>Pass</a:t>
            </a:r>
            <a:r>
              <a:rPr sz="3400" spc="-204" dirty="0">
                <a:latin typeface="Arial Black"/>
                <a:cs typeface="Arial Black"/>
              </a:rPr>
              <a:t> </a:t>
            </a:r>
            <a:r>
              <a:rPr sz="3400" spc="-434" dirty="0">
                <a:latin typeface="Arial Black"/>
                <a:cs typeface="Arial Black"/>
              </a:rPr>
              <a:t>I</a:t>
            </a:r>
            <a:endParaRPr sz="3400">
              <a:latin typeface="Arial Black"/>
              <a:cs typeface="Arial Black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691484" y="3430900"/>
            <a:ext cx="2616200" cy="5217795"/>
            <a:chOff x="9691484" y="3430900"/>
            <a:chExt cx="2616200" cy="521779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91484" y="3430900"/>
              <a:ext cx="2615970" cy="52174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98023" y="5458967"/>
              <a:ext cx="1876044" cy="126796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753599" y="3467988"/>
              <a:ext cx="2493010" cy="5093970"/>
            </a:xfrm>
            <a:custGeom>
              <a:avLst/>
              <a:gdLst/>
              <a:ahLst/>
              <a:cxnLst/>
              <a:rect l="l" t="t" r="r" b="b"/>
              <a:pathLst>
                <a:path w="2493009" h="5093970">
                  <a:moveTo>
                    <a:pt x="2077084" y="0"/>
                  </a:moveTo>
                  <a:lnTo>
                    <a:pt x="415417" y="0"/>
                  </a:lnTo>
                  <a:lnTo>
                    <a:pt x="366982" y="2793"/>
                  </a:lnTo>
                  <a:lnTo>
                    <a:pt x="320186" y="10968"/>
                  </a:lnTo>
                  <a:lnTo>
                    <a:pt x="275340" y="24211"/>
                  </a:lnTo>
                  <a:lnTo>
                    <a:pt x="232756" y="42212"/>
                  </a:lnTo>
                  <a:lnTo>
                    <a:pt x="192746" y="64660"/>
                  </a:lnTo>
                  <a:lnTo>
                    <a:pt x="155622" y="91243"/>
                  </a:lnTo>
                  <a:lnTo>
                    <a:pt x="121697" y="121650"/>
                  </a:lnTo>
                  <a:lnTo>
                    <a:pt x="91283" y="155569"/>
                  </a:lnTo>
                  <a:lnTo>
                    <a:pt x="64691" y="192690"/>
                  </a:lnTo>
                  <a:lnTo>
                    <a:pt x="42235" y="232700"/>
                  </a:lnTo>
                  <a:lnTo>
                    <a:pt x="24225" y="275289"/>
                  </a:lnTo>
                  <a:lnTo>
                    <a:pt x="10974" y="320146"/>
                  </a:lnTo>
                  <a:lnTo>
                    <a:pt x="2795" y="366959"/>
                  </a:lnTo>
                  <a:lnTo>
                    <a:pt x="0" y="415416"/>
                  </a:lnTo>
                  <a:lnTo>
                    <a:pt x="0" y="4678045"/>
                  </a:lnTo>
                  <a:lnTo>
                    <a:pt x="2795" y="4726503"/>
                  </a:lnTo>
                  <a:lnTo>
                    <a:pt x="10974" y="4773317"/>
                  </a:lnTo>
                  <a:lnTo>
                    <a:pt x="24225" y="4818176"/>
                  </a:lnTo>
                  <a:lnTo>
                    <a:pt x="42235" y="4860768"/>
                  </a:lnTo>
                  <a:lnTo>
                    <a:pt x="64691" y="4900783"/>
                  </a:lnTo>
                  <a:lnTo>
                    <a:pt x="91283" y="4937907"/>
                  </a:lnTo>
                  <a:lnTo>
                    <a:pt x="121697" y="4971830"/>
                  </a:lnTo>
                  <a:lnTo>
                    <a:pt x="155622" y="5002241"/>
                  </a:lnTo>
                  <a:lnTo>
                    <a:pt x="192746" y="5028828"/>
                  </a:lnTo>
                  <a:lnTo>
                    <a:pt x="232756" y="5051279"/>
                  </a:lnTo>
                  <a:lnTo>
                    <a:pt x="275340" y="5069283"/>
                  </a:lnTo>
                  <a:lnTo>
                    <a:pt x="320186" y="5082529"/>
                  </a:lnTo>
                  <a:lnTo>
                    <a:pt x="366982" y="5090705"/>
                  </a:lnTo>
                  <a:lnTo>
                    <a:pt x="415417" y="5093500"/>
                  </a:lnTo>
                  <a:lnTo>
                    <a:pt x="2077084" y="5093500"/>
                  </a:lnTo>
                  <a:lnTo>
                    <a:pt x="2125544" y="5090705"/>
                  </a:lnTo>
                  <a:lnTo>
                    <a:pt x="2172362" y="5082529"/>
                  </a:lnTo>
                  <a:lnTo>
                    <a:pt x="2217227" y="5069283"/>
                  </a:lnTo>
                  <a:lnTo>
                    <a:pt x="2259826" y="5051279"/>
                  </a:lnTo>
                  <a:lnTo>
                    <a:pt x="2299848" y="5028828"/>
                  </a:lnTo>
                  <a:lnTo>
                    <a:pt x="2336982" y="5002241"/>
                  </a:lnTo>
                  <a:lnTo>
                    <a:pt x="2370915" y="4971830"/>
                  </a:lnTo>
                  <a:lnTo>
                    <a:pt x="2401335" y="4937907"/>
                  </a:lnTo>
                  <a:lnTo>
                    <a:pt x="2427931" y="4900783"/>
                  </a:lnTo>
                  <a:lnTo>
                    <a:pt x="2450390" y="4860768"/>
                  </a:lnTo>
                  <a:lnTo>
                    <a:pt x="2468402" y="4818176"/>
                  </a:lnTo>
                  <a:lnTo>
                    <a:pt x="2481653" y="4773317"/>
                  </a:lnTo>
                  <a:lnTo>
                    <a:pt x="2489833" y="4726503"/>
                  </a:lnTo>
                  <a:lnTo>
                    <a:pt x="2492629" y="4678045"/>
                  </a:lnTo>
                  <a:lnTo>
                    <a:pt x="2492629" y="415416"/>
                  </a:lnTo>
                  <a:lnTo>
                    <a:pt x="2489833" y="366959"/>
                  </a:lnTo>
                  <a:lnTo>
                    <a:pt x="2481653" y="320146"/>
                  </a:lnTo>
                  <a:lnTo>
                    <a:pt x="2468402" y="275289"/>
                  </a:lnTo>
                  <a:lnTo>
                    <a:pt x="2450390" y="232700"/>
                  </a:lnTo>
                  <a:lnTo>
                    <a:pt x="2427931" y="192690"/>
                  </a:lnTo>
                  <a:lnTo>
                    <a:pt x="2401335" y="155569"/>
                  </a:lnTo>
                  <a:lnTo>
                    <a:pt x="2370915" y="121650"/>
                  </a:lnTo>
                  <a:lnTo>
                    <a:pt x="2336982" y="91243"/>
                  </a:lnTo>
                  <a:lnTo>
                    <a:pt x="2299848" y="64660"/>
                  </a:lnTo>
                  <a:lnTo>
                    <a:pt x="2259826" y="42212"/>
                  </a:lnTo>
                  <a:lnTo>
                    <a:pt x="2217227" y="24211"/>
                  </a:lnTo>
                  <a:lnTo>
                    <a:pt x="2172362" y="10968"/>
                  </a:lnTo>
                  <a:lnTo>
                    <a:pt x="2125544" y="2793"/>
                  </a:lnTo>
                  <a:lnTo>
                    <a:pt x="2077084" y="0"/>
                  </a:lnTo>
                  <a:close/>
                </a:path>
              </a:pathLst>
            </a:custGeom>
            <a:solidFill>
              <a:srgbClr val="C54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29342" y="3454996"/>
              <a:ext cx="2541270" cy="5130800"/>
            </a:xfrm>
            <a:custGeom>
              <a:avLst/>
              <a:gdLst/>
              <a:ahLst/>
              <a:cxnLst/>
              <a:rect l="l" t="t" r="r" b="b"/>
              <a:pathLst>
                <a:path w="2541270" h="5130800">
                  <a:moveTo>
                    <a:pt x="2211831" y="5118100"/>
                  </a:moveTo>
                  <a:lnTo>
                    <a:pt x="330580" y="5118100"/>
                  </a:lnTo>
                  <a:lnTo>
                    <a:pt x="351662" y="5130800"/>
                  </a:lnTo>
                  <a:lnTo>
                    <a:pt x="2190623" y="5130800"/>
                  </a:lnTo>
                  <a:lnTo>
                    <a:pt x="2211831" y="5118100"/>
                  </a:lnTo>
                  <a:close/>
                </a:path>
                <a:path w="2541270" h="5130800">
                  <a:moveTo>
                    <a:pt x="2253233" y="5105400"/>
                  </a:moveTo>
                  <a:lnTo>
                    <a:pt x="289051" y="5105400"/>
                  </a:lnTo>
                  <a:lnTo>
                    <a:pt x="309499" y="5118100"/>
                  </a:lnTo>
                  <a:lnTo>
                    <a:pt x="2232786" y="5118100"/>
                  </a:lnTo>
                  <a:lnTo>
                    <a:pt x="2253233" y="5105400"/>
                  </a:lnTo>
                  <a:close/>
                </a:path>
                <a:path w="2541270" h="5130800">
                  <a:moveTo>
                    <a:pt x="298450" y="5080000"/>
                  </a:moveTo>
                  <a:lnTo>
                    <a:pt x="230631" y="5080000"/>
                  </a:lnTo>
                  <a:lnTo>
                    <a:pt x="249681" y="5092700"/>
                  </a:lnTo>
                  <a:lnTo>
                    <a:pt x="269112" y="5105400"/>
                  </a:lnTo>
                  <a:lnTo>
                    <a:pt x="356870" y="5105400"/>
                  </a:lnTo>
                  <a:lnTo>
                    <a:pt x="336930" y="5092700"/>
                  </a:lnTo>
                  <a:lnTo>
                    <a:pt x="317500" y="5092700"/>
                  </a:lnTo>
                  <a:lnTo>
                    <a:pt x="298450" y="5080000"/>
                  </a:lnTo>
                  <a:close/>
                </a:path>
                <a:path w="2541270" h="5130800">
                  <a:moveTo>
                    <a:pt x="2272029" y="25400"/>
                  </a:moveTo>
                  <a:lnTo>
                    <a:pt x="2164079" y="25400"/>
                  </a:lnTo>
                  <a:lnTo>
                    <a:pt x="2184273" y="38100"/>
                  </a:lnTo>
                  <a:lnTo>
                    <a:pt x="2223642" y="38100"/>
                  </a:lnTo>
                  <a:lnTo>
                    <a:pt x="2242820" y="50800"/>
                  </a:lnTo>
                  <a:lnTo>
                    <a:pt x="2261361" y="50800"/>
                  </a:lnTo>
                  <a:lnTo>
                    <a:pt x="2279650" y="63500"/>
                  </a:lnTo>
                  <a:lnTo>
                    <a:pt x="2297303" y="76200"/>
                  </a:lnTo>
                  <a:lnTo>
                    <a:pt x="2314448" y="88900"/>
                  </a:lnTo>
                  <a:lnTo>
                    <a:pt x="2331084" y="88900"/>
                  </a:lnTo>
                  <a:lnTo>
                    <a:pt x="2362707" y="114300"/>
                  </a:lnTo>
                  <a:lnTo>
                    <a:pt x="2391917" y="139700"/>
                  </a:lnTo>
                  <a:lnTo>
                    <a:pt x="2405379" y="165100"/>
                  </a:lnTo>
                  <a:lnTo>
                    <a:pt x="2418333" y="177800"/>
                  </a:lnTo>
                  <a:lnTo>
                    <a:pt x="2430526" y="190500"/>
                  </a:lnTo>
                  <a:lnTo>
                    <a:pt x="2441955" y="203200"/>
                  </a:lnTo>
                  <a:lnTo>
                    <a:pt x="2452624" y="215900"/>
                  </a:lnTo>
                  <a:lnTo>
                    <a:pt x="2462529" y="241300"/>
                  </a:lnTo>
                  <a:lnTo>
                    <a:pt x="2471547" y="254000"/>
                  </a:lnTo>
                  <a:lnTo>
                    <a:pt x="2479802" y="279400"/>
                  </a:lnTo>
                  <a:lnTo>
                    <a:pt x="2487040" y="292100"/>
                  </a:lnTo>
                  <a:lnTo>
                    <a:pt x="2493645" y="317500"/>
                  </a:lnTo>
                  <a:lnTo>
                    <a:pt x="2499105" y="330200"/>
                  </a:lnTo>
                  <a:lnTo>
                    <a:pt x="2503678" y="355600"/>
                  </a:lnTo>
                  <a:lnTo>
                    <a:pt x="2507360" y="368300"/>
                  </a:lnTo>
                  <a:lnTo>
                    <a:pt x="2509901" y="393700"/>
                  </a:lnTo>
                  <a:lnTo>
                    <a:pt x="2511425" y="419100"/>
                  </a:lnTo>
                  <a:lnTo>
                    <a:pt x="2512059" y="431800"/>
                  </a:lnTo>
                  <a:lnTo>
                    <a:pt x="2512059" y="4699000"/>
                  </a:lnTo>
                  <a:lnTo>
                    <a:pt x="2511425" y="4724400"/>
                  </a:lnTo>
                  <a:lnTo>
                    <a:pt x="2509774" y="4737100"/>
                  </a:lnTo>
                  <a:lnTo>
                    <a:pt x="2507233" y="4762500"/>
                  </a:lnTo>
                  <a:lnTo>
                    <a:pt x="2503551" y="4775200"/>
                  </a:lnTo>
                  <a:lnTo>
                    <a:pt x="2499105" y="4800600"/>
                  </a:lnTo>
                  <a:lnTo>
                    <a:pt x="2493517" y="4826000"/>
                  </a:lnTo>
                  <a:lnTo>
                    <a:pt x="2487040" y="4838700"/>
                  </a:lnTo>
                  <a:lnTo>
                    <a:pt x="2479675" y="4851400"/>
                  </a:lnTo>
                  <a:lnTo>
                    <a:pt x="2471420" y="4876800"/>
                  </a:lnTo>
                  <a:lnTo>
                    <a:pt x="2462403" y="4889500"/>
                  </a:lnTo>
                  <a:lnTo>
                    <a:pt x="2452497" y="4914900"/>
                  </a:lnTo>
                  <a:lnTo>
                    <a:pt x="2441829" y="4927600"/>
                  </a:lnTo>
                  <a:lnTo>
                    <a:pt x="2430399" y="4940300"/>
                  </a:lnTo>
                  <a:lnTo>
                    <a:pt x="2418206" y="4953000"/>
                  </a:lnTo>
                  <a:lnTo>
                    <a:pt x="2405253" y="4978400"/>
                  </a:lnTo>
                  <a:lnTo>
                    <a:pt x="2362454" y="5016500"/>
                  </a:lnTo>
                  <a:lnTo>
                    <a:pt x="2330830" y="5041900"/>
                  </a:lnTo>
                  <a:lnTo>
                    <a:pt x="2314193" y="5054600"/>
                  </a:lnTo>
                  <a:lnTo>
                    <a:pt x="2297049" y="5054600"/>
                  </a:lnTo>
                  <a:lnTo>
                    <a:pt x="2279396" y="5067300"/>
                  </a:lnTo>
                  <a:lnTo>
                    <a:pt x="2261234" y="5080000"/>
                  </a:lnTo>
                  <a:lnTo>
                    <a:pt x="2242565" y="5080000"/>
                  </a:lnTo>
                  <a:lnTo>
                    <a:pt x="2223388" y="5092700"/>
                  </a:lnTo>
                  <a:lnTo>
                    <a:pt x="2203957" y="5092700"/>
                  </a:lnTo>
                  <a:lnTo>
                    <a:pt x="2184146" y="5105400"/>
                  </a:lnTo>
                  <a:lnTo>
                    <a:pt x="2273173" y="5105400"/>
                  </a:lnTo>
                  <a:lnTo>
                    <a:pt x="2292730" y="5092700"/>
                  </a:lnTo>
                  <a:lnTo>
                    <a:pt x="2311654" y="5080000"/>
                  </a:lnTo>
                  <a:lnTo>
                    <a:pt x="2329814" y="5067300"/>
                  </a:lnTo>
                  <a:lnTo>
                    <a:pt x="2347722" y="5067300"/>
                  </a:lnTo>
                  <a:lnTo>
                    <a:pt x="2364866" y="5054600"/>
                  </a:lnTo>
                  <a:lnTo>
                    <a:pt x="2381630" y="5041900"/>
                  </a:lnTo>
                  <a:lnTo>
                    <a:pt x="2397505" y="5016500"/>
                  </a:lnTo>
                  <a:lnTo>
                    <a:pt x="2412746" y="5003800"/>
                  </a:lnTo>
                  <a:lnTo>
                    <a:pt x="2427224" y="4991100"/>
                  </a:lnTo>
                  <a:lnTo>
                    <a:pt x="2441066" y="4978400"/>
                  </a:lnTo>
                  <a:lnTo>
                    <a:pt x="2454148" y="4965700"/>
                  </a:lnTo>
                  <a:lnTo>
                    <a:pt x="2466339" y="4940300"/>
                  </a:lnTo>
                  <a:lnTo>
                    <a:pt x="2477770" y="4927600"/>
                  </a:lnTo>
                  <a:lnTo>
                    <a:pt x="2488310" y="4902200"/>
                  </a:lnTo>
                  <a:lnTo>
                    <a:pt x="2497962" y="4889500"/>
                  </a:lnTo>
                  <a:lnTo>
                    <a:pt x="2506726" y="4864100"/>
                  </a:lnTo>
                  <a:lnTo>
                    <a:pt x="2514600" y="4851400"/>
                  </a:lnTo>
                  <a:lnTo>
                    <a:pt x="2521457" y="4826000"/>
                  </a:lnTo>
                  <a:lnTo>
                    <a:pt x="2527427" y="4800600"/>
                  </a:lnTo>
                  <a:lnTo>
                    <a:pt x="2532253" y="4787900"/>
                  </a:lnTo>
                  <a:lnTo>
                    <a:pt x="2536189" y="4762500"/>
                  </a:lnTo>
                  <a:lnTo>
                    <a:pt x="2538856" y="4737100"/>
                  </a:lnTo>
                  <a:lnTo>
                    <a:pt x="2540507" y="4724400"/>
                  </a:lnTo>
                  <a:lnTo>
                    <a:pt x="2541142" y="4699000"/>
                  </a:lnTo>
                  <a:lnTo>
                    <a:pt x="2541142" y="431800"/>
                  </a:lnTo>
                  <a:lnTo>
                    <a:pt x="2540507" y="406400"/>
                  </a:lnTo>
                  <a:lnTo>
                    <a:pt x="2538729" y="393700"/>
                  </a:lnTo>
                  <a:lnTo>
                    <a:pt x="2535935" y="368300"/>
                  </a:lnTo>
                  <a:lnTo>
                    <a:pt x="2531999" y="342900"/>
                  </a:lnTo>
                  <a:lnTo>
                    <a:pt x="2527173" y="330200"/>
                  </a:lnTo>
                  <a:lnTo>
                    <a:pt x="2521204" y="304800"/>
                  </a:lnTo>
                  <a:lnTo>
                    <a:pt x="2514218" y="279400"/>
                  </a:lnTo>
                  <a:lnTo>
                    <a:pt x="2506345" y="266700"/>
                  </a:lnTo>
                  <a:lnTo>
                    <a:pt x="2497454" y="241300"/>
                  </a:lnTo>
                  <a:lnTo>
                    <a:pt x="2487803" y="228600"/>
                  </a:lnTo>
                  <a:lnTo>
                    <a:pt x="2477134" y="203200"/>
                  </a:lnTo>
                  <a:lnTo>
                    <a:pt x="2465704" y="190500"/>
                  </a:lnTo>
                  <a:lnTo>
                    <a:pt x="2440304" y="152400"/>
                  </a:lnTo>
                  <a:lnTo>
                    <a:pt x="2396616" y="114300"/>
                  </a:lnTo>
                  <a:lnTo>
                    <a:pt x="2380614" y="88900"/>
                  </a:lnTo>
                  <a:lnTo>
                    <a:pt x="2364104" y="76200"/>
                  </a:lnTo>
                  <a:lnTo>
                    <a:pt x="2346832" y="76200"/>
                  </a:lnTo>
                  <a:lnTo>
                    <a:pt x="2329053" y="63500"/>
                  </a:lnTo>
                  <a:lnTo>
                    <a:pt x="2310510" y="50800"/>
                  </a:lnTo>
                  <a:lnTo>
                    <a:pt x="2291587" y="38100"/>
                  </a:lnTo>
                  <a:lnTo>
                    <a:pt x="2272029" y="25400"/>
                  </a:lnTo>
                  <a:close/>
                </a:path>
                <a:path w="2541270" h="5130800">
                  <a:moveTo>
                    <a:pt x="379475" y="5080000"/>
                  </a:moveTo>
                  <a:lnTo>
                    <a:pt x="339089" y="5080000"/>
                  </a:lnTo>
                  <a:lnTo>
                    <a:pt x="358648" y="5092700"/>
                  </a:lnTo>
                  <a:lnTo>
                    <a:pt x="399160" y="5092700"/>
                  </a:lnTo>
                  <a:lnTo>
                    <a:pt x="379475" y="5080000"/>
                  </a:lnTo>
                  <a:close/>
                </a:path>
                <a:path w="2541270" h="5130800">
                  <a:moveTo>
                    <a:pt x="2201417" y="5080000"/>
                  </a:moveTo>
                  <a:lnTo>
                    <a:pt x="2160524" y="5080000"/>
                  </a:lnTo>
                  <a:lnTo>
                    <a:pt x="2140838" y="5092700"/>
                  </a:lnTo>
                  <a:lnTo>
                    <a:pt x="2181859" y="5092700"/>
                  </a:lnTo>
                  <a:lnTo>
                    <a:pt x="2201417" y="5080000"/>
                  </a:lnTo>
                  <a:close/>
                </a:path>
                <a:path w="2541270" h="5130800">
                  <a:moveTo>
                    <a:pt x="377189" y="25400"/>
                  </a:moveTo>
                  <a:lnTo>
                    <a:pt x="268097" y="25400"/>
                  </a:lnTo>
                  <a:lnTo>
                    <a:pt x="248538" y="38100"/>
                  </a:lnTo>
                  <a:lnTo>
                    <a:pt x="211200" y="63500"/>
                  </a:lnTo>
                  <a:lnTo>
                    <a:pt x="176149" y="88900"/>
                  </a:lnTo>
                  <a:lnTo>
                    <a:pt x="143509" y="114300"/>
                  </a:lnTo>
                  <a:lnTo>
                    <a:pt x="113791" y="139700"/>
                  </a:lnTo>
                  <a:lnTo>
                    <a:pt x="87122" y="177800"/>
                  </a:lnTo>
                  <a:lnTo>
                    <a:pt x="74802" y="190500"/>
                  </a:lnTo>
                  <a:lnTo>
                    <a:pt x="63500" y="203200"/>
                  </a:lnTo>
                  <a:lnTo>
                    <a:pt x="52704" y="228600"/>
                  </a:lnTo>
                  <a:lnTo>
                    <a:pt x="43052" y="241300"/>
                  </a:lnTo>
                  <a:lnTo>
                    <a:pt x="34416" y="266700"/>
                  </a:lnTo>
                  <a:lnTo>
                    <a:pt x="26542" y="279400"/>
                  </a:lnTo>
                  <a:lnTo>
                    <a:pt x="19557" y="304800"/>
                  </a:lnTo>
                  <a:lnTo>
                    <a:pt x="13715" y="330200"/>
                  </a:lnTo>
                  <a:lnTo>
                    <a:pt x="8889" y="342900"/>
                  </a:lnTo>
                  <a:lnTo>
                    <a:pt x="4952" y="368300"/>
                  </a:lnTo>
                  <a:lnTo>
                    <a:pt x="2285" y="393700"/>
                  </a:lnTo>
                  <a:lnTo>
                    <a:pt x="634" y="419100"/>
                  </a:lnTo>
                  <a:lnTo>
                    <a:pt x="0" y="431800"/>
                  </a:lnTo>
                  <a:lnTo>
                    <a:pt x="0" y="4699000"/>
                  </a:lnTo>
                  <a:lnTo>
                    <a:pt x="507" y="4724400"/>
                  </a:lnTo>
                  <a:lnTo>
                    <a:pt x="2285" y="4737100"/>
                  </a:lnTo>
                  <a:lnTo>
                    <a:pt x="5079" y="4762500"/>
                  </a:lnTo>
                  <a:lnTo>
                    <a:pt x="9016" y="4787900"/>
                  </a:lnTo>
                  <a:lnTo>
                    <a:pt x="13970" y="4813300"/>
                  </a:lnTo>
                  <a:lnTo>
                    <a:pt x="19938" y="4826000"/>
                  </a:lnTo>
                  <a:lnTo>
                    <a:pt x="26924" y="4851400"/>
                  </a:lnTo>
                  <a:lnTo>
                    <a:pt x="34798" y="4864100"/>
                  </a:lnTo>
                  <a:lnTo>
                    <a:pt x="43560" y="4889500"/>
                  </a:lnTo>
                  <a:lnTo>
                    <a:pt x="53339" y="4902200"/>
                  </a:lnTo>
                  <a:lnTo>
                    <a:pt x="64007" y="4927600"/>
                  </a:lnTo>
                  <a:lnTo>
                    <a:pt x="75437" y="4940300"/>
                  </a:lnTo>
                  <a:lnTo>
                    <a:pt x="87756" y="4965700"/>
                  </a:lnTo>
                  <a:lnTo>
                    <a:pt x="100837" y="4978400"/>
                  </a:lnTo>
                  <a:lnTo>
                    <a:pt x="114680" y="4991100"/>
                  </a:lnTo>
                  <a:lnTo>
                    <a:pt x="129158" y="5003800"/>
                  </a:lnTo>
                  <a:lnTo>
                    <a:pt x="144525" y="5029200"/>
                  </a:lnTo>
                  <a:lnTo>
                    <a:pt x="160527" y="5041900"/>
                  </a:lnTo>
                  <a:lnTo>
                    <a:pt x="177037" y="5054600"/>
                  </a:lnTo>
                  <a:lnTo>
                    <a:pt x="194309" y="5067300"/>
                  </a:lnTo>
                  <a:lnTo>
                    <a:pt x="212089" y="5080000"/>
                  </a:lnTo>
                  <a:lnTo>
                    <a:pt x="279780" y="5080000"/>
                  </a:lnTo>
                  <a:lnTo>
                    <a:pt x="261620" y="5067300"/>
                  </a:lnTo>
                  <a:lnTo>
                    <a:pt x="243966" y="5054600"/>
                  </a:lnTo>
                  <a:lnTo>
                    <a:pt x="226695" y="5054600"/>
                  </a:lnTo>
                  <a:lnTo>
                    <a:pt x="210057" y="5041900"/>
                  </a:lnTo>
                  <a:lnTo>
                    <a:pt x="178434" y="5016500"/>
                  </a:lnTo>
                  <a:lnTo>
                    <a:pt x="149351" y="4991100"/>
                  </a:lnTo>
                  <a:lnTo>
                    <a:pt x="122808" y="4953000"/>
                  </a:lnTo>
                  <a:lnTo>
                    <a:pt x="110616" y="4940300"/>
                  </a:lnTo>
                  <a:lnTo>
                    <a:pt x="99186" y="4927600"/>
                  </a:lnTo>
                  <a:lnTo>
                    <a:pt x="88391" y="4914900"/>
                  </a:lnTo>
                  <a:lnTo>
                    <a:pt x="78612" y="4889500"/>
                  </a:lnTo>
                  <a:lnTo>
                    <a:pt x="69596" y="4876800"/>
                  </a:lnTo>
                  <a:lnTo>
                    <a:pt x="61340" y="4851400"/>
                  </a:lnTo>
                  <a:lnTo>
                    <a:pt x="53975" y="4838700"/>
                  </a:lnTo>
                  <a:lnTo>
                    <a:pt x="47498" y="4813300"/>
                  </a:lnTo>
                  <a:lnTo>
                    <a:pt x="41909" y="4800600"/>
                  </a:lnTo>
                  <a:lnTo>
                    <a:pt x="37337" y="4775200"/>
                  </a:lnTo>
                  <a:lnTo>
                    <a:pt x="33781" y="4762500"/>
                  </a:lnTo>
                  <a:lnTo>
                    <a:pt x="31114" y="4737100"/>
                  </a:lnTo>
                  <a:lnTo>
                    <a:pt x="29590" y="4724400"/>
                  </a:lnTo>
                  <a:lnTo>
                    <a:pt x="29082" y="4699000"/>
                  </a:lnTo>
                  <a:lnTo>
                    <a:pt x="29082" y="431800"/>
                  </a:lnTo>
                  <a:lnTo>
                    <a:pt x="29717" y="419100"/>
                  </a:lnTo>
                  <a:lnTo>
                    <a:pt x="31241" y="393700"/>
                  </a:lnTo>
                  <a:lnTo>
                    <a:pt x="33781" y="368300"/>
                  </a:lnTo>
                  <a:lnTo>
                    <a:pt x="37464" y="355600"/>
                  </a:lnTo>
                  <a:lnTo>
                    <a:pt x="42036" y="330200"/>
                  </a:lnTo>
                  <a:lnTo>
                    <a:pt x="47625" y="317500"/>
                  </a:lnTo>
                  <a:lnTo>
                    <a:pt x="54101" y="292100"/>
                  </a:lnTo>
                  <a:lnTo>
                    <a:pt x="61467" y="279400"/>
                  </a:lnTo>
                  <a:lnTo>
                    <a:pt x="69596" y="254000"/>
                  </a:lnTo>
                  <a:lnTo>
                    <a:pt x="78739" y="241300"/>
                  </a:lnTo>
                  <a:lnTo>
                    <a:pt x="88646" y="215900"/>
                  </a:lnTo>
                  <a:lnTo>
                    <a:pt x="99313" y="203200"/>
                  </a:lnTo>
                  <a:lnTo>
                    <a:pt x="110743" y="190500"/>
                  </a:lnTo>
                  <a:lnTo>
                    <a:pt x="122935" y="177800"/>
                  </a:lnTo>
                  <a:lnTo>
                    <a:pt x="135889" y="152400"/>
                  </a:lnTo>
                  <a:lnTo>
                    <a:pt x="178561" y="114300"/>
                  </a:lnTo>
                  <a:lnTo>
                    <a:pt x="210184" y="88900"/>
                  </a:lnTo>
                  <a:lnTo>
                    <a:pt x="226949" y="88900"/>
                  </a:lnTo>
                  <a:lnTo>
                    <a:pt x="244093" y="76200"/>
                  </a:lnTo>
                  <a:lnTo>
                    <a:pt x="261874" y="63500"/>
                  </a:lnTo>
                  <a:lnTo>
                    <a:pt x="280034" y="50800"/>
                  </a:lnTo>
                  <a:lnTo>
                    <a:pt x="298576" y="50800"/>
                  </a:lnTo>
                  <a:lnTo>
                    <a:pt x="317753" y="38100"/>
                  </a:lnTo>
                  <a:lnTo>
                    <a:pt x="357124" y="38100"/>
                  </a:lnTo>
                  <a:lnTo>
                    <a:pt x="377189" y="25400"/>
                  </a:lnTo>
                  <a:close/>
                </a:path>
                <a:path w="2541270" h="5130800">
                  <a:moveTo>
                    <a:pt x="286892" y="5054600"/>
                  </a:moveTo>
                  <a:lnTo>
                    <a:pt x="265556" y="5054600"/>
                  </a:lnTo>
                  <a:lnTo>
                    <a:pt x="283336" y="5067300"/>
                  </a:lnTo>
                  <a:lnTo>
                    <a:pt x="301498" y="5080000"/>
                  </a:lnTo>
                  <a:lnTo>
                    <a:pt x="341249" y="5080000"/>
                  </a:lnTo>
                  <a:lnTo>
                    <a:pt x="322833" y="5067300"/>
                  </a:lnTo>
                  <a:lnTo>
                    <a:pt x="304673" y="5067300"/>
                  </a:lnTo>
                  <a:lnTo>
                    <a:pt x="286892" y="5054600"/>
                  </a:lnTo>
                  <a:close/>
                </a:path>
                <a:path w="2541270" h="5130800">
                  <a:moveTo>
                    <a:pt x="2274951" y="5054600"/>
                  </a:moveTo>
                  <a:lnTo>
                    <a:pt x="2253233" y="5054600"/>
                  </a:lnTo>
                  <a:lnTo>
                    <a:pt x="2235454" y="5067300"/>
                  </a:lnTo>
                  <a:lnTo>
                    <a:pt x="2217165" y="5067300"/>
                  </a:lnTo>
                  <a:lnTo>
                    <a:pt x="2198751" y="5080000"/>
                  </a:lnTo>
                  <a:lnTo>
                    <a:pt x="2239009" y="5080000"/>
                  </a:lnTo>
                  <a:lnTo>
                    <a:pt x="2257171" y="5067300"/>
                  </a:lnTo>
                  <a:lnTo>
                    <a:pt x="2274951" y="5054600"/>
                  </a:lnTo>
                  <a:close/>
                </a:path>
                <a:path w="2541270" h="5130800">
                  <a:moveTo>
                    <a:pt x="270636" y="76200"/>
                  </a:moveTo>
                  <a:lnTo>
                    <a:pt x="248920" y="76200"/>
                  </a:lnTo>
                  <a:lnTo>
                    <a:pt x="232155" y="88900"/>
                  </a:lnTo>
                  <a:lnTo>
                    <a:pt x="200151" y="114300"/>
                  </a:lnTo>
                  <a:lnTo>
                    <a:pt x="170433" y="139700"/>
                  </a:lnTo>
                  <a:lnTo>
                    <a:pt x="130555" y="177800"/>
                  </a:lnTo>
                  <a:lnTo>
                    <a:pt x="107441" y="215900"/>
                  </a:lnTo>
                  <a:lnTo>
                    <a:pt x="97027" y="228600"/>
                  </a:lnTo>
                  <a:lnTo>
                    <a:pt x="87375" y="241300"/>
                  </a:lnTo>
                  <a:lnTo>
                    <a:pt x="78485" y="266700"/>
                  </a:lnTo>
                  <a:lnTo>
                    <a:pt x="70484" y="279400"/>
                  </a:lnTo>
                  <a:lnTo>
                    <a:pt x="63246" y="292100"/>
                  </a:lnTo>
                  <a:lnTo>
                    <a:pt x="56896" y="317500"/>
                  </a:lnTo>
                  <a:lnTo>
                    <a:pt x="51434" y="330200"/>
                  </a:lnTo>
                  <a:lnTo>
                    <a:pt x="46989" y="355600"/>
                  </a:lnTo>
                  <a:lnTo>
                    <a:pt x="43433" y="368300"/>
                  </a:lnTo>
                  <a:lnTo>
                    <a:pt x="40893" y="393700"/>
                  </a:lnTo>
                  <a:lnTo>
                    <a:pt x="39370" y="419100"/>
                  </a:lnTo>
                  <a:lnTo>
                    <a:pt x="38861" y="431800"/>
                  </a:lnTo>
                  <a:lnTo>
                    <a:pt x="38861" y="4699000"/>
                  </a:lnTo>
                  <a:lnTo>
                    <a:pt x="39242" y="4711700"/>
                  </a:lnTo>
                  <a:lnTo>
                    <a:pt x="40766" y="4737100"/>
                  </a:lnTo>
                  <a:lnTo>
                    <a:pt x="43306" y="4762500"/>
                  </a:lnTo>
                  <a:lnTo>
                    <a:pt x="46862" y="4775200"/>
                  </a:lnTo>
                  <a:lnTo>
                    <a:pt x="51307" y="4800600"/>
                  </a:lnTo>
                  <a:lnTo>
                    <a:pt x="56641" y="4813300"/>
                  </a:lnTo>
                  <a:lnTo>
                    <a:pt x="62991" y="4838700"/>
                  </a:lnTo>
                  <a:lnTo>
                    <a:pt x="70230" y="4851400"/>
                  </a:lnTo>
                  <a:lnTo>
                    <a:pt x="78231" y="4876800"/>
                  </a:lnTo>
                  <a:lnTo>
                    <a:pt x="86995" y="4889500"/>
                  </a:lnTo>
                  <a:lnTo>
                    <a:pt x="96647" y="4902200"/>
                  </a:lnTo>
                  <a:lnTo>
                    <a:pt x="107060" y="4927600"/>
                  </a:lnTo>
                  <a:lnTo>
                    <a:pt x="142621" y="4965700"/>
                  </a:lnTo>
                  <a:lnTo>
                    <a:pt x="184403" y="5003800"/>
                  </a:lnTo>
                  <a:lnTo>
                    <a:pt x="215264" y="5029200"/>
                  </a:lnTo>
                  <a:lnTo>
                    <a:pt x="248284" y="5054600"/>
                  </a:lnTo>
                  <a:lnTo>
                    <a:pt x="269621" y="5054600"/>
                  </a:lnTo>
                  <a:lnTo>
                    <a:pt x="252729" y="5041900"/>
                  </a:lnTo>
                  <a:lnTo>
                    <a:pt x="236474" y="5029200"/>
                  </a:lnTo>
                  <a:lnTo>
                    <a:pt x="220472" y="5016500"/>
                  </a:lnTo>
                  <a:lnTo>
                    <a:pt x="205231" y="5016500"/>
                  </a:lnTo>
                  <a:lnTo>
                    <a:pt x="190373" y="5003800"/>
                  </a:lnTo>
                  <a:lnTo>
                    <a:pt x="176275" y="4991100"/>
                  </a:lnTo>
                  <a:lnTo>
                    <a:pt x="162813" y="4978400"/>
                  </a:lnTo>
                  <a:lnTo>
                    <a:pt x="149605" y="4965700"/>
                  </a:lnTo>
                  <a:lnTo>
                    <a:pt x="137413" y="4940300"/>
                  </a:lnTo>
                  <a:lnTo>
                    <a:pt x="125983" y="4927600"/>
                  </a:lnTo>
                  <a:lnTo>
                    <a:pt x="114934" y="4914900"/>
                  </a:lnTo>
                  <a:lnTo>
                    <a:pt x="104775" y="4902200"/>
                  </a:lnTo>
                  <a:lnTo>
                    <a:pt x="95376" y="4889500"/>
                  </a:lnTo>
                  <a:lnTo>
                    <a:pt x="86867" y="4864100"/>
                  </a:lnTo>
                  <a:lnTo>
                    <a:pt x="78993" y="4851400"/>
                  </a:lnTo>
                  <a:lnTo>
                    <a:pt x="72008" y="4826000"/>
                  </a:lnTo>
                  <a:lnTo>
                    <a:pt x="65912" y="4813300"/>
                  </a:lnTo>
                  <a:lnTo>
                    <a:pt x="60578" y="4800600"/>
                  </a:lnTo>
                  <a:lnTo>
                    <a:pt x="56260" y="4775200"/>
                  </a:lnTo>
                  <a:lnTo>
                    <a:pt x="52958" y="4762500"/>
                  </a:lnTo>
                  <a:lnTo>
                    <a:pt x="50418" y="4737100"/>
                  </a:lnTo>
                  <a:lnTo>
                    <a:pt x="48895" y="4711700"/>
                  </a:lnTo>
                  <a:lnTo>
                    <a:pt x="48513" y="4699000"/>
                  </a:lnTo>
                  <a:lnTo>
                    <a:pt x="48513" y="431800"/>
                  </a:lnTo>
                  <a:lnTo>
                    <a:pt x="49022" y="419100"/>
                  </a:lnTo>
                  <a:lnTo>
                    <a:pt x="50673" y="393700"/>
                  </a:lnTo>
                  <a:lnTo>
                    <a:pt x="53085" y="368300"/>
                  </a:lnTo>
                  <a:lnTo>
                    <a:pt x="56641" y="355600"/>
                  </a:lnTo>
                  <a:lnTo>
                    <a:pt x="60959" y="330200"/>
                  </a:lnTo>
                  <a:lnTo>
                    <a:pt x="66293" y="317500"/>
                  </a:lnTo>
                  <a:lnTo>
                    <a:pt x="72516" y="304800"/>
                  </a:lnTo>
                  <a:lnTo>
                    <a:pt x="79501" y="279400"/>
                  </a:lnTo>
                  <a:lnTo>
                    <a:pt x="87375" y="266700"/>
                  </a:lnTo>
                  <a:lnTo>
                    <a:pt x="96011" y="254000"/>
                  </a:lnTo>
                  <a:lnTo>
                    <a:pt x="105409" y="228600"/>
                  </a:lnTo>
                  <a:lnTo>
                    <a:pt x="115697" y="215900"/>
                  </a:lnTo>
                  <a:lnTo>
                    <a:pt x="126618" y="203200"/>
                  </a:lnTo>
                  <a:lnTo>
                    <a:pt x="138175" y="190500"/>
                  </a:lnTo>
                  <a:lnTo>
                    <a:pt x="150495" y="165100"/>
                  </a:lnTo>
                  <a:lnTo>
                    <a:pt x="163449" y="152400"/>
                  </a:lnTo>
                  <a:lnTo>
                    <a:pt x="177164" y="139700"/>
                  </a:lnTo>
                  <a:lnTo>
                    <a:pt x="191261" y="127000"/>
                  </a:lnTo>
                  <a:lnTo>
                    <a:pt x="206121" y="127000"/>
                  </a:lnTo>
                  <a:lnTo>
                    <a:pt x="221487" y="114300"/>
                  </a:lnTo>
                  <a:lnTo>
                    <a:pt x="237362" y="101600"/>
                  </a:lnTo>
                  <a:lnTo>
                    <a:pt x="253746" y="88900"/>
                  </a:lnTo>
                  <a:lnTo>
                    <a:pt x="270636" y="76200"/>
                  </a:lnTo>
                  <a:close/>
                </a:path>
                <a:path w="2541270" h="5130800">
                  <a:moveTo>
                    <a:pt x="2292857" y="76200"/>
                  </a:moveTo>
                  <a:lnTo>
                    <a:pt x="2271649" y="76200"/>
                  </a:lnTo>
                  <a:lnTo>
                    <a:pt x="2288412" y="88900"/>
                  </a:lnTo>
                  <a:lnTo>
                    <a:pt x="2304796" y="101600"/>
                  </a:lnTo>
                  <a:lnTo>
                    <a:pt x="2320543" y="114300"/>
                  </a:lnTo>
                  <a:lnTo>
                    <a:pt x="2335910" y="127000"/>
                  </a:lnTo>
                  <a:lnTo>
                    <a:pt x="2350770" y="127000"/>
                  </a:lnTo>
                  <a:lnTo>
                    <a:pt x="2364866" y="139700"/>
                  </a:lnTo>
                  <a:lnTo>
                    <a:pt x="2378455" y="152400"/>
                  </a:lnTo>
                  <a:lnTo>
                    <a:pt x="2391409" y="177800"/>
                  </a:lnTo>
                  <a:lnTo>
                    <a:pt x="2403602" y="190500"/>
                  </a:lnTo>
                  <a:lnTo>
                    <a:pt x="2415285" y="203200"/>
                  </a:lnTo>
                  <a:lnTo>
                    <a:pt x="2426080" y="215900"/>
                  </a:lnTo>
                  <a:lnTo>
                    <a:pt x="2436367" y="228600"/>
                  </a:lnTo>
                  <a:lnTo>
                    <a:pt x="2445765" y="254000"/>
                  </a:lnTo>
                  <a:lnTo>
                    <a:pt x="2454275" y="266700"/>
                  </a:lnTo>
                  <a:lnTo>
                    <a:pt x="2462022" y="279400"/>
                  </a:lnTo>
                  <a:lnTo>
                    <a:pt x="2469006" y="304800"/>
                  </a:lnTo>
                  <a:lnTo>
                    <a:pt x="2475229" y="317500"/>
                  </a:lnTo>
                  <a:lnTo>
                    <a:pt x="2480436" y="342900"/>
                  </a:lnTo>
                  <a:lnTo>
                    <a:pt x="2484754" y="355600"/>
                  </a:lnTo>
                  <a:lnTo>
                    <a:pt x="2488183" y="381000"/>
                  </a:lnTo>
                  <a:lnTo>
                    <a:pt x="2490597" y="393700"/>
                  </a:lnTo>
                  <a:lnTo>
                    <a:pt x="2492121" y="419100"/>
                  </a:lnTo>
                  <a:lnTo>
                    <a:pt x="2492629" y="431800"/>
                  </a:lnTo>
                  <a:lnTo>
                    <a:pt x="2492629" y="4699000"/>
                  </a:lnTo>
                  <a:lnTo>
                    <a:pt x="2491993" y="4724400"/>
                  </a:lnTo>
                  <a:lnTo>
                    <a:pt x="2490470" y="4737100"/>
                  </a:lnTo>
                  <a:lnTo>
                    <a:pt x="2488056" y="4762500"/>
                  </a:lnTo>
                  <a:lnTo>
                    <a:pt x="2484501" y="4775200"/>
                  </a:lnTo>
                  <a:lnTo>
                    <a:pt x="2480182" y="4800600"/>
                  </a:lnTo>
                  <a:lnTo>
                    <a:pt x="2474849" y="4813300"/>
                  </a:lnTo>
                  <a:lnTo>
                    <a:pt x="2468626" y="4838700"/>
                  </a:lnTo>
                  <a:lnTo>
                    <a:pt x="2461640" y="4851400"/>
                  </a:lnTo>
                  <a:lnTo>
                    <a:pt x="2453766" y="4864100"/>
                  </a:lnTo>
                  <a:lnTo>
                    <a:pt x="2445130" y="4889500"/>
                  </a:lnTo>
                  <a:lnTo>
                    <a:pt x="2435732" y="4902200"/>
                  </a:lnTo>
                  <a:lnTo>
                    <a:pt x="2425446" y="4914900"/>
                  </a:lnTo>
                  <a:lnTo>
                    <a:pt x="2414524" y="4927600"/>
                  </a:lnTo>
                  <a:lnTo>
                    <a:pt x="2402966" y="4953000"/>
                  </a:lnTo>
                  <a:lnTo>
                    <a:pt x="2363978" y="4991100"/>
                  </a:lnTo>
                  <a:lnTo>
                    <a:pt x="2335022" y="5016500"/>
                  </a:lnTo>
                  <a:lnTo>
                    <a:pt x="2319654" y="5016500"/>
                  </a:lnTo>
                  <a:lnTo>
                    <a:pt x="2303779" y="5029200"/>
                  </a:lnTo>
                  <a:lnTo>
                    <a:pt x="2287397" y="5041900"/>
                  </a:lnTo>
                  <a:lnTo>
                    <a:pt x="2270505" y="5054600"/>
                  </a:lnTo>
                  <a:lnTo>
                    <a:pt x="2292223" y="5054600"/>
                  </a:lnTo>
                  <a:lnTo>
                    <a:pt x="2325242" y="5029200"/>
                  </a:lnTo>
                  <a:lnTo>
                    <a:pt x="2356104" y="5003800"/>
                  </a:lnTo>
                  <a:lnTo>
                    <a:pt x="2384679" y="4978400"/>
                  </a:lnTo>
                  <a:lnTo>
                    <a:pt x="2422525" y="4940300"/>
                  </a:lnTo>
                  <a:lnTo>
                    <a:pt x="2444114" y="4902200"/>
                  </a:lnTo>
                  <a:lnTo>
                    <a:pt x="2453766" y="4889500"/>
                  </a:lnTo>
                  <a:lnTo>
                    <a:pt x="2462656" y="4876800"/>
                  </a:lnTo>
                  <a:lnTo>
                    <a:pt x="2470657" y="4851400"/>
                  </a:lnTo>
                  <a:lnTo>
                    <a:pt x="2477897" y="4838700"/>
                  </a:lnTo>
                  <a:lnTo>
                    <a:pt x="2484247" y="4813300"/>
                  </a:lnTo>
                  <a:lnTo>
                    <a:pt x="2489580" y="4800600"/>
                  </a:lnTo>
                  <a:lnTo>
                    <a:pt x="2494026" y="4775200"/>
                  </a:lnTo>
                  <a:lnTo>
                    <a:pt x="2497708" y="4762500"/>
                  </a:lnTo>
                  <a:lnTo>
                    <a:pt x="2500122" y="4737100"/>
                  </a:lnTo>
                  <a:lnTo>
                    <a:pt x="2501773" y="4724400"/>
                  </a:lnTo>
                  <a:lnTo>
                    <a:pt x="2502280" y="4699000"/>
                  </a:lnTo>
                  <a:lnTo>
                    <a:pt x="2502280" y="431800"/>
                  </a:lnTo>
                  <a:lnTo>
                    <a:pt x="2501773" y="419100"/>
                  </a:lnTo>
                  <a:lnTo>
                    <a:pt x="2500249" y="393700"/>
                  </a:lnTo>
                  <a:lnTo>
                    <a:pt x="2497835" y="368300"/>
                  </a:lnTo>
                  <a:lnTo>
                    <a:pt x="2494153" y="355600"/>
                  </a:lnTo>
                  <a:lnTo>
                    <a:pt x="2489834" y="330200"/>
                  </a:lnTo>
                  <a:lnTo>
                    <a:pt x="2484374" y="317500"/>
                  </a:lnTo>
                  <a:lnTo>
                    <a:pt x="2478024" y="292100"/>
                  </a:lnTo>
                  <a:lnTo>
                    <a:pt x="2470911" y="279400"/>
                  </a:lnTo>
                  <a:lnTo>
                    <a:pt x="2462910" y="266700"/>
                  </a:lnTo>
                  <a:lnTo>
                    <a:pt x="2454148" y="241300"/>
                  </a:lnTo>
                  <a:lnTo>
                    <a:pt x="2444496" y="228600"/>
                  </a:lnTo>
                  <a:lnTo>
                    <a:pt x="2433954" y="215900"/>
                  </a:lnTo>
                  <a:lnTo>
                    <a:pt x="2422905" y="190500"/>
                  </a:lnTo>
                  <a:lnTo>
                    <a:pt x="2410967" y="177800"/>
                  </a:lnTo>
                  <a:lnTo>
                    <a:pt x="2371216" y="139700"/>
                  </a:lnTo>
                  <a:lnTo>
                    <a:pt x="2341499" y="114300"/>
                  </a:lnTo>
                  <a:lnTo>
                    <a:pt x="2309622" y="88900"/>
                  </a:lnTo>
                  <a:lnTo>
                    <a:pt x="2292857" y="76200"/>
                  </a:lnTo>
                  <a:close/>
                </a:path>
                <a:path w="2541270" h="5130800">
                  <a:moveTo>
                    <a:pt x="305688" y="63500"/>
                  </a:moveTo>
                  <a:lnTo>
                    <a:pt x="283972" y="63500"/>
                  </a:lnTo>
                  <a:lnTo>
                    <a:pt x="266191" y="76200"/>
                  </a:lnTo>
                  <a:lnTo>
                    <a:pt x="287908" y="76200"/>
                  </a:lnTo>
                  <a:lnTo>
                    <a:pt x="305688" y="63500"/>
                  </a:lnTo>
                  <a:close/>
                </a:path>
                <a:path w="2541270" h="5130800">
                  <a:moveTo>
                    <a:pt x="2257932" y="63500"/>
                  </a:moveTo>
                  <a:lnTo>
                    <a:pt x="2236597" y="63500"/>
                  </a:lnTo>
                  <a:lnTo>
                    <a:pt x="2254377" y="76200"/>
                  </a:lnTo>
                  <a:lnTo>
                    <a:pt x="2275585" y="76200"/>
                  </a:lnTo>
                  <a:lnTo>
                    <a:pt x="2257932" y="63500"/>
                  </a:lnTo>
                  <a:close/>
                </a:path>
                <a:path w="2541270" h="5130800">
                  <a:moveTo>
                    <a:pt x="342518" y="50800"/>
                  </a:moveTo>
                  <a:lnTo>
                    <a:pt x="320928" y="50800"/>
                  </a:lnTo>
                  <a:lnTo>
                    <a:pt x="302132" y="63500"/>
                  </a:lnTo>
                  <a:lnTo>
                    <a:pt x="323976" y="63500"/>
                  </a:lnTo>
                  <a:lnTo>
                    <a:pt x="342518" y="50800"/>
                  </a:lnTo>
                  <a:close/>
                </a:path>
                <a:path w="2541270" h="5130800">
                  <a:moveTo>
                    <a:pt x="2220976" y="50800"/>
                  </a:moveTo>
                  <a:lnTo>
                    <a:pt x="2199893" y="50800"/>
                  </a:lnTo>
                  <a:lnTo>
                    <a:pt x="2218308" y="63500"/>
                  </a:lnTo>
                  <a:lnTo>
                    <a:pt x="2239645" y="63500"/>
                  </a:lnTo>
                  <a:lnTo>
                    <a:pt x="2220976" y="50800"/>
                  </a:lnTo>
                  <a:close/>
                </a:path>
                <a:path w="2541270" h="5130800">
                  <a:moveTo>
                    <a:pt x="420115" y="38100"/>
                  </a:moveTo>
                  <a:lnTo>
                    <a:pt x="359282" y="38100"/>
                  </a:lnTo>
                  <a:lnTo>
                    <a:pt x="339851" y="50800"/>
                  </a:lnTo>
                  <a:lnTo>
                    <a:pt x="400303" y="50800"/>
                  </a:lnTo>
                  <a:lnTo>
                    <a:pt x="420115" y="38100"/>
                  </a:lnTo>
                  <a:close/>
                </a:path>
                <a:path w="2541270" h="5130800">
                  <a:moveTo>
                    <a:pt x="2182622" y="38100"/>
                  </a:moveTo>
                  <a:lnTo>
                    <a:pt x="2122170" y="38100"/>
                  </a:lnTo>
                  <a:lnTo>
                    <a:pt x="2142108" y="50800"/>
                  </a:lnTo>
                  <a:lnTo>
                    <a:pt x="2202053" y="50800"/>
                  </a:lnTo>
                  <a:lnTo>
                    <a:pt x="2182622" y="38100"/>
                  </a:lnTo>
                  <a:close/>
                </a:path>
                <a:path w="2541270" h="5130800">
                  <a:moveTo>
                    <a:pt x="2231643" y="12700"/>
                  </a:moveTo>
                  <a:lnTo>
                    <a:pt x="308355" y="12700"/>
                  </a:lnTo>
                  <a:lnTo>
                    <a:pt x="288035" y="25400"/>
                  </a:lnTo>
                  <a:lnTo>
                    <a:pt x="2252090" y="25400"/>
                  </a:lnTo>
                  <a:lnTo>
                    <a:pt x="2231643" y="12700"/>
                  </a:lnTo>
                  <a:close/>
                </a:path>
                <a:path w="2541270" h="5130800">
                  <a:moveTo>
                    <a:pt x="2189479" y="0"/>
                  </a:moveTo>
                  <a:lnTo>
                    <a:pt x="350520" y="0"/>
                  </a:lnTo>
                  <a:lnTo>
                    <a:pt x="329310" y="12700"/>
                  </a:lnTo>
                  <a:lnTo>
                    <a:pt x="2210688" y="12700"/>
                  </a:lnTo>
                  <a:lnTo>
                    <a:pt x="2189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347197" y="5553278"/>
            <a:ext cx="1307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9079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Corbel"/>
                <a:cs typeface="Corbel"/>
              </a:rPr>
              <a:t>Main </a:t>
            </a:r>
            <a:r>
              <a:rPr sz="2800" b="1" spc="-10" dirty="0">
                <a:solidFill>
                  <a:srgbClr val="FFFFFF"/>
                </a:solidFill>
                <a:latin typeface="Corbel"/>
                <a:cs typeface="Corbel"/>
              </a:rPr>
              <a:t>Memory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54099" y="7873618"/>
            <a:ext cx="2352040" cy="1159510"/>
          </a:xfrm>
          <a:custGeom>
            <a:avLst/>
            <a:gdLst/>
            <a:ahLst/>
            <a:cxnLst/>
            <a:rect l="l" t="t" r="r" b="b"/>
            <a:pathLst>
              <a:path w="2352040" h="1159509">
                <a:moveTo>
                  <a:pt x="2133295" y="0"/>
                </a:moveTo>
                <a:lnTo>
                  <a:pt x="216738" y="0"/>
                </a:lnTo>
                <a:lnTo>
                  <a:pt x="194386" y="1269"/>
                </a:lnTo>
                <a:lnTo>
                  <a:pt x="151714" y="10159"/>
                </a:lnTo>
                <a:lnTo>
                  <a:pt x="112725" y="27939"/>
                </a:lnTo>
                <a:lnTo>
                  <a:pt x="78232" y="50799"/>
                </a:lnTo>
                <a:lnTo>
                  <a:pt x="48768" y="81279"/>
                </a:lnTo>
                <a:lnTo>
                  <a:pt x="25577" y="115569"/>
                </a:lnTo>
                <a:lnTo>
                  <a:pt x="9207" y="156209"/>
                </a:lnTo>
                <a:lnTo>
                  <a:pt x="952" y="198119"/>
                </a:lnTo>
                <a:lnTo>
                  <a:pt x="0" y="943609"/>
                </a:lnTo>
                <a:lnTo>
                  <a:pt x="1346" y="965199"/>
                </a:lnTo>
                <a:lnTo>
                  <a:pt x="10388" y="1008379"/>
                </a:lnTo>
                <a:lnTo>
                  <a:pt x="27317" y="1047749"/>
                </a:lnTo>
                <a:lnTo>
                  <a:pt x="51028" y="1082039"/>
                </a:lnTo>
                <a:lnTo>
                  <a:pt x="80975" y="1111249"/>
                </a:lnTo>
                <a:lnTo>
                  <a:pt x="116027" y="1134109"/>
                </a:lnTo>
                <a:lnTo>
                  <a:pt x="155524" y="1150619"/>
                </a:lnTo>
                <a:lnTo>
                  <a:pt x="198196" y="1159509"/>
                </a:lnTo>
                <a:lnTo>
                  <a:pt x="2135200" y="1159509"/>
                </a:lnTo>
                <a:lnTo>
                  <a:pt x="2179015" y="1155699"/>
                </a:lnTo>
                <a:lnTo>
                  <a:pt x="2220036" y="1141729"/>
                </a:lnTo>
                <a:lnTo>
                  <a:pt x="2256993" y="1121409"/>
                </a:lnTo>
                <a:lnTo>
                  <a:pt x="2265311" y="1115059"/>
                </a:lnTo>
                <a:lnTo>
                  <a:pt x="2132914" y="1115059"/>
                </a:lnTo>
                <a:lnTo>
                  <a:pt x="200609" y="1113789"/>
                </a:lnTo>
                <a:lnTo>
                  <a:pt x="150952" y="1101089"/>
                </a:lnTo>
                <a:lnTo>
                  <a:pt x="108331" y="1074419"/>
                </a:lnTo>
                <a:lnTo>
                  <a:pt x="75018" y="1037589"/>
                </a:lnTo>
                <a:lnTo>
                  <a:pt x="53301" y="993139"/>
                </a:lnTo>
                <a:lnTo>
                  <a:pt x="45781" y="943609"/>
                </a:lnTo>
                <a:lnTo>
                  <a:pt x="45736" y="217169"/>
                </a:lnTo>
                <a:lnTo>
                  <a:pt x="46609" y="200659"/>
                </a:lnTo>
                <a:lnTo>
                  <a:pt x="59397" y="151129"/>
                </a:lnTo>
                <a:lnTo>
                  <a:pt x="85394" y="107949"/>
                </a:lnTo>
                <a:lnTo>
                  <a:pt x="122250" y="74929"/>
                </a:lnTo>
                <a:lnTo>
                  <a:pt x="167589" y="53339"/>
                </a:lnTo>
                <a:lnTo>
                  <a:pt x="219024" y="45719"/>
                </a:lnTo>
                <a:lnTo>
                  <a:pt x="2265895" y="45719"/>
                </a:lnTo>
                <a:lnTo>
                  <a:pt x="2254072" y="36829"/>
                </a:lnTo>
                <a:lnTo>
                  <a:pt x="2216734" y="16509"/>
                </a:lnTo>
                <a:lnTo>
                  <a:pt x="2175459" y="3809"/>
                </a:lnTo>
                <a:lnTo>
                  <a:pt x="2153742" y="1269"/>
                </a:lnTo>
                <a:lnTo>
                  <a:pt x="2133295" y="0"/>
                </a:lnTo>
                <a:close/>
              </a:path>
              <a:path w="2352040" h="1159509">
                <a:moveTo>
                  <a:pt x="2265895" y="45719"/>
                </a:moveTo>
                <a:lnTo>
                  <a:pt x="2133295" y="45719"/>
                </a:lnTo>
                <a:lnTo>
                  <a:pt x="2151329" y="46989"/>
                </a:lnTo>
                <a:lnTo>
                  <a:pt x="2168474" y="49529"/>
                </a:lnTo>
                <a:lnTo>
                  <a:pt x="2216099" y="67309"/>
                </a:lnTo>
                <a:lnTo>
                  <a:pt x="2255850" y="96519"/>
                </a:lnTo>
                <a:lnTo>
                  <a:pt x="2285568" y="137159"/>
                </a:lnTo>
                <a:lnTo>
                  <a:pt x="2302713" y="184149"/>
                </a:lnTo>
                <a:lnTo>
                  <a:pt x="2306269" y="941069"/>
                </a:lnTo>
                <a:lnTo>
                  <a:pt x="2305253" y="960119"/>
                </a:lnTo>
                <a:lnTo>
                  <a:pt x="2292553" y="1009649"/>
                </a:lnTo>
                <a:lnTo>
                  <a:pt x="2266518" y="1051559"/>
                </a:lnTo>
                <a:lnTo>
                  <a:pt x="2229688" y="1084579"/>
                </a:lnTo>
                <a:lnTo>
                  <a:pt x="2184349" y="1106169"/>
                </a:lnTo>
                <a:lnTo>
                  <a:pt x="2132914" y="1115059"/>
                </a:lnTo>
                <a:lnTo>
                  <a:pt x="2265311" y="1115059"/>
                </a:lnTo>
                <a:lnTo>
                  <a:pt x="2303094" y="1079499"/>
                </a:lnTo>
                <a:lnTo>
                  <a:pt x="2326335" y="1043939"/>
                </a:lnTo>
                <a:lnTo>
                  <a:pt x="2342718" y="1004569"/>
                </a:lnTo>
                <a:lnTo>
                  <a:pt x="2350973" y="961389"/>
                </a:lnTo>
                <a:lnTo>
                  <a:pt x="2351862" y="943609"/>
                </a:lnTo>
                <a:lnTo>
                  <a:pt x="2351862" y="217169"/>
                </a:lnTo>
                <a:lnTo>
                  <a:pt x="2347036" y="172719"/>
                </a:lnTo>
                <a:lnTo>
                  <a:pt x="2333955" y="132079"/>
                </a:lnTo>
                <a:lnTo>
                  <a:pt x="2313508" y="95249"/>
                </a:lnTo>
                <a:lnTo>
                  <a:pt x="2286584" y="62229"/>
                </a:lnTo>
                <a:lnTo>
                  <a:pt x="2270963" y="49529"/>
                </a:lnTo>
                <a:lnTo>
                  <a:pt x="2265895" y="45719"/>
                </a:lnTo>
                <a:close/>
              </a:path>
              <a:path w="2352040" h="1159509">
                <a:moveTo>
                  <a:pt x="2133295" y="60959"/>
                </a:moveTo>
                <a:lnTo>
                  <a:pt x="219786" y="60959"/>
                </a:lnTo>
                <a:lnTo>
                  <a:pt x="187909" y="63499"/>
                </a:lnTo>
                <a:lnTo>
                  <a:pt x="144475" y="80009"/>
                </a:lnTo>
                <a:lnTo>
                  <a:pt x="107873" y="106679"/>
                </a:lnTo>
                <a:lnTo>
                  <a:pt x="80429" y="142239"/>
                </a:lnTo>
                <a:lnTo>
                  <a:pt x="64350" y="185419"/>
                </a:lnTo>
                <a:lnTo>
                  <a:pt x="60938" y="941069"/>
                </a:lnTo>
                <a:lnTo>
                  <a:pt x="61595" y="956309"/>
                </a:lnTo>
                <a:lnTo>
                  <a:pt x="72834" y="1002029"/>
                </a:lnTo>
                <a:lnTo>
                  <a:pt x="96253" y="1041399"/>
                </a:lnTo>
                <a:lnTo>
                  <a:pt x="129616" y="1071879"/>
                </a:lnTo>
                <a:lnTo>
                  <a:pt x="170510" y="1092199"/>
                </a:lnTo>
                <a:lnTo>
                  <a:pt x="2132025" y="1099819"/>
                </a:lnTo>
                <a:lnTo>
                  <a:pt x="2148281" y="1098549"/>
                </a:lnTo>
                <a:lnTo>
                  <a:pt x="2164029" y="1096009"/>
                </a:lnTo>
                <a:lnTo>
                  <a:pt x="2179142" y="1092199"/>
                </a:lnTo>
                <a:lnTo>
                  <a:pt x="2193620" y="1087119"/>
                </a:lnTo>
                <a:lnTo>
                  <a:pt x="2199157" y="1084579"/>
                </a:lnTo>
                <a:lnTo>
                  <a:pt x="2131263" y="1084579"/>
                </a:lnTo>
                <a:lnTo>
                  <a:pt x="202133" y="1083309"/>
                </a:lnTo>
                <a:lnTo>
                  <a:pt x="161493" y="1071879"/>
                </a:lnTo>
                <a:lnTo>
                  <a:pt x="126568" y="1050289"/>
                </a:lnTo>
                <a:lnTo>
                  <a:pt x="99440" y="1019809"/>
                </a:lnTo>
                <a:lnTo>
                  <a:pt x="81902" y="981709"/>
                </a:lnTo>
                <a:lnTo>
                  <a:pt x="76149" y="941069"/>
                </a:lnTo>
                <a:lnTo>
                  <a:pt x="76218" y="217169"/>
                </a:lnTo>
                <a:lnTo>
                  <a:pt x="83083" y="173989"/>
                </a:lnTo>
                <a:lnTo>
                  <a:pt x="101511" y="137159"/>
                </a:lnTo>
                <a:lnTo>
                  <a:pt x="129362" y="107949"/>
                </a:lnTo>
                <a:lnTo>
                  <a:pt x="164922" y="86359"/>
                </a:lnTo>
                <a:lnTo>
                  <a:pt x="205943" y="76199"/>
                </a:lnTo>
                <a:lnTo>
                  <a:pt x="2201189" y="76199"/>
                </a:lnTo>
                <a:lnTo>
                  <a:pt x="2195652" y="73659"/>
                </a:lnTo>
                <a:lnTo>
                  <a:pt x="2181428" y="68579"/>
                </a:lnTo>
                <a:lnTo>
                  <a:pt x="2166188" y="64769"/>
                </a:lnTo>
                <a:lnTo>
                  <a:pt x="2150567" y="62229"/>
                </a:lnTo>
                <a:lnTo>
                  <a:pt x="2133295" y="60959"/>
                </a:lnTo>
                <a:close/>
              </a:path>
              <a:path w="2352040" h="1159509">
                <a:moveTo>
                  <a:pt x="2201189" y="76199"/>
                </a:moveTo>
                <a:lnTo>
                  <a:pt x="2133295" y="76199"/>
                </a:lnTo>
                <a:lnTo>
                  <a:pt x="2149805" y="77469"/>
                </a:lnTo>
                <a:lnTo>
                  <a:pt x="2163902" y="80009"/>
                </a:lnTo>
                <a:lnTo>
                  <a:pt x="2202891" y="93979"/>
                </a:lnTo>
                <a:lnTo>
                  <a:pt x="2235403" y="119379"/>
                </a:lnTo>
                <a:lnTo>
                  <a:pt x="2259406" y="152399"/>
                </a:lnTo>
                <a:lnTo>
                  <a:pt x="2273249" y="191769"/>
                </a:lnTo>
                <a:lnTo>
                  <a:pt x="2275789" y="941069"/>
                </a:lnTo>
                <a:lnTo>
                  <a:pt x="2274900" y="957579"/>
                </a:lnTo>
                <a:lnTo>
                  <a:pt x="2263851" y="998219"/>
                </a:lnTo>
                <a:lnTo>
                  <a:pt x="2242134" y="1033779"/>
                </a:lnTo>
                <a:lnTo>
                  <a:pt x="2211400" y="1060449"/>
                </a:lnTo>
                <a:lnTo>
                  <a:pt x="2173808" y="1078229"/>
                </a:lnTo>
                <a:lnTo>
                  <a:pt x="2131263" y="1084579"/>
                </a:lnTo>
                <a:lnTo>
                  <a:pt x="2199157" y="1084579"/>
                </a:lnTo>
                <a:lnTo>
                  <a:pt x="2232863" y="1064259"/>
                </a:lnTo>
                <a:lnTo>
                  <a:pt x="2263470" y="1029969"/>
                </a:lnTo>
                <a:lnTo>
                  <a:pt x="2283536" y="989329"/>
                </a:lnTo>
                <a:lnTo>
                  <a:pt x="2291029" y="941069"/>
                </a:lnTo>
                <a:lnTo>
                  <a:pt x="2290902" y="217169"/>
                </a:lnTo>
                <a:lnTo>
                  <a:pt x="2284298" y="172719"/>
                </a:lnTo>
                <a:lnTo>
                  <a:pt x="2264740" y="132079"/>
                </a:lnTo>
                <a:lnTo>
                  <a:pt x="2234514" y="97789"/>
                </a:lnTo>
                <a:lnTo>
                  <a:pt x="2209495" y="80009"/>
                </a:lnTo>
                <a:lnTo>
                  <a:pt x="2201189" y="76199"/>
                </a:lnTo>
                <a:close/>
              </a:path>
            </a:pathLst>
          </a:custGeom>
          <a:solidFill>
            <a:srgbClr val="6BB7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40535" y="7992236"/>
            <a:ext cx="11785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rbel"/>
                <a:cs typeface="Corbel"/>
              </a:rPr>
              <a:t>Object </a:t>
            </a:r>
            <a:r>
              <a:rPr sz="2800" b="1" spc="-20" dirty="0">
                <a:latin typeface="Corbel"/>
                <a:cs typeface="Corbel"/>
              </a:rPr>
              <a:t>Module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06195" y="393191"/>
            <a:ext cx="10619740" cy="7818120"/>
            <a:chOff x="806195" y="393191"/>
            <a:chExt cx="10619740" cy="7818120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85160" y="3538727"/>
              <a:ext cx="1519427" cy="17327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232912" y="3560825"/>
              <a:ext cx="1210945" cy="1424940"/>
            </a:xfrm>
            <a:custGeom>
              <a:avLst/>
              <a:gdLst/>
              <a:ahLst/>
              <a:cxnLst/>
              <a:rect l="l" t="t" r="r" b="b"/>
              <a:pathLst>
                <a:path w="1210945" h="1424939">
                  <a:moveTo>
                    <a:pt x="1021125" y="1308407"/>
                  </a:moveTo>
                  <a:lnTo>
                    <a:pt x="1012205" y="1310719"/>
                  </a:lnTo>
                  <a:lnTo>
                    <a:pt x="1004833" y="1316198"/>
                  </a:lnTo>
                  <a:lnTo>
                    <a:pt x="999998" y="1324356"/>
                  </a:lnTo>
                  <a:lnTo>
                    <a:pt x="998636" y="1333835"/>
                  </a:lnTo>
                  <a:lnTo>
                    <a:pt x="1000918" y="1342755"/>
                  </a:lnTo>
                  <a:lnTo>
                    <a:pt x="1006391" y="1350127"/>
                  </a:lnTo>
                  <a:lnTo>
                    <a:pt x="1014633" y="1354973"/>
                  </a:lnTo>
                  <a:lnTo>
                    <a:pt x="1210437" y="1424432"/>
                  </a:lnTo>
                  <a:lnTo>
                    <a:pt x="1206780" y="1403603"/>
                  </a:lnTo>
                  <a:lnTo>
                    <a:pt x="1161414" y="1403603"/>
                  </a:lnTo>
                  <a:lnTo>
                    <a:pt x="1104060" y="1335819"/>
                  </a:lnTo>
                  <a:lnTo>
                    <a:pt x="1030604" y="1309751"/>
                  </a:lnTo>
                  <a:lnTo>
                    <a:pt x="1021125" y="1308407"/>
                  </a:lnTo>
                  <a:close/>
                </a:path>
                <a:path w="1210945" h="1424939">
                  <a:moveTo>
                    <a:pt x="1104060" y="1335819"/>
                  </a:moveTo>
                  <a:lnTo>
                    <a:pt x="1161414" y="1403603"/>
                  </a:lnTo>
                  <a:lnTo>
                    <a:pt x="1174866" y="1392174"/>
                  </a:lnTo>
                  <a:lnTo>
                    <a:pt x="1156080" y="1392174"/>
                  </a:lnTo>
                  <a:lnTo>
                    <a:pt x="1148947" y="1351749"/>
                  </a:lnTo>
                  <a:lnTo>
                    <a:pt x="1104060" y="1335819"/>
                  </a:lnTo>
                  <a:close/>
                </a:path>
                <a:path w="1210945" h="1424939">
                  <a:moveTo>
                    <a:pt x="1182960" y="1369504"/>
                  </a:moveTo>
                  <a:lnTo>
                    <a:pt x="1175589" y="1375721"/>
                  </a:lnTo>
                  <a:lnTo>
                    <a:pt x="1183386" y="1384935"/>
                  </a:lnTo>
                  <a:lnTo>
                    <a:pt x="1161414" y="1403603"/>
                  </a:lnTo>
                  <a:lnTo>
                    <a:pt x="1206780" y="1403603"/>
                  </a:lnTo>
                  <a:lnTo>
                    <a:pt x="1202410" y="1378712"/>
                  </a:lnTo>
                  <a:lnTo>
                    <a:pt x="1190752" y="1378712"/>
                  </a:lnTo>
                  <a:lnTo>
                    <a:pt x="1182960" y="1369504"/>
                  </a:lnTo>
                  <a:close/>
                </a:path>
                <a:path w="1210945" h="1424939">
                  <a:moveTo>
                    <a:pt x="1148947" y="1351749"/>
                  </a:moveTo>
                  <a:lnTo>
                    <a:pt x="1156080" y="1392174"/>
                  </a:lnTo>
                  <a:lnTo>
                    <a:pt x="1175589" y="1375721"/>
                  </a:lnTo>
                  <a:lnTo>
                    <a:pt x="1158032" y="1354973"/>
                  </a:lnTo>
                  <a:lnTo>
                    <a:pt x="1148947" y="1351749"/>
                  </a:lnTo>
                  <a:close/>
                </a:path>
                <a:path w="1210945" h="1424939">
                  <a:moveTo>
                    <a:pt x="1175589" y="1375721"/>
                  </a:moveTo>
                  <a:lnTo>
                    <a:pt x="1156080" y="1392174"/>
                  </a:lnTo>
                  <a:lnTo>
                    <a:pt x="1174866" y="1392174"/>
                  </a:lnTo>
                  <a:lnTo>
                    <a:pt x="1183386" y="1384935"/>
                  </a:lnTo>
                  <a:lnTo>
                    <a:pt x="1175589" y="1375721"/>
                  </a:lnTo>
                  <a:close/>
                </a:path>
                <a:path w="1210945" h="1424939">
                  <a:moveTo>
                    <a:pt x="1140675" y="1304878"/>
                  </a:moveTo>
                  <a:lnTo>
                    <a:pt x="1143943" y="1323397"/>
                  </a:lnTo>
                  <a:lnTo>
                    <a:pt x="1176086" y="1361380"/>
                  </a:lnTo>
                  <a:lnTo>
                    <a:pt x="1187703" y="1365503"/>
                  </a:lnTo>
                  <a:lnTo>
                    <a:pt x="1182960" y="1369504"/>
                  </a:lnTo>
                  <a:lnTo>
                    <a:pt x="1190752" y="1378712"/>
                  </a:lnTo>
                  <a:lnTo>
                    <a:pt x="1197990" y="1372615"/>
                  </a:lnTo>
                  <a:lnTo>
                    <a:pt x="1140675" y="1304878"/>
                  </a:lnTo>
                  <a:close/>
                </a:path>
                <a:path w="1210945" h="1424939">
                  <a:moveTo>
                    <a:pt x="1146683" y="1200277"/>
                  </a:moveTo>
                  <a:lnTo>
                    <a:pt x="1137787" y="1203747"/>
                  </a:lnTo>
                  <a:lnTo>
                    <a:pt x="1131141" y="1210135"/>
                  </a:lnTo>
                  <a:lnTo>
                    <a:pt x="1127377" y="1218547"/>
                  </a:lnTo>
                  <a:lnTo>
                    <a:pt x="1127125" y="1228089"/>
                  </a:lnTo>
                  <a:lnTo>
                    <a:pt x="1140675" y="1304878"/>
                  </a:lnTo>
                  <a:lnTo>
                    <a:pt x="1197990" y="1372615"/>
                  </a:lnTo>
                  <a:lnTo>
                    <a:pt x="1190752" y="1378712"/>
                  </a:lnTo>
                  <a:lnTo>
                    <a:pt x="1202410" y="1378712"/>
                  </a:lnTo>
                  <a:lnTo>
                    <a:pt x="1174496" y="1219708"/>
                  </a:lnTo>
                  <a:lnTo>
                    <a:pt x="1170971" y="1210831"/>
                  </a:lnTo>
                  <a:lnTo>
                    <a:pt x="1164590" y="1204229"/>
                  </a:lnTo>
                  <a:lnTo>
                    <a:pt x="1156208" y="1200509"/>
                  </a:lnTo>
                  <a:lnTo>
                    <a:pt x="1146683" y="1200277"/>
                  </a:lnTo>
                  <a:close/>
                </a:path>
                <a:path w="1210945" h="1424939">
                  <a:moveTo>
                    <a:pt x="1158032" y="1354973"/>
                  </a:moveTo>
                  <a:lnTo>
                    <a:pt x="1175589" y="1375721"/>
                  </a:lnTo>
                  <a:lnTo>
                    <a:pt x="1182960" y="1369504"/>
                  </a:lnTo>
                  <a:lnTo>
                    <a:pt x="1176086" y="1361380"/>
                  </a:lnTo>
                  <a:lnTo>
                    <a:pt x="1158032" y="1354973"/>
                  </a:lnTo>
                  <a:close/>
                </a:path>
                <a:path w="1210945" h="1424939">
                  <a:moveTo>
                    <a:pt x="1176086" y="1361380"/>
                  </a:moveTo>
                  <a:lnTo>
                    <a:pt x="1182960" y="1369504"/>
                  </a:lnTo>
                  <a:lnTo>
                    <a:pt x="1187703" y="1365503"/>
                  </a:lnTo>
                  <a:lnTo>
                    <a:pt x="1176086" y="1361380"/>
                  </a:lnTo>
                  <a:close/>
                </a:path>
                <a:path w="1210945" h="1424939">
                  <a:moveTo>
                    <a:pt x="1143943" y="1323397"/>
                  </a:moveTo>
                  <a:lnTo>
                    <a:pt x="1147272" y="1342258"/>
                  </a:lnTo>
                  <a:lnTo>
                    <a:pt x="1158032" y="1354973"/>
                  </a:lnTo>
                  <a:lnTo>
                    <a:pt x="1176086" y="1361380"/>
                  </a:lnTo>
                  <a:lnTo>
                    <a:pt x="1143943" y="1323397"/>
                  </a:lnTo>
                  <a:close/>
                </a:path>
                <a:path w="1210945" h="1424939">
                  <a:moveTo>
                    <a:pt x="1147272" y="1342258"/>
                  </a:moveTo>
                  <a:lnTo>
                    <a:pt x="1148947" y="1351749"/>
                  </a:lnTo>
                  <a:lnTo>
                    <a:pt x="1158032" y="1354973"/>
                  </a:lnTo>
                  <a:lnTo>
                    <a:pt x="1147272" y="1342258"/>
                  </a:lnTo>
                  <a:close/>
                </a:path>
                <a:path w="1210945" h="1424939">
                  <a:moveTo>
                    <a:pt x="21971" y="12446"/>
                  </a:moveTo>
                  <a:lnTo>
                    <a:pt x="0" y="30987"/>
                  </a:lnTo>
                  <a:lnTo>
                    <a:pt x="1104060" y="1335819"/>
                  </a:lnTo>
                  <a:lnTo>
                    <a:pt x="1148947" y="1351749"/>
                  </a:lnTo>
                  <a:lnTo>
                    <a:pt x="1147272" y="1342258"/>
                  </a:lnTo>
                  <a:lnTo>
                    <a:pt x="21971" y="12446"/>
                  </a:lnTo>
                  <a:close/>
                </a:path>
                <a:path w="1210945" h="1424939">
                  <a:moveTo>
                    <a:pt x="36575" y="0"/>
                  </a:moveTo>
                  <a:lnTo>
                    <a:pt x="29337" y="6223"/>
                  </a:lnTo>
                  <a:lnTo>
                    <a:pt x="1143943" y="1323397"/>
                  </a:lnTo>
                  <a:lnTo>
                    <a:pt x="1140675" y="130487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5F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9172" y="3430524"/>
              <a:ext cx="1626107" cy="184099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75780" y="3452368"/>
              <a:ext cx="1318895" cy="1532890"/>
            </a:xfrm>
            <a:custGeom>
              <a:avLst/>
              <a:gdLst/>
              <a:ahLst/>
              <a:cxnLst/>
              <a:rect l="l" t="t" r="r" b="b"/>
              <a:pathLst>
                <a:path w="1318895" h="1532889">
                  <a:moveTo>
                    <a:pt x="1128714" y="1418083"/>
                  </a:moveTo>
                  <a:lnTo>
                    <a:pt x="1119838" y="1420447"/>
                  </a:lnTo>
                  <a:lnTo>
                    <a:pt x="1112510" y="1425977"/>
                  </a:lnTo>
                  <a:lnTo>
                    <a:pt x="1107694" y="1434211"/>
                  </a:lnTo>
                  <a:lnTo>
                    <a:pt x="1106352" y="1443616"/>
                  </a:lnTo>
                  <a:lnTo>
                    <a:pt x="1108678" y="1452499"/>
                  </a:lnTo>
                  <a:lnTo>
                    <a:pt x="1114194" y="1459857"/>
                  </a:lnTo>
                  <a:lnTo>
                    <a:pt x="1122426" y="1464691"/>
                  </a:lnTo>
                  <a:lnTo>
                    <a:pt x="1318768" y="1532890"/>
                  </a:lnTo>
                  <a:lnTo>
                    <a:pt x="1315011" y="1512316"/>
                  </a:lnTo>
                  <a:lnTo>
                    <a:pt x="1269619" y="1512316"/>
                  </a:lnTo>
                  <a:lnTo>
                    <a:pt x="1211892" y="1444975"/>
                  </a:lnTo>
                  <a:lnTo>
                    <a:pt x="1138174" y="1419352"/>
                  </a:lnTo>
                  <a:lnTo>
                    <a:pt x="1128714" y="1418083"/>
                  </a:lnTo>
                  <a:close/>
                </a:path>
                <a:path w="1318895" h="1532889">
                  <a:moveTo>
                    <a:pt x="1211892" y="1444975"/>
                  </a:moveTo>
                  <a:lnTo>
                    <a:pt x="1269619" y="1512316"/>
                  </a:lnTo>
                  <a:lnTo>
                    <a:pt x="1282844" y="1501013"/>
                  </a:lnTo>
                  <a:lnTo>
                    <a:pt x="1264158" y="1501013"/>
                  </a:lnTo>
                  <a:lnTo>
                    <a:pt x="1256798" y="1460583"/>
                  </a:lnTo>
                  <a:lnTo>
                    <a:pt x="1211892" y="1444975"/>
                  </a:lnTo>
                  <a:close/>
                </a:path>
                <a:path w="1318895" h="1532889">
                  <a:moveTo>
                    <a:pt x="1290816" y="1478223"/>
                  </a:moveTo>
                  <a:lnTo>
                    <a:pt x="1283560" y="1484427"/>
                  </a:lnTo>
                  <a:lnTo>
                    <a:pt x="1291463" y="1493647"/>
                  </a:lnTo>
                  <a:lnTo>
                    <a:pt x="1269619" y="1512316"/>
                  </a:lnTo>
                  <a:lnTo>
                    <a:pt x="1315011" y="1512316"/>
                  </a:lnTo>
                  <a:lnTo>
                    <a:pt x="1310465" y="1487424"/>
                  </a:lnTo>
                  <a:lnTo>
                    <a:pt x="1298702" y="1487424"/>
                  </a:lnTo>
                  <a:lnTo>
                    <a:pt x="1290816" y="1478223"/>
                  </a:lnTo>
                  <a:close/>
                </a:path>
                <a:path w="1318895" h="1532889">
                  <a:moveTo>
                    <a:pt x="1256798" y="1460583"/>
                  </a:moveTo>
                  <a:lnTo>
                    <a:pt x="1264158" y="1501013"/>
                  </a:lnTo>
                  <a:lnTo>
                    <a:pt x="1283560" y="1484427"/>
                  </a:lnTo>
                  <a:lnTo>
                    <a:pt x="1265806" y="1463714"/>
                  </a:lnTo>
                  <a:lnTo>
                    <a:pt x="1256798" y="1460583"/>
                  </a:lnTo>
                  <a:close/>
                </a:path>
                <a:path w="1318895" h="1532889">
                  <a:moveTo>
                    <a:pt x="1283560" y="1484427"/>
                  </a:moveTo>
                  <a:lnTo>
                    <a:pt x="1264158" y="1501013"/>
                  </a:lnTo>
                  <a:lnTo>
                    <a:pt x="1282844" y="1501013"/>
                  </a:lnTo>
                  <a:lnTo>
                    <a:pt x="1291463" y="1493647"/>
                  </a:lnTo>
                  <a:lnTo>
                    <a:pt x="1283560" y="1484427"/>
                  </a:lnTo>
                  <a:close/>
                </a:path>
                <a:path w="1318895" h="1532889">
                  <a:moveTo>
                    <a:pt x="1248251" y="1413627"/>
                  </a:moveTo>
                  <a:lnTo>
                    <a:pt x="1251702" y="1432586"/>
                  </a:lnTo>
                  <a:lnTo>
                    <a:pt x="1283716" y="1469939"/>
                  </a:lnTo>
                  <a:lnTo>
                    <a:pt x="1295653" y="1474089"/>
                  </a:lnTo>
                  <a:lnTo>
                    <a:pt x="1290816" y="1478223"/>
                  </a:lnTo>
                  <a:lnTo>
                    <a:pt x="1298702" y="1487424"/>
                  </a:lnTo>
                  <a:lnTo>
                    <a:pt x="1306068" y="1481074"/>
                  </a:lnTo>
                  <a:lnTo>
                    <a:pt x="1248251" y="1413627"/>
                  </a:lnTo>
                  <a:close/>
                </a:path>
                <a:path w="1318895" h="1532889">
                  <a:moveTo>
                    <a:pt x="1253490" y="1309116"/>
                  </a:moveTo>
                  <a:lnTo>
                    <a:pt x="1244689" y="1312660"/>
                  </a:lnTo>
                  <a:lnTo>
                    <a:pt x="1238138" y="1319085"/>
                  </a:lnTo>
                  <a:lnTo>
                    <a:pt x="1234469" y="1327511"/>
                  </a:lnTo>
                  <a:lnTo>
                    <a:pt x="1234313" y="1337056"/>
                  </a:lnTo>
                  <a:lnTo>
                    <a:pt x="1248251" y="1413627"/>
                  </a:lnTo>
                  <a:lnTo>
                    <a:pt x="1306068" y="1481074"/>
                  </a:lnTo>
                  <a:lnTo>
                    <a:pt x="1298702" y="1487424"/>
                  </a:lnTo>
                  <a:lnTo>
                    <a:pt x="1310465" y="1487424"/>
                  </a:lnTo>
                  <a:lnTo>
                    <a:pt x="1281429" y="1328420"/>
                  </a:lnTo>
                  <a:lnTo>
                    <a:pt x="1277939" y="1319545"/>
                  </a:lnTo>
                  <a:lnTo>
                    <a:pt x="1271508" y="1312957"/>
                  </a:lnTo>
                  <a:lnTo>
                    <a:pt x="1263052" y="1309274"/>
                  </a:lnTo>
                  <a:lnTo>
                    <a:pt x="1253490" y="1309116"/>
                  </a:lnTo>
                  <a:close/>
                </a:path>
                <a:path w="1318895" h="1532889">
                  <a:moveTo>
                    <a:pt x="1265806" y="1463714"/>
                  </a:moveTo>
                  <a:lnTo>
                    <a:pt x="1283560" y="1484427"/>
                  </a:lnTo>
                  <a:lnTo>
                    <a:pt x="1290816" y="1478223"/>
                  </a:lnTo>
                  <a:lnTo>
                    <a:pt x="1283716" y="1469939"/>
                  </a:lnTo>
                  <a:lnTo>
                    <a:pt x="1265806" y="1463714"/>
                  </a:lnTo>
                  <a:close/>
                </a:path>
                <a:path w="1318895" h="1532889">
                  <a:moveTo>
                    <a:pt x="1283716" y="1469939"/>
                  </a:moveTo>
                  <a:lnTo>
                    <a:pt x="1290816" y="1478223"/>
                  </a:lnTo>
                  <a:lnTo>
                    <a:pt x="1295653" y="1474089"/>
                  </a:lnTo>
                  <a:lnTo>
                    <a:pt x="1283716" y="1469939"/>
                  </a:lnTo>
                  <a:close/>
                </a:path>
                <a:path w="1318895" h="1532889">
                  <a:moveTo>
                    <a:pt x="1251702" y="1432586"/>
                  </a:moveTo>
                  <a:lnTo>
                    <a:pt x="1255093" y="1451216"/>
                  </a:lnTo>
                  <a:lnTo>
                    <a:pt x="1265806" y="1463714"/>
                  </a:lnTo>
                  <a:lnTo>
                    <a:pt x="1283716" y="1469939"/>
                  </a:lnTo>
                  <a:lnTo>
                    <a:pt x="1251702" y="1432586"/>
                  </a:lnTo>
                  <a:close/>
                </a:path>
                <a:path w="1318895" h="1532889">
                  <a:moveTo>
                    <a:pt x="1255093" y="1451216"/>
                  </a:moveTo>
                  <a:lnTo>
                    <a:pt x="1256798" y="1460583"/>
                  </a:lnTo>
                  <a:lnTo>
                    <a:pt x="1265806" y="1463714"/>
                  </a:lnTo>
                  <a:lnTo>
                    <a:pt x="1255093" y="1451216"/>
                  </a:lnTo>
                  <a:close/>
                </a:path>
                <a:path w="1318895" h="1532889">
                  <a:moveTo>
                    <a:pt x="21844" y="12446"/>
                  </a:moveTo>
                  <a:lnTo>
                    <a:pt x="0" y="31242"/>
                  </a:lnTo>
                  <a:lnTo>
                    <a:pt x="1211892" y="1444975"/>
                  </a:lnTo>
                  <a:lnTo>
                    <a:pt x="1256798" y="1460583"/>
                  </a:lnTo>
                  <a:lnTo>
                    <a:pt x="1255093" y="1451216"/>
                  </a:lnTo>
                  <a:lnTo>
                    <a:pt x="21844" y="12446"/>
                  </a:lnTo>
                  <a:close/>
                </a:path>
                <a:path w="1318895" h="1532889">
                  <a:moveTo>
                    <a:pt x="36449" y="0"/>
                  </a:moveTo>
                  <a:lnTo>
                    <a:pt x="29210" y="6223"/>
                  </a:lnTo>
                  <a:lnTo>
                    <a:pt x="1251702" y="1432586"/>
                  </a:lnTo>
                  <a:lnTo>
                    <a:pt x="1248251" y="1413627"/>
                  </a:lnTo>
                  <a:lnTo>
                    <a:pt x="36449" y="0"/>
                  </a:lnTo>
                  <a:close/>
                </a:path>
              </a:pathLst>
            </a:custGeom>
            <a:solidFill>
              <a:srgbClr val="5F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19472" y="6030468"/>
              <a:ext cx="1519427" cy="173278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966842" y="6053455"/>
              <a:ext cx="1210945" cy="1424940"/>
            </a:xfrm>
            <a:custGeom>
              <a:avLst/>
              <a:gdLst/>
              <a:ahLst/>
              <a:cxnLst/>
              <a:rect l="l" t="t" r="r" b="b"/>
              <a:pathLst>
                <a:path w="1210945" h="1424940">
                  <a:moveTo>
                    <a:pt x="1021197" y="1308407"/>
                  </a:moveTo>
                  <a:lnTo>
                    <a:pt x="1012301" y="1310719"/>
                  </a:lnTo>
                  <a:lnTo>
                    <a:pt x="1004905" y="1316198"/>
                  </a:lnTo>
                  <a:lnTo>
                    <a:pt x="999998" y="1324356"/>
                  </a:lnTo>
                  <a:lnTo>
                    <a:pt x="998636" y="1333763"/>
                  </a:lnTo>
                  <a:lnTo>
                    <a:pt x="1000918" y="1342659"/>
                  </a:lnTo>
                  <a:lnTo>
                    <a:pt x="1006391" y="1350055"/>
                  </a:lnTo>
                  <a:lnTo>
                    <a:pt x="1014603" y="1354963"/>
                  </a:lnTo>
                  <a:lnTo>
                    <a:pt x="1210564" y="1424432"/>
                  </a:lnTo>
                  <a:lnTo>
                    <a:pt x="1206872" y="1403477"/>
                  </a:lnTo>
                  <a:lnTo>
                    <a:pt x="1161415" y="1403477"/>
                  </a:lnTo>
                  <a:lnTo>
                    <a:pt x="1104134" y="1335786"/>
                  </a:lnTo>
                  <a:lnTo>
                    <a:pt x="1030605" y="1309751"/>
                  </a:lnTo>
                  <a:lnTo>
                    <a:pt x="1021197" y="1308407"/>
                  </a:lnTo>
                  <a:close/>
                </a:path>
                <a:path w="1210945" h="1424940">
                  <a:moveTo>
                    <a:pt x="1104134" y="1335786"/>
                  </a:moveTo>
                  <a:lnTo>
                    <a:pt x="1161415" y="1403477"/>
                  </a:lnTo>
                  <a:lnTo>
                    <a:pt x="1174808" y="1392174"/>
                  </a:lnTo>
                  <a:lnTo>
                    <a:pt x="1156081" y="1392174"/>
                  </a:lnTo>
                  <a:lnTo>
                    <a:pt x="1148968" y="1351661"/>
                  </a:lnTo>
                  <a:lnTo>
                    <a:pt x="1104134" y="1335786"/>
                  </a:lnTo>
                  <a:close/>
                </a:path>
                <a:path w="1210945" h="1424940">
                  <a:moveTo>
                    <a:pt x="1182907" y="1369441"/>
                  </a:moveTo>
                  <a:lnTo>
                    <a:pt x="1175551" y="1375675"/>
                  </a:lnTo>
                  <a:lnTo>
                    <a:pt x="1183386" y="1384935"/>
                  </a:lnTo>
                  <a:lnTo>
                    <a:pt x="1161415" y="1403477"/>
                  </a:lnTo>
                  <a:lnTo>
                    <a:pt x="1206872" y="1403477"/>
                  </a:lnTo>
                  <a:lnTo>
                    <a:pt x="1202509" y="1378712"/>
                  </a:lnTo>
                  <a:lnTo>
                    <a:pt x="1190752" y="1378712"/>
                  </a:lnTo>
                  <a:lnTo>
                    <a:pt x="1182907" y="1369441"/>
                  </a:lnTo>
                  <a:close/>
                </a:path>
                <a:path w="1210945" h="1424940">
                  <a:moveTo>
                    <a:pt x="1148968" y="1351661"/>
                  </a:moveTo>
                  <a:lnTo>
                    <a:pt x="1156081" y="1392174"/>
                  </a:lnTo>
                  <a:lnTo>
                    <a:pt x="1175551" y="1375675"/>
                  </a:lnTo>
                  <a:lnTo>
                    <a:pt x="1157911" y="1354827"/>
                  </a:lnTo>
                  <a:lnTo>
                    <a:pt x="1148968" y="1351661"/>
                  </a:lnTo>
                  <a:close/>
                </a:path>
                <a:path w="1210945" h="1424940">
                  <a:moveTo>
                    <a:pt x="1175551" y="1375675"/>
                  </a:moveTo>
                  <a:lnTo>
                    <a:pt x="1156081" y="1392174"/>
                  </a:lnTo>
                  <a:lnTo>
                    <a:pt x="1174808" y="1392174"/>
                  </a:lnTo>
                  <a:lnTo>
                    <a:pt x="1183386" y="1384935"/>
                  </a:lnTo>
                  <a:lnTo>
                    <a:pt x="1175551" y="1375675"/>
                  </a:lnTo>
                  <a:close/>
                </a:path>
                <a:path w="1210945" h="1424940">
                  <a:moveTo>
                    <a:pt x="1140716" y="1304654"/>
                  </a:moveTo>
                  <a:lnTo>
                    <a:pt x="1144021" y="1323483"/>
                  </a:lnTo>
                  <a:lnTo>
                    <a:pt x="1175946" y="1361213"/>
                  </a:lnTo>
                  <a:lnTo>
                    <a:pt x="1187704" y="1365377"/>
                  </a:lnTo>
                  <a:lnTo>
                    <a:pt x="1182907" y="1369441"/>
                  </a:lnTo>
                  <a:lnTo>
                    <a:pt x="1190752" y="1378712"/>
                  </a:lnTo>
                  <a:lnTo>
                    <a:pt x="1198118" y="1372489"/>
                  </a:lnTo>
                  <a:lnTo>
                    <a:pt x="1140716" y="1304654"/>
                  </a:lnTo>
                  <a:close/>
                </a:path>
                <a:path w="1210945" h="1424940">
                  <a:moveTo>
                    <a:pt x="1146683" y="1200150"/>
                  </a:moveTo>
                  <a:lnTo>
                    <a:pt x="1137806" y="1203674"/>
                  </a:lnTo>
                  <a:lnTo>
                    <a:pt x="1131204" y="1210056"/>
                  </a:lnTo>
                  <a:lnTo>
                    <a:pt x="1127484" y="1218438"/>
                  </a:lnTo>
                  <a:lnTo>
                    <a:pt x="1127252" y="1227963"/>
                  </a:lnTo>
                  <a:lnTo>
                    <a:pt x="1140716" y="1304654"/>
                  </a:lnTo>
                  <a:lnTo>
                    <a:pt x="1198118" y="1372489"/>
                  </a:lnTo>
                  <a:lnTo>
                    <a:pt x="1190752" y="1378712"/>
                  </a:lnTo>
                  <a:lnTo>
                    <a:pt x="1202509" y="1378712"/>
                  </a:lnTo>
                  <a:lnTo>
                    <a:pt x="1174496" y="1219708"/>
                  </a:lnTo>
                  <a:lnTo>
                    <a:pt x="1171025" y="1210812"/>
                  </a:lnTo>
                  <a:lnTo>
                    <a:pt x="1164637" y="1204166"/>
                  </a:lnTo>
                  <a:lnTo>
                    <a:pt x="1156225" y="1200402"/>
                  </a:lnTo>
                  <a:lnTo>
                    <a:pt x="1146683" y="1200150"/>
                  </a:lnTo>
                  <a:close/>
                </a:path>
                <a:path w="1210945" h="1424940">
                  <a:moveTo>
                    <a:pt x="1157911" y="1354827"/>
                  </a:moveTo>
                  <a:lnTo>
                    <a:pt x="1175551" y="1375675"/>
                  </a:lnTo>
                  <a:lnTo>
                    <a:pt x="1182907" y="1369441"/>
                  </a:lnTo>
                  <a:lnTo>
                    <a:pt x="1175946" y="1361213"/>
                  </a:lnTo>
                  <a:lnTo>
                    <a:pt x="1157911" y="1354827"/>
                  </a:lnTo>
                  <a:close/>
                </a:path>
                <a:path w="1210945" h="1424940">
                  <a:moveTo>
                    <a:pt x="1175946" y="1361213"/>
                  </a:moveTo>
                  <a:lnTo>
                    <a:pt x="1182907" y="1369441"/>
                  </a:lnTo>
                  <a:lnTo>
                    <a:pt x="1187704" y="1365377"/>
                  </a:lnTo>
                  <a:lnTo>
                    <a:pt x="1175946" y="1361213"/>
                  </a:lnTo>
                  <a:close/>
                </a:path>
                <a:path w="1210945" h="1424940">
                  <a:moveTo>
                    <a:pt x="1144021" y="1323483"/>
                  </a:moveTo>
                  <a:lnTo>
                    <a:pt x="1147328" y="1342320"/>
                  </a:lnTo>
                  <a:lnTo>
                    <a:pt x="1157911" y="1354827"/>
                  </a:lnTo>
                  <a:lnTo>
                    <a:pt x="1175946" y="1361213"/>
                  </a:lnTo>
                  <a:lnTo>
                    <a:pt x="1144021" y="1323483"/>
                  </a:lnTo>
                  <a:close/>
                </a:path>
                <a:path w="1210945" h="1424940">
                  <a:moveTo>
                    <a:pt x="1147328" y="1342320"/>
                  </a:moveTo>
                  <a:lnTo>
                    <a:pt x="1148968" y="1351661"/>
                  </a:lnTo>
                  <a:lnTo>
                    <a:pt x="1157911" y="1354827"/>
                  </a:lnTo>
                  <a:lnTo>
                    <a:pt x="1147328" y="1342320"/>
                  </a:lnTo>
                  <a:close/>
                </a:path>
                <a:path w="1210945" h="1424940">
                  <a:moveTo>
                    <a:pt x="21971" y="12319"/>
                  </a:moveTo>
                  <a:lnTo>
                    <a:pt x="0" y="30987"/>
                  </a:lnTo>
                  <a:lnTo>
                    <a:pt x="1104134" y="1335786"/>
                  </a:lnTo>
                  <a:lnTo>
                    <a:pt x="1148968" y="1351661"/>
                  </a:lnTo>
                  <a:lnTo>
                    <a:pt x="1147328" y="1342320"/>
                  </a:lnTo>
                  <a:lnTo>
                    <a:pt x="21971" y="12319"/>
                  </a:lnTo>
                  <a:close/>
                </a:path>
                <a:path w="1210945" h="1424940">
                  <a:moveTo>
                    <a:pt x="36703" y="0"/>
                  </a:moveTo>
                  <a:lnTo>
                    <a:pt x="29337" y="6096"/>
                  </a:lnTo>
                  <a:lnTo>
                    <a:pt x="1144021" y="1323483"/>
                  </a:lnTo>
                  <a:lnTo>
                    <a:pt x="1140716" y="1304654"/>
                  </a:lnTo>
                  <a:lnTo>
                    <a:pt x="36703" y="0"/>
                  </a:lnTo>
                  <a:close/>
                </a:path>
              </a:pathLst>
            </a:custGeom>
            <a:solidFill>
              <a:srgbClr val="5F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91840" y="5940551"/>
              <a:ext cx="1412748" cy="205587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339210" y="6177152"/>
              <a:ext cx="1104265" cy="1746885"/>
            </a:xfrm>
            <a:custGeom>
              <a:avLst/>
              <a:gdLst/>
              <a:ahLst/>
              <a:cxnLst/>
              <a:rect l="l" t="t" r="r" b="b"/>
              <a:pathLst>
                <a:path w="1104264" h="1746884">
                  <a:moveTo>
                    <a:pt x="1052734" y="109517"/>
                  </a:moveTo>
                  <a:lnTo>
                    <a:pt x="32512" y="1741678"/>
                  </a:lnTo>
                  <a:lnTo>
                    <a:pt x="40766" y="1746758"/>
                  </a:lnTo>
                  <a:lnTo>
                    <a:pt x="1052155" y="128537"/>
                  </a:lnTo>
                  <a:lnTo>
                    <a:pt x="1052734" y="109517"/>
                  </a:lnTo>
                  <a:close/>
                </a:path>
                <a:path w="1104264" h="1746884">
                  <a:moveTo>
                    <a:pt x="1053608" y="80879"/>
                  </a:moveTo>
                  <a:lnTo>
                    <a:pt x="1011442" y="103050"/>
                  </a:lnTo>
                  <a:lnTo>
                    <a:pt x="0" y="1721358"/>
                  </a:lnTo>
                  <a:lnTo>
                    <a:pt x="24384" y="1736598"/>
                  </a:lnTo>
                  <a:lnTo>
                    <a:pt x="1053320" y="90298"/>
                  </a:lnTo>
                  <a:lnTo>
                    <a:pt x="1053608" y="80879"/>
                  </a:lnTo>
                  <a:close/>
                </a:path>
                <a:path w="1104264" h="1746884">
                  <a:moveTo>
                    <a:pt x="1102670" y="48006"/>
                  </a:moveTo>
                  <a:lnTo>
                    <a:pt x="1091184" y="48006"/>
                  </a:lnTo>
                  <a:lnTo>
                    <a:pt x="1099312" y="53086"/>
                  </a:lnTo>
                  <a:lnTo>
                    <a:pt x="1052155" y="128537"/>
                  </a:lnTo>
                  <a:lnTo>
                    <a:pt x="1049781" y="206375"/>
                  </a:lnTo>
                  <a:lnTo>
                    <a:pt x="1051397" y="215743"/>
                  </a:lnTo>
                  <a:lnTo>
                    <a:pt x="1056322" y="223504"/>
                  </a:lnTo>
                  <a:lnTo>
                    <a:pt x="1063819" y="228859"/>
                  </a:lnTo>
                  <a:lnTo>
                    <a:pt x="1073150" y="231012"/>
                  </a:lnTo>
                  <a:lnTo>
                    <a:pt x="1082518" y="229399"/>
                  </a:lnTo>
                  <a:lnTo>
                    <a:pt x="1090279" y="224488"/>
                  </a:lnTo>
                  <a:lnTo>
                    <a:pt x="1095634" y="217029"/>
                  </a:lnTo>
                  <a:lnTo>
                    <a:pt x="1097788" y="207772"/>
                  </a:lnTo>
                  <a:lnTo>
                    <a:pt x="1102670" y="48006"/>
                  </a:lnTo>
                  <a:close/>
                </a:path>
                <a:path w="1104264" h="1746884">
                  <a:moveTo>
                    <a:pt x="1104138" y="0"/>
                  </a:moveTo>
                  <a:lnTo>
                    <a:pt x="920241" y="96774"/>
                  </a:lnTo>
                  <a:lnTo>
                    <a:pt x="912814" y="102816"/>
                  </a:lnTo>
                  <a:lnTo>
                    <a:pt x="908446" y="110918"/>
                  </a:lnTo>
                  <a:lnTo>
                    <a:pt x="907436" y="120044"/>
                  </a:lnTo>
                  <a:lnTo>
                    <a:pt x="910081" y="129159"/>
                  </a:lnTo>
                  <a:lnTo>
                    <a:pt x="916124" y="136586"/>
                  </a:lnTo>
                  <a:lnTo>
                    <a:pt x="924226" y="140954"/>
                  </a:lnTo>
                  <a:lnTo>
                    <a:pt x="933352" y="141964"/>
                  </a:lnTo>
                  <a:lnTo>
                    <a:pt x="942466" y="139319"/>
                  </a:lnTo>
                  <a:lnTo>
                    <a:pt x="1011442" y="103050"/>
                  </a:lnTo>
                  <a:lnTo>
                    <a:pt x="1058544" y="27686"/>
                  </a:lnTo>
                  <a:lnTo>
                    <a:pt x="1103291" y="27686"/>
                  </a:lnTo>
                  <a:lnTo>
                    <a:pt x="1104138" y="0"/>
                  </a:lnTo>
                  <a:close/>
                </a:path>
                <a:path w="1104264" h="1746884">
                  <a:moveTo>
                    <a:pt x="1091184" y="48006"/>
                  </a:moveTo>
                  <a:lnTo>
                    <a:pt x="1084696" y="58384"/>
                  </a:lnTo>
                  <a:lnTo>
                    <a:pt x="1090040" y="61722"/>
                  </a:lnTo>
                  <a:lnTo>
                    <a:pt x="1078972" y="67541"/>
                  </a:lnTo>
                  <a:lnTo>
                    <a:pt x="1052734" y="109517"/>
                  </a:lnTo>
                  <a:lnTo>
                    <a:pt x="1052155" y="128537"/>
                  </a:lnTo>
                  <a:lnTo>
                    <a:pt x="1099312" y="53086"/>
                  </a:lnTo>
                  <a:lnTo>
                    <a:pt x="1091184" y="48006"/>
                  </a:lnTo>
                  <a:close/>
                </a:path>
                <a:path w="1104264" h="1746884">
                  <a:moveTo>
                    <a:pt x="1078972" y="67541"/>
                  </a:moveTo>
                  <a:lnTo>
                    <a:pt x="1061949" y="76492"/>
                  </a:lnTo>
                  <a:lnTo>
                    <a:pt x="1053320" y="90298"/>
                  </a:lnTo>
                  <a:lnTo>
                    <a:pt x="1052734" y="109517"/>
                  </a:lnTo>
                  <a:lnTo>
                    <a:pt x="1078972" y="67541"/>
                  </a:lnTo>
                  <a:close/>
                </a:path>
                <a:path w="1104264" h="1746884">
                  <a:moveTo>
                    <a:pt x="1058544" y="27686"/>
                  </a:moveTo>
                  <a:lnTo>
                    <a:pt x="1011442" y="103050"/>
                  </a:lnTo>
                  <a:lnTo>
                    <a:pt x="1053608" y="80879"/>
                  </a:lnTo>
                  <a:lnTo>
                    <a:pt x="1054862" y="39750"/>
                  </a:lnTo>
                  <a:lnTo>
                    <a:pt x="1077848" y="39750"/>
                  </a:lnTo>
                  <a:lnTo>
                    <a:pt x="1058544" y="27686"/>
                  </a:lnTo>
                  <a:close/>
                </a:path>
                <a:path w="1104264" h="1746884">
                  <a:moveTo>
                    <a:pt x="1061949" y="76492"/>
                  </a:moveTo>
                  <a:lnTo>
                    <a:pt x="1053608" y="80879"/>
                  </a:lnTo>
                  <a:lnTo>
                    <a:pt x="1053320" y="90298"/>
                  </a:lnTo>
                  <a:lnTo>
                    <a:pt x="1061949" y="76492"/>
                  </a:lnTo>
                  <a:close/>
                </a:path>
                <a:path w="1104264" h="1746884">
                  <a:moveTo>
                    <a:pt x="1054862" y="39750"/>
                  </a:moveTo>
                  <a:lnTo>
                    <a:pt x="1053608" y="80879"/>
                  </a:lnTo>
                  <a:lnTo>
                    <a:pt x="1061949" y="76492"/>
                  </a:lnTo>
                  <a:lnTo>
                    <a:pt x="1076476" y="53250"/>
                  </a:lnTo>
                  <a:lnTo>
                    <a:pt x="1054862" y="39750"/>
                  </a:lnTo>
                  <a:close/>
                </a:path>
                <a:path w="1104264" h="1746884">
                  <a:moveTo>
                    <a:pt x="1076476" y="53250"/>
                  </a:moveTo>
                  <a:lnTo>
                    <a:pt x="1061949" y="76492"/>
                  </a:lnTo>
                  <a:lnTo>
                    <a:pt x="1078972" y="67541"/>
                  </a:lnTo>
                  <a:lnTo>
                    <a:pt x="1084696" y="58384"/>
                  </a:lnTo>
                  <a:lnTo>
                    <a:pt x="1076476" y="53250"/>
                  </a:lnTo>
                  <a:close/>
                </a:path>
                <a:path w="1104264" h="1746884">
                  <a:moveTo>
                    <a:pt x="1084696" y="58384"/>
                  </a:moveTo>
                  <a:lnTo>
                    <a:pt x="1078972" y="67541"/>
                  </a:lnTo>
                  <a:lnTo>
                    <a:pt x="1090040" y="61722"/>
                  </a:lnTo>
                  <a:lnTo>
                    <a:pt x="1084696" y="58384"/>
                  </a:lnTo>
                  <a:close/>
                </a:path>
                <a:path w="1104264" h="1746884">
                  <a:moveTo>
                    <a:pt x="1103291" y="27686"/>
                  </a:moveTo>
                  <a:lnTo>
                    <a:pt x="1058544" y="27686"/>
                  </a:lnTo>
                  <a:lnTo>
                    <a:pt x="1082928" y="42925"/>
                  </a:lnTo>
                  <a:lnTo>
                    <a:pt x="1076476" y="53250"/>
                  </a:lnTo>
                  <a:lnTo>
                    <a:pt x="1084696" y="58384"/>
                  </a:lnTo>
                  <a:lnTo>
                    <a:pt x="1091184" y="48006"/>
                  </a:lnTo>
                  <a:lnTo>
                    <a:pt x="1102670" y="48006"/>
                  </a:lnTo>
                  <a:lnTo>
                    <a:pt x="1103291" y="27686"/>
                  </a:lnTo>
                  <a:close/>
                </a:path>
                <a:path w="1104264" h="1746884">
                  <a:moveTo>
                    <a:pt x="1077848" y="39750"/>
                  </a:moveTo>
                  <a:lnTo>
                    <a:pt x="1054862" y="39750"/>
                  </a:lnTo>
                  <a:lnTo>
                    <a:pt x="1076476" y="53250"/>
                  </a:lnTo>
                  <a:lnTo>
                    <a:pt x="1082928" y="42925"/>
                  </a:lnTo>
                  <a:lnTo>
                    <a:pt x="1077848" y="39750"/>
                  </a:lnTo>
                  <a:close/>
                </a:path>
              </a:pathLst>
            </a:custGeom>
            <a:solidFill>
              <a:srgbClr val="5F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6424" y="3232403"/>
              <a:ext cx="1196339" cy="183642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964303" y="3467862"/>
              <a:ext cx="890269" cy="1529715"/>
            </a:xfrm>
            <a:custGeom>
              <a:avLst/>
              <a:gdLst/>
              <a:ahLst/>
              <a:cxnLst/>
              <a:rect l="l" t="t" r="r" b="b"/>
              <a:pathLst>
                <a:path w="890270" h="1529714">
                  <a:moveTo>
                    <a:pt x="840870" y="111405"/>
                  </a:moveTo>
                  <a:lnTo>
                    <a:pt x="33400" y="1524508"/>
                  </a:lnTo>
                  <a:lnTo>
                    <a:pt x="41656" y="1529207"/>
                  </a:lnTo>
                  <a:lnTo>
                    <a:pt x="841042" y="130249"/>
                  </a:lnTo>
                  <a:lnTo>
                    <a:pt x="840870" y="111405"/>
                  </a:lnTo>
                  <a:close/>
                </a:path>
                <a:path w="890270" h="1529714">
                  <a:moveTo>
                    <a:pt x="840608" y="82726"/>
                  </a:moveTo>
                  <a:lnTo>
                    <a:pt x="799348" y="106568"/>
                  </a:lnTo>
                  <a:lnTo>
                    <a:pt x="0" y="1505458"/>
                  </a:lnTo>
                  <a:lnTo>
                    <a:pt x="25019" y="1519682"/>
                  </a:lnTo>
                  <a:lnTo>
                    <a:pt x="840695" y="92217"/>
                  </a:lnTo>
                  <a:lnTo>
                    <a:pt x="840608" y="82726"/>
                  </a:lnTo>
                  <a:close/>
                </a:path>
                <a:path w="890270" h="1529714">
                  <a:moveTo>
                    <a:pt x="888301" y="48513"/>
                  </a:moveTo>
                  <a:lnTo>
                    <a:pt x="876808" y="48513"/>
                  </a:lnTo>
                  <a:lnTo>
                    <a:pt x="885063" y="53212"/>
                  </a:lnTo>
                  <a:lnTo>
                    <a:pt x="841042" y="130249"/>
                  </a:lnTo>
                  <a:lnTo>
                    <a:pt x="841756" y="208279"/>
                  </a:lnTo>
                  <a:lnTo>
                    <a:pt x="866013" y="232028"/>
                  </a:lnTo>
                  <a:lnTo>
                    <a:pt x="875313" y="230060"/>
                  </a:lnTo>
                  <a:lnTo>
                    <a:pt x="882888" y="224853"/>
                  </a:lnTo>
                  <a:lnTo>
                    <a:pt x="887962" y="217170"/>
                  </a:lnTo>
                  <a:lnTo>
                    <a:pt x="889762" y="207772"/>
                  </a:lnTo>
                  <a:lnTo>
                    <a:pt x="888301" y="48513"/>
                  </a:lnTo>
                  <a:close/>
                </a:path>
                <a:path w="890270" h="1529714">
                  <a:moveTo>
                    <a:pt x="887857" y="0"/>
                  </a:moveTo>
                  <a:lnTo>
                    <a:pt x="707898" y="103886"/>
                  </a:lnTo>
                  <a:lnTo>
                    <a:pt x="700778" y="110184"/>
                  </a:lnTo>
                  <a:lnTo>
                    <a:pt x="696753" y="118459"/>
                  </a:lnTo>
                  <a:lnTo>
                    <a:pt x="696110" y="127638"/>
                  </a:lnTo>
                  <a:lnTo>
                    <a:pt x="699135" y="136651"/>
                  </a:lnTo>
                  <a:lnTo>
                    <a:pt x="705433" y="143845"/>
                  </a:lnTo>
                  <a:lnTo>
                    <a:pt x="713708" y="147907"/>
                  </a:lnTo>
                  <a:lnTo>
                    <a:pt x="722887" y="148564"/>
                  </a:lnTo>
                  <a:lnTo>
                    <a:pt x="731901" y="145541"/>
                  </a:lnTo>
                  <a:lnTo>
                    <a:pt x="799348" y="106568"/>
                  </a:lnTo>
                  <a:lnTo>
                    <a:pt x="843407" y="29463"/>
                  </a:lnTo>
                  <a:lnTo>
                    <a:pt x="888127" y="29463"/>
                  </a:lnTo>
                  <a:lnTo>
                    <a:pt x="887857" y="0"/>
                  </a:lnTo>
                  <a:close/>
                </a:path>
                <a:path w="890270" h="1529714">
                  <a:moveTo>
                    <a:pt x="876808" y="48513"/>
                  </a:moveTo>
                  <a:lnTo>
                    <a:pt x="870826" y="58981"/>
                  </a:lnTo>
                  <a:lnTo>
                    <a:pt x="876300" y="62102"/>
                  </a:lnTo>
                  <a:lnTo>
                    <a:pt x="865465" y="68363"/>
                  </a:lnTo>
                  <a:lnTo>
                    <a:pt x="840870" y="111405"/>
                  </a:lnTo>
                  <a:lnTo>
                    <a:pt x="841042" y="130249"/>
                  </a:lnTo>
                  <a:lnTo>
                    <a:pt x="885063" y="53212"/>
                  </a:lnTo>
                  <a:lnTo>
                    <a:pt x="876808" y="48513"/>
                  </a:lnTo>
                  <a:close/>
                </a:path>
                <a:path w="890270" h="1529714">
                  <a:moveTo>
                    <a:pt x="865465" y="68363"/>
                  </a:moveTo>
                  <a:lnTo>
                    <a:pt x="848834" y="77973"/>
                  </a:lnTo>
                  <a:lnTo>
                    <a:pt x="840695" y="92217"/>
                  </a:lnTo>
                  <a:lnTo>
                    <a:pt x="840870" y="111405"/>
                  </a:lnTo>
                  <a:lnTo>
                    <a:pt x="865465" y="68363"/>
                  </a:lnTo>
                  <a:close/>
                </a:path>
                <a:path w="890270" h="1529714">
                  <a:moveTo>
                    <a:pt x="843407" y="29463"/>
                  </a:moveTo>
                  <a:lnTo>
                    <a:pt x="799348" y="106568"/>
                  </a:lnTo>
                  <a:lnTo>
                    <a:pt x="840608" y="82726"/>
                  </a:lnTo>
                  <a:lnTo>
                    <a:pt x="840232" y="41528"/>
                  </a:lnTo>
                  <a:lnTo>
                    <a:pt x="864628" y="41528"/>
                  </a:lnTo>
                  <a:lnTo>
                    <a:pt x="843407" y="29463"/>
                  </a:lnTo>
                  <a:close/>
                </a:path>
                <a:path w="890270" h="1529714">
                  <a:moveTo>
                    <a:pt x="848834" y="77973"/>
                  </a:moveTo>
                  <a:lnTo>
                    <a:pt x="840608" y="82726"/>
                  </a:lnTo>
                  <a:lnTo>
                    <a:pt x="840695" y="92217"/>
                  </a:lnTo>
                  <a:lnTo>
                    <a:pt x="848834" y="77973"/>
                  </a:lnTo>
                  <a:close/>
                </a:path>
                <a:path w="890270" h="1529714">
                  <a:moveTo>
                    <a:pt x="840232" y="41528"/>
                  </a:moveTo>
                  <a:lnTo>
                    <a:pt x="840608" y="82726"/>
                  </a:lnTo>
                  <a:lnTo>
                    <a:pt x="848834" y="77973"/>
                  </a:lnTo>
                  <a:lnTo>
                    <a:pt x="862425" y="54188"/>
                  </a:lnTo>
                  <a:lnTo>
                    <a:pt x="840232" y="41528"/>
                  </a:lnTo>
                  <a:close/>
                </a:path>
                <a:path w="890270" h="1529714">
                  <a:moveTo>
                    <a:pt x="862425" y="54188"/>
                  </a:moveTo>
                  <a:lnTo>
                    <a:pt x="848834" y="77973"/>
                  </a:lnTo>
                  <a:lnTo>
                    <a:pt x="865465" y="68363"/>
                  </a:lnTo>
                  <a:lnTo>
                    <a:pt x="870826" y="58981"/>
                  </a:lnTo>
                  <a:lnTo>
                    <a:pt x="862425" y="54188"/>
                  </a:lnTo>
                  <a:close/>
                </a:path>
                <a:path w="890270" h="1529714">
                  <a:moveTo>
                    <a:pt x="870826" y="58981"/>
                  </a:moveTo>
                  <a:lnTo>
                    <a:pt x="865465" y="68363"/>
                  </a:lnTo>
                  <a:lnTo>
                    <a:pt x="876300" y="62102"/>
                  </a:lnTo>
                  <a:lnTo>
                    <a:pt x="870826" y="58981"/>
                  </a:lnTo>
                  <a:close/>
                </a:path>
                <a:path w="890270" h="1529714">
                  <a:moveTo>
                    <a:pt x="888127" y="29463"/>
                  </a:moveTo>
                  <a:lnTo>
                    <a:pt x="843407" y="29463"/>
                  </a:lnTo>
                  <a:lnTo>
                    <a:pt x="868426" y="43687"/>
                  </a:lnTo>
                  <a:lnTo>
                    <a:pt x="862425" y="54188"/>
                  </a:lnTo>
                  <a:lnTo>
                    <a:pt x="870826" y="58981"/>
                  </a:lnTo>
                  <a:lnTo>
                    <a:pt x="876808" y="48513"/>
                  </a:lnTo>
                  <a:lnTo>
                    <a:pt x="888301" y="48513"/>
                  </a:lnTo>
                  <a:lnTo>
                    <a:pt x="888127" y="29463"/>
                  </a:lnTo>
                  <a:close/>
                </a:path>
                <a:path w="890270" h="1529714">
                  <a:moveTo>
                    <a:pt x="864628" y="41528"/>
                  </a:moveTo>
                  <a:lnTo>
                    <a:pt x="840232" y="41528"/>
                  </a:lnTo>
                  <a:lnTo>
                    <a:pt x="862425" y="54188"/>
                  </a:lnTo>
                  <a:lnTo>
                    <a:pt x="868426" y="43687"/>
                  </a:lnTo>
                  <a:lnTo>
                    <a:pt x="864628" y="41528"/>
                  </a:lnTo>
                  <a:close/>
                </a:path>
              </a:pathLst>
            </a:custGeom>
            <a:solidFill>
              <a:srgbClr val="5F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75348" y="5940551"/>
              <a:ext cx="1306068" cy="227076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022845" y="6177152"/>
              <a:ext cx="1010285" cy="1962150"/>
            </a:xfrm>
            <a:custGeom>
              <a:avLst/>
              <a:gdLst/>
              <a:ahLst/>
              <a:cxnLst/>
              <a:rect l="l" t="t" r="r" b="b"/>
              <a:pathLst>
                <a:path w="1010284" h="1962150">
                  <a:moveTo>
                    <a:pt x="956071" y="113760"/>
                  </a:moveTo>
                  <a:lnTo>
                    <a:pt x="34289" y="1957324"/>
                  </a:lnTo>
                  <a:lnTo>
                    <a:pt x="42925" y="1961642"/>
                  </a:lnTo>
                  <a:lnTo>
                    <a:pt x="957284" y="132680"/>
                  </a:lnTo>
                  <a:lnTo>
                    <a:pt x="956071" y="113760"/>
                  </a:lnTo>
                  <a:close/>
                </a:path>
                <a:path w="1010284" h="1962150">
                  <a:moveTo>
                    <a:pt x="954243" y="85246"/>
                  </a:moveTo>
                  <a:lnTo>
                    <a:pt x="914295" y="111344"/>
                  </a:lnTo>
                  <a:lnTo>
                    <a:pt x="0" y="1940179"/>
                  </a:lnTo>
                  <a:lnTo>
                    <a:pt x="25653" y="1953006"/>
                  </a:lnTo>
                  <a:lnTo>
                    <a:pt x="954851" y="94734"/>
                  </a:lnTo>
                  <a:lnTo>
                    <a:pt x="954243" y="85246"/>
                  </a:lnTo>
                  <a:close/>
                </a:path>
                <a:path w="1010284" h="1962150">
                  <a:moveTo>
                    <a:pt x="999975" y="49022"/>
                  </a:moveTo>
                  <a:lnTo>
                    <a:pt x="988440" y="49022"/>
                  </a:lnTo>
                  <a:lnTo>
                    <a:pt x="996950" y="53339"/>
                  </a:lnTo>
                  <a:lnTo>
                    <a:pt x="957284" y="132680"/>
                  </a:lnTo>
                  <a:lnTo>
                    <a:pt x="962278" y="210566"/>
                  </a:lnTo>
                  <a:lnTo>
                    <a:pt x="987805" y="232918"/>
                  </a:lnTo>
                  <a:lnTo>
                    <a:pt x="996995" y="230429"/>
                  </a:lnTo>
                  <a:lnTo>
                    <a:pt x="1004268" y="224821"/>
                  </a:lnTo>
                  <a:lnTo>
                    <a:pt x="1008897" y="216880"/>
                  </a:lnTo>
                  <a:lnTo>
                    <a:pt x="1010157" y="207391"/>
                  </a:lnTo>
                  <a:lnTo>
                    <a:pt x="999975" y="49022"/>
                  </a:lnTo>
                  <a:close/>
                </a:path>
                <a:path w="1010284" h="1962150">
                  <a:moveTo>
                    <a:pt x="996823" y="0"/>
                  </a:moveTo>
                  <a:lnTo>
                    <a:pt x="822832" y="113792"/>
                  </a:lnTo>
                  <a:lnTo>
                    <a:pt x="816062" y="120471"/>
                  </a:lnTo>
                  <a:lnTo>
                    <a:pt x="812482" y="128936"/>
                  </a:lnTo>
                  <a:lnTo>
                    <a:pt x="812331" y="138116"/>
                  </a:lnTo>
                  <a:lnTo>
                    <a:pt x="815848" y="146938"/>
                  </a:lnTo>
                  <a:lnTo>
                    <a:pt x="822600" y="153763"/>
                  </a:lnTo>
                  <a:lnTo>
                    <a:pt x="831103" y="157337"/>
                  </a:lnTo>
                  <a:lnTo>
                    <a:pt x="840297" y="157458"/>
                  </a:lnTo>
                  <a:lnTo>
                    <a:pt x="849122" y="153924"/>
                  </a:lnTo>
                  <a:lnTo>
                    <a:pt x="914295" y="111344"/>
                  </a:lnTo>
                  <a:lnTo>
                    <a:pt x="954024" y="31876"/>
                  </a:lnTo>
                  <a:lnTo>
                    <a:pt x="998872" y="31876"/>
                  </a:lnTo>
                  <a:lnTo>
                    <a:pt x="996823" y="0"/>
                  </a:lnTo>
                  <a:close/>
                </a:path>
                <a:path w="1010284" h="1962150">
                  <a:moveTo>
                    <a:pt x="988440" y="49022"/>
                  </a:moveTo>
                  <a:lnTo>
                    <a:pt x="983005" y="59893"/>
                  </a:lnTo>
                  <a:lnTo>
                    <a:pt x="988695" y="62737"/>
                  </a:lnTo>
                  <a:lnTo>
                    <a:pt x="978132" y="69638"/>
                  </a:lnTo>
                  <a:lnTo>
                    <a:pt x="956071" y="113760"/>
                  </a:lnTo>
                  <a:lnTo>
                    <a:pt x="957284" y="132680"/>
                  </a:lnTo>
                  <a:lnTo>
                    <a:pt x="996950" y="53339"/>
                  </a:lnTo>
                  <a:lnTo>
                    <a:pt x="988440" y="49022"/>
                  </a:lnTo>
                  <a:close/>
                </a:path>
                <a:path w="1010284" h="1962150">
                  <a:moveTo>
                    <a:pt x="978132" y="69638"/>
                  </a:moveTo>
                  <a:lnTo>
                    <a:pt x="962193" y="80052"/>
                  </a:lnTo>
                  <a:lnTo>
                    <a:pt x="954851" y="94734"/>
                  </a:lnTo>
                  <a:lnTo>
                    <a:pt x="956071" y="113760"/>
                  </a:lnTo>
                  <a:lnTo>
                    <a:pt x="978132" y="69638"/>
                  </a:lnTo>
                  <a:close/>
                </a:path>
                <a:path w="1010284" h="1962150">
                  <a:moveTo>
                    <a:pt x="954024" y="31876"/>
                  </a:moveTo>
                  <a:lnTo>
                    <a:pt x="914295" y="111344"/>
                  </a:lnTo>
                  <a:lnTo>
                    <a:pt x="954243" y="85246"/>
                  </a:lnTo>
                  <a:lnTo>
                    <a:pt x="951610" y="44196"/>
                  </a:lnTo>
                  <a:lnTo>
                    <a:pt x="978541" y="44196"/>
                  </a:lnTo>
                  <a:lnTo>
                    <a:pt x="954024" y="31876"/>
                  </a:lnTo>
                  <a:close/>
                </a:path>
                <a:path w="1010284" h="1962150">
                  <a:moveTo>
                    <a:pt x="962193" y="80052"/>
                  </a:moveTo>
                  <a:lnTo>
                    <a:pt x="954243" y="85246"/>
                  </a:lnTo>
                  <a:lnTo>
                    <a:pt x="954851" y="94734"/>
                  </a:lnTo>
                  <a:lnTo>
                    <a:pt x="962193" y="80052"/>
                  </a:lnTo>
                  <a:close/>
                </a:path>
                <a:path w="1010284" h="1962150">
                  <a:moveTo>
                    <a:pt x="951610" y="44196"/>
                  </a:moveTo>
                  <a:lnTo>
                    <a:pt x="954243" y="85246"/>
                  </a:lnTo>
                  <a:lnTo>
                    <a:pt x="962193" y="80052"/>
                  </a:lnTo>
                  <a:lnTo>
                    <a:pt x="974419" y="55600"/>
                  </a:lnTo>
                  <a:lnTo>
                    <a:pt x="951610" y="44196"/>
                  </a:lnTo>
                  <a:close/>
                </a:path>
                <a:path w="1010284" h="1962150">
                  <a:moveTo>
                    <a:pt x="974419" y="55600"/>
                  </a:moveTo>
                  <a:lnTo>
                    <a:pt x="962193" y="80052"/>
                  </a:lnTo>
                  <a:lnTo>
                    <a:pt x="978132" y="69638"/>
                  </a:lnTo>
                  <a:lnTo>
                    <a:pt x="983005" y="59893"/>
                  </a:lnTo>
                  <a:lnTo>
                    <a:pt x="974419" y="55600"/>
                  </a:lnTo>
                  <a:close/>
                </a:path>
                <a:path w="1010284" h="1962150">
                  <a:moveTo>
                    <a:pt x="983005" y="59893"/>
                  </a:moveTo>
                  <a:lnTo>
                    <a:pt x="978132" y="69638"/>
                  </a:lnTo>
                  <a:lnTo>
                    <a:pt x="988695" y="62737"/>
                  </a:lnTo>
                  <a:lnTo>
                    <a:pt x="983005" y="59893"/>
                  </a:lnTo>
                  <a:close/>
                </a:path>
                <a:path w="1010284" h="1962150">
                  <a:moveTo>
                    <a:pt x="998872" y="31876"/>
                  </a:moveTo>
                  <a:lnTo>
                    <a:pt x="954024" y="31876"/>
                  </a:lnTo>
                  <a:lnTo>
                    <a:pt x="979804" y="44831"/>
                  </a:lnTo>
                  <a:lnTo>
                    <a:pt x="974419" y="55600"/>
                  </a:lnTo>
                  <a:lnTo>
                    <a:pt x="983005" y="59893"/>
                  </a:lnTo>
                  <a:lnTo>
                    <a:pt x="988440" y="49022"/>
                  </a:lnTo>
                  <a:lnTo>
                    <a:pt x="999975" y="49022"/>
                  </a:lnTo>
                  <a:lnTo>
                    <a:pt x="998872" y="31876"/>
                  </a:lnTo>
                  <a:close/>
                </a:path>
                <a:path w="1010284" h="1962150">
                  <a:moveTo>
                    <a:pt x="978541" y="44196"/>
                  </a:moveTo>
                  <a:lnTo>
                    <a:pt x="951610" y="44196"/>
                  </a:lnTo>
                  <a:lnTo>
                    <a:pt x="974419" y="55600"/>
                  </a:lnTo>
                  <a:lnTo>
                    <a:pt x="979804" y="44831"/>
                  </a:lnTo>
                  <a:lnTo>
                    <a:pt x="978541" y="44196"/>
                  </a:lnTo>
                  <a:close/>
                </a:path>
              </a:pathLst>
            </a:custGeom>
            <a:solidFill>
              <a:srgbClr val="5F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63867" y="5292851"/>
              <a:ext cx="742187" cy="52273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610604" y="5420542"/>
              <a:ext cx="434340" cy="215900"/>
            </a:xfrm>
            <a:custGeom>
              <a:avLst/>
              <a:gdLst/>
              <a:ahLst/>
              <a:cxnLst/>
              <a:rect l="l" t="t" r="r" b="b"/>
              <a:pathLst>
                <a:path w="434340" h="215900">
                  <a:moveTo>
                    <a:pt x="297248" y="132065"/>
                  </a:moveTo>
                  <a:lnTo>
                    <a:pt x="229743" y="171013"/>
                  </a:lnTo>
                  <a:lnTo>
                    <a:pt x="222549" y="177293"/>
                  </a:lnTo>
                  <a:lnTo>
                    <a:pt x="218487" y="185539"/>
                  </a:lnTo>
                  <a:lnTo>
                    <a:pt x="217830" y="194712"/>
                  </a:lnTo>
                  <a:lnTo>
                    <a:pt x="220852" y="203779"/>
                  </a:lnTo>
                  <a:lnTo>
                    <a:pt x="227206" y="210899"/>
                  </a:lnTo>
                  <a:lnTo>
                    <a:pt x="235489" y="214923"/>
                  </a:lnTo>
                  <a:lnTo>
                    <a:pt x="244677" y="215566"/>
                  </a:lnTo>
                  <a:lnTo>
                    <a:pt x="253746" y="212542"/>
                  </a:lnTo>
                  <a:lnTo>
                    <a:pt x="392612" y="132532"/>
                  </a:lnTo>
                  <a:lnTo>
                    <a:pt x="385952" y="132532"/>
                  </a:lnTo>
                  <a:lnTo>
                    <a:pt x="297248" y="132065"/>
                  </a:lnTo>
                  <a:close/>
                </a:path>
                <a:path w="434340" h="215900">
                  <a:moveTo>
                    <a:pt x="313827" y="122500"/>
                  </a:moveTo>
                  <a:lnTo>
                    <a:pt x="297248" y="132065"/>
                  </a:lnTo>
                  <a:lnTo>
                    <a:pt x="385952" y="132532"/>
                  </a:lnTo>
                  <a:lnTo>
                    <a:pt x="385996" y="129230"/>
                  </a:lnTo>
                  <a:lnTo>
                    <a:pt x="373888" y="129230"/>
                  </a:lnTo>
                  <a:lnTo>
                    <a:pt x="362940" y="122758"/>
                  </a:lnTo>
                  <a:lnTo>
                    <a:pt x="313827" y="122500"/>
                  </a:lnTo>
                  <a:close/>
                </a:path>
                <a:path w="434340" h="215900">
                  <a:moveTo>
                    <a:pt x="373985" y="113291"/>
                  </a:moveTo>
                  <a:lnTo>
                    <a:pt x="373927" y="122816"/>
                  </a:lnTo>
                  <a:lnTo>
                    <a:pt x="386079" y="122880"/>
                  </a:lnTo>
                  <a:lnTo>
                    <a:pt x="385952" y="132532"/>
                  </a:lnTo>
                  <a:lnTo>
                    <a:pt x="392612" y="132532"/>
                  </a:lnTo>
                  <a:lnTo>
                    <a:pt x="425896" y="113355"/>
                  </a:lnTo>
                  <a:lnTo>
                    <a:pt x="386079" y="113355"/>
                  </a:lnTo>
                  <a:lnTo>
                    <a:pt x="373985" y="113291"/>
                  </a:lnTo>
                  <a:close/>
                </a:path>
                <a:path w="434340" h="215900">
                  <a:moveTo>
                    <a:pt x="126" y="120848"/>
                  </a:moveTo>
                  <a:lnTo>
                    <a:pt x="0" y="130500"/>
                  </a:lnTo>
                  <a:lnTo>
                    <a:pt x="297248" y="132065"/>
                  </a:lnTo>
                  <a:lnTo>
                    <a:pt x="313827" y="122500"/>
                  </a:lnTo>
                  <a:lnTo>
                    <a:pt x="126" y="120848"/>
                  </a:lnTo>
                  <a:close/>
                </a:path>
                <a:path w="434340" h="215900">
                  <a:moveTo>
                    <a:pt x="362940" y="122758"/>
                  </a:moveTo>
                  <a:lnTo>
                    <a:pt x="373888" y="129230"/>
                  </a:lnTo>
                  <a:lnTo>
                    <a:pt x="373927" y="122816"/>
                  </a:lnTo>
                  <a:lnTo>
                    <a:pt x="362940" y="122758"/>
                  </a:lnTo>
                  <a:close/>
                </a:path>
                <a:path w="434340" h="215900">
                  <a:moveTo>
                    <a:pt x="373927" y="122816"/>
                  </a:moveTo>
                  <a:lnTo>
                    <a:pt x="373888" y="129230"/>
                  </a:lnTo>
                  <a:lnTo>
                    <a:pt x="385996" y="129230"/>
                  </a:lnTo>
                  <a:lnTo>
                    <a:pt x="386079" y="122880"/>
                  </a:lnTo>
                  <a:lnTo>
                    <a:pt x="373927" y="122816"/>
                  </a:lnTo>
                  <a:close/>
                </a:path>
                <a:path w="434340" h="215900">
                  <a:moveTo>
                    <a:pt x="346682" y="113148"/>
                  </a:moveTo>
                  <a:lnTo>
                    <a:pt x="362940" y="122758"/>
                  </a:lnTo>
                  <a:lnTo>
                    <a:pt x="373927" y="122816"/>
                  </a:lnTo>
                  <a:lnTo>
                    <a:pt x="373985" y="113291"/>
                  </a:lnTo>
                  <a:lnTo>
                    <a:pt x="346682" y="113148"/>
                  </a:lnTo>
                  <a:close/>
                </a:path>
                <a:path w="434340" h="215900">
                  <a:moveTo>
                    <a:pt x="330187" y="113061"/>
                  </a:moveTo>
                  <a:lnTo>
                    <a:pt x="313827" y="122500"/>
                  </a:lnTo>
                  <a:lnTo>
                    <a:pt x="362940" y="122758"/>
                  </a:lnTo>
                  <a:lnTo>
                    <a:pt x="346682" y="113148"/>
                  </a:lnTo>
                  <a:lnTo>
                    <a:pt x="330187" y="113061"/>
                  </a:lnTo>
                  <a:close/>
                </a:path>
                <a:path w="434340" h="215900">
                  <a:moveTo>
                    <a:pt x="386193" y="87701"/>
                  </a:moveTo>
                  <a:lnTo>
                    <a:pt x="374142" y="87701"/>
                  </a:lnTo>
                  <a:lnTo>
                    <a:pt x="373985" y="113291"/>
                  </a:lnTo>
                  <a:lnTo>
                    <a:pt x="386079" y="113355"/>
                  </a:lnTo>
                  <a:lnTo>
                    <a:pt x="386193" y="87701"/>
                  </a:lnTo>
                  <a:close/>
                </a:path>
                <a:path w="434340" h="215900">
                  <a:moveTo>
                    <a:pt x="245746" y="0"/>
                  </a:moveTo>
                  <a:lnTo>
                    <a:pt x="236553" y="547"/>
                  </a:lnTo>
                  <a:lnTo>
                    <a:pt x="228240" y="4476"/>
                  </a:lnTo>
                  <a:lnTo>
                    <a:pt x="221869" y="11501"/>
                  </a:lnTo>
                  <a:lnTo>
                    <a:pt x="218751" y="20516"/>
                  </a:lnTo>
                  <a:lnTo>
                    <a:pt x="219313" y="29710"/>
                  </a:lnTo>
                  <a:lnTo>
                    <a:pt x="223279" y="38022"/>
                  </a:lnTo>
                  <a:lnTo>
                    <a:pt x="230377" y="44394"/>
                  </a:lnTo>
                  <a:lnTo>
                    <a:pt x="297475" y="84059"/>
                  </a:lnTo>
                  <a:lnTo>
                    <a:pt x="386206" y="84526"/>
                  </a:lnTo>
                  <a:lnTo>
                    <a:pt x="386079" y="113355"/>
                  </a:lnTo>
                  <a:lnTo>
                    <a:pt x="425896" y="113355"/>
                  </a:lnTo>
                  <a:lnTo>
                    <a:pt x="433831" y="108783"/>
                  </a:lnTo>
                  <a:lnTo>
                    <a:pt x="254762" y="3119"/>
                  </a:lnTo>
                  <a:lnTo>
                    <a:pt x="245746" y="0"/>
                  </a:lnTo>
                  <a:close/>
                </a:path>
                <a:path w="434340" h="215900">
                  <a:moveTo>
                    <a:pt x="374142" y="87701"/>
                  </a:moveTo>
                  <a:lnTo>
                    <a:pt x="338461" y="108287"/>
                  </a:lnTo>
                  <a:lnTo>
                    <a:pt x="346682" y="113148"/>
                  </a:lnTo>
                  <a:lnTo>
                    <a:pt x="373985" y="113291"/>
                  </a:lnTo>
                  <a:lnTo>
                    <a:pt x="374142" y="87701"/>
                  </a:lnTo>
                  <a:close/>
                </a:path>
                <a:path w="434340" h="215900">
                  <a:moveTo>
                    <a:pt x="338461" y="108287"/>
                  </a:moveTo>
                  <a:lnTo>
                    <a:pt x="330187" y="113061"/>
                  </a:lnTo>
                  <a:lnTo>
                    <a:pt x="346682" y="113148"/>
                  </a:lnTo>
                  <a:lnTo>
                    <a:pt x="338461" y="108287"/>
                  </a:lnTo>
                  <a:close/>
                </a:path>
                <a:path w="434340" h="215900">
                  <a:moveTo>
                    <a:pt x="253" y="82494"/>
                  </a:moveTo>
                  <a:lnTo>
                    <a:pt x="126" y="111323"/>
                  </a:lnTo>
                  <a:lnTo>
                    <a:pt x="330187" y="113061"/>
                  </a:lnTo>
                  <a:lnTo>
                    <a:pt x="338461" y="108287"/>
                  </a:lnTo>
                  <a:lnTo>
                    <a:pt x="297475" y="84059"/>
                  </a:lnTo>
                  <a:lnTo>
                    <a:pt x="253" y="82494"/>
                  </a:lnTo>
                  <a:close/>
                </a:path>
                <a:path w="434340" h="215900">
                  <a:moveTo>
                    <a:pt x="297475" y="84059"/>
                  </a:moveTo>
                  <a:lnTo>
                    <a:pt x="338461" y="108287"/>
                  </a:lnTo>
                  <a:lnTo>
                    <a:pt x="374142" y="87701"/>
                  </a:lnTo>
                  <a:lnTo>
                    <a:pt x="386193" y="87701"/>
                  </a:lnTo>
                  <a:lnTo>
                    <a:pt x="386206" y="84526"/>
                  </a:lnTo>
                  <a:lnTo>
                    <a:pt x="297475" y="84059"/>
                  </a:lnTo>
                  <a:close/>
                </a:path>
              </a:pathLst>
            </a:custGeom>
            <a:solidFill>
              <a:srgbClr val="5F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72015" y="5292851"/>
              <a:ext cx="742187" cy="52273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320022" y="5420542"/>
              <a:ext cx="433705" cy="215900"/>
            </a:xfrm>
            <a:custGeom>
              <a:avLst/>
              <a:gdLst/>
              <a:ahLst/>
              <a:cxnLst/>
              <a:rect l="l" t="t" r="r" b="b"/>
              <a:pathLst>
                <a:path w="433704" h="215900">
                  <a:moveTo>
                    <a:pt x="297123" y="132064"/>
                  </a:moveTo>
                  <a:lnTo>
                    <a:pt x="229616" y="171013"/>
                  </a:lnTo>
                  <a:lnTo>
                    <a:pt x="222496" y="177293"/>
                  </a:lnTo>
                  <a:lnTo>
                    <a:pt x="218471" y="185539"/>
                  </a:lnTo>
                  <a:lnTo>
                    <a:pt x="217828" y="194712"/>
                  </a:lnTo>
                  <a:lnTo>
                    <a:pt x="220852" y="203779"/>
                  </a:lnTo>
                  <a:lnTo>
                    <a:pt x="227133" y="210899"/>
                  </a:lnTo>
                  <a:lnTo>
                    <a:pt x="235378" y="214923"/>
                  </a:lnTo>
                  <a:lnTo>
                    <a:pt x="244552" y="215566"/>
                  </a:lnTo>
                  <a:lnTo>
                    <a:pt x="253619" y="212542"/>
                  </a:lnTo>
                  <a:lnTo>
                    <a:pt x="392485" y="132532"/>
                  </a:lnTo>
                  <a:lnTo>
                    <a:pt x="385952" y="132532"/>
                  </a:lnTo>
                  <a:lnTo>
                    <a:pt x="297123" y="132064"/>
                  </a:lnTo>
                  <a:close/>
                </a:path>
                <a:path w="433704" h="215900">
                  <a:moveTo>
                    <a:pt x="313700" y="122500"/>
                  </a:moveTo>
                  <a:lnTo>
                    <a:pt x="297123" y="132064"/>
                  </a:lnTo>
                  <a:lnTo>
                    <a:pt x="385952" y="132532"/>
                  </a:lnTo>
                  <a:lnTo>
                    <a:pt x="385952" y="129230"/>
                  </a:lnTo>
                  <a:lnTo>
                    <a:pt x="373887" y="129230"/>
                  </a:lnTo>
                  <a:lnTo>
                    <a:pt x="362931" y="122759"/>
                  </a:lnTo>
                  <a:lnTo>
                    <a:pt x="313700" y="122500"/>
                  </a:lnTo>
                  <a:close/>
                </a:path>
                <a:path w="433704" h="215900">
                  <a:moveTo>
                    <a:pt x="373936" y="113291"/>
                  </a:moveTo>
                  <a:lnTo>
                    <a:pt x="373907" y="122817"/>
                  </a:lnTo>
                  <a:lnTo>
                    <a:pt x="385952" y="122880"/>
                  </a:lnTo>
                  <a:lnTo>
                    <a:pt x="385952" y="132532"/>
                  </a:lnTo>
                  <a:lnTo>
                    <a:pt x="392485" y="132532"/>
                  </a:lnTo>
                  <a:lnTo>
                    <a:pt x="425769" y="113355"/>
                  </a:lnTo>
                  <a:lnTo>
                    <a:pt x="386079" y="113355"/>
                  </a:lnTo>
                  <a:lnTo>
                    <a:pt x="373936" y="113291"/>
                  </a:lnTo>
                  <a:close/>
                </a:path>
                <a:path w="433704" h="215900">
                  <a:moveTo>
                    <a:pt x="0" y="120848"/>
                  </a:moveTo>
                  <a:lnTo>
                    <a:pt x="0" y="130500"/>
                  </a:lnTo>
                  <a:lnTo>
                    <a:pt x="297123" y="132064"/>
                  </a:lnTo>
                  <a:lnTo>
                    <a:pt x="313700" y="122500"/>
                  </a:lnTo>
                  <a:lnTo>
                    <a:pt x="0" y="120848"/>
                  </a:lnTo>
                  <a:close/>
                </a:path>
                <a:path w="433704" h="215900">
                  <a:moveTo>
                    <a:pt x="362931" y="122759"/>
                  </a:moveTo>
                  <a:lnTo>
                    <a:pt x="373887" y="129230"/>
                  </a:lnTo>
                  <a:lnTo>
                    <a:pt x="373907" y="122817"/>
                  </a:lnTo>
                  <a:lnTo>
                    <a:pt x="362931" y="122759"/>
                  </a:lnTo>
                  <a:close/>
                </a:path>
                <a:path w="433704" h="215900">
                  <a:moveTo>
                    <a:pt x="373907" y="122817"/>
                  </a:moveTo>
                  <a:lnTo>
                    <a:pt x="373887" y="129230"/>
                  </a:lnTo>
                  <a:lnTo>
                    <a:pt x="385952" y="129230"/>
                  </a:lnTo>
                  <a:lnTo>
                    <a:pt x="385952" y="122880"/>
                  </a:lnTo>
                  <a:lnTo>
                    <a:pt x="373907" y="122817"/>
                  </a:lnTo>
                  <a:close/>
                </a:path>
                <a:path w="433704" h="215900">
                  <a:moveTo>
                    <a:pt x="346658" y="113147"/>
                  </a:moveTo>
                  <a:lnTo>
                    <a:pt x="362931" y="122759"/>
                  </a:lnTo>
                  <a:lnTo>
                    <a:pt x="373907" y="122817"/>
                  </a:lnTo>
                  <a:lnTo>
                    <a:pt x="373936" y="113291"/>
                  </a:lnTo>
                  <a:lnTo>
                    <a:pt x="346658" y="113147"/>
                  </a:lnTo>
                  <a:close/>
                </a:path>
                <a:path w="433704" h="215900">
                  <a:moveTo>
                    <a:pt x="330061" y="113060"/>
                  </a:moveTo>
                  <a:lnTo>
                    <a:pt x="313700" y="122500"/>
                  </a:lnTo>
                  <a:lnTo>
                    <a:pt x="362931" y="122759"/>
                  </a:lnTo>
                  <a:lnTo>
                    <a:pt x="346658" y="113147"/>
                  </a:lnTo>
                  <a:lnTo>
                    <a:pt x="330061" y="113060"/>
                  </a:lnTo>
                  <a:close/>
                </a:path>
                <a:path w="433704" h="215900">
                  <a:moveTo>
                    <a:pt x="386193" y="87701"/>
                  </a:moveTo>
                  <a:lnTo>
                    <a:pt x="374014" y="87701"/>
                  </a:lnTo>
                  <a:lnTo>
                    <a:pt x="373936" y="113291"/>
                  </a:lnTo>
                  <a:lnTo>
                    <a:pt x="386079" y="113355"/>
                  </a:lnTo>
                  <a:lnTo>
                    <a:pt x="386193" y="87701"/>
                  </a:lnTo>
                  <a:close/>
                </a:path>
                <a:path w="433704" h="215900">
                  <a:moveTo>
                    <a:pt x="245693" y="0"/>
                  </a:moveTo>
                  <a:lnTo>
                    <a:pt x="236537" y="547"/>
                  </a:lnTo>
                  <a:lnTo>
                    <a:pt x="228238" y="4476"/>
                  </a:lnTo>
                  <a:lnTo>
                    <a:pt x="221869" y="11501"/>
                  </a:lnTo>
                  <a:lnTo>
                    <a:pt x="218731" y="20516"/>
                  </a:lnTo>
                  <a:lnTo>
                    <a:pt x="219249" y="29710"/>
                  </a:lnTo>
                  <a:lnTo>
                    <a:pt x="223172" y="38022"/>
                  </a:lnTo>
                  <a:lnTo>
                    <a:pt x="230250" y="44394"/>
                  </a:lnTo>
                  <a:lnTo>
                    <a:pt x="297407" y="84058"/>
                  </a:lnTo>
                  <a:lnTo>
                    <a:pt x="386206" y="84526"/>
                  </a:lnTo>
                  <a:lnTo>
                    <a:pt x="386079" y="113355"/>
                  </a:lnTo>
                  <a:lnTo>
                    <a:pt x="425769" y="113355"/>
                  </a:lnTo>
                  <a:lnTo>
                    <a:pt x="433704" y="108783"/>
                  </a:lnTo>
                  <a:lnTo>
                    <a:pt x="254634" y="3119"/>
                  </a:lnTo>
                  <a:lnTo>
                    <a:pt x="245693" y="0"/>
                  </a:lnTo>
                  <a:close/>
                </a:path>
                <a:path w="433704" h="215900">
                  <a:moveTo>
                    <a:pt x="374014" y="87701"/>
                  </a:moveTo>
                  <a:lnTo>
                    <a:pt x="338382" y="108259"/>
                  </a:lnTo>
                  <a:lnTo>
                    <a:pt x="346658" y="113147"/>
                  </a:lnTo>
                  <a:lnTo>
                    <a:pt x="373936" y="113291"/>
                  </a:lnTo>
                  <a:lnTo>
                    <a:pt x="374014" y="87701"/>
                  </a:lnTo>
                  <a:close/>
                </a:path>
                <a:path w="433704" h="215900">
                  <a:moveTo>
                    <a:pt x="338382" y="108259"/>
                  </a:moveTo>
                  <a:lnTo>
                    <a:pt x="330061" y="113060"/>
                  </a:lnTo>
                  <a:lnTo>
                    <a:pt x="346658" y="113147"/>
                  </a:lnTo>
                  <a:lnTo>
                    <a:pt x="338382" y="108259"/>
                  </a:lnTo>
                  <a:close/>
                </a:path>
                <a:path w="433704" h="215900">
                  <a:moveTo>
                    <a:pt x="253" y="82494"/>
                  </a:moveTo>
                  <a:lnTo>
                    <a:pt x="0" y="111323"/>
                  </a:lnTo>
                  <a:lnTo>
                    <a:pt x="330061" y="113060"/>
                  </a:lnTo>
                  <a:lnTo>
                    <a:pt x="338382" y="108259"/>
                  </a:lnTo>
                  <a:lnTo>
                    <a:pt x="297407" y="84058"/>
                  </a:lnTo>
                  <a:lnTo>
                    <a:pt x="253" y="82494"/>
                  </a:lnTo>
                  <a:close/>
                </a:path>
                <a:path w="433704" h="215900">
                  <a:moveTo>
                    <a:pt x="297407" y="84058"/>
                  </a:moveTo>
                  <a:lnTo>
                    <a:pt x="338382" y="108259"/>
                  </a:lnTo>
                  <a:lnTo>
                    <a:pt x="374014" y="87701"/>
                  </a:lnTo>
                  <a:lnTo>
                    <a:pt x="386193" y="87701"/>
                  </a:lnTo>
                  <a:lnTo>
                    <a:pt x="386206" y="84526"/>
                  </a:lnTo>
                  <a:lnTo>
                    <a:pt x="297407" y="84058"/>
                  </a:lnTo>
                  <a:close/>
                </a:path>
              </a:pathLst>
            </a:custGeom>
            <a:solidFill>
              <a:srgbClr val="5FB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56459" y="3560063"/>
              <a:ext cx="239268" cy="441807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197354" y="3575684"/>
              <a:ext cx="157480" cy="4336415"/>
            </a:xfrm>
            <a:custGeom>
              <a:avLst/>
              <a:gdLst/>
              <a:ahLst/>
              <a:cxnLst/>
              <a:rect l="l" t="t" r="r" b="b"/>
              <a:pathLst>
                <a:path w="157480" h="4336415">
                  <a:moveTo>
                    <a:pt x="29209" y="507"/>
                  </a:moveTo>
                  <a:lnTo>
                    <a:pt x="0" y="1269"/>
                  </a:lnTo>
                  <a:lnTo>
                    <a:pt x="4952" y="195199"/>
                  </a:lnTo>
                  <a:lnTo>
                    <a:pt x="34035" y="194437"/>
                  </a:lnTo>
                  <a:lnTo>
                    <a:pt x="29209" y="507"/>
                  </a:lnTo>
                  <a:close/>
                </a:path>
                <a:path w="157480" h="4336415">
                  <a:moveTo>
                    <a:pt x="48513" y="0"/>
                  </a:moveTo>
                  <a:lnTo>
                    <a:pt x="38862" y="253"/>
                  </a:lnTo>
                  <a:lnTo>
                    <a:pt x="43687" y="194182"/>
                  </a:lnTo>
                  <a:lnTo>
                    <a:pt x="53339" y="193928"/>
                  </a:lnTo>
                  <a:lnTo>
                    <a:pt x="48513" y="0"/>
                  </a:lnTo>
                  <a:close/>
                </a:path>
                <a:path w="157480" h="4336415">
                  <a:moveTo>
                    <a:pt x="37591" y="339851"/>
                  </a:moveTo>
                  <a:lnTo>
                    <a:pt x="8508" y="340613"/>
                  </a:lnTo>
                  <a:lnTo>
                    <a:pt x="9778" y="389127"/>
                  </a:lnTo>
                  <a:lnTo>
                    <a:pt x="38862" y="388365"/>
                  </a:lnTo>
                  <a:lnTo>
                    <a:pt x="37591" y="339851"/>
                  </a:lnTo>
                  <a:close/>
                </a:path>
                <a:path w="157480" h="4336415">
                  <a:moveTo>
                    <a:pt x="57022" y="339470"/>
                  </a:moveTo>
                  <a:lnTo>
                    <a:pt x="47370" y="339725"/>
                  </a:lnTo>
                  <a:lnTo>
                    <a:pt x="48513" y="388112"/>
                  </a:lnTo>
                  <a:lnTo>
                    <a:pt x="58293" y="387857"/>
                  </a:lnTo>
                  <a:lnTo>
                    <a:pt x="57022" y="339470"/>
                  </a:lnTo>
                  <a:close/>
                </a:path>
                <a:path w="157480" h="4336415">
                  <a:moveTo>
                    <a:pt x="42418" y="533907"/>
                  </a:moveTo>
                  <a:lnTo>
                    <a:pt x="13334" y="534542"/>
                  </a:lnTo>
                  <a:lnTo>
                    <a:pt x="18287" y="728472"/>
                  </a:lnTo>
                  <a:lnTo>
                    <a:pt x="47370" y="727837"/>
                  </a:lnTo>
                  <a:lnTo>
                    <a:pt x="42418" y="533907"/>
                  </a:lnTo>
                  <a:close/>
                </a:path>
                <a:path w="157480" h="4336415">
                  <a:moveTo>
                    <a:pt x="61848" y="533400"/>
                  </a:moveTo>
                  <a:lnTo>
                    <a:pt x="52196" y="533653"/>
                  </a:lnTo>
                  <a:lnTo>
                    <a:pt x="57022" y="727582"/>
                  </a:lnTo>
                  <a:lnTo>
                    <a:pt x="66675" y="727328"/>
                  </a:lnTo>
                  <a:lnTo>
                    <a:pt x="61848" y="533400"/>
                  </a:lnTo>
                  <a:close/>
                </a:path>
                <a:path w="157480" h="4336415">
                  <a:moveTo>
                    <a:pt x="50926" y="873251"/>
                  </a:moveTo>
                  <a:lnTo>
                    <a:pt x="21843" y="874013"/>
                  </a:lnTo>
                  <a:lnTo>
                    <a:pt x="23113" y="922401"/>
                  </a:lnTo>
                  <a:lnTo>
                    <a:pt x="52196" y="921765"/>
                  </a:lnTo>
                  <a:lnTo>
                    <a:pt x="50926" y="873251"/>
                  </a:lnTo>
                  <a:close/>
                </a:path>
                <a:path w="157480" h="4336415">
                  <a:moveTo>
                    <a:pt x="70357" y="872743"/>
                  </a:moveTo>
                  <a:lnTo>
                    <a:pt x="60706" y="872998"/>
                  </a:lnTo>
                  <a:lnTo>
                    <a:pt x="61848" y="921512"/>
                  </a:lnTo>
                  <a:lnTo>
                    <a:pt x="71627" y="921257"/>
                  </a:lnTo>
                  <a:lnTo>
                    <a:pt x="70357" y="872743"/>
                  </a:lnTo>
                  <a:close/>
                </a:path>
                <a:path w="157480" h="4336415">
                  <a:moveTo>
                    <a:pt x="55752" y="1067180"/>
                  </a:moveTo>
                  <a:lnTo>
                    <a:pt x="26669" y="1067942"/>
                  </a:lnTo>
                  <a:lnTo>
                    <a:pt x="31622" y="1261872"/>
                  </a:lnTo>
                  <a:lnTo>
                    <a:pt x="60706" y="1261110"/>
                  </a:lnTo>
                  <a:lnTo>
                    <a:pt x="55752" y="1067180"/>
                  </a:lnTo>
                  <a:close/>
                </a:path>
                <a:path w="157480" h="4336415">
                  <a:moveTo>
                    <a:pt x="75183" y="1066673"/>
                  </a:moveTo>
                  <a:lnTo>
                    <a:pt x="65531" y="1066927"/>
                  </a:lnTo>
                  <a:lnTo>
                    <a:pt x="70357" y="1260855"/>
                  </a:lnTo>
                  <a:lnTo>
                    <a:pt x="80009" y="1260602"/>
                  </a:lnTo>
                  <a:lnTo>
                    <a:pt x="75183" y="1066673"/>
                  </a:lnTo>
                  <a:close/>
                </a:path>
                <a:path w="157480" h="4336415">
                  <a:moveTo>
                    <a:pt x="64262" y="1406525"/>
                  </a:moveTo>
                  <a:lnTo>
                    <a:pt x="35178" y="1407287"/>
                  </a:lnTo>
                  <a:lnTo>
                    <a:pt x="36448" y="1455801"/>
                  </a:lnTo>
                  <a:lnTo>
                    <a:pt x="65531" y="1455039"/>
                  </a:lnTo>
                  <a:lnTo>
                    <a:pt x="64262" y="1406525"/>
                  </a:lnTo>
                  <a:close/>
                </a:path>
                <a:path w="157480" h="4336415">
                  <a:moveTo>
                    <a:pt x="83693" y="1406143"/>
                  </a:moveTo>
                  <a:lnTo>
                    <a:pt x="74040" y="1406270"/>
                  </a:lnTo>
                  <a:lnTo>
                    <a:pt x="75183" y="1454785"/>
                  </a:lnTo>
                  <a:lnTo>
                    <a:pt x="84962" y="1454530"/>
                  </a:lnTo>
                  <a:lnTo>
                    <a:pt x="83693" y="1406143"/>
                  </a:lnTo>
                  <a:close/>
                </a:path>
                <a:path w="157480" h="4336415">
                  <a:moveTo>
                    <a:pt x="69087" y="1600453"/>
                  </a:moveTo>
                  <a:lnTo>
                    <a:pt x="40004" y="1601215"/>
                  </a:lnTo>
                  <a:lnTo>
                    <a:pt x="44957" y="1795144"/>
                  </a:lnTo>
                  <a:lnTo>
                    <a:pt x="74040" y="1794510"/>
                  </a:lnTo>
                  <a:lnTo>
                    <a:pt x="69087" y="1600453"/>
                  </a:lnTo>
                  <a:close/>
                </a:path>
                <a:path w="157480" h="4336415">
                  <a:moveTo>
                    <a:pt x="88518" y="1600073"/>
                  </a:moveTo>
                  <a:lnTo>
                    <a:pt x="78866" y="1600327"/>
                  </a:lnTo>
                  <a:lnTo>
                    <a:pt x="83693" y="1794255"/>
                  </a:lnTo>
                  <a:lnTo>
                    <a:pt x="93344" y="1794002"/>
                  </a:lnTo>
                  <a:lnTo>
                    <a:pt x="88518" y="1600073"/>
                  </a:lnTo>
                  <a:close/>
                </a:path>
                <a:path w="157480" h="4336415">
                  <a:moveTo>
                    <a:pt x="77596" y="1939925"/>
                  </a:moveTo>
                  <a:lnTo>
                    <a:pt x="48513" y="1940687"/>
                  </a:lnTo>
                  <a:lnTo>
                    <a:pt x="49783" y="1989074"/>
                  </a:lnTo>
                  <a:lnTo>
                    <a:pt x="78866" y="1988439"/>
                  </a:lnTo>
                  <a:lnTo>
                    <a:pt x="77596" y="1939925"/>
                  </a:lnTo>
                  <a:close/>
                </a:path>
                <a:path w="157480" h="4336415">
                  <a:moveTo>
                    <a:pt x="97027" y="1939416"/>
                  </a:moveTo>
                  <a:lnTo>
                    <a:pt x="87375" y="1939670"/>
                  </a:lnTo>
                  <a:lnTo>
                    <a:pt x="88518" y="1988185"/>
                  </a:lnTo>
                  <a:lnTo>
                    <a:pt x="98297" y="1987930"/>
                  </a:lnTo>
                  <a:lnTo>
                    <a:pt x="97027" y="1939416"/>
                  </a:lnTo>
                  <a:close/>
                </a:path>
                <a:path w="157480" h="4336415">
                  <a:moveTo>
                    <a:pt x="82422" y="2133854"/>
                  </a:moveTo>
                  <a:lnTo>
                    <a:pt x="53339" y="2134616"/>
                  </a:lnTo>
                  <a:lnTo>
                    <a:pt x="58293" y="2328544"/>
                  </a:lnTo>
                  <a:lnTo>
                    <a:pt x="87375" y="2327782"/>
                  </a:lnTo>
                  <a:lnTo>
                    <a:pt x="82422" y="2133854"/>
                  </a:lnTo>
                  <a:close/>
                </a:path>
                <a:path w="157480" h="4336415">
                  <a:moveTo>
                    <a:pt x="101853" y="2133345"/>
                  </a:moveTo>
                  <a:lnTo>
                    <a:pt x="92201" y="2133600"/>
                  </a:lnTo>
                  <a:lnTo>
                    <a:pt x="97027" y="2327529"/>
                  </a:lnTo>
                  <a:lnTo>
                    <a:pt x="106679" y="2327275"/>
                  </a:lnTo>
                  <a:lnTo>
                    <a:pt x="101853" y="2133345"/>
                  </a:lnTo>
                  <a:close/>
                </a:path>
                <a:path w="157480" h="4336415">
                  <a:moveTo>
                    <a:pt x="90931" y="2473198"/>
                  </a:moveTo>
                  <a:lnTo>
                    <a:pt x="61848" y="2473960"/>
                  </a:lnTo>
                  <a:lnTo>
                    <a:pt x="63118" y="2522474"/>
                  </a:lnTo>
                  <a:lnTo>
                    <a:pt x="92201" y="2521712"/>
                  </a:lnTo>
                  <a:lnTo>
                    <a:pt x="90931" y="2473198"/>
                  </a:lnTo>
                  <a:close/>
                </a:path>
                <a:path w="157480" h="4336415">
                  <a:moveTo>
                    <a:pt x="110362" y="2472690"/>
                  </a:moveTo>
                  <a:lnTo>
                    <a:pt x="100710" y="2472943"/>
                  </a:lnTo>
                  <a:lnTo>
                    <a:pt x="101853" y="2521457"/>
                  </a:lnTo>
                  <a:lnTo>
                    <a:pt x="111632" y="2521204"/>
                  </a:lnTo>
                  <a:lnTo>
                    <a:pt x="110362" y="2472690"/>
                  </a:lnTo>
                  <a:close/>
                </a:path>
                <a:path w="157480" h="4336415">
                  <a:moveTo>
                    <a:pt x="95757" y="2667127"/>
                  </a:moveTo>
                  <a:lnTo>
                    <a:pt x="66675" y="2667889"/>
                  </a:lnTo>
                  <a:lnTo>
                    <a:pt x="71627" y="2861817"/>
                  </a:lnTo>
                  <a:lnTo>
                    <a:pt x="100710" y="2861055"/>
                  </a:lnTo>
                  <a:lnTo>
                    <a:pt x="95757" y="2667127"/>
                  </a:lnTo>
                  <a:close/>
                </a:path>
                <a:path w="157480" h="4336415">
                  <a:moveTo>
                    <a:pt x="115188" y="2666745"/>
                  </a:moveTo>
                  <a:lnTo>
                    <a:pt x="105537" y="2666873"/>
                  </a:lnTo>
                  <a:lnTo>
                    <a:pt x="110362" y="2860929"/>
                  </a:lnTo>
                  <a:lnTo>
                    <a:pt x="120014" y="2860675"/>
                  </a:lnTo>
                  <a:lnTo>
                    <a:pt x="115188" y="2666745"/>
                  </a:lnTo>
                  <a:close/>
                </a:path>
                <a:path w="157480" h="4336415">
                  <a:moveTo>
                    <a:pt x="104266" y="3006597"/>
                  </a:moveTo>
                  <a:lnTo>
                    <a:pt x="75183" y="3007360"/>
                  </a:lnTo>
                  <a:lnTo>
                    <a:pt x="76453" y="3055747"/>
                  </a:lnTo>
                  <a:lnTo>
                    <a:pt x="105537" y="3055112"/>
                  </a:lnTo>
                  <a:lnTo>
                    <a:pt x="104266" y="3006597"/>
                  </a:lnTo>
                  <a:close/>
                </a:path>
                <a:path w="157480" h="4336415">
                  <a:moveTo>
                    <a:pt x="123697" y="3006090"/>
                  </a:moveTo>
                  <a:lnTo>
                    <a:pt x="114045" y="3006344"/>
                  </a:lnTo>
                  <a:lnTo>
                    <a:pt x="115188" y="3054858"/>
                  </a:lnTo>
                  <a:lnTo>
                    <a:pt x="124840" y="3054604"/>
                  </a:lnTo>
                  <a:lnTo>
                    <a:pt x="123697" y="3006090"/>
                  </a:lnTo>
                  <a:close/>
                </a:path>
                <a:path w="157480" h="4336415">
                  <a:moveTo>
                    <a:pt x="109093" y="3200527"/>
                  </a:moveTo>
                  <a:lnTo>
                    <a:pt x="80009" y="3201289"/>
                  </a:lnTo>
                  <a:lnTo>
                    <a:pt x="84962" y="3395217"/>
                  </a:lnTo>
                  <a:lnTo>
                    <a:pt x="114045" y="3394455"/>
                  </a:lnTo>
                  <a:lnTo>
                    <a:pt x="109093" y="3200527"/>
                  </a:lnTo>
                  <a:close/>
                </a:path>
                <a:path w="157480" h="4336415">
                  <a:moveTo>
                    <a:pt x="128523" y="3200019"/>
                  </a:moveTo>
                  <a:lnTo>
                    <a:pt x="118871" y="3200272"/>
                  </a:lnTo>
                  <a:lnTo>
                    <a:pt x="123697" y="3394202"/>
                  </a:lnTo>
                  <a:lnTo>
                    <a:pt x="133350" y="3393948"/>
                  </a:lnTo>
                  <a:lnTo>
                    <a:pt x="128523" y="3200019"/>
                  </a:lnTo>
                  <a:close/>
                </a:path>
                <a:path w="157480" h="4336415">
                  <a:moveTo>
                    <a:pt x="117601" y="3539871"/>
                  </a:moveTo>
                  <a:lnTo>
                    <a:pt x="88518" y="3540632"/>
                  </a:lnTo>
                  <a:lnTo>
                    <a:pt x="89788" y="3589147"/>
                  </a:lnTo>
                  <a:lnTo>
                    <a:pt x="118871" y="3588384"/>
                  </a:lnTo>
                  <a:lnTo>
                    <a:pt x="117601" y="3539871"/>
                  </a:lnTo>
                  <a:close/>
                </a:path>
                <a:path w="157480" h="4336415">
                  <a:moveTo>
                    <a:pt x="137032" y="3539363"/>
                  </a:moveTo>
                  <a:lnTo>
                    <a:pt x="127381" y="3539616"/>
                  </a:lnTo>
                  <a:lnTo>
                    <a:pt x="128523" y="3588130"/>
                  </a:lnTo>
                  <a:lnTo>
                    <a:pt x="138175" y="3587877"/>
                  </a:lnTo>
                  <a:lnTo>
                    <a:pt x="137032" y="3539363"/>
                  </a:lnTo>
                  <a:close/>
                </a:path>
                <a:path w="157480" h="4336415">
                  <a:moveTo>
                    <a:pt x="122427" y="3733800"/>
                  </a:moveTo>
                  <a:lnTo>
                    <a:pt x="93344" y="3734562"/>
                  </a:lnTo>
                  <a:lnTo>
                    <a:pt x="98297" y="3928491"/>
                  </a:lnTo>
                  <a:lnTo>
                    <a:pt x="127381" y="3927729"/>
                  </a:lnTo>
                  <a:lnTo>
                    <a:pt x="122427" y="3733800"/>
                  </a:lnTo>
                  <a:close/>
                </a:path>
                <a:path w="157480" h="4336415">
                  <a:moveTo>
                    <a:pt x="141858" y="3733419"/>
                  </a:moveTo>
                  <a:lnTo>
                    <a:pt x="132206" y="3733546"/>
                  </a:lnTo>
                  <a:lnTo>
                    <a:pt x="137032" y="3927602"/>
                  </a:lnTo>
                  <a:lnTo>
                    <a:pt x="146684" y="3927348"/>
                  </a:lnTo>
                  <a:lnTo>
                    <a:pt x="141858" y="3733419"/>
                  </a:lnTo>
                  <a:close/>
                </a:path>
                <a:path w="157480" h="4336415">
                  <a:moveTo>
                    <a:pt x="130937" y="4073271"/>
                  </a:moveTo>
                  <a:lnTo>
                    <a:pt x="101853" y="4073905"/>
                  </a:lnTo>
                  <a:lnTo>
                    <a:pt x="103123" y="4122420"/>
                  </a:lnTo>
                  <a:lnTo>
                    <a:pt x="132206" y="4121784"/>
                  </a:lnTo>
                  <a:lnTo>
                    <a:pt x="130937" y="4073271"/>
                  </a:lnTo>
                  <a:close/>
                </a:path>
                <a:path w="157480" h="4336415">
                  <a:moveTo>
                    <a:pt x="150368" y="4072763"/>
                  </a:moveTo>
                  <a:lnTo>
                    <a:pt x="140715" y="4073016"/>
                  </a:lnTo>
                  <a:lnTo>
                    <a:pt x="141858" y="4121530"/>
                  </a:lnTo>
                  <a:lnTo>
                    <a:pt x="151510" y="4121277"/>
                  </a:lnTo>
                  <a:lnTo>
                    <a:pt x="150368" y="4072763"/>
                  </a:lnTo>
                  <a:close/>
                </a:path>
                <a:path w="157480" h="4336415">
                  <a:moveTo>
                    <a:pt x="135762" y="4267200"/>
                  </a:moveTo>
                  <a:lnTo>
                    <a:pt x="106679" y="4267962"/>
                  </a:lnTo>
                  <a:lnTo>
                    <a:pt x="108457" y="4336160"/>
                  </a:lnTo>
                  <a:lnTo>
                    <a:pt x="137540" y="4335399"/>
                  </a:lnTo>
                  <a:lnTo>
                    <a:pt x="135762" y="4267200"/>
                  </a:lnTo>
                  <a:close/>
                </a:path>
                <a:path w="157480" h="4336415">
                  <a:moveTo>
                    <a:pt x="155194" y="4266692"/>
                  </a:moveTo>
                  <a:lnTo>
                    <a:pt x="145541" y="4266946"/>
                  </a:lnTo>
                  <a:lnTo>
                    <a:pt x="147193" y="4335145"/>
                  </a:lnTo>
                  <a:lnTo>
                    <a:pt x="156971" y="4335018"/>
                  </a:lnTo>
                  <a:lnTo>
                    <a:pt x="155194" y="4266692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6195" y="393191"/>
              <a:ext cx="10619232" cy="1420368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793495" y="937392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05"/>
              </a:lnSpc>
            </a:pPr>
            <a:r>
              <a:rPr sz="1700" i="1" spc="-10" dirty="0">
                <a:solidFill>
                  <a:srgbClr val="3E3E3E"/>
                </a:solidFill>
                <a:latin typeface="Corbel"/>
                <a:cs typeface="Corbel"/>
              </a:rPr>
              <a:t>10/28/2023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705"/>
              </a:lnSpc>
            </a:pPr>
            <a:r>
              <a:rPr spc="-25" dirty="0"/>
              <a:t>69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155" y="0"/>
            <a:ext cx="10588752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9589" y="96139"/>
            <a:ext cx="94894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5" dirty="0"/>
              <a:t>OVERL</a:t>
            </a:r>
            <a:r>
              <a:rPr sz="6600" spc="-600" dirty="0"/>
              <a:t>A</a:t>
            </a:r>
            <a:r>
              <a:rPr sz="6600" spc="5" dirty="0"/>
              <a:t>Y</a:t>
            </a:r>
            <a:r>
              <a:rPr sz="6600" spc="-280" dirty="0"/>
              <a:t> </a:t>
            </a:r>
            <a:r>
              <a:rPr sz="6600" spc="-10" dirty="0"/>
              <a:t>STRUCTURE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8" y="1048790"/>
            <a:ext cx="124155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4000" b="1" dirty="0">
                <a:latin typeface="Times New Roman"/>
                <a:cs typeface="Times New Roman"/>
              </a:rPr>
              <a:t>Overlays:</a:t>
            </a:r>
            <a:r>
              <a:rPr sz="4000" b="1" spc="5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5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loader</a:t>
            </a:r>
            <a:r>
              <a:rPr sz="4000" spc="5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5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load</a:t>
            </a:r>
            <a:r>
              <a:rPr sz="4000" spc="5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programs</a:t>
            </a:r>
            <a:r>
              <a:rPr sz="4000" spc="5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5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chunks</a:t>
            </a:r>
            <a:r>
              <a:rPr sz="4000" spc="54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called </a:t>
            </a:r>
            <a:r>
              <a:rPr sz="4000" dirty="0">
                <a:latin typeface="Times New Roman"/>
                <a:cs typeface="Times New Roman"/>
              </a:rPr>
              <a:t>overlays,</a:t>
            </a:r>
            <a:r>
              <a:rPr sz="4000" spc="36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which</a:t>
            </a:r>
            <a:r>
              <a:rPr sz="4000" spc="35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allows</a:t>
            </a:r>
            <a:r>
              <a:rPr sz="4000" spc="36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programs</a:t>
            </a:r>
            <a:r>
              <a:rPr sz="4000" spc="36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35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run</a:t>
            </a:r>
            <a:r>
              <a:rPr sz="4000" spc="35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in</a:t>
            </a:r>
            <a:r>
              <a:rPr sz="4000" spc="35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355" dirty="0">
                <a:latin typeface="Times New Roman"/>
                <a:cs typeface="Times New Roman"/>
              </a:rPr>
              <a:t>  </a:t>
            </a:r>
            <a:r>
              <a:rPr sz="4000" spc="-10" dirty="0">
                <a:latin typeface="Times New Roman"/>
                <a:cs typeface="Times New Roman"/>
              </a:rPr>
              <a:t>smaller </a:t>
            </a:r>
            <a:r>
              <a:rPr sz="4000" dirty="0">
                <a:latin typeface="Times New Roman"/>
                <a:cs typeface="Times New Roman"/>
              </a:rPr>
              <a:t>memory</a:t>
            </a:r>
            <a:r>
              <a:rPr sz="4000" spc="6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space</a:t>
            </a:r>
            <a:r>
              <a:rPr sz="4000" spc="6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by</a:t>
            </a:r>
            <a:r>
              <a:rPr sz="4000" spc="6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only</a:t>
            </a:r>
            <a:r>
              <a:rPr sz="4000" spc="6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loading</a:t>
            </a:r>
            <a:r>
              <a:rPr sz="4000" spc="7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6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needed</a:t>
            </a:r>
            <a:r>
              <a:rPr sz="4000" spc="7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parts</a:t>
            </a:r>
            <a:r>
              <a:rPr sz="4000" spc="7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65" dirty="0">
                <a:latin typeface="Times New Roman"/>
                <a:cs typeface="Times New Roman"/>
              </a:rPr>
              <a:t>  </a:t>
            </a:r>
            <a:r>
              <a:rPr sz="4000" spc="-25" dirty="0">
                <a:latin typeface="Times New Roman"/>
                <a:cs typeface="Times New Roman"/>
              </a:rPr>
              <a:t>the </a:t>
            </a:r>
            <a:r>
              <a:rPr sz="4000" dirty="0">
                <a:latin typeface="Times New Roman"/>
                <a:cs typeface="Times New Roman"/>
              </a:rPr>
              <a:t>program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at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4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time.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171" y="-17271"/>
            <a:ext cx="5032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0000CC"/>
                </a:solidFill>
              </a:rPr>
              <a:t>Introduction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16230" y="1023366"/>
            <a:ext cx="12703810" cy="775652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Preprocessor</a:t>
            </a:r>
            <a:r>
              <a:rPr sz="3600" b="1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1390"/>
              </a:spcBef>
            </a:pP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preprocessor</a:t>
            </a:r>
            <a:r>
              <a:rPr sz="3600" spc="1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processes</a:t>
            </a:r>
            <a:r>
              <a:rPr sz="3600" spc="1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its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input</a:t>
            </a:r>
            <a:r>
              <a:rPr sz="3600" spc="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</a:t>
            </a:r>
            <a:r>
              <a:rPr sz="3600" spc="1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1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produce </a:t>
            </a:r>
            <a:r>
              <a:rPr sz="3600" dirty="0">
                <a:latin typeface="Times New Roman"/>
                <a:cs typeface="Times New Roman"/>
              </a:rPr>
              <a:t>output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input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another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program.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9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Editor</a:t>
            </a:r>
            <a:r>
              <a:rPr sz="36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6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text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editor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type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computer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edits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plain </a:t>
            </a:r>
            <a:r>
              <a:rPr sz="3600" dirty="0">
                <a:latin typeface="Times New Roman"/>
                <a:cs typeface="Times New Roman"/>
              </a:rPr>
              <a:t>text.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Such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programs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sometimes</a:t>
            </a:r>
            <a:r>
              <a:rPr sz="3600" spc="1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known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"notepad"</a:t>
            </a:r>
            <a:r>
              <a:rPr sz="3600" spc="1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software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9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Compiler</a:t>
            </a:r>
            <a:r>
              <a:rPr sz="36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600" b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3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3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3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translates</a:t>
            </a:r>
            <a:r>
              <a:rPr sz="3600" spc="3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3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written</a:t>
            </a:r>
            <a:r>
              <a:rPr sz="3600" spc="3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3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3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high- </a:t>
            </a:r>
            <a:r>
              <a:rPr sz="3600" dirty="0">
                <a:latin typeface="Times New Roman"/>
                <a:cs typeface="Times New Roman"/>
              </a:rPr>
              <a:t>level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language</a:t>
            </a:r>
            <a:r>
              <a:rPr sz="3600" spc="1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into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code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tabLst>
                <a:tab pos="2376170" algn="l"/>
                <a:tab pos="2812415" algn="l"/>
                <a:tab pos="3423920" algn="l"/>
                <a:tab pos="5273675" algn="l"/>
                <a:tab pos="6252210" algn="l"/>
                <a:tab pos="8291830" algn="l"/>
                <a:tab pos="9008110" algn="l"/>
                <a:tab pos="11016615" algn="l"/>
              </a:tabLst>
            </a:pP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Assembler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600" spc="-50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program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0" dirty="0">
                <a:latin typeface="Times New Roman"/>
                <a:cs typeface="Times New Roman"/>
              </a:rPr>
              <a:t>that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translates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an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assembly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language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into</a:t>
            </a:r>
            <a:r>
              <a:rPr sz="3600" spc="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machine</a:t>
            </a:r>
            <a:r>
              <a:rPr sz="3600" spc="15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code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0959" y="1234186"/>
            <a:ext cx="12040235" cy="6221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0380" marR="421640" indent="-488315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Char char="•"/>
              <a:tabLst>
                <a:tab pos="500380" algn="l"/>
              </a:tabLst>
            </a:pPr>
            <a:r>
              <a:rPr sz="4000" spc="-38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30" dirty="0">
                <a:solidFill>
                  <a:srgbClr val="FFFFFF"/>
                </a:solidFill>
                <a:latin typeface="Arial MT"/>
                <a:cs typeface="Arial MT"/>
              </a:rPr>
              <a:t>execution</a:t>
            </a:r>
            <a:r>
              <a:rPr sz="40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95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4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3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4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0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4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45" dirty="0">
                <a:solidFill>
                  <a:srgbClr val="FFFFFF"/>
                </a:solidFill>
                <a:latin typeface="Arial MT"/>
                <a:cs typeface="Arial MT"/>
              </a:rPr>
              <a:t>achieved</a:t>
            </a:r>
            <a:r>
              <a:rPr sz="40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8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4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15" dirty="0">
                <a:solidFill>
                  <a:srgbClr val="FFFFFF"/>
                </a:solidFill>
                <a:latin typeface="Arial MT"/>
                <a:cs typeface="Arial MT"/>
              </a:rPr>
              <a:t>loading</a:t>
            </a:r>
            <a:r>
              <a:rPr sz="40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25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4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5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4000" spc="-310" dirty="0">
                <a:solidFill>
                  <a:srgbClr val="FFFFFF"/>
                </a:solidFill>
                <a:latin typeface="Arial MT"/>
                <a:cs typeface="Arial MT"/>
              </a:rPr>
              <a:t>parts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05" dirty="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7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40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7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4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34" dirty="0">
                <a:solidFill>
                  <a:srgbClr val="FFFFFF"/>
                </a:solidFill>
                <a:latin typeface="Arial MT"/>
                <a:cs typeface="Arial MT"/>
              </a:rPr>
              <a:t>memory.</a:t>
            </a:r>
            <a:endParaRPr sz="4000">
              <a:latin typeface="Arial MT"/>
              <a:cs typeface="Arial MT"/>
            </a:endParaRPr>
          </a:p>
          <a:p>
            <a:pPr marL="500380" marR="28575" indent="-488315">
              <a:lnSpc>
                <a:spcPct val="100000"/>
              </a:lnSpc>
              <a:spcBef>
                <a:spcPts val="1865"/>
              </a:spcBef>
              <a:buClr>
                <a:srgbClr val="DC9E1F"/>
              </a:buClr>
              <a:buChar char="•"/>
              <a:tabLst>
                <a:tab pos="500380" algn="l"/>
              </a:tabLst>
            </a:pPr>
            <a:r>
              <a:rPr sz="4000" spc="-310" dirty="0">
                <a:solidFill>
                  <a:srgbClr val="FFFFFF"/>
                </a:solidFill>
                <a:latin typeface="Arial MT"/>
                <a:cs typeface="Arial MT"/>
              </a:rPr>
              <a:t>So,that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7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4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8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4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55" dirty="0">
                <a:solidFill>
                  <a:srgbClr val="FFFFFF"/>
                </a:solidFill>
                <a:latin typeface="Arial MT"/>
                <a:cs typeface="Arial MT"/>
              </a:rPr>
              <a:t>reduce</a:t>
            </a:r>
            <a:r>
              <a:rPr sz="40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30" dirty="0">
                <a:solidFill>
                  <a:srgbClr val="FFFFFF"/>
                </a:solidFill>
                <a:latin typeface="Arial MT"/>
                <a:cs typeface="Arial MT"/>
              </a:rPr>
              <a:t>memory</a:t>
            </a:r>
            <a:r>
              <a:rPr sz="4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35" dirty="0">
                <a:solidFill>
                  <a:srgbClr val="FFFFFF"/>
                </a:solidFill>
                <a:latin typeface="Arial MT"/>
                <a:cs typeface="Arial MT"/>
              </a:rPr>
              <a:t>requirement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7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85" dirty="0">
                <a:solidFill>
                  <a:srgbClr val="FFFFFF"/>
                </a:solidFill>
                <a:latin typeface="Arial MT"/>
                <a:cs typeface="Arial MT"/>
              </a:rPr>
              <a:t>program by</a:t>
            </a:r>
            <a:r>
              <a:rPr sz="40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15" dirty="0">
                <a:solidFill>
                  <a:srgbClr val="FFFFFF"/>
                </a:solidFill>
                <a:latin typeface="Arial MT"/>
                <a:cs typeface="Arial MT"/>
              </a:rPr>
              <a:t>loading</a:t>
            </a:r>
            <a:r>
              <a:rPr sz="40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15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10" dirty="0">
                <a:solidFill>
                  <a:srgbClr val="FFFFFF"/>
                </a:solidFill>
                <a:latin typeface="Arial MT"/>
                <a:cs typeface="Arial MT"/>
              </a:rPr>
              <a:t>parts</a:t>
            </a:r>
            <a:r>
              <a:rPr sz="40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7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40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7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4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34" dirty="0">
                <a:solidFill>
                  <a:srgbClr val="FFFFFF"/>
                </a:solidFill>
                <a:latin typeface="Arial MT"/>
                <a:cs typeface="Arial MT"/>
              </a:rPr>
              <a:t>memory.</a:t>
            </a:r>
            <a:endParaRPr sz="4000">
              <a:latin typeface="Arial MT"/>
              <a:cs typeface="Arial MT"/>
            </a:endParaRPr>
          </a:p>
          <a:p>
            <a:pPr marL="500380" marR="1189990" indent="-488315">
              <a:lnSpc>
                <a:spcPct val="100000"/>
              </a:lnSpc>
              <a:spcBef>
                <a:spcPts val="1860"/>
              </a:spcBef>
              <a:buClr>
                <a:srgbClr val="DC9E1F"/>
              </a:buClr>
              <a:buChar char="•"/>
              <a:tabLst>
                <a:tab pos="500380" algn="l"/>
              </a:tabLst>
            </a:pPr>
            <a:r>
              <a:rPr sz="4000" spc="-409" dirty="0">
                <a:solidFill>
                  <a:srgbClr val="FFFFFF"/>
                </a:solidFill>
                <a:latin typeface="Arial MT"/>
                <a:cs typeface="Arial MT"/>
              </a:rPr>
              <a:t>Hence</a:t>
            </a:r>
            <a:r>
              <a:rPr sz="40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34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40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10" dirty="0">
                <a:solidFill>
                  <a:srgbClr val="FFFFFF"/>
                </a:solidFill>
                <a:latin typeface="Arial MT"/>
                <a:cs typeface="Arial MT"/>
              </a:rPr>
              <a:t>parts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0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7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40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4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40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30" dirty="0">
                <a:solidFill>
                  <a:srgbClr val="FFFFFF"/>
                </a:solidFill>
                <a:latin typeface="Arial MT"/>
                <a:cs typeface="Arial MT"/>
              </a:rPr>
              <a:t>given</a:t>
            </a: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3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4000" spc="-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0" spc="-434" dirty="0">
                <a:solidFill>
                  <a:srgbClr val="FF0000"/>
                </a:solidFill>
                <a:latin typeface="Arial MT"/>
                <a:cs typeface="Arial MT"/>
              </a:rPr>
              <a:t>same</a:t>
            </a:r>
            <a:r>
              <a:rPr sz="4000" spc="-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0" spc="-350" dirty="0">
                <a:solidFill>
                  <a:srgbClr val="FF0000"/>
                </a:solidFill>
                <a:latin typeface="Arial MT"/>
                <a:cs typeface="Arial MT"/>
              </a:rPr>
              <a:t>load </a:t>
            </a:r>
            <a:r>
              <a:rPr sz="4000" spc="-355" dirty="0">
                <a:solidFill>
                  <a:srgbClr val="FF0000"/>
                </a:solidFill>
                <a:latin typeface="Arial MT"/>
                <a:cs typeface="Arial MT"/>
              </a:rPr>
              <a:t>address</a:t>
            </a:r>
            <a:r>
              <a:rPr sz="4000" spc="-1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0" spc="-320" dirty="0">
                <a:solidFill>
                  <a:srgbClr val="FF0000"/>
                </a:solidFill>
                <a:latin typeface="Arial MT"/>
                <a:cs typeface="Arial MT"/>
              </a:rPr>
              <a:t>during</a:t>
            </a:r>
            <a:r>
              <a:rPr sz="4000" spc="-1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0" spc="-270" dirty="0">
                <a:solidFill>
                  <a:srgbClr val="FF0000"/>
                </a:solidFill>
                <a:latin typeface="Arial MT"/>
                <a:cs typeface="Arial MT"/>
              </a:rPr>
              <a:t>linking.</a:t>
            </a:r>
            <a:endParaRPr sz="4000">
              <a:latin typeface="Arial MT"/>
              <a:cs typeface="Arial MT"/>
            </a:endParaRPr>
          </a:p>
          <a:p>
            <a:pPr marL="500380" marR="5080" indent="-488315" algn="just">
              <a:lnSpc>
                <a:spcPct val="100000"/>
              </a:lnSpc>
              <a:spcBef>
                <a:spcPts val="1860"/>
              </a:spcBef>
              <a:buClr>
                <a:srgbClr val="DC9E1F"/>
              </a:buClr>
              <a:buChar char="•"/>
              <a:tabLst>
                <a:tab pos="500380" algn="l"/>
              </a:tabLst>
            </a:pPr>
            <a:r>
              <a:rPr sz="4000" spc="-320" dirty="0">
                <a:solidFill>
                  <a:srgbClr val="FFFFFF"/>
                </a:solidFill>
                <a:latin typeface="Arial MT"/>
                <a:cs typeface="Arial MT"/>
              </a:rPr>
              <a:t>Therefore,at</a:t>
            </a:r>
            <a:r>
              <a:rPr sz="4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95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40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20" dirty="0">
                <a:solidFill>
                  <a:srgbClr val="FFFFFF"/>
                </a:solidFill>
                <a:latin typeface="Arial MT"/>
                <a:cs typeface="Arial MT"/>
              </a:rPr>
              <a:t>time,only</a:t>
            </a:r>
            <a:r>
              <a:rPr sz="40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53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40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0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95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40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60" dirty="0">
                <a:solidFill>
                  <a:srgbClr val="FFFFFF"/>
                </a:solidFill>
                <a:latin typeface="Arial MT"/>
                <a:cs typeface="Arial MT"/>
              </a:rPr>
              <a:t>parts</a:t>
            </a:r>
            <a:r>
              <a:rPr sz="40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4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0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1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40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09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4000" spc="-66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4000" spc="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90" dirty="0">
                <a:solidFill>
                  <a:srgbClr val="FFFFFF"/>
                </a:solidFill>
                <a:latin typeface="Arial MT"/>
                <a:cs typeface="Arial MT"/>
              </a:rPr>
              <a:t>loaded</a:t>
            </a:r>
            <a:r>
              <a:rPr sz="4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0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40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90" dirty="0">
                <a:solidFill>
                  <a:srgbClr val="FFFFFF"/>
                </a:solidFill>
                <a:latin typeface="Arial MT"/>
                <a:cs typeface="Arial MT"/>
              </a:rPr>
              <a:t>memory</a:t>
            </a:r>
            <a:r>
              <a:rPr sz="40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20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40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50" dirty="0">
                <a:solidFill>
                  <a:srgbClr val="FFFFFF"/>
                </a:solidFill>
                <a:latin typeface="Arial MT"/>
                <a:cs typeface="Arial MT"/>
              </a:rPr>
              <a:t>loading</a:t>
            </a:r>
            <a:r>
              <a:rPr sz="40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0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7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40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350" dirty="0">
                <a:solidFill>
                  <a:srgbClr val="FFFFFF"/>
                </a:solidFill>
                <a:latin typeface="Arial MT"/>
                <a:cs typeface="Arial MT"/>
              </a:rPr>
              <a:t>parts</a:t>
            </a:r>
            <a:r>
              <a:rPr sz="40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9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4000" spc="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409" dirty="0">
                <a:solidFill>
                  <a:srgbClr val="FF0000"/>
                </a:solidFill>
                <a:latin typeface="Arial MT"/>
                <a:cs typeface="Arial MT"/>
              </a:rPr>
              <a:t>has </a:t>
            </a:r>
            <a:r>
              <a:rPr sz="4000" spc="-434" dirty="0">
                <a:solidFill>
                  <a:srgbClr val="FF0000"/>
                </a:solidFill>
                <a:latin typeface="Arial MT"/>
                <a:cs typeface="Arial MT"/>
              </a:rPr>
              <a:t>same</a:t>
            </a:r>
            <a:r>
              <a:rPr sz="4000" spc="-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0" spc="-330" dirty="0">
                <a:solidFill>
                  <a:srgbClr val="FF0000"/>
                </a:solidFill>
                <a:latin typeface="Arial MT"/>
                <a:cs typeface="Arial MT"/>
              </a:rPr>
              <a:t>load</a:t>
            </a:r>
            <a:r>
              <a:rPr sz="4000" spc="-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0" spc="-355" dirty="0">
                <a:solidFill>
                  <a:srgbClr val="FF0000"/>
                </a:solidFill>
                <a:latin typeface="Arial MT"/>
                <a:cs typeface="Arial MT"/>
              </a:rPr>
              <a:t>address</a:t>
            </a:r>
            <a:r>
              <a:rPr sz="4000" spc="-1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0" spc="-229" dirty="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sz="4000" spc="-1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0" spc="-310" dirty="0">
                <a:solidFill>
                  <a:srgbClr val="FF0000"/>
                </a:solidFill>
                <a:latin typeface="Arial MT"/>
                <a:cs typeface="Arial MT"/>
              </a:rPr>
              <a:t>overwrite</a:t>
            </a:r>
            <a:r>
              <a:rPr sz="4000" spc="-1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Arial MT"/>
                <a:cs typeface="Arial MT"/>
              </a:rPr>
              <a:t>it.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7847" y="9181285"/>
            <a:ext cx="32067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71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414" y="9192691"/>
            <a:ext cx="10115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i="1" spc="60" dirty="0">
                <a:solidFill>
                  <a:srgbClr val="FFFFFF"/>
                </a:solidFill>
                <a:latin typeface="Arial"/>
                <a:cs typeface="Arial"/>
              </a:rPr>
              <a:t>10/28/2023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1651635">
              <a:lnSpc>
                <a:spcPct val="100000"/>
              </a:lnSpc>
              <a:spcBef>
                <a:spcPts val="100"/>
              </a:spcBef>
            </a:pPr>
            <a:r>
              <a:rPr dirty="0"/>
              <a:t>OVERLAY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947" y="1427734"/>
            <a:ext cx="12664440" cy="7814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745" indent="-487045">
              <a:lnSpc>
                <a:spcPct val="100000"/>
              </a:lnSpc>
              <a:spcBef>
                <a:spcPts val="95"/>
              </a:spcBef>
              <a:buClr>
                <a:srgbClr val="DC9E1F"/>
              </a:buClr>
              <a:buFont typeface="Arial MT"/>
              <a:buChar char="•"/>
              <a:tabLst>
                <a:tab pos="499745" algn="l"/>
              </a:tabLst>
            </a:pP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Overlay</a:t>
            </a:r>
            <a:r>
              <a:rPr sz="3700" spc="2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3700" spc="1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700" spc="1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part</a:t>
            </a:r>
            <a:r>
              <a:rPr sz="37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37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program</a:t>
            </a:r>
            <a:r>
              <a:rPr sz="3700" spc="1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that</a:t>
            </a:r>
            <a:r>
              <a:rPr sz="37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has</a:t>
            </a:r>
            <a:r>
              <a:rPr sz="3700" spc="1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same</a:t>
            </a:r>
            <a:r>
              <a:rPr sz="37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load</a:t>
            </a:r>
            <a:r>
              <a:rPr sz="3700" spc="2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origin</a:t>
            </a:r>
            <a:r>
              <a:rPr sz="3700" spc="20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as</a:t>
            </a:r>
            <a:r>
              <a:rPr sz="3700" spc="1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spc="-20" dirty="0">
                <a:solidFill>
                  <a:srgbClr val="006FC0"/>
                </a:solidFill>
                <a:latin typeface="Times New Roman"/>
                <a:cs typeface="Times New Roman"/>
              </a:rPr>
              <a:t>some</a:t>
            </a:r>
            <a:endParaRPr sz="3700">
              <a:latin typeface="Times New Roman"/>
              <a:cs typeface="Times New Roman"/>
            </a:endParaRPr>
          </a:p>
          <a:p>
            <a:pPr marL="500380" marR="7620">
              <a:lnSpc>
                <a:spcPct val="160000"/>
              </a:lnSpc>
              <a:spcBef>
                <a:spcPts val="5"/>
              </a:spcBef>
              <a:tabLst>
                <a:tab pos="1691639" algn="l"/>
                <a:tab pos="2830195" algn="l"/>
                <a:tab pos="3429635" algn="l"/>
                <a:tab pos="4217035" algn="l"/>
                <a:tab pos="6046470" algn="l"/>
                <a:tab pos="7059930" algn="l"/>
                <a:tab pos="7847965" algn="l"/>
                <a:tab pos="9678670" algn="l"/>
                <a:tab pos="11050270" algn="l"/>
              </a:tabLst>
            </a:pPr>
            <a:r>
              <a:rPr sz="3700" spc="-10" dirty="0">
                <a:solidFill>
                  <a:srgbClr val="006FC0"/>
                </a:solidFill>
                <a:latin typeface="Times New Roman"/>
                <a:cs typeface="Times New Roman"/>
              </a:rPr>
              <a:t>other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700" spc="-20" dirty="0">
                <a:solidFill>
                  <a:srgbClr val="006FC0"/>
                </a:solidFill>
                <a:latin typeface="Times New Roman"/>
                <a:cs typeface="Times New Roman"/>
              </a:rPr>
              <a:t>parts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700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700" spc="-20" dirty="0">
                <a:solidFill>
                  <a:srgbClr val="006FC0"/>
                </a:solidFill>
                <a:latin typeface="Times New Roman"/>
                <a:cs typeface="Times New Roman"/>
              </a:rPr>
              <a:t>.and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700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700" spc="-10" dirty="0">
                <a:solidFill>
                  <a:srgbClr val="006FC0"/>
                </a:solidFill>
                <a:latin typeface="Times New Roman"/>
                <a:cs typeface="Times New Roman"/>
              </a:rPr>
              <a:t>which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3700" spc="-10" dirty="0">
                <a:solidFill>
                  <a:srgbClr val="006FC0"/>
                </a:solidFill>
                <a:latin typeface="Times New Roman"/>
                <a:cs typeface="Times New Roman"/>
              </a:rPr>
              <a:t>contains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overlays</a:t>
            </a:r>
            <a:r>
              <a:rPr sz="3700" spc="2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3700" spc="2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called</a:t>
            </a:r>
            <a:r>
              <a:rPr sz="3700" spc="2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as</a:t>
            </a:r>
            <a:r>
              <a:rPr sz="3700" spc="2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overlay</a:t>
            </a:r>
            <a:r>
              <a:rPr sz="3700" spc="2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006FC0"/>
                </a:solidFill>
                <a:latin typeface="Times New Roman"/>
                <a:cs typeface="Times New Roman"/>
              </a:rPr>
              <a:t>structured</a:t>
            </a:r>
            <a:r>
              <a:rPr sz="3700" spc="2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700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program.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3700">
              <a:latin typeface="Times New Roman"/>
              <a:cs typeface="Times New Roman"/>
            </a:endParaRPr>
          </a:p>
          <a:p>
            <a:pPr marL="499745" indent="-487045">
              <a:lnSpc>
                <a:spcPct val="100000"/>
              </a:lnSpc>
              <a:buClr>
                <a:srgbClr val="DC9E1F"/>
              </a:buClr>
              <a:buFont typeface="Arial MT"/>
              <a:buChar char="•"/>
              <a:tabLst>
                <a:tab pos="499745" algn="l"/>
              </a:tabLst>
            </a:pP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7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consist</a:t>
            </a:r>
            <a:r>
              <a:rPr sz="37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7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Permanently</a:t>
            </a:r>
            <a:r>
              <a:rPr sz="37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resident</a:t>
            </a:r>
            <a:r>
              <a:rPr sz="37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portion</a:t>
            </a:r>
            <a:r>
              <a:rPr sz="37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known</a:t>
            </a:r>
            <a:r>
              <a:rPr sz="37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7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ROOT.</a:t>
            </a:r>
            <a:endParaRPr sz="3700">
              <a:latin typeface="Times New Roman"/>
              <a:cs typeface="Times New Roman"/>
            </a:endParaRPr>
          </a:p>
          <a:p>
            <a:pPr marL="500380" marR="5080" indent="-487680">
              <a:lnSpc>
                <a:spcPct val="160000"/>
              </a:lnSpc>
              <a:spcBef>
                <a:spcPts val="1795"/>
              </a:spcBef>
              <a:buClr>
                <a:srgbClr val="DC9E1F"/>
              </a:buClr>
              <a:buFont typeface="Arial MT"/>
              <a:buChar char="•"/>
              <a:tabLst>
                <a:tab pos="500380" algn="l"/>
                <a:tab pos="1363980" algn="l"/>
                <a:tab pos="2011680" algn="l"/>
                <a:tab pos="3892550" algn="l"/>
                <a:tab pos="4863465" algn="l"/>
                <a:tab pos="5863590" algn="l"/>
                <a:tab pos="6561455" algn="l"/>
                <a:tab pos="8091805" algn="l"/>
                <a:tab pos="8715375" algn="l"/>
                <a:tab pos="10559415" algn="l"/>
                <a:tab pos="11207115" algn="l"/>
                <a:tab pos="12068175" algn="l"/>
              </a:tabLst>
            </a:pPr>
            <a:r>
              <a:rPr sz="3700" spc="-25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overlays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2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2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loaded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7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requirements.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DC9E1F"/>
              </a:buClr>
              <a:buFont typeface="Arial MT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499745" indent="-487045">
              <a:lnSpc>
                <a:spcPct val="100000"/>
              </a:lnSpc>
              <a:buClr>
                <a:srgbClr val="DC9E1F"/>
              </a:buClr>
              <a:buFont typeface="Arial MT"/>
              <a:buChar char="•"/>
              <a:tabLst>
                <a:tab pos="499745" algn="l"/>
              </a:tabLst>
            </a:pP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Overlay</a:t>
            </a:r>
            <a:r>
              <a:rPr sz="37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manager</a:t>
            </a:r>
            <a:r>
              <a:rPr sz="37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7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linked</a:t>
            </a:r>
            <a:r>
              <a:rPr sz="37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7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7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imes New Roman"/>
                <a:cs typeface="Times New Roman"/>
              </a:rPr>
              <a:t>root.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DC9E1F"/>
              </a:buClr>
              <a:buFont typeface="Arial MT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499745" indent="-487045">
              <a:lnSpc>
                <a:spcPct val="100000"/>
              </a:lnSpc>
              <a:buClr>
                <a:srgbClr val="DC9E1F"/>
              </a:buClr>
              <a:buFont typeface="Arial MT"/>
              <a:buChar char="•"/>
              <a:tabLst>
                <a:tab pos="499745" algn="l"/>
              </a:tabLst>
            </a:pP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Root</a:t>
            </a:r>
            <a:r>
              <a:rPr sz="37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7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loaded</a:t>
            </a:r>
            <a:r>
              <a:rPr sz="37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7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37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700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7847" y="9181285"/>
            <a:ext cx="32067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72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414" y="9192691"/>
            <a:ext cx="10115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i="1" spc="60" dirty="0">
                <a:solidFill>
                  <a:srgbClr val="FFFFFF"/>
                </a:solidFill>
                <a:latin typeface="Arial"/>
                <a:cs typeface="Arial"/>
              </a:rPr>
              <a:t>10/28/2023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1671955">
              <a:lnSpc>
                <a:spcPct val="100000"/>
              </a:lnSpc>
              <a:spcBef>
                <a:spcPts val="100"/>
              </a:spcBef>
            </a:pPr>
            <a:r>
              <a:rPr dirty="0"/>
              <a:t>OVERLAY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7587" y="1271092"/>
            <a:ext cx="11466830" cy="739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95"/>
              </a:spcBef>
            </a:pPr>
            <a:r>
              <a:rPr sz="4300" spc="-484" dirty="0">
                <a:solidFill>
                  <a:srgbClr val="FFFFFF"/>
                </a:solidFill>
                <a:latin typeface="Arial MT"/>
                <a:cs typeface="Arial MT"/>
              </a:rPr>
              <a:t>EXAMPLE</a:t>
            </a:r>
            <a:endParaRPr sz="4300">
              <a:latin typeface="Arial MT"/>
              <a:cs typeface="Arial MT"/>
            </a:endParaRPr>
          </a:p>
          <a:p>
            <a:pPr marL="500380" marR="6985" indent="-487680">
              <a:lnSpc>
                <a:spcPct val="140100"/>
              </a:lnSpc>
              <a:spcBef>
                <a:spcPts val="4460"/>
              </a:spcBef>
              <a:buClr>
                <a:srgbClr val="DC9E1F"/>
              </a:buClr>
              <a:buFont typeface="Arial MT"/>
              <a:buChar char="•"/>
              <a:tabLst>
                <a:tab pos="50038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Suppose</a:t>
            </a:r>
            <a:r>
              <a:rPr sz="30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0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consisting</a:t>
            </a:r>
            <a:r>
              <a:rPr sz="30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five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subprograms</a:t>
            </a:r>
            <a:r>
              <a:rPr sz="3000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(A{20k},B{20k},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C{30k},</a:t>
            </a:r>
            <a:r>
              <a:rPr sz="30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D{10k},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E{20k})</a:t>
            </a:r>
            <a:r>
              <a:rPr sz="30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0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require</a:t>
            </a:r>
            <a:r>
              <a:rPr sz="30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100K</a:t>
            </a: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bytes</a:t>
            </a:r>
            <a:r>
              <a:rPr sz="30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core.</a:t>
            </a:r>
            <a:endParaRPr sz="3000">
              <a:latin typeface="Times New Roman"/>
              <a:cs typeface="Times New Roman"/>
            </a:endParaRPr>
          </a:p>
          <a:p>
            <a:pPr marL="1068705" lvl="1" indent="-407034">
              <a:lnSpc>
                <a:spcPct val="100000"/>
              </a:lnSpc>
              <a:spcBef>
                <a:spcPts val="3060"/>
              </a:spcBef>
              <a:buClr>
                <a:srgbClr val="DC9E1F"/>
              </a:buClr>
              <a:buFont typeface="Arial MT"/>
              <a:buChar char="•"/>
              <a:tabLst>
                <a:tab pos="106870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Subprogram A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30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calls</a:t>
            </a:r>
            <a:r>
              <a:rPr sz="30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B,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E;</a:t>
            </a:r>
            <a:endParaRPr sz="3000">
              <a:latin typeface="Times New Roman"/>
              <a:cs typeface="Times New Roman"/>
            </a:endParaRPr>
          </a:p>
          <a:p>
            <a:pPr marL="1068705" lvl="1" indent="-407034">
              <a:lnSpc>
                <a:spcPct val="100000"/>
              </a:lnSpc>
              <a:spcBef>
                <a:spcPts val="3060"/>
              </a:spcBef>
              <a:buClr>
                <a:srgbClr val="DC9E1F"/>
              </a:buClr>
              <a:buFont typeface="Arial MT"/>
              <a:buChar char="•"/>
              <a:tabLst>
                <a:tab pos="106870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subprogram</a:t>
            </a:r>
            <a:r>
              <a:rPr sz="30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300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calls</a:t>
            </a: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E;</a:t>
            </a:r>
            <a:endParaRPr sz="3000">
              <a:latin typeface="Times New Roman"/>
              <a:cs typeface="Times New Roman"/>
            </a:endParaRPr>
          </a:p>
          <a:p>
            <a:pPr marL="1068705" lvl="1" indent="-407034">
              <a:lnSpc>
                <a:spcPct val="100000"/>
              </a:lnSpc>
              <a:spcBef>
                <a:spcPts val="3065"/>
              </a:spcBef>
              <a:buClr>
                <a:srgbClr val="DC9E1F"/>
              </a:buClr>
              <a:buFont typeface="Arial MT"/>
              <a:buChar char="•"/>
              <a:tabLst>
                <a:tab pos="106870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subprogram</a:t>
            </a: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0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30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calls</a:t>
            </a:r>
            <a:r>
              <a:rPr sz="30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000">
              <a:latin typeface="Times New Roman"/>
              <a:cs typeface="Times New Roman"/>
            </a:endParaRPr>
          </a:p>
          <a:p>
            <a:pPr marL="1068705" lvl="1" indent="-407034">
              <a:lnSpc>
                <a:spcPct val="100000"/>
              </a:lnSpc>
              <a:spcBef>
                <a:spcPts val="3060"/>
              </a:spcBef>
              <a:buClr>
                <a:srgbClr val="DC9E1F"/>
              </a:buClr>
              <a:buFont typeface="Arial MT"/>
              <a:buChar char="•"/>
              <a:tabLst>
                <a:tab pos="106870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subprogram</a:t>
            </a:r>
            <a:r>
              <a:rPr sz="30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0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30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30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call</a:t>
            </a:r>
            <a:r>
              <a:rPr sz="30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30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30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routines</a:t>
            </a:r>
            <a:endParaRPr sz="3000">
              <a:latin typeface="Times New Roman"/>
              <a:cs typeface="Times New Roman"/>
            </a:endParaRPr>
          </a:p>
          <a:p>
            <a:pPr marL="500380" marR="5080" indent="-487680">
              <a:lnSpc>
                <a:spcPct val="140000"/>
              </a:lnSpc>
              <a:spcBef>
                <a:spcPts val="1620"/>
              </a:spcBef>
              <a:buClr>
                <a:srgbClr val="DC9E1F"/>
              </a:buClr>
              <a:buFont typeface="Arial MT"/>
              <a:buChar char="•"/>
              <a:tabLst>
                <a:tab pos="500380" algn="l"/>
                <a:tab pos="1454150" algn="l"/>
                <a:tab pos="2239010" algn="l"/>
                <a:tab pos="4156075" algn="l"/>
                <a:tab pos="4607560" algn="l"/>
                <a:tab pos="5361940" algn="l"/>
                <a:tab pos="5833110" algn="l"/>
                <a:tab pos="6504940" algn="l"/>
                <a:tab pos="7571740" algn="l"/>
                <a:tab pos="8068945" algn="l"/>
                <a:tab pos="8980170" algn="l"/>
                <a:tab pos="9652635" algn="l"/>
                <a:tab pos="10648950" algn="l"/>
              </a:tabLst>
            </a:pP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Note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procedures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never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time;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neither</a:t>
            </a:r>
            <a:r>
              <a:rPr sz="30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E.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7847" y="9181285"/>
            <a:ext cx="32067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64"/>
              </a:lnSpc>
            </a:pP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73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414" y="9192691"/>
            <a:ext cx="10115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i="1" spc="60" dirty="0">
                <a:solidFill>
                  <a:srgbClr val="FFFFFF"/>
                </a:solidFill>
                <a:latin typeface="Arial"/>
                <a:cs typeface="Arial"/>
              </a:rPr>
              <a:t>10/28/2023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1671955">
              <a:lnSpc>
                <a:spcPct val="100000"/>
              </a:lnSpc>
              <a:spcBef>
                <a:spcPts val="100"/>
              </a:spcBef>
            </a:pPr>
            <a:r>
              <a:rPr dirty="0"/>
              <a:t>OVERLAY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7114" y="9193985"/>
            <a:ext cx="28409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  <a:tabLst>
                <a:tab pos="2608580" algn="l"/>
              </a:tabLst>
            </a:pPr>
            <a:r>
              <a:rPr sz="2100" i="1" spc="89" baseline="3968" dirty="0">
                <a:solidFill>
                  <a:srgbClr val="FFFFFF"/>
                </a:solidFill>
                <a:latin typeface="Arial"/>
                <a:cs typeface="Arial"/>
              </a:rPr>
              <a:t>10/28/2023</a:t>
            </a:r>
            <a:r>
              <a:rPr sz="2100" i="1" baseline="396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74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599"/>
            <a:ext cx="13004292" cy="87629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1671955">
              <a:lnSpc>
                <a:spcPct val="100000"/>
              </a:lnSpc>
              <a:spcBef>
                <a:spcPts val="100"/>
              </a:spcBef>
            </a:pPr>
            <a:r>
              <a:rPr dirty="0"/>
              <a:t>OVERLAY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54414" y="9175801"/>
            <a:ext cx="1011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60" dirty="0">
                <a:solidFill>
                  <a:srgbClr val="FFFFFF"/>
                </a:solidFill>
                <a:latin typeface="Arial"/>
                <a:cs typeface="Arial"/>
              </a:rPr>
              <a:t>10/28/2023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7" y="9162084"/>
            <a:ext cx="257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75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989" y="247650"/>
            <a:ext cx="12504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ADVANTAGES</a:t>
            </a:r>
            <a:r>
              <a:rPr sz="4800" spc="160" dirty="0"/>
              <a:t> </a:t>
            </a:r>
            <a:r>
              <a:rPr sz="4800" dirty="0"/>
              <a:t>OF</a:t>
            </a:r>
            <a:r>
              <a:rPr sz="4800" spc="175" dirty="0"/>
              <a:t> </a:t>
            </a:r>
            <a:r>
              <a:rPr sz="4800" dirty="0"/>
              <a:t>OVERLAY</a:t>
            </a:r>
            <a:r>
              <a:rPr sz="4800" spc="170" dirty="0"/>
              <a:t> </a:t>
            </a:r>
            <a:r>
              <a:rPr sz="4800" spc="-10" dirty="0"/>
              <a:t>STRUCTURE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66522" y="1385062"/>
            <a:ext cx="12554585" cy="6960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2185670" algn="l"/>
                <a:tab pos="3616960" algn="l"/>
                <a:tab pos="5467350" algn="l"/>
                <a:tab pos="6925945" algn="l"/>
                <a:tab pos="7880350" algn="l"/>
                <a:tab pos="9236710" algn="l"/>
                <a:tab pos="10754995" algn="l"/>
                <a:tab pos="11186160" algn="l"/>
                <a:tab pos="12099290" algn="l"/>
              </a:tabLst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utilization: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Overlays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allow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share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 marL="527685" marR="6350">
              <a:lnSpc>
                <a:spcPts val="6720"/>
              </a:lnSpc>
              <a:spcBef>
                <a:spcPts val="785"/>
              </a:spcBef>
              <a:tabLst>
                <a:tab pos="1440815" algn="l"/>
                <a:tab pos="2824480" algn="l"/>
                <a:tab pos="4201160" algn="l"/>
                <a:tab pos="5270500" algn="l"/>
                <a:tab pos="6938009" algn="l"/>
                <a:tab pos="8312784" algn="l"/>
                <a:tab pos="9962515" algn="l"/>
                <a:tab pos="10657205" algn="l"/>
                <a:tab pos="12099290" algn="l"/>
              </a:tabLst>
            </a:pP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space,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increasing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utilization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reducing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additional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memory.</a:t>
            </a:r>
            <a:endParaRPr sz="2800">
              <a:latin typeface="Times New Roman"/>
              <a:cs typeface="Times New Roman"/>
            </a:endParaRPr>
          </a:p>
          <a:p>
            <a:pPr marL="527685" marR="8255" indent="-515620">
              <a:lnSpc>
                <a:spcPct val="200100"/>
              </a:lnSpc>
              <a:spcBef>
                <a:spcPts val="620"/>
              </a:spcBef>
              <a:buAutoNum type="arabicPeriod" startAt="2"/>
              <a:tabLst>
                <a:tab pos="527685" algn="l"/>
                <a:tab pos="2062480" algn="l"/>
                <a:tab pos="2914650" algn="l"/>
                <a:tab pos="3908425" algn="l"/>
                <a:tab pos="4818380" algn="l"/>
                <a:tab pos="5447665" algn="l"/>
                <a:tab pos="7044690" algn="l"/>
                <a:tab pos="7941309" algn="l"/>
                <a:tab pos="8430260" algn="l"/>
                <a:tab pos="8776335" algn="l"/>
                <a:tab pos="10192385" algn="l"/>
                <a:tab pos="10821670" algn="l"/>
                <a:tab pos="11974195" algn="l"/>
              </a:tabLst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Reduced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load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time: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necessary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parts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loaded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memory,</a:t>
            </a:r>
            <a:r>
              <a:rPr sz="28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reducing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load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increasing</a:t>
            </a:r>
            <a:r>
              <a:rPr sz="28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performance.</a:t>
            </a:r>
            <a:endParaRPr sz="2800">
              <a:latin typeface="Times New Roman"/>
              <a:cs typeface="Times New Roman"/>
            </a:endParaRPr>
          </a:p>
          <a:p>
            <a:pPr marL="527685" marR="7620" indent="-515620">
              <a:lnSpc>
                <a:spcPct val="200100"/>
              </a:lnSpc>
              <a:spcBef>
                <a:spcPts val="1385"/>
              </a:spcBef>
              <a:buAutoNum type="arabicPeriod" startAt="2"/>
              <a:tabLst>
                <a:tab pos="527685" algn="l"/>
                <a:tab pos="2184400" algn="l"/>
                <a:tab pos="9495790" algn="l"/>
              </a:tabLst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Improved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reliability:</a:t>
            </a:r>
            <a:r>
              <a:rPr sz="2800" b="1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Overlays</a:t>
            </a:r>
            <a:r>
              <a:rPr sz="2800" spc="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reduce</a:t>
            </a:r>
            <a:r>
              <a:rPr sz="28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risk</a:t>
            </a:r>
            <a:r>
              <a:rPr sz="28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overflow,</a:t>
            </a:r>
            <a:r>
              <a:rPr sz="28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8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cause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crashes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loss.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  <a:buAutoNum type="arabicPeriod" startAt="2"/>
            </a:pP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 startAt="2"/>
              <a:tabLst>
                <a:tab pos="52768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Reduce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522" y="8925559"/>
            <a:ext cx="4198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5.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	Reduce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54414" y="9175801"/>
            <a:ext cx="1011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60" dirty="0">
                <a:solidFill>
                  <a:srgbClr val="FFFFFF"/>
                </a:solidFill>
                <a:latin typeface="Arial"/>
                <a:cs typeface="Arial"/>
              </a:rPr>
              <a:t>10/28/2023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7" y="9162084"/>
            <a:ext cx="257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76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661" y="249173"/>
            <a:ext cx="124199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DISADVANTAGES</a:t>
            </a:r>
            <a:r>
              <a:rPr sz="4400" spc="105" dirty="0"/>
              <a:t> </a:t>
            </a:r>
            <a:r>
              <a:rPr sz="4400" dirty="0"/>
              <a:t>OF</a:t>
            </a:r>
            <a:r>
              <a:rPr sz="4400" spc="125" dirty="0"/>
              <a:t> </a:t>
            </a:r>
            <a:r>
              <a:rPr sz="4400" dirty="0"/>
              <a:t>OVERLAY</a:t>
            </a:r>
            <a:r>
              <a:rPr sz="4400" spc="190" dirty="0"/>
              <a:t> </a:t>
            </a:r>
            <a:r>
              <a:rPr sz="4400" spc="-10" dirty="0"/>
              <a:t>STRUCTURE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66522" y="1011071"/>
            <a:ext cx="12552680" cy="813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7620" indent="-515620" algn="just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Complexity:</a:t>
            </a:r>
            <a:r>
              <a:rPr sz="2800" b="1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Overlays</a:t>
            </a:r>
            <a:r>
              <a:rPr sz="2800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8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complex</a:t>
            </a:r>
            <a:r>
              <a:rPr sz="2800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implement</a:t>
            </a:r>
            <a:r>
              <a:rPr sz="28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manage,</a:t>
            </a:r>
            <a:r>
              <a:rPr sz="2800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especially</a:t>
            </a:r>
            <a:r>
              <a:rPr sz="28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large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programs.</a:t>
            </a:r>
            <a:endParaRPr sz="2800">
              <a:latin typeface="Times New Roman"/>
              <a:cs typeface="Times New Roman"/>
            </a:endParaRPr>
          </a:p>
          <a:p>
            <a:pPr marL="526415" marR="5080" indent="-514350" algn="just">
              <a:lnSpc>
                <a:spcPct val="150000"/>
              </a:lnSpc>
              <a:spcBef>
                <a:spcPts val="1405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sz="2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overhead:</a:t>
            </a:r>
            <a:r>
              <a:rPr sz="2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loading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unloading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overlays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can 	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increased</a:t>
            </a:r>
            <a:r>
              <a:rPr sz="28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CPU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disk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usage,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slow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down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performance.</a:t>
            </a:r>
            <a:endParaRPr sz="2800">
              <a:latin typeface="Times New Roman"/>
              <a:cs typeface="Times New Roman"/>
            </a:endParaRPr>
          </a:p>
          <a:p>
            <a:pPr marL="527685" marR="7620" indent="-515620" algn="just">
              <a:lnSpc>
                <a:spcPct val="150000"/>
              </a:lnSpc>
              <a:spcBef>
                <a:spcPts val="1395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Compatibility</a:t>
            </a:r>
            <a:r>
              <a:rPr sz="2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Overlays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800" spc="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2800" spc="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software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configurations,</a:t>
            </a:r>
            <a:r>
              <a:rPr sz="2800" spc="3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making</a:t>
            </a:r>
            <a:r>
              <a:rPr sz="2800" spc="3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800" spc="3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difficult</a:t>
            </a:r>
            <a:r>
              <a:rPr sz="2800" spc="3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3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ensure</a:t>
            </a:r>
            <a:r>
              <a:rPr sz="2800" spc="3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compatibility</a:t>
            </a:r>
            <a:r>
              <a:rPr sz="2800" spc="3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across</a:t>
            </a:r>
            <a:r>
              <a:rPr sz="2800" spc="3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 systems.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85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Overlap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map</a:t>
            </a:r>
            <a:r>
              <a:rPr sz="2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specified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programmer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85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Programmer</a:t>
            </a:r>
            <a:r>
              <a:rPr sz="28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2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sz="2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28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requirement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70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Overlapped</a:t>
            </a:r>
            <a:r>
              <a:rPr sz="28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completely</a:t>
            </a:r>
            <a:r>
              <a:rPr sz="28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disjoint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85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Programming</a:t>
            </a:r>
            <a:r>
              <a:rPr sz="28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28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overlays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r>
              <a:rPr sz="2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complex</a:t>
            </a:r>
            <a:r>
              <a:rPr sz="2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possible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" y="86360"/>
            <a:ext cx="124948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78275" marR="5080" indent="-396621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00"/>
                </a:solidFill>
              </a:rPr>
              <a:t>What</a:t>
            </a:r>
            <a:r>
              <a:rPr sz="4000" spc="55" dirty="0">
                <a:solidFill>
                  <a:srgbClr val="FFFF00"/>
                </a:solidFill>
              </a:rPr>
              <a:t> </a:t>
            </a:r>
            <a:r>
              <a:rPr sz="4000" dirty="0">
                <a:solidFill>
                  <a:srgbClr val="FFFF00"/>
                </a:solidFill>
              </a:rPr>
              <a:t>is</a:t>
            </a:r>
            <a:r>
              <a:rPr sz="4000" spc="40" dirty="0">
                <a:solidFill>
                  <a:srgbClr val="FFFF00"/>
                </a:solidFill>
              </a:rPr>
              <a:t> </a:t>
            </a:r>
            <a:r>
              <a:rPr sz="4000" dirty="0">
                <a:solidFill>
                  <a:srgbClr val="FFFF00"/>
                </a:solidFill>
              </a:rPr>
              <a:t>linker?</a:t>
            </a:r>
            <a:r>
              <a:rPr sz="4000" spc="65" dirty="0">
                <a:solidFill>
                  <a:srgbClr val="FFFF00"/>
                </a:solidFill>
              </a:rPr>
              <a:t> </a:t>
            </a:r>
            <a:r>
              <a:rPr sz="4000" dirty="0">
                <a:solidFill>
                  <a:srgbClr val="FFFF00"/>
                </a:solidFill>
              </a:rPr>
              <a:t>Why</a:t>
            </a:r>
            <a:r>
              <a:rPr sz="4000" spc="55" dirty="0">
                <a:solidFill>
                  <a:srgbClr val="FFFF00"/>
                </a:solidFill>
              </a:rPr>
              <a:t> </a:t>
            </a:r>
            <a:r>
              <a:rPr sz="4000" dirty="0">
                <a:solidFill>
                  <a:srgbClr val="FFFF00"/>
                </a:solidFill>
              </a:rPr>
              <a:t>program</a:t>
            </a:r>
            <a:r>
              <a:rPr sz="4000" spc="50" dirty="0">
                <a:solidFill>
                  <a:srgbClr val="FFFF00"/>
                </a:solidFill>
              </a:rPr>
              <a:t> </a:t>
            </a:r>
            <a:r>
              <a:rPr sz="4000" dirty="0">
                <a:solidFill>
                  <a:srgbClr val="FFFF00"/>
                </a:solidFill>
              </a:rPr>
              <a:t>relocation</a:t>
            </a:r>
            <a:r>
              <a:rPr sz="4000" spc="60" dirty="0">
                <a:solidFill>
                  <a:srgbClr val="FFFF00"/>
                </a:solidFill>
              </a:rPr>
              <a:t> </a:t>
            </a:r>
            <a:r>
              <a:rPr sz="4000" dirty="0">
                <a:solidFill>
                  <a:srgbClr val="FFFF00"/>
                </a:solidFill>
              </a:rPr>
              <a:t>is</a:t>
            </a:r>
            <a:r>
              <a:rPr sz="4000" spc="50" dirty="0">
                <a:solidFill>
                  <a:srgbClr val="FFFF00"/>
                </a:solidFill>
              </a:rPr>
              <a:t> </a:t>
            </a:r>
            <a:r>
              <a:rPr sz="4000" dirty="0">
                <a:solidFill>
                  <a:srgbClr val="FFFF00"/>
                </a:solidFill>
              </a:rPr>
              <a:t>required</a:t>
            </a:r>
            <a:r>
              <a:rPr sz="4000" spc="70" dirty="0">
                <a:solidFill>
                  <a:srgbClr val="FFFF00"/>
                </a:solidFill>
              </a:rPr>
              <a:t> </a:t>
            </a:r>
            <a:r>
              <a:rPr sz="4000" spc="-25" dirty="0">
                <a:solidFill>
                  <a:srgbClr val="FFFF00"/>
                </a:solidFill>
              </a:rPr>
              <a:t>and </a:t>
            </a:r>
            <a:r>
              <a:rPr sz="4000" dirty="0">
                <a:solidFill>
                  <a:srgbClr val="FFFF00"/>
                </a:solidFill>
              </a:rPr>
              <a:t>how</a:t>
            </a:r>
            <a:r>
              <a:rPr sz="4000" spc="40" dirty="0">
                <a:solidFill>
                  <a:srgbClr val="FFFF00"/>
                </a:solidFill>
              </a:rPr>
              <a:t> </a:t>
            </a:r>
            <a:r>
              <a:rPr sz="4000" dirty="0">
                <a:solidFill>
                  <a:srgbClr val="FFFF00"/>
                </a:solidFill>
              </a:rPr>
              <a:t>is</a:t>
            </a:r>
            <a:r>
              <a:rPr sz="4000" spc="55" dirty="0">
                <a:solidFill>
                  <a:srgbClr val="FFFF00"/>
                </a:solidFill>
              </a:rPr>
              <a:t> </a:t>
            </a:r>
            <a:r>
              <a:rPr sz="4000" dirty="0">
                <a:solidFill>
                  <a:srgbClr val="FFFF00"/>
                </a:solidFill>
              </a:rPr>
              <a:t>it</a:t>
            </a:r>
            <a:r>
              <a:rPr sz="4000" spc="40" dirty="0">
                <a:solidFill>
                  <a:srgbClr val="FFFF00"/>
                </a:solidFill>
              </a:rPr>
              <a:t> </a:t>
            </a:r>
            <a:r>
              <a:rPr sz="4000" spc="-10" dirty="0">
                <a:solidFill>
                  <a:srgbClr val="FFFF00"/>
                </a:solidFill>
              </a:rPr>
              <a:t>performed?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50952" y="908639"/>
            <a:ext cx="12678410" cy="851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 algn="just">
              <a:lnSpc>
                <a:spcPct val="15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36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usable</a:t>
            </a:r>
            <a:r>
              <a:rPr sz="3600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r>
              <a:rPr sz="3600" spc="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36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3600" spc="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3600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600" spc="3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36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3600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/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subroutines.</a:t>
            </a:r>
            <a:r>
              <a:rPr sz="36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36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3600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could</a:t>
            </a:r>
            <a:r>
              <a:rPr sz="36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6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either</a:t>
            </a:r>
            <a:r>
              <a:rPr sz="36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3600" spc="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3600" spc="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6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sz="3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functions.</a:t>
            </a:r>
            <a:endParaRPr sz="36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50000"/>
              </a:lnSpc>
              <a:spcBef>
                <a:spcPts val="1405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600" spc="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example,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consider</a:t>
            </a:r>
            <a:r>
              <a:rPr sz="3600" spc="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r>
              <a:rPr sz="3600" spc="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spc="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600" spc="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sz="3600" spc="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229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3600" spc="229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contain</a:t>
            </a:r>
            <a:r>
              <a:rPr sz="3600" spc="24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calls</a:t>
            </a:r>
            <a:r>
              <a:rPr sz="3600" spc="24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600" spc="2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3600" spc="24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3600" spc="229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printf(</a:t>
            </a:r>
            <a:r>
              <a:rPr sz="3600" spc="22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).</a:t>
            </a:r>
            <a:r>
              <a:rPr sz="3600" spc="229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During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execution</a:t>
            </a:r>
            <a:r>
              <a:rPr sz="36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main</a:t>
            </a:r>
            <a:r>
              <a:rPr sz="3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calls</a:t>
            </a:r>
            <a:r>
              <a:rPr sz="36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endParaRPr sz="3600">
              <a:latin typeface="Times New Roman"/>
              <a:cs typeface="Times New Roman"/>
            </a:endParaRPr>
          </a:p>
          <a:p>
            <a:pPr marL="12700" marR="13335" indent="567055">
              <a:lnSpc>
                <a:spcPct val="100000"/>
              </a:lnSpc>
              <a:spcBef>
                <a:spcPts val="2175"/>
              </a:spcBef>
              <a:buAutoNum type="arabicParenR"/>
              <a:tabLst>
                <a:tab pos="579755" algn="l"/>
                <a:tab pos="1481455" algn="l"/>
                <a:tab pos="2981325" algn="l"/>
                <a:tab pos="4557395" algn="l"/>
                <a:tab pos="4605020" algn="l"/>
                <a:tab pos="5923280" algn="l"/>
                <a:tab pos="7499350" algn="l"/>
                <a:tab pos="8067675" algn="l"/>
                <a:tab pos="9820275" algn="l"/>
                <a:tab pos="11263630" algn="l"/>
                <a:tab pos="11806555" algn="l"/>
              </a:tabLst>
            </a:pP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linking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makes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modules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known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r>
              <a:rPr sz="36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	control</a:t>
            </a:r>
            <a:r>
              <a:rPr sz="36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takes</a:t>
            </a:r>
            <a:r>
              <a:rPr sz="3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place.</a:t>
            </a:r>
            <a:endParaRPr sz="36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1405"/>
              </a:spcBef>
              <a:buAutoNum type="arabicParenR"/>
              <a:tabLst>
                <a:tab pos="517525" algn="l"/>
              </a:tabLst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Passing</a:t>
            </a:r>
            <a:r>
              <a:rPr sz="3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parameters</a:t>
            </a:r>
            <a:r>
              <a:rPr sz="36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6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handled</a:t>
            </a:r>
            <a:r>
              <a:rPr sz="3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6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linker.</a:t>
            </a:r>
            <a:endParaRPr sz="3600">
              <a:latin typeface="Times New Roman"/>
              <a:cs typeface="Times New Roman"/>
            </a:endParaRPr>
          </a:p>
          <a:p>
            <a:pPr marL="12700" marR="5080" indent="556260">
              <a:lnSpc>
                <a:spcPct val="100000"/>
              </a:lnSpc>
              <a:spcBef>
                <a:spcPts val="1395"/>
              </a:spcBef>
              <a:buAutoNum type="arabicParenR"/>
              <a:tabLst>
                <a:tab pos="568960" algn="l"/>
                <a:tab pos="1303655" algn="l"/>
                <a:tab pos="2974975" algn="l"/>
                <a:tab pos="4645660" algn="l"/>
                <a:tab pos="5459730" algn="l"/>
                <a:tab pos="6068060" algn="l"/>
                <a:tab pos="7633334" algn="l"/>
                <a:tab pos="8163559" algn="l"/>
                <a:tab pos="9004935" algn="l"/>
                <a:tab pos="10567035" algn="l"/>
                <a:tab pos="11407140" algn="l"/>
                <a:tab pos="12221210" algn="l"/>
              </a:tabLst>
            </a:pP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external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3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another</a:t>
            </a:r>
            <a:r>
              <a:rPr sz="36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module.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357" y="80264"/>
            <a:ext cx="104495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SELF</a:t>
            </a:r>
            <a:r>
              <a:rPr sz="5400" spc="65" dirty="0"/>
              <a:t> </a:t>
            </a:r>
            <a:r>
              <a:rPr sz="5400" dirty="0"/>
              <a:t>RELOCATING</a:t>
            </a:r>
            <a:r>
              <a:rPr sz="5400" spc="105" dirty="0"/>
              <a:t> </a:t>
            </a:r>
            <a:r>
              <a:rPr sz="5400" spc="-10" dirty="0"/>
              <a:t>PROGRAM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250952" y="908639"/>
            <a:ext cx="12672060" cy="861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7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relocatibility</a:t>
            </a:r>
            <a:r>
              <a:rPr sz="3600" spc="84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refers</a:t>
            </a:r>
            <a:r>
              <a:rPr sz="3600" spc="7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600" spc="7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7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ability</a:t>
            </a:r>
            <a:r>
              <a:rPr sz="3600" spc="8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600" spc="7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load</a:t>
            </a:r>
            <a:r>
              <a:rPr sz="3600" spc="7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600" spc="7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execute</a:t>
            </a:r>
            <a:r>
              <a:rPr sz="3600" spc="7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3600" spc="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5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3600" spc="5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3600" spc="5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arbitrary</a:t>
            </a:r>
            <a:r>
              <a:rPr sz="3600" spc="5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r>
              <a:rPr sz="3600" spc="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spc="5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3600" spc="5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600" spc="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opposed</a:t>
            </a:r>
            <a:r>
              <a:rPr sz="3600" spc="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600" spc="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fixed</a:t>
            </a:r>
            <a:r>
              <a:rPr sz="3600" spc="4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3600" spc="48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spc="49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locations</a:t>
            </a:r>
            <a:r>
              <a:rPr sz="3600" spc="5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specified</a:t>
            </a:r>
            <a:r>
              <a:rPr sz="3600" spc="5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3600" spc="48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49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sz="3600" spc="50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depending</a:t>
            </a:r>
            <a:r>
              <a:rPr sz="3600" spc="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3600" spc="5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3600" spc="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600" spc="4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3600" spc="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mapping</a:t>
            </a:r>
            <a:r>
              <a:rPr sz="3600" spc="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3600" spc="5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virtual</a:t>
            </a:r>
            <a:r>
              <a:rPr sz="3600" spc="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address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36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6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r>
              <a:rPr sz="36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sz="36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36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takes</a:t>
            </a:r>
            <a:r>
              <a:rPr sz="36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place</a:t>
            </a:r>
            <a:r>
              <a:rPr sz="36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36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relocation:</a:t>
            </a:r>
            <a:endParaRPr sz="3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16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(a)</a:t>
            </a:r>
            <a:r>
              <a:rPr sz="3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Static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(b)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50000"/>
              </a:lnSpc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1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relocating</a:t>
            </a:r>
            <a:r>
              <a:rPr sz="3600" spc="4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4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600" spc="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perform</a:t>
            </a:r>
            <a:r>
              <a:rPr sz="3600" spc="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relocation</a:t>
            </a:r>
            <a:r>
              <a:rPr sz="3600" spc="15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itself.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3600" spc="14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relocating</a:t>
            </a:r>
            <a:r>
              <a:rPr sz="3600" spc="15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3600" spc="14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contain</a:t>
            </a:r>
            <a:r>
              <a:rPr sz="3600" spc="15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relocating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logic,</a:t>
            </a:r>
            <a:r>
              <a:rPr sz="3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3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linker</a:t>
            </a:r>
            <a:r>
              <a:rPr sz="36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that.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61" y="80264"/>
            <a:ext cx="1283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STATIC</a:t>
            </a:r>
            <a:r>
              <a:rPr sz="5400" spc="50" dirty="0"/>
              <a:t> </a:t>
            </a:r>
            <a:r>
              <a:rPr sz="5400" dirty="0"/>
              <a:t>&amp;</a:t>
            </a:r>
            <a:r>
              <a:rPr sz="5400" spc="45" dirty="0"/>
              <a:t> </a:t>
            </a:r>
            <a:r>
              <a:rPr sz="5400" dirty="0"/>
              <a:t>DYNAMIC</a:t>
            </a:r>
            <a:r>
              <a:rPr sz="5400" spc="55" dirty="0"/>
              <a:t> </a:t>
            </a:r>
            <a:r>
              <a:rPr sz="5400" dirty="0"/>
              <a:t>LINK</a:t>
            </a:r>
            <a:r>
              <a:rPr sz="5400" spc="50" dirty="0"/>
              <a:t> </a:t>
            </a:r>
            <a:r>
              <a:rPr sz="5400" spc="-10" dirty="0"/>
              <a:t>LIBRARIES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8739" y="978789"/>
            <a:ext cx="12844145" cy="710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1.</a:t>
            </a:r>
            <a:r>
              <a:rPr sz="4000" b="1" spc="409" dirty="0">
                <a:solidFill>
                  <a:srgbClr val="FFFF00"/>
                </a:solidFill>
                <a:latin typeface="Times New Roman"/>
                <a:cs typeface="Times New Roman"/>
              </a:rPr>
              <a:t>  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Static</a:t>
            </a:r>
            <a:r>
              <a:rPr sz="4000" b="1" spc="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Linking</a:t>
            </a:r>
            <a:r>
              <a:rPr sz="4000" b="1" spc="1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000" b="1" spc="-50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540"/>
              </a:spcBef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7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static</a:t>
            </a:r>
            <a:r>
              <a:rPr sz="4000" spc="81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linker</a:t>
            </a:r>
            <a:r>
              <a:rPr sz="4000" spc="8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takes</a:t>
            </a:r>
            <a:r>
              <a:rPr sz="4000" spc="8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z="4000" spc="8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r>
              <a:rPr sz="4000" spc="8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produced</a:t>
            </a:r>
            <a:r>
              <a:rPr sz="4000" spc="8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4000" spc="8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4000" spc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compiler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sz="4000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sz="4000" spc="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functions</a:t>
            </a:r>
            <a:r>
              <a:rPr sz="4000" spc="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40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produces</a:t>
            </a:r>
            <a:r>
              <a:rPr sz="4000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4000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executable</a:t>
            </a:r>
            <a:r>
              <a:rPr sz="40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file.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40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executable</a:t>
            </a:r>
            <a:r>
              <a:rPr sz="40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sz="40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contains</a:t>
            </a:r>
            <a:r>
              <a:rPr sz="40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copy</a:t>
            </a:r>
            <a:r>
              <a:rPr sz="40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0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every</a:t>
            </a:r>
            <a:r>
              <a:rPr sz="40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subroutine</a:t>
            </a:r>
            <a:r>
              <a:rPr sz="4000" spc="2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(user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40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40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sz="4000" spc="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function.)</a:t>
            </a:r>
            <a:r>
              <a:rPr sz="4000" spc="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40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biggest</a:t>
            </a:r>
            <a:r>
              <a:rPr sz="4000" spc="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disadvantage</a:t>
            </a:r>
            <a:r>
              <a:rPr sz="4000" spc="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000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static</a:t>
            </a:r>
            <a:r>
              <a:rPr sz="4000" spc="9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linking</a:t>
            </a:r>
            <a:r>
              <a:rPr sz="4000" spc="9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4000" spc="9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4000" spc="9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4000" spc="9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executable</a:t>
            </a:r>
            <a:r>
              <a:rPr sz="4000" spc="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sz="4000" spc="9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contains  its</a:t>
            </a:r>
            <a:r>
              <a:rPr sz="4000" spc="9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Times New Roman"/>
                <a:cs typeface="Times New Roman"/>
              </a:rPr>
              <a:t>own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copy</a:t>
            </a:r>
            <a:r>
              <a:rPr sz="4000" spc="9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000" spc="9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4000" spc="9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sz="4000" spc="1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routines.</a:t>
            </a:r>
            <a:r>
              <a:rPr sz="4000" spc="9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4000" spc="9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many  programs 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containing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4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sz="4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routines</a:t>
            </a:r>
            <a:r>
              <a:rPr sz="4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4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executed</a:t>
            </a:r>
            <a:r>
              <a:rPr sz="40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4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40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4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wasted.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61" y="80264"/>
            <a:ext cx="1283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STATIC</a:t>
            </a:r>
            <a:r>
              <a:rPr sz="5400" spc="50" dirty="0"/>
              <a:t> </a:t>
            </a:r>
            <a:r>
              <a:rPr sz="5400" dirty="0"/>
              <a:t>&amp;</a:t>
            </a:r>
            <a:r>
              <a:rPr sz="5400" spc="45" dirty="0"/>
              <a:t> </a:t>
            </a:r>
            <a:r>
              <a:rPr sz="5400" dirty="0"/>
              <a:t>DYNAMIC</a:t>
            </a:r>
            <a:r>
              <a:rPr sz="5400" spc="55" dirty="0"/>
              <a:t> </a:t>
            </a:r>
            <a:r>
              <a:rPr sz="5400" dirty="0"/>
              <a:t>LINK</a:t>
            </a:r>
            <a:r>
              <a:rPr sz="5400" spc="50" dirty="0"/>
              <a:t> </a:t>
            </a:r>
            <a:r>
              <a:rPr sz="5400" spc="-10" dirty="0"/>
              <a:t>LIBRARIES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8739" y="799903"/>
            <a:ext cx="12842240" cy="7817484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530225" indent="-517525" algn="just">
              <a:lnSpc>
                <a:spcPct val="100000"/>
              </a:lnSpc>
              <a:spcBef>
                <a:spcPts val="1505"/>
              </a:spcBef>
              <a:buAutoNum type="arabicPeriod" startAt="2"/>
              <a:tabLst>
                <a:tab pos="530225" algn="l"/>
              </a:tabLst>
            </a:pP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Dynamic</a:t>
            </a:r>
            <a:r>
              <a:rPr sz="4000" b="1" spc="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FFFF00"/>
                </a:solidFill>
                <a:latin typeface="Times New Roman"/>
                <a:cs typeface="Times New Roman"/>
              </a:rPr>
              <a:t>Linking</a:t>
            </a:r>
            <a:r>
              <a:rPr sz="4000" b="1" spc="10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4000" b="1" spc="-50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405"/>
              </a:spcBef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sz="4000" spc="6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linking</a:t>
            </a:r>
            <a:r>
              <a:rPr sz="4000" spc="6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defers</a:t>
            </a:r>
            <a:r>
              <a:rPr sz="4000" spc="6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much</a:t>
            </a:r>
            <a:r>
              <a:rPr sz="4000" spc="6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4000" spc="6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4000" spc="6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linking</a:t>
            </a:r>
            <a:r>
              <a:rPr sz="4000" spc="6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4000" spc="6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until</a:t>
            </a:r>
            <a:r>
              <a:rPr sz="4000" spc="6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4000" spc="6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starts</a:t>
            </a:r>
            <a:r>
              <a:rPr sz="4000" spc="69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running.</a:t>
            </a:r>
            <a:r>
              <a:rPr sz="4000" spc="67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sz="4000" spc="6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linking</a:t>
            </a:r>
            <a:r>
              <a:rPr sz="4000" spc="68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involves</a:t>
            </a:r>
            <a:r>
              <a:rPr sz="4000" spc="68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4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steps:</a:t>
            </a:r>
            <a:endParaRPr sz="4000">
              <a:latin typeface="Times New Roman"/>
              <a:cs typeface="Times New Roman"/>
            </a:endParaRPr>
          </a:p>
          <a:p>
            <a:pPr marL="12700" marR="7620" lvl="1" indent="599440" algn="just">
              <a:lnSpc>
                <a:spcPct val="150000"/>
              </a:lnSpc>
              <a:spcBef>
                <a:spcPts val="530"/>
              </a:spcBef>
              <a:buAutoNum type="arabicParenR"/>
              <a:tabLst>
                <a:tab pos="612140" algn="l"/>
              </a:tabLst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reference</a:t>
            </a:r>
            <a:r>
              <a:rPr sz="4000" spc="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40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4000" spc="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external</a:t>
            </a:r>
            <a:r>
              <a:rPr sz="4000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sz="40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400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run</a:t>
            </a:r>
            <a:r>
              <a:rPr sz="40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400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causes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40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loader</a:t>
            </a:r>
            <a:r>
              <a:rPr sz="4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4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4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40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target</a:t>
            </a:r>
            <a:r>
              <a:rPr sz="4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sz="4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40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load</a:t>
            </a:r>
            <a:r>
              <a:rPr sz="40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4000">
              <a:latin typeface="Times New Roman"/>
              <a:cs typeface="Times New Roman"/>
            </a:endParaRPr>
          </a:p>
          <a:p>
            <a:pPr marL="572770" lvl="1" indent="-560070" algn="just">
              <a:lnSpc>
                <a:spcPct val="100000"/>
              </a:lnSpc>
              <a:spcBef>
                <a:spcPts val="3804"/>
              </a:spcBef>
              <a:buAutoNum type="arabicParenR"/>
              <a:tabLst>
                <a:tab pos="572770" algn="l"/>
              </a:tabLst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Perform</a:t>
            </a:r>
            <a:r>
              <a:rPr sz="4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relocation</a:t>
            </a:r>
            <a:r>
              <a:rPr sz="40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4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run</a:t>
            </a:r>
            <a:r>
              <a:rPr sz="4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endParaRPr sz="4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50000"/>
              </a:lnSpc>
              <a:spcBef>
                <a:spcPts val="1410"/>
              </a:spcBef>
            </a:pP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sz="4000" spc="25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linking</a:t>
            </a:r>
            <a:r>
              <a:rPr sz="4000" spc="2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permits</a:t>
            </a:r>
            <a:r>
              <a:rPr sz="4000" spc="26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000" spc="24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sz="4000" spc="25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4000" spc="25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load</a:t>
            </a:r>
            <a:r>
              <a:rPr sz="4000" spc="26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4000" spc="25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unload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routines</a:t>
            </a:r>
            <a:r>
              <a:rPr sz="40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40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FFFFFF"/>
                </a:solidFill>
                <a:latin typeface="Times New Roman"/>
                <a:cs typeface="Times New Roman"/>
              </a:rPr>
              <a:t>run</a:t>
            </a:r>
            <a:r>
              <a:rPr sz="40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Times New Roman"/>
                <a:cs typeface="Times New Roman"/>
              </a:rPr>
              <a:t>time.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171" y="-17271"/>
            <a:ext cx="5032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0000CC"/>
                </a:solidFill>
              </a:rPr>
              <a:t>Introduction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218033" y="1037589"/>
            <a:ext cx="12703175" cy="7744459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Loader:-</a:t>
            </a:r>
            <a:endParaRPr sz="3600">
              <a:latin typeface="Times New Roman"/>
              <a:cs typeface="Times New Roman"/>
            </a:endParaRPr>
          </a:p>
          <a:p>
            <a:pPr marL="12700" marR="5080" indent="409575">
              <a:lnSpc>
                <a:spcPct val="100000"/>
              </a:lnSpc>
              <a:spcBef>
                <a:spcPts val="1405"/>
              </a:spcBef>
              <a:buChar char="•"/>
              <a:tabLst>
                <a:tab pos="422275" algn="l"/>
                <a:tab pos="1002665" algn="l"/>
                <a:tab pos="2413000" algn="l"/>
                <a:tab pos="2972435" algn="l"/>
                <a:tab pos="3424554" algn="l"/>
                <a:tab pos="5246370" algn="l"/>
                <a:tab pos="6344920" algn="l"/>
                <a:tab pos="7056755" algn="l"/>
                <a:tab pos="7741284" algn="l"/>
                <a:tab pos="9745345" algn="l"/>
                <a:tab pos="11285220" algn="l"/>
                <a:tab pos="11894820" algn="l"/>
              </a:tabLst>
            </a:pPr>
            <a:r>
              <a:rPr sz="3600" spc="-50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loader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is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50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program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0" dirty="0">
                <a:latin typeface="Times New Roman"/>
                <a:cs typeface="Times New Roman"/>
              </a:rPr>
              <a:t>used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by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an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operating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10" dirty="0">
                <a:latin typeface="Times New Roman"/>
                <a:cs typeface="Times New Roman"/>
              </a:rPr>
              <a:t>system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to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0" dirty="0">
                <a:latin typeface="Times New Roman"/>
                <a:cs typeface="Times New Roman"/>
              </a:rPr>
              <a:t>load </a:t>
            </a:r>
            <a:r>
              <a:rPr sz="3600" dirty="0">
                <a:latin typeface="Times New Roman"/>
                <a:cs typeface="Times New Roman"/>
              </a:rPr>
              <a:t>programs</a:t>
            </a:r>
            <a:r>
              <a:rPr sz="3600" spc="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from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secondary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main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memory</a:t>
            </a:r>
            <a:r>
              <a:rPr sz="3600" spc="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executed.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Linker</a:t>
            </a:r>
            <a:r>
              <a:rPr sz="36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1405"/>
              </a:spcBef>
            </a:pP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3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linker</a:t>
            </a:r>
            <a:r>
              <a:rPr sz="3600" spc="3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3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computer</a:t>
            </a:r>
            <a:r>
              <a:rPr sz="3600" spc="3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3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3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takes</a:t>
            </a:r>
            <a:r>
              <a:rPr sz="3600" spc="3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one</a:t>
            </a:r>
            <a:r>
              <a:rPr sz="3600" spc="3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3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3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object</a:t>
            </a:r>
            <a:r>
              <a:rPr sz="3600" spc="3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files </a:t>
            </a:r>
            <a:r>
              <a:rPr sz="3600" dirty="0">
                <a:latin typeface="Times New Roman"/>
                <a:cs typeface="Times New Roman"/>
              </a:rPr>
              <a:t>generated</a:t>
            </a:r>
            <a:r>
              <a:rPr sz="3600" spc="6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6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6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compiler</a:t>
            </a:r>
            <a:r>
              <a:rPr sz="3600" spc="6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6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combines</a:t>
            </a:r>
            <a:r>
              <a:rPr sz="3600" spc="6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them</a:t>
            </a:r>
            <a:r>
              <a:rPr sz="3600" spc="6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into</a:t>
            </a:r>
            <a:r>
              <a:rPr sz="3600" spc="6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one,</a:t>
            </a:r>
            <a:r>
              <a:rPr sz="3600" spc="6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executable program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8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Debugger</a:t>
            </a:r>
            <a:r>
              <a:rPr sz="3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  <a:spcBef>
                <a:spcPts val="1405"/>
              </a:spcBef>
            </a:pPr>
            <a:r>
              <a:rPr sz="3600" dirty="0">
                <a:latin typeface="Times New Roman"/>
                <a:cs typeface="Times New Roman"/>
              </a:rPr>
              <a:t>Debugger</a:t>
            </a:r>
            <a:r>
              <a:rPr sz="3600" spc="4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3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4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3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30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3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3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test</a:t>
            </a:r>
            <a:r>
              <a:rPr sz="3600" spc="3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35" dirty="0">
                <a:latin typeface="Times New Roman"/>
                <a:cs typeface="Times New Roman"/>
              </a:rPr>
              <a:t> 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30" dirty="0">
                <a:latin typeface="Times New Roman"/>
                <a:cs typeface="Times New Roman"/>
              </a:rPr>
              <a:t>  </a:t>
            </a:r>
            <a:r>
              <a:rPr sz="3600" spc="-10" dirty="0">
                <a:latin typeface="Times New Roman"/>
                <a:cs typeface="Times New Roman"/>
              </a:rPr>
              <a:t>execute </a:t>
            </a:r>
            <a:r>
              <a:rPr sz="3600" dirty="0">
                <a:latin typeface="Times New Roman"/>
                <a:cs typeface="Times New Roman"/>
              </a:rPr>
              <a:t>program</a:t>
            </a:r>
            <a:r>
              <a:rPr sz="3600" spc="1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single</a:t>
            </a:r>
            <a:r>
              <a:rPr sz="3600" spc="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step</a:t>
            </a:r>
            <a:r>
              <a:rPr sz="3600" spc="1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execution.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61" y="80264"/>
            <a:ext cx="12835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STATIC</a:t>
            </a:r>
            <a:r>
              <a:rPr sz="5400" spc="50" dirty="0"/>
              <a:t> </a:t>
            </a:r>
            <a:r>
              <a:rPr sz="5400" dirty="0"/>
              <a:t>&amp;</a:t>
            </a:r>
            <a:r>
              <a:rPr sz="5400" spc="45" dirty="0"/>
              <a:t> </a:t>
            </a:r>
            <a:r>
              <a:rPr sz="5400" dirty="0"/>
              <a:t>DYNAMIC</a:t>
            </a:r>
            <a:r>
              <a:rPr sz="5400" spc="55" dirty="0"/>
              <a:t> </a:t>
            </a:r>
            <a:r>
              <a:rPr sz="5400" dirty="0"/>
              <a:t>LINK</a:t>
            </a:r>
            <a:r>
              <a:rPr sz="5400" spc="50" dirty="0"/>
              <a:t> </a:t>
            </a:r>
            <a:r>
              <a:rPr sz="5400" spc="-10" dirty="0"/>
              <a:t>LIBRARIES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9" y="993392"/>
            <a:ext cx="12971962" cy="8760202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7148" y="80264"/>
            <a:ext cx="6924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LINKER</a:t>
            </a:r>
            <a:r>
              <a:rPr sz="5400" spc="45" dirty="0"/>
              <a:t> </a:t>
            </a:r>
            <a:r>
              <a:rPr sz="5400" dirty="0"/>
              <a:t>VS</a:t>
            </a:r>
            <a:r>
              <a:rPr sz="5400" spc="30" dirty="0"/>
              <a:t> </a:t>
            </a:r>
            <a:r>
              <a:rPr sz="5400" spc="-10" dirty="0"/>
              <a:t>LOADER</a:t>
            </a:r>
            <a:endParaRPr sz="5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7800" y="993406"/>
          <a:ext cx="12649200" cy="866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417830">
                        <a:lnSpc>
                          <a:spcPts val="2900"/>
                        </a:lnSpc>
                        <a:spcBef>
                          <a:spcPts val="1120"/>
                        </a:spcBef>
                        <a:tabLst>
                          <a:tab pos="3959860" algn="l"/>
                          <a:tab pos="8997315" algn="l"/>
                        </a:tabLst>
                      </a:pPr>
                      <a:r>
                        <a:rPr sz="3600" b="1" baseline="39351" dirty="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sz="3600" b="1" spc="-75" baseline="3935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b="1" spc="-37" baseline="3935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3600" b="1" baseline="3935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200" b="1" spc="-10" dirty="0">
                          <a:latin typeface="Times New Roman"/>
                          <a:cs typeface="Times New Roman"/>
                        </a:rPr>
                        <a:t>LINKER</a:t>
                      </a:r>
                      <a:r>
                        <a:rPr sz="32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200" b="1" spc="-10" dirty="0">
                          <a:latin typeface="Times New Roman"/>
                          <a:cs typeface="Times New Roman"/>
                        </a:rPr>
                        <a:t>LOADER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ts val="1939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COMPARISON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2240" marB="0"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D9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485">
                <a:tc>
                  <a:txBody>
                    <a:bodyPr/>
                    <a:lstStyle/>
                    <a:p>
                      <a:pPr marL="2484120" marR="123825" indent="-243903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2484120" algn="l"/>
                          <a:tab pos="7132955" algn="l"/>
                        </a:tabLst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It</a:t>
                      </a:r>
                      <a:r>
                        <a:rPr sz="3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generates</a:t>
                      </a:r>
                      <a:r>
                        <a:rPr sz="3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executable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It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loads</a:t>
                      </a:r>
                      <a:r>
                        <a:rPr sz="3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executable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3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3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the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3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memory.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2484120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program.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485">
                <a:tc>
                  <a:txBody>
                    <a:bodyPr/>
                    <a:lstStyle/>
                    <a:p>
                      <a:pPr marL="2484120" marR="1158240" indent="-243903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2484120" algn="l"/>
                          <a:tab pos="7132955" algn="l"/>
                        </a:tabLst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It</a:t>
                      </a:r>
                      <a:r>
                        <a:rPr sz="3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takes</a:t>
                      </a:r>
                      <a:r>
                        <a:rPr sz="3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3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input,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It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takes</a:t>
                      </a:r>
                      <a:r>
                        <a:rPr sz="3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executable</a:t>
                      </a:r>
                      <a:r>
                        <a:rPr sz="32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module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generated</a:t>
                      </a:r>
                      <a:r>
                        <a:rPr sz="3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3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generated</a:t>
                      </a:r>
                      <a:r>
                        <a:rPr sz="3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linker. assembler.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930">
                <a:tc>
                  <a:txBody>
                    <a:bodyPr/>
                    <a:lstStyle/>
                    <a:p>
                      <a:pPr marL="2484120" marR="572135" indent="-243903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484120" algn="l"/>
                          <a:tab pos="7132955" algn="l"/>
                        </a:tabLst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It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combines</a:t>
                      </a:r>
                      <a:r>
                        <a:rPr sz="3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3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It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allocates</a:t>
                      </a:r>
                      <a:r>
                        <a:rPr sz="3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addresses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 an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modules</a:t>
                      </a:r>
                      <a:r>
                        <a:rPr sz="3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3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3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3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executable</a:t>
                      </a:r>
                      <a:r>
                        <a:rPr sz="3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3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3200" spc="-20" dirty="0">
                          <a:latin typeface="Times New Roman"/>
                          <a:cs typeface="Times New Roman"/>
                        </a:rPr>
                        <a:t> main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generate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3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executable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memory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 execution. module.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0889">
                <a:tc>
                  <a:txBody>
                    <a:bodyPr/>
                    <a:lstStyle/>
                    <a:p>
                      <a:pPr marL="45720" marR="36576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484120" algn="l"/>
                          <a:tab pos="7132955" algn="l"/>
                        </a:tabLst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Type/Approac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Linkage</a:t>
                      </a:r>
                      <a:r>
                        <a:rPr sz="32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Editor,</a:t>
                      </a:r>
                      <a:r>
                        <a:rPr sz="32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Absolute</a:t>
                      </a:r>
                      <a:r>
                        <a:rPr sz="3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loading, 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Relocatable </a:t>
                      </a:r>
                      <a:r>
                        <a:rPr sz="3200" spc="-5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linker.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	loading</a:t>
                      </a:r>
                      <a:r>
                        <a:rPr sz="3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Run-</a:t>
                      </a:r>
                      <a:r>
                        <a:rPr sz="3200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7132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loading.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5" y="0"/>
            <a:ext cx="12985115" cy="65405"/>
          </a:xfrm>
          <a:custGeom>
            <a:avLst/>
            <a:gdLst/>
            <a:ahLst/>
            <a:cxnLst/>
            <a:rect l="l" t="t" r="r" b="b"/>
            <a:pathLst>
              <a:path w="12985115" h="65405">
                <a:moveTo>
                  <a:pt x="0" y="65277"/>
                </a:moveTo>
                <a:lnTo>
                  <a:pt x="12984836" y="65277"/>
                </a:lnTo>
                <a:lnTo>
                  <a:pt x="12984836" y="0"/>
                </a:lnTo>
                <a:lnTo>
                  <a:pt x="0" y="0"/>
                </a:lnTo>
                <a:lnTo>
                  <a:pt x="0" y="65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178"/>
            <a:ext cx="13004800" cy="9726930"/>
          </a:xfrm>
          <a:custGeom>
            <a:avLst/>
            <a:gdLst/>
            <a:ahLst/>
            <a:cxnLst/>
            <a:rect l="l" t="t" r="r" b="b"/>
            <a:pathLst>
              <a:path w="13004800" h="9726930">
                <a:moveTo>
                  <a:pt x="0" y="9691949"/>
                </a:moveTo>
                <a:lnTo>
                  <a:pt x="13004800" y="9691949"/>
                </a:lnTo>
              </a:path>
              <a:path w="13004800" h="9726930">
                <a:moveTo>
                  <a:pt x="19455" y="0"/>
                </a:moveTo>
                <a:lnTo>
                  <a:pt x="19456" y="9691949"/>
                </a:lnTo>
              </a:path>
              <a:path w="13004800" h="9726930">
                <a:moveTo>
                  <a:pt x="12982067" y="34417"/>
                </a:moveTo>
                <a:lnTo>
                  <a:pt x="12982067" y="9726421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638" y="988212"/>
            <a:ext cx="12247245" cy="347662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505"/>
              </a:spcBef>
              <a:buClr>
                <a:srgbClr val="5C5C5C"/>
              </a:buClr>
              <a:buAutoNum type="arabicPeriod"/>
              <a:tabLst>
                <a:tab pos="527685" algn="l"/>
              </a:tabLst>
            </a:pPr>
            <a:r>
              <a:rPr sz="2800" i="1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2"/>
              </a:rPr>
              <a:t>https://www.geeksforgeeks.org/basic-functions-of-</a:t>
            </a:r>
            <a:r>
              <a:rPr sz="2800" i="1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2"/>
              </a:rPr>
              <a:t>loader/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400"/>
              </a:spcBef>
              <a:buClr>
                <a:srgbClr val="5C5C5C"/>
              </a:buClr>
              <a:buAutoNum type="arabicPeriod"/>
              <a:tabLst>
                <a:tab pos="527685" algn="l"/>
              </a:tabLst>
            </a:pPr>
            <a:r>
              <a:rPr sz="2800" i="1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2"/>
              </a:rPr>
              <a:t>https://www.geeksforgeeks.org/loader-in-compiler-</a:t>
            </a:r>
            <a:r>
              <a:rPr sz="2800" i="1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2"/>
              </a:rPr>
              <a:t>design/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395"/>
              </a:spcBef>
              <a:buClr>
                <a:srgbClr val="5C5C5C"/>
              </a:buClr>
              <a:buAutoNum type="arabicPeriod"/>
              <a:tabLst>
                <a:tab pos="527685" algn="l"/>
              </a:tabLst>
            </a:pPr>
            <a:r>
              <a:rPr sz="2800" i="1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3"/>
              </a:rPr>
              <a:t>https://www.geeksforgeeks.org/compiler-and-go-</a:t>
            </a:r>
            <a:r>
              <a:rPr sz="2800" i="1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3"/>
              </a:rPr>
              <a:t>loader/</a:t>
            </a:r>
            <a:endParaRPr sz="2800">
              <a:latin typeface="Arial"/>
              <a:cs typeface="Arial"/>
            </a:endParaRPr>
          </a:p>
          <a:p>
            <a:pPr marL="527685" marR="5080" indent="-515620">
              <a:lnSpc>
                <a:spcPct val="100000"/>
              </a:lnSpc>
              <a:spcBef>
                <a:spcPts val="1405"/>
              </a:spcBef>
              <a:buClr>
                <a:srgbClr val="5C5C5C"/>
              </a:buClr>
              <a:buAutoNum type="arabicPeriod"/>
              <a:tabLst>
                <a:tab pos="527685" algn="l"/>
              </a:tabLst>
            </a:pPr>
            <a:r>
              <a:rPr sz="2800" i="1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4"/>
              </a:rPr>
              <a:t>https://www.geeksforgeeks.org/subroutine-subroutine-nesting-and-</a:t>
            </a:r>
            <a:r>
              <a:rPr sz="2800" i="1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4"/>
              </a:rPr>
              <a:t>stack-</a:t>
            </a:r>
            <a:r>
              <a:rPr sz="2800" i="1" spc="-10" dirty="0">
                <a:solidFill>
                  <a:srgbClr val="3399FF"/>
                </a:solidFill>
                <a:latin typeface="Arial"/>
                <a:cs typeface="Arial"/>
              </a:rPr>
              <a:t> </a:t>
            </a:r>
            <a:r>
              <a:rPr sz="2800" i="1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4"/>
              </a:rPr>
              <a:t>memory/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405"/>
              </a:spcBef>
              <a:buClr>
                <a:srgbClr val="5C5C5C"/>
              </a:buClr>
              <a:buAutoNum type="arabicPeriod"/>
              <a:tabLst>
                <a:tab pos="527685" algn="l"/>
              </a:tabLst>
            </a:pPr>
            <a:r>
              <a:rPr sz="2800" i="1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5"/>
              </a:rPr>
              <a:t>https://www.geeksforgeeks.org/overlays-in-memory-</a:t>
            </a:r>
            <a:r>
              <a:rPr sz="2800" i="1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Arial"/>
                <a:cs typeface="Arial"/>
                <a:hlinkClick r:id="rId5"/>
              </a:rPr>
              <a:t>management/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1515" y="159511"/>
            <a:ext cx="5168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3" y="0"/>
            <a:ext cx="12969239" cy="1741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231" y="96139"/>
            <a:ext cx="119157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15959" algn="l"/>
              </a:tabLst>
            </a:pPr>
            <a:r>
              <a:rPr sz="6600" dirty="0"/>
              <a:t>INTRODUCTION</a:t>
            </a:r>
            <a:r>
              <a:rPr sz="6600" spc="-140" dirty="0"/>
              <a:t> </a:t>
            </a:r>
            <a:r>
              <a:rPr sz="6600" spc="-25" dirty="0"/>
              <a:t>TO</a:t>
            </a:r>
            <a:r>
              <a:rPr sz="6600" dirty="0"/>
              <a:t>	</a:t>
            </a:r>
            <a:r>
              <a:rPr sz="6600" spc="-10" dirty="0"/>
              <a:t>LOADER</a:t>
            </a:r>
            <a:endParaRPr sz="6600"/>
          </a:p>
        </p:txBody>
      </p:sp>
      <p:grpSp>
        <p:nvGrpSpPr>
          <p:cNvPr id="4" name="object 4"/>
          <p:cNvGrpSpPr/>
          <p:nvPr/>
        </p:nvGrpSpPr>
        <p:grpSpPr>
          <a:xfrm>
            <a:off x="-18644" y="0"/>
            <a:ext cx="13039090" cy="9757410"/>
            <a:chOff x="-18644" y="0"/>
            <a:chExt cx="13039090" cy="9757410"/>
          </a:xfrm>
        </p:grpSpPr>
        <p:sp>
          <p:nvSpPr>
            <p:cNvPr id="5" name="object 5"/>
            <p:cNvSpPr/>
            <p:nvPr/>
          </p:nvSpPr>
          <p:spPr>
            <a:xfrm>
              <a:off x="19455" y="0"/>
              <a:ext cx="12985115" cy="65405"/>
            </a:xfrm>
            <a:custGeom>
              <a:avLst/>
              <a:gdLst/>
              <a:ahLst/>
              <a:cxnLst/>
              <a:rect l="l" t="t" r="r" b="b"/>
              <a:pathLst>
                <a:path w="12985115" h="65405">
                  <a:moveTo>
                    <a:pt x="0" y="65277"/>
                  </a:moveTo>
                  <a:lnTo>
                    <a:pt x="12984836" y="65277"/>
                  </a:lnTo>
                  <a:lnTo>
                    <a:pt x="12984836" y="0"/>
                  </a:lnTo>
                  <a:lnTo>
                    <a:pt x="0" y="0"/>
                  </a:lnTo>
                  <a:lnTo>
                    <a:pt x="0" y="65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78"/>
              <a:ext cx="13004800" cy="9726930"/>
            </a:xfrm>
            <a:custGeom>
              <a:avLst/>
              <a:gdLst/>
              <a:ahLst/>
              <a:cxnLst/>
              <a:rect l="l" t="t" r="r" b="b"/>
              <a:pathLst>
                <a:path w="13004800" h="9726930">
                  <a:moveTo>
                    <a:pt x="0" y="9691949"/>
                  </a:moveTo>
                  <a:lnTo>
                    <a:pt x="13004800" y="9691949"/>
                  </a:lnTo>
                </a:path>
                <a:path w="13004800" h="9726930">
                  <a:moveTo>
                    <a:pt x="19455" y="0"/>
                  </a:moveTo>
                  <a:lnTo>
                    <a:pt x="19456" y="9691949"/>
                  </a:lnTo>
                </a:path>
                <a:path w="13004800" h="9726930">
                  <a:moveTo>
                    <a:pt x="12982067" y="34417"/>
                  </a:moveTo>
                  <a:lnTo>
                    <a:pt x="12982067" y="972642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6458" y="1209807"/>
            <a:ext cx="12330430" cy="825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2280" marR="5080" indent="-450215" algn="just">
              <a:lnSpc>
                <a:spcPct val="150000"/>
              </a:lnSpc>
              <a:spcBef>
                <a:spcPts val="95"/>
              </a:spcBef>
              <a:buClr>
                <a:srgbClr val="5F76B4"/>
              </a:buClr>
              <a:buSzPct val="80000"/>
              <a:buFont typeface="Cambria"/>
              <a:buChar char="◾"/>
              <a:tabLst>
                <a:tab pos="464820" algn="l"/>
              </a:tabLst>
            </a:pPr>
            <a:r>
              <a:rPr sz="4000" b="1" dirty="0">
                <a:latin typeface="Times New Roman"/>
                <a:cs typeface="Times New Roman"/>
              </a:rPr>
              <a:t>Object</a:t>
            </a:r>
            <a:r>
              <a:rPr sz="4000" b="1" spc="55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code,</a:t>
            </a:r>
            <a:r>
              <a:rPr sz="4000" b="1" spc="54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or</a:t>
            </a:r>
            <a:r>
              <a:rPr sz="4000" b="1" spc="45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an</a:t>
            </a:r>
            <a:r>
              <a:rPr sz="4000" b="1" spc="52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object</a:t>
            </a:r>
            <a:r>
              <a:rPr sz="4000" b="1" spc="550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file,</a:t>
            </a:r>
            <a:r>
              <a:rPr sz="4000" b="1" spc="5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5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5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representation</a:t>
            </a:r>
            <a:r>
              <a:rPr sz="4000" spc="59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of 	</a:t>
            </a:r>
            <a:r>
              <a:rPr sz="4000" dirty="0">
                <a:latin typeface="Times New Roman"/>
                <a:cs typeface="Times New Roman"/>
              </a:rPr>
              <a:t>code</a:t>
            </a:r>
            <a:r>
              <a:rPr sz="4000" spc="75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that</a:t>
            </a:r>
            <a:r>
              <a:rPr sz="4000" spc="75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745" dirty="0">
                <a:latin typeface="Times New Roman"/>
                <a:cs typeface="Times New Roman"/>
              </a:rPr>
              <a:t>  </a:t>
            </a:r>
            <a:r>
              <a:rPr sz="4000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3"/>
              </a:rPr>
              <a:t>compiler</a:t>
            </a:r>
            <a:r>
              <a:rPr sz="4000" spc="770" dirty="0">
                <a:solidFill>
                  <a:srgbClr val="3399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or</a:t>
            </a:r>
            <a:r>
              <a:rPr sz="4000" spc="745" dirty="0">
                <a:latin typeface="Times New Roman"/>
                <a:cs typeface="Times New Roman"/>
              </a:rPr>
              <a:t>  </a:t>
            </a:r>
            <a:r>
              <a:rPr sz="4000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4"/>
              </a:rPr>
              <a:t>assembler</a:t>
            </a:r>
            <a:r>
              <a:rPr sz="4000" spc="765" dirty="0">
                <a:solidFill>
                  <a:srgbClr val="3399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generates</a:t>
            </a:r>
            <a:r>
              <a:rPr sz="4000" spc="770" dirty="0">
                <a:latin typeface="Times New Roman"/>
                <a:cs typeface="Times New Roman"/>
              </a:rPr>
              <a:t>  </a:t>
            </a:r>
            <a:r>
              <a:rPr sz="4000" spc="-25" dirty="0">
                <a:latin typeface="Times New Roman"/>
                <a:cs typeface="Times New Roman"/>
              </a:rPr>
              <a:t>by 	</a:t>
            </a:r>
            <a:r>
              <a:rPr sz="4000" dirty="0">
                <a:latin typeface="Times New Roman"/>
                <a:cs typeface="Times New Roman"/>
              </a:rPr>
              <a:t>processing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5"/>
              </a:rPr>
              <a:t>source</a:t>
            </a:r>
            <a:r>
              <a:rPr sz="4000" u="sng" spc="105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5"/>
              </a:rPr>
              <a:t>code</a:t>
            </a:r>
            <a:r>
              <a:rPr sz="4000" spc="70" dirty="0">
                <a:solidFill>
                  <a:srgbClr val="3399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file.</a:t>
            </a:r>
            <a:endParaRPr sz="4000">
              <a:latin typeface="Times New Roman"/>
              <a:cs typeface="Times New Roman"/>
            </a:endParaRPr>
          </a:p>
          <a:p>
            <a:pPr marL="462280" marR="10160" indent="-450215" algn="just">
              <a:lnSpc>
                <a:spcPct val="150000"/>
              </a:lnSpc>
              <a:spcBef>
                <a:spcPts val="5"/>
              </a:spcBef>
              <a:buClr>
                <a:srgbClr val="5F76B4"/>
              </a:buClr>
              <a:buSzPct val="80000"/>
              <a:buFont typeface="Cambria"/>
              <a:buChar char="◾"/>
              <a:tabLst>
                <a:tab pos="464820" algn="l"/>
              </a:tabLst>
            </a:pPr>
            <a:r>
              <a:rPr sz="4000" b="1" dirty="0">
                <a:latin typeface="Times New Roman"/>
                <a:cs typeface="Times New Roman"/>
              </a:rPr>
              <a:t>A</a:t>
            </a:r>
            <a:r>
              <a:rPr sz="4000" b="1" spc="160" dirty="0">
                <a:latin typeface="Times New Roman"/>
                <a:cs typeface="Times New Roman"/>
              </a:rPr>
              <a:t> </a:t>
            </a:r>
            <a:r>
              <a:rPr sz="4000" b="1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6"/>
              </a:rPr>
              <a:t>linker</a:t>
            </a:r>
            <a:r>
              <a:rPr sz="4000" b="1" spc="340" dirty="0">
                <a:solidFill>
                  <a:srgbClr val="3399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4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typically</a:t>
            </a:r>
            <a:r>
              <a:rPr sz="4000" spc="4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used</a:t>
            </a:r>
            <a:r>
              <a:rPr sz="4000" spc="4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3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generate</a:t>
            </a:r>
            <a:r>
              <a:rPr sz="4000" spc="4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</a:t>
            </a:r>
            <a:r>
              <a:rPr sz="4000" spc="400" dirty="0">
                <a:latin typeface="Times New Roman"/>
                <a:cs typeface="Times New Roman"/>
              </a:rPr>
              <a:t> </a:t>
            </a:r>
            <a:r>
              <a:rPr sz="4000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7"/>
              </a:rPr>
              <a:t>executable</a:t>
            </a:r>
            <a:r>
              <a:rPr sz="4000" spc="450" dirty="0">
                <a:solidFill>
                  <a:srgbClr val="3399FF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file 	</a:t>
            </a:r>
            <a:r>
              <a:rPr sz="4000" dirty="0">
                <a:latin typeface="Times New Roman"/>
                <a:cs typeface="Times New Roman"/>
              </a:rPr>
              <a:t>by</a:t>
            </a:r>
            <a:r>
              <a:rPr sz="4000" spc="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linking</a:t>
            </a:r>
            <a:r>
              <a:rPr sz="4000" spc="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object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files</a:t>
            </a:r>
            <a:r>
              <a:rPr sz="4000" spc="10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together.</a:t>
            </a:r>
            <a:endParaRPr sz="4000">
              <a:latin typeface="Times New Roman"/>
              <a:cs typeface="Times New Roman"/>
            </a:endParaRPr>
          </a:p>
          <a:p>
            <a:pPr marL="462280" marR="12700" indent="-450215" algn="just">
              <a:lnSpc>
                <a:spcPct val="150000"/>
              </a:lnSpc>
              <a:buClr>
                <a:srgbClr val="5F76B4"/>
              </a:buClr>
              <a:buSzPct val="80000"/>
              <a:buFont typeface="Cambria"/>
              <a:buChar char="◾"/>
              <a:tabLst>
                <a:tab pos="464820" algn="l"/>
              </a:tabLst>
            </a:pPr>
            <a:r>
              <a:rPr sz="4000" b="1" dirty="0">
                <a:latin typeface="Times New Roman"/>
                <a:cs typeface="Times New Roman"/>
              </a:rPr>
              <a:t>Object</a:t>
            </a:r>
            <a:r>
              <a:rPr sz="4000" b="1" spc="459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files</a:t>
            </a:r>
            <a:r>
              <a:rPr sz="4000" b="1" spc="4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often</a:t>
            </a:r>
            <a:r>
              <a:rPr sz="4000" spc="4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also</a:t>
            </a:r>
            <a:r>
              <a:rPr sz="4000" spc="4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contain</a:t>
            </a:r>
            <a:r>
              <a:rPr sz="4000" spc="45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data</a:t>
            </a:r>
            <a:r>
              <a:rPr sz="4000" spc="4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for</a:t>
            </a:r>
            <a:r>
              <a:rPr sz="4000" spc="4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use</a:t>
            </a:r>
            <a:r>
              <a:rPr sz="4000" spc="4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by</a:t>
            </a:r>
            <a:r>
              <a:rPr sz="4000" spc="4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the</a:t>
            </a:r>
            <a:r>
              <a:rPr sz="4000" spc="434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code 	</a:t>
            </a:r>
            <a:r>
              <a:rPr sz="4000" dirty="0">
                <a:latin typeface="Times New Roman"/>
                <a:cs typeface="Times New Roman"/>
              </a:rPr>
              <a:t>at</a:t>
            </a:r>
            <a:r>
              <a:rPr sz="4000" spc="31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runtime,</a:t>
            </a:r>
            <a:r>
              <a:rPr sz="4000" spc="340" dirty="0">
                <a:latin typeface="Times New Roman"/>
                <a:cs typeface="Times New Roman"/>
              </a:rPr>
              <a:t>  </a:t>
            </a:r>
            <a:r>
              <a:rPr sz="4000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8"/>
              </a:rPr>
              <a:t>relocation</a:t>
            </a:r>
            <a:r>
              <a:rPr sz="4000" spc="340" dirty="0">
                <a:solidFill>
                  <a:srgbClr val="3399FF"/>
                </a:solidFill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information,</a:t>
            </a:r>
            <a:r>
              <a:rPr sz="4000" spc="34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program</a:t>
            </a:r>
            <a:r>
              <a:rPr sz="4000" spc="330" dirty="0">
                <a:latin typeface="Times New Roman"/>
                <a:cs typeface="Times New Roman"/>
              </a:rPr>
              <a:t>  </a:t>
            </a:r>
            <a:r>
              <a:rPr sz="4000" u="sng" spc="-10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9"/>
              </a:rPr>
              <a:t>symbols</a:t>
            </a:r>
            <a:r>
              <a:rPr sz="4000" spc="-10" dirty="0">
                <a:solidFill>
                  <a:srgbClr val="3399FF"/>
                </a:solidFill>
                <a:latin typeface="Times New Roman"/>
                <a:cs typeface="Times New Roman"/>
              </a:rPr>
              <a:t> 	</a:t>
            </a:r>
            <a:r>
              <a:rPr sz="4000" dirty="0">
                <a:latin typeface="Times New Roman"/>
                <a:cs typeface="Times New Roman"/>
              </a:rPr>
              <a:t>(names</a:t>
            </a:r>
            <a:r>
              <a:rPr sz="4000" spc="6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5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variables</a:t>
            </a:r>
            <a:r>
              <a:rPr sz="4000" spc="7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5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functions)</a:t>
            </a:r>
            <a:r>
              <a:rPr sz="4000" spc="75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for</a:t>
            </a:r>
            <a:r>
              <a:rPr sz="4000" spc="60" dirty="0">
                <a:latin typeface="Times New Roman"/>
                <a:cs typeface="Times New Roman"/>
              </a:rPr>
              <a:t>  </a:t>
            </a:r>
            <a:r>
              <a:rPr sz="4000" dirty="0">
                <a:latin typeface="Times New Roman"/>
                <a:cs typeface="Times New Roman"/>
              </a:rPr>
              <a:t>linking</a:t>
            </a:r>
            <a:r>
              <a:rPr sz="4000" spc="45" dirty="0">
                <a:latin typeface="Times New Roman"/>
                <a:cs typeface="Times New Roman"/>
              </a:rPr>
              <a:t>  </a:t>
            </a:r>
            <a:r>
              <a:rPr sz="4000" spc="-10" dirty="0">
                <a:latin typeface="Times New Roman"/>
                <a:cs typeface="Times New Roman"/>
              </a:rPr>
              <a:t>and/or 	</a:t>
            </a:r>
            <a:r>
              <a:rPr sz="4000" dirty="0">
                <a:latin typeface="Times New Roman"/>
                <a:cs typeface="Times New Roman"/>
              </a:rPr>
              <a:t>debugging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purposes,</a:t>
            </a:r>
            <a:r>
              <a:rPr sz="4000" spc="1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other</a:t>
            </a:r>
            <a:r>
              <a:rPr sz="4000" spc="100" dirty="0">
                <a:latin typeface="Times New Roman"/>
                <a:cs typeface="Times New Roman"/>
              </a:rPr>
              <a:t> </a:t>
            </a:r>
            <a:r>
              <a:rPr sz="4000" u="sng" dirty="0">
                <a:solidFill>
                  <a:srgbClr val="3399FF"/>
                </a:solidFill>
                <a:uFill>
                  <a:solidFill>
                    <a:srgbClr val="3399FF"/>
                  </a:solidFill>
                </a:uFill>
                <a:latin typeface="Times New Roman"/>
                <a:cs typeface="Times New Roman"/>
                <a:hlinkClick r:id="rId10"/>
              </a:rPr>
              <a:t>debugging</a:t>
            </a:r>
            <a:r>
              <a:rPr sz="4000" spc="95" dirty="0">
                <a:solidFill>
                  <a:srgbClr val="3399F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information.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4566</Words>
  <Application>Microsoft Office PowerPoint</Application>
  <PresentationFormat>Custom</PresentationFormat>
  <Paragraphs>492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Arial Black</vt:lpstr>
      <vt:lpstr>Arial MT</vt:lpstr>
      <vt:lpstr>Cambria</vt:lpstr>
      <vt:lpstr>Corbel</vt:lpstr>
      <vt:lpstr>Palatino Linotype</vt:lpstr>
      <vt:lpstr>Times New Roman</vt:lpstr>
      <vt:lpstr>Wingdings</vt:lpstr>
      <vt:lpstr>Office Theme</vt:lpstr>
      <vt:lpstr>“LOADER AND LINKER”</vt:lpstr>
      <vt:lpstr>CONTENTS :-</vt:lpstr>
      <vt:lpstr>CONTENTS :-</vt:lpstr>
      <vt:lpstr>Introduction</vt:lpstr>
      <vt:lpstr>Introduction</vt:lpstr>
      <vt:lpstr>Introduction</vt:lpstr>
      <vt:lpstr>Introduction</vt:lpstr>
      <vt:lpstr>Introduction</vt:lpstr>
      <vt:lpstr>INTRODUCTION TO LOADER</vt:lpstr>
      <vt:lpstr>PowerPoint Presentation</vt:lpstr>
      <vt:lpstr>INTRODUCTION TO LOADER</vt:lpstr>
      <vt:lpstr>FUNCTION OF LOADER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OF LOADER</vt:lpstr>
      <vt:lpstr>ARCHITECTURE OF LOADER</vt:lpstr>
      <vt:lpstr>ADVANTAGES OF LOADER</vt:lpstr>
      <vt:lpstr>DISADVANTAGES OF LOADER</vt:lpstr>
      <vt:lpstr>PowerPoint Presentation</vt:lpstr>
      <vt:lpstr>Various types of loader ,based on various functionalities</vt:lpstr>
      <vt:lpstr>COMPILE AND GO LOADER</vt:lpstr>
      <vt:lpstr>COMPILE AND GO LOADER</vt:lpstr>
      <vt:lpstr>ADVANTAGES COMPILE AND GO LOADER</vt:lpstr>
      <vt:lpstr>GENERAL LOADER SCHEME</vt:lpstr>
      <vt:lpstr>Program modules A and B are loaded in memory after linking. It is ready for execution</vt:lpstr>
      <vt:lpstr>GENERAL LOADER SCEMES</vt:lpstr>
      <vt:lpstr>GENERAL LOADER SCEMES</vt:lpstr>
      <vt:lpstr>ADVANTAGES OF GENERAL LOADER</vt:lpstr>
      <vt:lpstr>DISADVANTAGES OF GENERAL LOADER</vt:lpstr>
      <vt:lpstr>ABSOLUTE LOADER</vt:lpstr>
      <vt:lpstr>PowerPoint Presentation</vt:lpstr>
      <vt:lpstr>PowerPoint Presentation</vt:lpstr>
      <vt:lpstr>ADVANTAGES OF ABSOLUTE LOADER</vt:lpstr>
      <vt:lpstr>DISADVANTAGES OF ABSOLUTE LOADER</vt:lpstr>
      <vt:lpstr>PowerPoint Presentation</vt:lpstr>
      <vt:lpstr>SUBROUTINE LINKAGE LOADER</vt:lpstr>
      <vt:lpstr>4. SUBROUTINE LINKAGE</vt:lpstr>
      <vt:lpstr>ADVANTAGES OF SUBROUTINE LINKAGE</vt:lpstr>
      <vt:lpstr>DISADVANTAGES OF SUBROUTINE LINKAGE</vt:lpstr>
      <vt:lpstr>RELOCATING LOADER</vt:lpstr>
      <vt:lpstr>5. RELOCATING LOADER</vt:lpstr>
      <vt:lpstr>5. RELOCATING LOADER</vt:lpstr>
      <vt:lpstr>5. RELOCATING LOADER</vt:lpstr>
      <vt:lpstr>PowerPoint Presentation</vt:lpstr>
      <vt:lpstr>PowerPoint Presentation</vt:lpstr>
      <vt:lpstr>6. DIRECT LINKING LOADER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4.END: card indicate the end of object code and specifies the starting address for execution if assembled routine is the main program.</vt:lpstr>
      <vt:lpstr>PowerPoint Presentation</vt:lpstr>
      <vt:lpstr>PowerPoint Presentation</vt:lpstr>
      <vt:lpstr>PowerPoint Presentation</vt:lpstr>
      <vt:lpstr>PowerPoint Presentation</vt:lpstr>
      <vt:lpstr>Copy of object records</vt:lpstr>
      <vt:lpstr>OVERLAY STRUCTURE</vt:lpstr>
      <vt:lpstr>OVERLAY STRUCTURE</vt:lpstr>
      <vt:lpstr>OVERLAY STRUCTURE</vt:lpstr>
      <vt:lpstr>OVERLAY STRUCTURE</vt:lpstr>
      <vt:lpstr>OVERLAY STRUCTURE</vt:lpstr>
      <vt:lpstr>ADVANTAGES OF OVERLAY STRUCTURE</vt:lpstr>
      <vt:lpstr>DISADVANTAGES OF OVERLAY STRUCTURE</vt:lpstr>
      <vt:lpstr>What is linker? Why program relocation is required and how is it performed?</vt:lpstr>
      <vt:lpstr>SELF RELOCATING PROGRAM</vt:lpstr>
      <vt:lpstr>STATIC &amp; DYNAMIC LINK LIBRARIES</vt:lpstr>
      <vt:lpstr>STATIC &amp; DYNAMIC LINK LIBRARIES</vt:lpstr>
      <vt:lpstr>STATIC &amp; DYNAMIC LINK LIBRARIES</vt:lpstr>
      <vt:lpstr>LINKER VS LOADER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vIdyarthi Griha’s College Of Engineering,Nashik  Seminar On  Apple Technology                                       By-Irfan Khatik</dc:title>
  <dc:creator>RENUKANAND</dc:creator>
  <cp:lastModifiedBy>Deepali Joshi</cp:lastModifiedBy>
  <cp:revision>2</cp:revision>
  <dcterms:created xsi:type="dcterms:W3CDTF">2024-07-29T08:42:45Z</dcterms:created>
  <dcterms:modified xsi:type="dcterms:W3CDTF">2024-07-29T09:29:45Z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2024-07-29T00:00:00Z</vt:filetime>
  </property>
  <property fmtid="{D5CDD505-2E9C-101B-9397-08002B2CF9AE}" pid="5" name="Producer">
    <vt:lpwstr>Microsoft® PowerPoint® 2010</vt:lpwstr>
  </property>
</Properties>
</file>