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2" r:id="rId24"/>
    <p:sldId id="302" r:id="rId25"/>
    <p:sldId id="305" r:id="rId26"/>
    <p:sldId id="283" r:id="rId27"/>
    <p:sldId id="304" r:id="rId28"/>
    <p:sldId id="284" r:id="rId29"/>
    <p:sldId id="285" r:id="rId30"/>
    <p:sldId id="286" r:id="rId31"/>
    <p:sldId id="287" r:id="rId32"/>
    <p:sldId id="293" r:id="rId33"/>
    <p:sldId id="294" r:id="rId34"/>
    <p:sldId id="292" r:id="rId35"/>
    <p:sldId id="291" r:id="rId36"/>
    <p:sldId id="298" r:id="rId37"/>
    <p:sldId id="295" r:id="rId38"/>
    <p:sldId id="276" r:id="rId39"/>
    <p:sldId id="299" r:id="rId40"/>
    <p:sldId id="277" r:id="rId41"/>
    <p:sldId id="30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87" d="100"/>
          <a:sy n="87" d="100"/>
        </p:scale>
        <p:origin x="133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9A031-A23B-4194-ABF9-D93A1826813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FA97-C51A-41D4-B346-94F46A76B9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ACF0-554C-4E65-A092-2A5591442D01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Programming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256584"/>
          </a:xfrm>
        </p:spPr>
        <p:txBody>
          <a:bodyPr/>
          <a:lstStyle/>
          <a:p>
            <a:r>
              <a:rPr lang="en-US" dirty="0"/>
              <a:t>Assembler:-</a:t>
            </a:r>
          </a:p>
          <a:p>
            <a:r>
              <a:rPr lang="en-US" sz="2800" dirty="0"/>
              <a:t>These are the system programs which will automatically translate the assembly language program in to the machine language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3848" y="3573016"/>
            <a:ext cx="22322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763688" y="3933056"/>
            <a:ext cx="14401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436096" y="3933056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63888" y="5085184"/>
            <a:ext cx="151216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13782"/>
            <a:ext cx="199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program</a:t>
            </a:r>
          </a:p>
          <a:p>
            <a:r>
              <a:rPr lang="en-US" dirty="0"/>
              <a:t>Assembly  Lang. </a:t>
            </a:r>
            <a:r>
              <a:rPr lang="en-US" dirty="0" err="1"/>
              <a:t>Prog</a:t>
            </a:r>
            <a:r>
              <a:rPr lang="en-US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81038" y="3430741"/>
            <a:ext cx="199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 program /</a:t>
            </a:r>
          </a:p>
          <a:p>
            <a:r>
              <a:rPr lang="en-US" dirty="0"/>
              <a:t>M/C  Lang. </a:t>
            </a:r>
            <a:r>
              <a:rPr lang="en-US" dirty="0" err="1"/>
              <a:t>Prog</a:t>
            </a:r>
            <a:r>
              <a:rPr lang="en-US" dirty="0"/>
              <a:t>.</a:t>
            </a:r>
          </a:p>
        </p:txBody>
      </p:sp>
      <p:cxnSp>
        <p:nvCxnSpPr>
          <p:cNvPr id="15" name="Straight Connector 14"/>
          <p:cNvCxnSpPr>
            <a:stCxn id="4" idx="2"/>
            <a:endCxn id="9" idx="0"/>
          </p:cNvCxnSpPr>
          <p:nvPr/>
        </p:nvCxnSpPr>
        <p:spPr>
          <a:xfrm rot="5400000">
            <a:off x="3923928" y="468914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256584"/>
          </a:xfrm>
        </p:spPr>
        <p:txBody>
          <a:bodyPr/>
          <a:lstStyle/>
          <a:p>
            <a:r>
              <a:rPr lang="en-US" dirty="0"/>
              <a:t>Complier:-</a:t>
            </a:r>
          </a:p>
          <a:p>
            <a:r>
              <a:rPr lang="en-US" sz="2800" dirty="0"/>
              <a:t>These are the system programs which will automatically translate the High level language program in to the machine language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3848" y="3573016"/>
            <a:ext cx="22322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763688" y="3933056"/>
            <a:ext cx="14401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436096" y="3933056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63888" y="5085184"/>
            <a:ext cx="151216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13782"/>
            <a:ext cx="199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program</a:t>
            </a:r>
          </a:p>
          <a:p>
            <a:r>
              <a:rPr lang="en-US" dirty="0"/>
              <a:t>High level  Lang. </a:t>
            </a:r>
            <a:r>
              <a:rPr lang="en-US" dirty="0" err="1"/>
              <a:t>Prog</a:t>
            </a:r>
            <a:r>
              <a:rPr lang="en-US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81038" y="3430741"/>
            <a:ext cx="199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 program /</a:t>
            </a:r>
          </a:p>
          <a:p>
            <a:r>
              <a:rPr lang="en-US" dirty="0"/>
              <a:t>M/C  Lang. </a:t>
            </a:r>
            <a:r>
              <a:rPr lang="en-US" dirty="0" err="1"/>
              <a:t>Prog</a:t>
            </a:r>
            <a:r>
              <a:rPr lang="en-US" dirty="0"/>
              <a:t>.</a:t>
            </a:r>
          </a:p>
        </p:txBody>
      </p:sp>
      <p:cxnSp>
        <p:nvCxnSpPr>
          <p:cNvPr id="15" name="Straight Connector 14"/>
          <p:cNvCxnSpPr>
            <a:stCxn id="4" idx="2"/>
            <a:endCxn id="9" idx="0"/>
          </p:cNvCxnSpPr>
          <p:nvPr/>
        </p:nvCxnSpPr>
        <p:spPr>
          <a:xfrm rot="5400000">
            <a:off x="3923928" y="468914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256584"/>
          </a:xfrm>
        </p:spPr>
        <p:txBody>
          <a:bodyPr/>
          <a:lstStyle/>
          <a:p>
            <a:r>
              <a:rPr lang="en-US" dirty="0"/>
              <a:t>Cross Assembler:-</a:t>
            </a:r>
          </a:p>
          <a:p>
            <a:r>
              <a:rPr lang="en-US" sz="2400" dirty="0"/>
              <a:t>These are the system programs which will automatically translate the Assembly Language program compatible with M/C A, in to the machine language program compatible with M/C A, but the underlying M/C is M/C 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3848" y="3573016"/>
            <a:ext cx="22322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Cross Assembler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763688" y="3933056"/>
            <a:ext cx="14401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436096" y="3933056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3513782"/>
            <a:ext cx="199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program</a:t>
            </a:r>
          </a:p>
          <a:p>
            <a:r>
              <a:rPr lang="en-US" dirty="0"/>
              <a:t>Assembly  Lang. </a:t>
            </a:r>
            <a:r>
              <a:rPr lang="en-US" dirty="0" err="1"/>
              <a:t>Prog</a:t>
            </a:r>
            <a:r>
              <a:rPr lang="en-US" dirty="0"/>
              <a:t>. Compatible with M/C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81038" y="3430741"/>
            <a:ext cx="199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 program /</a:t>
            </a:r>
          </a:p>
          <a:p>
            <a:r>
              <a:rPr lang="en-US" dirty="0"/>
              <a:t>M/C  Lang. </a:t>
            </a:r>
            <a:r>
              <a:rPr lang="en-US" dirty="0" err="1"/>
              <a:t>Prog</a:t>
            </a:r>
            <a:r>
              <a:rPr lang="en-US" dirty="0"/>
              <a:t>. Compatible with M/C  A</a:t>
            </a:r>
          </a:p>
        </p:txBody>
      </p:sp>
      <p:cxnSp>
        <p:nvCxnSpPr>
          <p:cNvPr id="15" name="Straight Connector 14"/>
          <p:cNvCxnSpPr>
            <a:stCxn id="4" idx="2"/>
          </p:cNvCxnSpPr>
          <p:nvPr/>
        </p:nvCxnSpPr>
        <p:spPr>
          <a:xfrm rot="5400000">
            <a:off x="3887924" y="472514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07904" y="5229200"/>
            <a:ext cx="1152128" cy="72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M/C 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256584"/>
          </a:xfrm>
        </p:spPr>
        <p:txBody>
          <a:bodyPr/>
          <a:lstStyle/>
          <a:p>
            <a:r>
              <a:rPr lang="en-US" dirty="0"/>
              <a:t>Cross Compiler:-</a:t>
            </a:r>
          </a:p>
          <a:p>
            <a:r>
              <a:rPr lang="en-US" sz="2400" dirty="0"/>
              <a:t>These are the system programs which will automatically translate the HLL program compatible with M/C A, in to the machine language program compatible with M/C A , but the underlying M/C is M/C 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3848" y="3573016"/>
            <a:ext cx="22322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Cross Compiler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763688" y="3933056"/>
            <a:ext cx="14401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436096" y="3933056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3513782"/>
            <a:ext cx="199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program</a:t>
            </a:r>
          </a:p>
          <a:p>
            <a:r>
              <a:rPr lang="en-US" dirty="0"/>
              <a:t>HLL </a:t>
            </a:r>
            <a:r>
              <a:rPr lang="en-US" dirty="0" err="1"/>
              <a:t>Prog</a:t>
            </a:r>
            <a:r>
              <a:rPr lang="en-US" dirty="0"/>
              <a:t>. Compatible with M/C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81038" y="3430741"/>
            <a:ext cx="199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 program /</a:t>
            </a:r>
          </a:p>
          <a:p>
            <a:r>
              <a:rPr lang="en-US" dirty="0"/>
              <a:t>M/C  Lang. </a:t>
            </a:r>
            <a:r>
              <a:rPr lang="en-US" dirty="0" err="1"/>
              <a:t>Prog</a:t>
            </a:r>
            <a:r>
              <a:rPr lang="en-US" dirty="0"/>
              <a:t>.</a:t>
            </a:r>
          </a:p>
        </p:txBody>
      </p:sp>
      <p:cxnSp>
        <p:nvCxnSpPr>
          <p:cNvPr id="15" name="Straight Connector 14"/>
          <p:cNvCxnSpPr>
            <a:stCxn id="4" idx="2"/>
          </p:cNvCxnSpPr>
          <p:nvPr/>
        </p:nvCxnSpPr>
        <p:spPr>
          <a:xfrm rot="5400000">
            <a:off x="3887924" y="472514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07904" y="5229200"/>
            <a:ext cx="1152128" cy="72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M/C 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It is the language translator which execute source program line by line with out translating them into machine language.</a:t>
            </a:r>
          </a:p>
          <a:p>
            <a:pPr lvl="1">
              <a:buNone/>
            </a:pPr>
            <a:r>
              <a:rPr lang="en-US" dirty="0"/>
              <a:t>Types of Interpreter</a:t>
            </a:r>
          </a:p>
          <a:p>
            <a:pPr lvl="1"/>
            <a:r>
              <a:rPr lang="en-US" dirty="0"/>
              <a:t>	Pure Interpreter</a:t>
            </a:r>
          </a:p>
          <a:p>
            <a:pPr lvl="2"/>
            <a:r>
              <a:rPr lang="en-US" dirty="0"/>
              <a:t>In this case no preprocessing is required on source program before an interpretation starts.</a:t>
            </a:r>
          </a:p>
          <a:p>
            <a:pPr lvl="2"/>
            <a:r>
              <a:rPr lang="en-US" dirty="0"/>
              <a:t>Some preprocessing is required on source program before an interpretation starts.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Loader is system program that place the object program into main memory and prepares it for execution.</a:t>
            </a:r>
          </a:p>
          <a:p>
            <a:r>
              <a:rPr lang="en-US" dirty="0"/>
              <a:t>Basic functions of loader</a:t>
            </a:r>
          </a:p>
          <a:p>
            <a:pPr lvl="1"/>
            <a:r>
              <a:rPr lang="en-US" dirty="0"/>
              <a:t>Allocation</a:t>
            </a:r>
          </a:p>
          <a:p>
            <a:pPr lvl="1"/>
            <a:r>
              <a:rPr lang="en-US" dirty="0"/>
              <a:t>Linking </a:t>
            </a:r>
          </a:p>
          <a:p>
            <a:pPr lvl="1"/>
            <a:r>
              <a:rPr lang="en-US" dirty="0"/>
              <a:t>Relocation</a:t>
            </a:r>
          </a:p>
          <a:p>
            <a:pPr lvl="1"/>
            <a:r>
              <a:rPr lang="en-US" dirty="0"/>
              <a:t>Loading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Compile-and-go Loader</a:t>
            </a:r>
          </a:p>
          <a:p>
            <a:r>
              <a:rPr lang="en-US" dirty="0"/>
              <a:t>Relocating Loader</a:t>
            </a:r>
          </a:p>
          <a:p>
            <a:r>
              <a:rPr lang="en-US" dirty="0"/>
              <a:t>Direct Linking Loader</a:t>
            </a:r>
          </a:p>
          <a:p>
            <a:r>
              <a:rPr lang="en-US" dirty="0"/>
              <a:t>Absolute Loader</a:t>
            </a:r>
          </a:p>
          <a:p>
            <a:r>
              <a:rPr lang="en-US" dirty="0"/>
              <a:t>General Loader</a:t>
            </a:r>
          </a:p>
          <a:p>
            <a:r>
              <a:rPr lang="en-US" dirty="0"/>
              <a:t>Dynamic Loader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&amp; Macro processor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Macro</a:t>
            </a:r>
          </a:p>
          <a:p>
            <a:pPr lvl="1"/>
            <a:r>
              <a:rPr lang="en-US" dirty="0"/>
              <a:t>Macro is a single line abbreviation for a group of instruction.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		MACRO	--------Start of definition</a:t>
            </a:r>
          </a:p>
          <a:p>
            <a:pPr>
              <a:buNone/>
            </a:pPr>
            <a:r>
              <a:rPr lang="en-US" dirty="0"/>
              <a:t>   	 	INCR     	--------  Macro name</a:t>
            </a:r>
          </a:p>
          <a:p>
            <a:pPr>
              <a:buNone/>
            </a:pPr>
            <a:r>
              <a:rPr lang="en-US" dirty="0"/>
              <a:t>		A 1,DATA</a:t>
            </a:r>
          </a:p>
          <a:p>
            <a:pPr>
              <a:buNone/>
            </a:pPr>
            <a:r>
              <a:rPr lang="en-US" dirty="0"/>
              <a:t>		A 2,DATA	 	Sequence of instructions to 					be abbreviated.</a:t>
            </a:r>
          </a:p>
          <a:p>
            <a:pPr>
              <a:buNone/>
            </a:pPr>
            <a:r>
              <a:rPr lang="en-US" dirty="0"/>
              <a:t>		A 3,DATA</a:t>
            </a:r>
          </a:p>
          <a:p>
            <a:pPr>
              <a:buNone/>
            </a:pPr>
            <a:r>
              <a:rPr lang="en-US" dirty="0"/>
              <a:t>		MEND		--------	End of definition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843808" y="3645024"/>
            <a:ext cx="648072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and Linker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pPr lvl="1"/>
            <a:r>
              <a:rPr lang="en-US" dirty="0"/>
              <a:t>The Process of merging many object modules to form a single object program is called as linking.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Linker</a:t>
            </a:r>
          </a:p>
          <a:p>
            <a:pPr lvl="2"/>
            <a:r>
              <a:rPr lang="en-US" sz="2800" dirty="0"/>
              <a:t>The Linker is the software program which binds many object modules to make a single object program</a:t>
            </a:r>
            <a:r>
              <a:rPr lang="en-US" dirty="0"/>
              <a:t>.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3725"/>
          </a:xfrm>
        </p:spPr>
        <p:txBody>
          <a:bodyPr>
            <a:normAutofit fontScale="90000"/>
          </a:bodyPr>
          <a:lstStyle/>
          <a:p>
            <a:r>
              <a:rPr lang="en-US" dirty="0"/>
              <a:t>Formal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2134"/>
            <a:ext cx="8229600" cy="4525963"/>
          </a:xfrm>
        </p:spPr>
        <p:txBody>
          <a:bodyPr/>
          <a:lstStyle/>
          <a:p>
            <a:r>
              <a:rPr lang="en-US" dirty="0"/>
              <a:t>A formal system is an un interpreted calculus. It consists of </a:t>
            </a:r>
          </a:p>
          <a:p>
            <a:pPr lvl="1"/>
            <a:r>
              <a:rPr lang="en-US" dirty="0"/>
              <a:t>Alphabets</a:t>
            </a:r>
          </a:p>
          <a:p>
            <a:pPr lvl="1"/>
            <a:r>
              <a:rPr lang="en-US" dirty="0"/>
              <a:t>A set of words called Axioms.</a:t>
            </a:r>
          </a:p>
          <a:p>
            <a:pPr lvl="1"/>
            <a:r>
              <a:rPr lang="en-US" dirty="0"/>
              <a:t>Finite set of relations called rules of inference or production rules.</a:t>
            </a:r>
          </a:p>
          <a:p>
            <a:pPr lvl="1"/>
            <a:r>
              <a:rPr lang="en-US" dirty="0"/>
              <a:t>Ex  Boolean algebra.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07EF6-00CC-CE98-8CE3-5FEF6249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573016"/>
            <a:ext cx="5871718" cy="32849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System?</a:t>
            </a:r>
          </a:p>
          <a:p>
            <a:pPr>
              <a:buNone/>
            </a:pPr>
            <a:r>
              <a:rPr lang="en-US" dirty="0"/>
              <a:t>    System is the collection of various components</a:t>
            </a:r>
          </a:p>
          <a:p>
            <a:pPr>
              <a:buNone/>
            </a:pPr>
            <a:r>
              <a:rPr lang="en-US" dirty="0"/>
              <a:t>	Ex:- College is a system</a:t>
            </a:r>
          </a:p>
          <a:p>
            <a:r>
              <a:rPr lang="en-US" dirty="0"/>
              <a:t>What is Programming?</a:t>
            </a:r>
          </a:p>
          <a:p>
            <a:pPr>
              <a:buNone/>
            </a:pPr>
            <a:r>
              <a:rPr lang="en-US" dirty="0"/>
              <a:t> Art of designing and implementing  the programs.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Assembly Language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28800"/>
            <a:ext cx="8686800" cy="4525963"/>
          </a:xfrm>
        </p:spPr>
        <p:txBody>
          <a:bodyPr/>
          <a:lstStyle/>
          <a:p>
            <a:r>
              <a:rPr lang="en-US" dirty="0"/>
              <a:t>Imperative  statements</a:t>
            </a:r>
          </a:p>
          <a:p>
            <a:pPr lvl="1"/>
            <a:r>
              <a:rPr lang="en-US" sz="3600" dirty="0"/>
              <a:t>An imperative statement in assembly language indicates the action to be performed during execution of assembly statement</a:t>
            </a:r>
          </a:p>
          <a:p>
            <a:pPr lvl="1">
              <a:buNone/>
            </a:pPr>
            <a:r>
              <a:rPr lang="en-US" dirty="0"/>
              <a:t>Ex:-  A  1,FOUR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Statement:-</a:t>
            </a:r>
          </a:p>
          <a:p>
            <a:pPr lvl="1"/>
            <a:r>
              <a:rPr lang="en-US" dirty="0"/>
              <a:t>These statements declares the storage area or declares the constant in program.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    A      DS   1</a:t>
            </a:r>
          </a:p>
          <a:p>
            <a:pPr lvl="1">
              <a:buNone/>
            </a:pPr>
            <a:r>
              <a:rPr lang="en-US" dirty="0"/>
              <a:t>	        ONE DC “1”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Assembler Directives</a:t>
            </a:r>
          </a:p>
          <a:p>
            <a:pPr lvl="1"/>
            <a:r>
              <a:rPr lang="en-US" dirty="0"/>
              <a:t>These are the statements used to indicate certain thing regarding how assembly of input program is to be performed.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      START 100</a:t>
            </a:r>
          </a:p>
          <a:p>
            <a:pPr lvl="3">
              <a:buNone/>
            </a:pPr>
            <a:r>
              <a:rPr lang="en-US" sz="2800" dirty="0"/>
              <a:t>   USING *, 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Assembler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pass Assembler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 pass Assembler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Forward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variables are used before their definition at that time problem of forward reference accurse.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Forward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>
                <a:latin typeface="Bookman Old Style" pitchFamily="18" charset="0"/>
              </a:rPr>
              <a:t>JOHN   START     0</a:t>
            </a:r>
          </a:p>
          <a:p>
            <a:pPr algn="just">
              <a:buNone/>
            </a:pPr>
            <a:r>
              <a:rPr lang="en-US" dirty="0">
                <a:latin typeface="Bookman Old Style" pitchFamily="18" charset="0"/>
              </a:rPr>
              <a:t>	         USING *, 15</a:t>
            </a:r>
          </a:p>
          <a:p>
            <a:pPr algn="just">
              <a:buNone/>
            </a:pPr>
            <a:r>
              <a:rPr lang="en-US" dirty="0">
                <a:latin typeface="Bookman Old Style" pitchFamily="18" charset="0"/>
              </a:rPr>
              <a:t>		      L  1, FIVE</a:t>
            </a:r>
          </a:p>
          <a:p>
            <a:pPr algn="just">
              <a:buNone/>
            </a:pPr>
            <a:r>
              <a:rPr lang="en-US" dirty="0">
                <a:latin typeface="Bookman Old Style" pitchFamily="18" charset="0"/>
              </a:rPr>
              <a:t>	          A  1,FOUR</a:t>
            </a:r>
          </a:p>
          <a:p>
            <a:pPr algn="just">
              <a:buNone/>
            </a:pPr>
            <a:r>
              <a:rPr lang="en-US" dirty="0">
                <a:latin typeface="Bookman Old Style" pitchFamily="18" charset="0"/>
              </a:rPr>
              <a:t>	          ST  1, TEMP</a:t>
            </a:r>
          </a:p>
          <a:p>
            <a:pPr algn="just">
              <a:buNone/>
            </a:pPr>
            <a:r>
              <a:rPr lang="en-US" dirty="0">
                <a:latin typeface="Bookman Old Style" pitchFamily="18" charset="0"/>
              </a:rPr>
              <a:t>FOUR  DC    F’4’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>
                <a:latin typeface="Bookman Old Style" pitchFamily="18" charset="0"/>
              </a:rPr>
              <a:t>FIVE    DC    F’5’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>
                <a:latin typeface="Bookman Old Style" pitchFamily="18" charset="0"/>
              </a:rPr>
              <a:t>TEMP  DS    1F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>
                <a:latin typeface="Bookman Old Style" pitchFamily="18" charset="0"/>
              </a:rPr>
              <a:t>           END</a:t>
            </a:r>
          </a:p>
          <a:p>
            <a:endParaRPr lang="en-US" dirty="0"/>
          </a:p>
        </p:txBody>
      </p:sp>
      <p:cxnSp>
        <p:nvCxnSpPr>
          <p:cNvPr id="5" name="Curved Connector 4"/>
          <p:cNvCxnSpPr/>
          <p:nvPr/>
        </p:nvCxnSpPr>
        <p:spPr>
          <a:xfrm rot="10800000" flipV="1">
            <a:off x="611560" y="2780928"/>
            <a:ext cx="3456384" cy="19442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 flipV="1">
            <a:off x="611560" y="3284984"/>
            <a:ext cx="3384376" cy="100811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 flipV="1">
            <a:off x="539552" y="3789040"/>
            <a:ext cx="3600400" cy="13681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General Design Procedure of Two Pass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Specify the problem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Specify data structures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Define format of data structures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Specify algorithm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Look for modularity [capability of one program to be subdivided into independent programming units.]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Repeat 1 through 5 on modules.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/>
        </p:nvGraphicFramePr>
        <p:xfrm>
          <a:off x="228600" y="519113"/>
          <a:ext cx="8686800" cy="428096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9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SOURCE PROGRAM</a:t>
                      </a:r>
                      <a:endParaRPr lang="en-US" sz="24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FIRST PASS</a:t>
                      </a:r>
                      <a:endParaRPr lang="en-US" sz="24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SECOND PASS</a:t>
                      </a:r>
                      <a:endParaRPr lang="en-US" sz="2400" dirty="0">
                        <a:latin typeface="Bookman Old Style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278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Bookman Old Style" pitchFamily="18" charset="0"/>
                        </a:rPr>
                        <a:t>RAM</a:t>
                      </a:r>
                      <a:r>
                        <a:rPr lang="en-US" sz="2400" baseline="0" dirty="0">
                          <a:latin typeface="Bookman Old Style" pitchFamily="18" charset="0"/>
                        </a:rPr>
                        <a:t> </a:t>
                      </a:r>
                      <a:r>
                        <a:rPr lang="en-US" sz="2400" dirty="0">
                          <a:latin typeface="Bookman Old Style" pitchFamily="18" charset="0"/>
                        </a:rPr>
                        <a:t>  START     0</a:t>
                      </a:r>
                    </a:p>
                    <a:p>
                      <a:pPr algn="just"/>
                      <a:r>
                        <a:rPr lang="en-US" sz="2400" dirty="0">
                          <a:latin typeface="Bookman Old Style" pitchFamily="18" charset="0"/>
                        </a:rPr>
                        <a:t>          USING</a:t>
                      </a:r>
                      <a:r>
                        <a:rPr lang="en-US" sz="2400" baseline="0" dirty="0">
                          <a:latin typeface="Bookman Old Style" pitchFamily="18" charset="0"/>
                        </a:rPr>
                        <a:t> *, 15</a:t>
                      </a:r>
                    </a:p>
                    <a:p>
                      <a:pPr algn="just"/>
                      <a:r>
                        <a:rPr lang="en-US" sz="2400" baseline="0" dirty="0">
                          <a:latin typeface="Bookman Old Style" pitchFamily="18" charset="0"/>
                        </a:rPr>
                        <a:t>          L  1, FIVE</a:t>
                      </a:r>
                    </a:p>
                    <a:p>
                      <a:pPr algn="just"/>
                      <a:r>
                        <a:rPr lang="en-US" sz="2400" baseline="0" dirty="0">
                          <a:latin typeface="Bookman Old Style" pitchFamily="18" charset="0"/>
                        </a:rPr>
                        <a:t>          A  1,FOUR</a:t>
                      </a:r>
                    </a:p>
                    <a:p>
                      <a:pPr algn="just"/>
                      <a:r>
                        <a:rPr lang="en-US" sz="2400" baseline="0" dirty="0">
                          <a:latin typeface="Bookman Old Style" pitchFamily="18" charset="0"/>
                        </a:rPr>
                        <a:t>          ST  1, TEMP</a:t>
                      </a:r>
                    </a:p>
                    <a:p>
                      <a:pPr algn="just"/>
                      <a:r>
                        <a:rPr lang="en-US" sz="2400" baseline="0" dirty="0">
                          <a:latin typeface="Bookman Old Style" pitchFamily="18" charset="0"/>
                        </a:rPr>
                        <a:t>FOUR  DC    F’4’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atin typeface="Bookman Old Style" pitchFamily="18" charset="0"/>
                        </a:rPr>
                        <a:t>FIVE    DC    F’5’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atin typeface="Bookman Old Style" pitchFamily="18" charset="0"/>
                        </a:rPr>
                        <a:t>TEMP  DS    1F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atin typeface="Bookman Old Style" pitchFamily="18" charset="0"/>
                        </a:rPr>
                        <a:t>           END</a:t>
                      </a:r>
                    </a:p>
                    <a:p>
                      <a:pPr algn="l"/>
                      <a:r>
                        <a:rPr lang="en-US" sz="2400" dirty="0">
                          <a:latin typeface="Bookman Old Style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Bookman Old Style" pitchFamily="18" charset="0"/>
                      </a:endParaRPr>
                    </a:p>
                    <a:p>
                      <a:pPr algn="ctr"/>
                      <a:endParaRPr lang="en-US" sz="2400" dirty="0">
                        <a:latin typeface="Bookman Old Style" pitchFamily="18" charset="0"/>
                      </a:endParaRPr>
                    </a:p>
                    <a:p>
                      <a:pPr algn="l"/>
                      <a:r>
                        <a:rPr lang="en-US" sz="2400" dirty="0">
                          <a:latin typeface="Bookman Old Style" pitchFamily="18" charset="0"/>
                        </a:rPr>
                        <a:t> 0  L   1,_(0,15)</a:t>
                      </a:r>
                    </a:p>
                    <a:p>
                      <a:pPr algn="l"/>
                      <a:r>
                        <a:rPr lang="en-US" sz="2400" dirty="0">
                          <a:latin typeface="Bookman Old Style" pitchFamily="18" charset="0"/>
                        </a:rPr>
                        <a:t> 4  A   1,_(0,15)</a:t>
                      </a:r>
                    </a:p>
                    <a:p>
                      <a:pPr algn="l"/>
                      <a:r>
                        <a:rPr lang="en-US" sz="2400" dirty="0">
                          <a:latin typeface="Bookman Old Style" pitchFamily="18" charset="0"/>
                        </a:rPr>
                        <a:t> 8  ST 1,_(0,15)</a:t>
                      </a:r>
                    </a:p>
                    <a:p>
                      <a:pPr algn="l"/>
                      <a:r>
                        <a:rPr lang="en-US" sz="2400" dirty="0">
                          <a:latin typeface="Bookman Old Style" pitchFamily="18" charset="0"/>
                        </a:rPr>
                        <a:t>12     4</a:t>
                      </a:r>
                    </a:p>
                    <a:p>
                      <a:pPr algn="l"/>
                      <a:r>
                        <a:rPr lang="en-US" sz="2400" dirty="0">
                          <a:latin typeface="Bookman Old Style" pitchFamily="18" charset="0"/>
                        </a:rPr>
                        <a:t>16     5</a:t>
                      </a:r>
                    </a:p>
                    <a:p>
                      <a:pPr algn="l"/>
                      <a:r>
                        <a:rPr lang="en-US" sz="2400" dirty="0">
                          <a:latin typeface="Bookman Old Style" pitchFamily="18" charset="0"/>
                        </a:rPr>
                        <a:t>20     --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Bookman Old Style" pitchFamily="18" charset="0"/>
                      </a:endParaRPr>
                    </a:p>
                    <a:p>
                      <a:pPr algn="ctr"/>
                      <a:endParaRPr lang="en-US" sz="2400" dirty="0">
                        <a:latin typeface="Bookman Old Style" pitchFamily="18" charset="0"/>
                      </a:endParaRPr>
                    </a:p>
                    <a:p>
                      <a:pPr algn="l"/>
                      <a:r>
                        <a:rPr lang="en-US" sz="2400" dirty="0">
                          <a:latin typeface="Bookman Old Style" pitchFamily="18" charset="0"/>
                        </a:rPr>
                        <a:t> 0  L   1, 16(0,15)</a:t>
                      </a:r>
                    </a:p>
                    <a:p>
                      <a:pPr algn="l"/>
                      <a:r>
                        <a:rPr lang="en-US" sz="2400" dirty="0">
                          <a:latin typeface="Bookman Old Style" pitchFamily="18" charset="0"/>
                        </a:rPr>
                        <a:t> 4  A   1, 12(0,15)</a:t>
                      </a:r>
                    </a:p>
                    <a:p>
                      <a:pPr algn="l"/>
                      <a:r>
                        <a:rPr lang="en-US" sz="2400" dirty="0">
                          <a:latin typeface="Bookman Old Style" pitchFamily="18" charset="0"/>
                        </a:rPr>
                        <a:t> 8  ST 1, 20(0,15)</a:t>
                      </a:r>
                    </a:p>
                    <a:p>
                      <a:pPr algn="l"/>
                      <a:r>
                        <a:rPr lang="en-US" sz="2400" dirty="0">
                          <a:latin typeface="Bookman Old Style" pitchFamily="18" charset="0"/>
                        </a:rPr>
                        <a:t>12     4</a:t>
                      </a:r>
                    </a:p>
                    <a:p>
                      <a:pPr algn="l"/>
                      <a:r>
                        <a:rPr lang="en-US" sz="2400" dirty="0">
                          <a:latin typeface="Bookman Old Style" pitchFamily="18" charset="0"/>
                        </a:rPr>
                        <a:t>16     5</a:t>
                      </a:r>
                    </a:p>
                    <a:p>
                      <a:pPr algn="l"/>
                      <a:r>
                        <a:rPr lang="en-US" sz="2400" dirty="0">
                          <a:latin typeface="Bookman Old Style" pitchFamily="18" charset="0"/>
                        </a:rPr>
                        <a:t>20     -- </a:t>
                      </a:r>
                    </a:p>
                    <a:p>
                      <a:pPr algn="l"/>
                      <a:endParaRPr lang="en-US" sz="2400" dirty="0">
                        <a:latin typeface="Bookman Old Style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Pass1:</a:t>
            </a:r>
            <a:r>
              <a:rPr lang="en-US" dirty="0"/>
              <a:t> Define symbols &amp; literals.</a:t>
            </a:r>
          </a:p>
          <a:p>
            <a:pPr>
              <a:buNone/>
            </a:pPr>
            <a:r>
              <a:rPr lang="en-US" sz="2800" dirty="0"/>
              <a:t>1) Determine length of m/c instruction   [MOTGET1]</a:t>
            </a:r>
          </a:p>
          <a:p>
            <a:pPr>
              <a:buNone/>
            </a:pPr>
            <a:r>
              <a:rPr lang="en-US" sz="2800" dirty="0"/>
              <a:t>2) Keep track of Location Counter	    [LC]</a:t>
            </a:r>
          </a:p>
          <a:p>
            <a:pPr>
              <a:buNone/>
            </a:pPr>
            <a:r>
              <a:rPr lang="en-US" sz="2800" dirty="0"/>
              <a:t>3) Remember values of symbols 	    [STSTO]</a:t>
            </a:r>
          </a:p>
          <a:p>
            <a:pPr>
              <a:buNone/>
            </a:pPr>
            <a:r>
              <a:rPr lang="en-US" sz="2800" dirty="0"/>
              <a:t>4) Process some pseudo ops[EQU,DS etc]	[POTGET1]</a:t>
            </a:r>
          </a:p>
          <a:p>
            <a:pPr>
              <a:buNone/>
            </a:pPr>
            <a:r>
              <a:rPr lang="en-US" sz="2800" dirty="0"/>
              <a:t>5) Remember Literals	[LITSTO]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Pass2:</a:t>
            </a:r>
            <a:r>
              <a:rPr lang="en-US" dirty="0"/>
              <a:t> Generate object program</a:t>
            </a:r>
          </a:p>
          <a:p>
            <a:pPr>
              <a:buNone/>
            </a:pPr>
            <a:r>
              <a:rPr lang="en-US" dirty="0"/>
              <a:t>1) Look up value of symbols 	[STGET]</a:t>
            </a:r>
          </a:p>
          <a:p>
            <a:pPr>
              <a:buNone/>
            </a:pPr>
            <a:r>
              <a:rPr lang="en-US" dirty="0"/>
              <a:t>2) Generate instruction 	[MOTGET2]</a:t>
            </a:r>
          </a:p>
          <a:p>
            <a:pPr>
              <a:buNone/>
            </a:pPr>
            <a:r>
              <a:rPr lang="en-US" dirty="0"/>
              <a:t>3) Generate data (for DS, DC &amp; literals)	</a:t>
            </a:r>
          </a:p>
          <a:p>
            <a:pPr>
              <a:buNone/>
            </a:pPr>
            <a:r>
              <a:rPr lang="en-US" dirty="0"/>
              <a:t>4) Process pseudo ops	[POTGET2]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is collection of many programs </a:t>
            </a:r>
          </a:p>
          <a:p>
            <a:r>
              <a:rPr lang="en-US" dirty="0"/>
              <a:t>Two types of software</a:t>
            </a:r>
          </a:p>
          <a:p>
            <a:pPr lvl="1"/>
            <a:r>
              <a:rPr lang="en-US" dirty="0"/>
              <a:t>System software</a:t>
            </a:r>
          </a:p>
          <a:p>
            <a:pPr lvl="1">
              <a:buNone/>
            </a:pPr>
            <a:r>
              <a:rPr lang="en-US" dirty="0"/>
              <a:t>		These programs assist general use application programs</a:t>
            </a:r>
          </a:p>
          <a:p>
            <a:pPr lvl="1">
              <a:buNone/>
            </a:pPr>
            <a:r>
              <a:rPr lang="en-US" dirty="0"/>
              <a:t>Ex:- Operation System , Assembler etc.</a:t>
            </a:r>
          </a:p>
          <a:p>
            <a:pPr lvl="1"/>
            <a:r>
              <a:rPr lang="en-US" dirty="0"/>
              <a:t>Application software</a:t>
            </a:r>
          </a:p>
          <a:p>
            <a:pPr lvl="1">
              <a:buNone/>
            </a:pPr>
            <a:r>
              <a:rPr lang="en-US" dirty="0"/>
              <a:t>     These are the software developed for the specific goal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2. Data structure:-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Pass1: Databases </a:t>
            </a:r>
            <a:endParaRPr lang="en-US" dirty="0"/>
          </a:p>
          <a:p>
            <a:pPr lvl="0"/>
            <a:r>
              <a:rPr lang="en-US" dirty="0"/>
              <a:t>Input source program </a:t>
            </a:r>
          </a:p>
          <a:p>
            <a:pPr lvl="0"/>
            <a:r>
              <a:rPr lang="en-US" dirty="0"/>
              <a:t>“LC” location counter used to keep track of each instructions </a:t>
            </a:r>
            <a:r>
              <a:rPr lang="en-US" dirty="0" err="1"/>
              <a:t>addr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M/c operation table (MOT) [Symbolic mnemonic &amp; length]</a:t>
            </a:r>
          </a:p>
          <a:p>
            <a:pPr lvl="0"/>
            <a:r>
              <a:rPr lang="en-US" dirty="0"/>
              <a:t>Pseudo operation table [POT], [Symbolic mnemonic &amp; action]</a:t>
            </a:r>
          </a:p>
          <a:p>
            <a:pPr lvl="0"/>
            <a:r>
              <a:rPr lang="en-US" dirty="0"/>
              <a:t>Symbol Table (ST) to store each </a:t>
            </a:r>
            <a:r>
              <a:rPr lang="en-US" dirty="0" err="1"/>
              <a:t>lable</a:t>
            </a:r>
            <a:r>
              <a:rPr lang="en-US" dirty="0"/>
              <a:t> &amp; it’s value.</a:t>
            </a:r>
          </a:p>
          <a:p>
            <a:pPr lvl="0"/>
            <a:r>
              <a:rPr lang="en-US" dirty="0"/>
              <a:t>Literal Table (LT), to store each literal (variable) &amp; it’s location.</a:t>
            </a:r>
          </a:p>
          <a:p>
            <a:pPr lvl="0"/>
            <a:r>
              <a:rPr lang="en-US" dirty="0"/>
              <a:t>Copy of input to used later by PASS-2.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2. Data structure:-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Pass2: Databases</a:t>
            </a:r>
            <a:endParaRPr lang="en-US" dirty="0"/>
          </a:p>
          <a:p>
            <a:pPr lvl="0"/>
            <a:r>
              <a:rPr lang="en-US" dirty="0"/>
              <a:t>Copy of source program input to Pass1.</a:t>
            </a:r>
          </a:p>
          <a:p>
            <a:pPr lvl="0"/>
            <a:r>
              <a:rPr lang="en-US" dirty="0"/>
              <a:t>Location Counter (LC)</a:t>
            </a:r>
          </a:p>
          <a:p>
            <a:pPr lvl="0"/>
            <a:r>
              <a:rPr lang="en-US" dirty="0"/>
              <a:t>MOT [Mnemonic, length, binary m/c op code, etc.]</a:t>
            </a:r>
          </a:p>
          <a:p>
            <a:pPr lvl="0"/>
            <a:r>
              <a:rPr lang="en-US" dirty="0"/>
              <a:t>POT [Mnemonic &amp; action to be taken in Pass2</a:t>
            </a:r>
          </a:p>
          <a:p>
            <a:pPr lvl="0"/>
            <a:r>
              <a:rPr lang="en-US" dirty="0"/>
              <a:t>ST [prepared by Pass1, label &amp; value]</a:t>
            </a:r>
          </a:p>
          <a:p>
            <a:pPr lvl="0"/>
            <a:r>
              <a:rPr lang="en-US" dirty="0"/>
              <a:t>Base Table [or register table] indicates which registers are currently specified using ‘USING’ pseudo op &amp; what are contents.</a:t>
            </a:r>
          </a:p>
          <a:p>
            <a:pPr lvl="0"/>
            <a:r>
              <a:rPr lang="en-US" dirty="0"/>
              <a:t>Literal table prepared by Pass1. [Lit name &amp; value].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Operation Table</a:t>
            </a:r>
          </a:p>
          <a:p>
            <a:pPr lvl="1"/>
            <a:r>
              <a:rPr lang="en-US" dirty="0"/>
              <a:t>The op-code is the key and it’s value is the binary op code equivalent, which is used for use in generating machine code.</a:t>
            </a:r>
          </a:p>
          <a:p>
            <a:pPr lvl="1"/>
            <a:r>
              <a:rPr lang="en-US" dirty="0"/>
              <a:t>The instruction length is stored for updating the location counter.</a:t>
            </a:r>
          </a:p>
          <a:p>
            <a:pPr lvl="1"/>
            <a:r>
              <a:rPr lang="en-US" dirty="0"/>
              <a:t>Instruction format is use in forming the m/c language equivalent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8712967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Operation Table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846043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Symbol table &amp; Literal table:-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82089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table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764" y="1196752"/>
            <a:ext cx="8820472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dirty="0"/>
          </a:p>
          <a:p>
            <a:pPr>
              <a:buNone/>
            </a:pPr>
            <a:r>
              <a:rPr lang="en-US" sz="6000" dirty="0"/>
              <a:t>Pass – I of ASSEMBLER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4320"/>
            <a:ext cx="8136904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Pass-II</a:t>
            </a:r>
            <a:br>
              <a:rPr lang="en-US" dirty="0"/>
            </a:br>
            <a:r>
              <a:rPr lang="en-US" dirty="0"/>
              <a:t>Assembler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Program:-</a:t>
            </a:r>
          </a:p>
          <a:p>
            <a:pPr>
              <a:buNone/>
            </a:pPr>
            <a:r>
              <a:rPr lang="en-US" dirty="0"/>
              <a:t>	“These are programs which are required for the effective execution of general user programs on computer system.”</a:t>
            </a:r>
          </a:p>
          <a:p>
            <a:r>
              <a:rPr lang="en-US" dirty="0"/>
              <a:t>System Programming:-</a:t>
            </a:r>
          </a:p>
          <a:p>
            <a:pPr lvl="1">
              <a:buNone/>
            </a:pPr>
            <a:r>
              <a:rPr lang="en-US" sz="3200" dirty="0"/>
              <a:t>“ It is an art of designing and implementing system programs.”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8229600" cy="2746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8064896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Dependent and Machine Independent features of Assembler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M/C Dependent Features</a:t>
            </a:r>
          </a:p>
          <a:p>
            <a:pPr lvl="1"/>
            <a:r>
              <a:rPr lang="en-US" b="1" dirty="0"/>
              <a:t>A] Instruction format &amp; </a:t>
            </a:r>
            <a:r>
              <a:rPr lang="en-US" b="1" dirty="0" err="1"/>
              <a:t>addr</a:t>
            </a:r>
            <a:r>
              <a:rPr lang="en-US" b="1" dirty="0"/>
              <a:t>. mode:- </a:t>
            </a:r>
            <a:endParaRPr lang="en-US" dirty="0"/>
          </a:p>
          <a:p>
            <a:pPr lvl="1"/>
            <a:r>
              <a:rPr lang="en-US" b="1" dirty="0"/>
              <a:t>B] Program Relocation</a:t>
            </a:r>
            <a:endParaRPr lang="en-US" dirty="0"/>
          </a:p>
          <a:p>
            <a:r>
              <a:rPr lang="en-US" dirty="0"/>
              <a:t>Machine Independent Assembler Features</a:t>
            </a:r>
          </a:p>
          <a:p>
            <a:pPr lvl="1"/>
            <a:r>
              <a:rPr lang="en-US" b="1" dirty="0"/>
              <a:t>1) Literals</a:t>
            </a:r>
          </a:p>
          <a:p>
            <a:pPr lvl="1"/>
            <a:r>
              <a:rPr lang="en-US" b="1" dirty="0"/>
              <a:t>2) Symbol defining statements</a:t>
            </a:r>
          </a:p>
          <a:p>
            <a:pPr lvl="1"/>
            <a:r>
              <a:rPr lang="en-US" b="1" dirty="0"/>
              <a:t>3) Expressions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System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Interpreter</a:t>
            </a:r>
          </a:p>
          <a:p>
            <a:r>
              <a:rPr lang="en-US" dirty="0"/>
              <a:t>Assembler</a:t>
            </a:r>
          </a:p>
          <a:p>
            <a:r>
              <a:rPr lang="en-US" dirty="0"/>
              <a:t>Compiler</a:t>
            </a:r>
          </a:p>
          <a:p>
            <a:r>
              <a:rPr lang="en-US" dirty="0"/>
              <a:t>Macros and Microprocessors</a:t>
            </a:r>
          </a:p>
          <a:p>
            <a:r>
              <a:rPr lang="en-US" dirty="0"/>
              <a:t>Formal systems</a:t>
            </a:r>
          </a:p>
          <a:p>
            <a:r>
              <a:rPr lang="en-US" dirty="0"/>
              <a:t>Debugger</a:t>
            </a:r>
          </a:p>
          <a:p>
            <a:r>
              <a:rPr lang="en-US" dirty="0"/>
              <a:t>Linkers </a:t>
            </a:r>
          </a:p>
          <a:p>
            <a:r>
              <a:rPr lang="en-US" dirty="0"/>
              <a:t>Operating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Need Of System Software</a:t>
            </a:r>
            <a:r>
              <a:rPr lang="en-US" dirty="0"/>
              <a:t>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The basic need of system software is to achieve the following goals :-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To achieve efficient performance of the system</a:t>
            </a:r>
          </a:p>
          <a:p>
            <a:pPr lvl="0"/>
            <a:r>
              <a:rPr lang="en-US" dirty="0"/>
              <a:t>To make effective execution of general user program </a:t>
            </a:r>
          </a:p>
          <a:p>
            <a:pPr lvl="0"/>
            <a:r>
              <a:rPr lang="en-US" dirty="0"/>
              <a:t>To make effective utilization of human resources</a:t>
            </a:r>
          </a:p>
          <a:p>
            <a:r>
              <a:rPr lang="en-US" dirty="0"/>
              <a:t>To make available new, better facilities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collection of system programs which acts as an interface between user and the computer and computer hardware.</a:t>
            </a:r>
          </a:p>
          <a:p>
            <a:r>
              <a:rPr lang="en-US" dirty="0"/>
              <a:t>The purpose of an operating system is to provide an environment in which A user can execute programs in a convenient manner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of Operating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File handling and management.</a:t>
            </a:r>
          </a:p>
          <a:p>
            <a:pPr lvl="0"/>
            <a:r>
              <a:rPr lang="en-US" dirty="0"/>
              <a:t>Storage management (Memory management).</a:t>
            </a:r>
          </a:p>
          <a:p>
            <a:pPr lvl="0"/>
            <a:r>
              <a:rPr lang="en-US" dirty="0"/>
              <a:t>Device scheduling and management.</a:t>
            </a:r>
          </a:p>
          <a:p>
            <a:pPr lvl="0"/>
            <a:r>
              <a:rPr lang="en-US" dirty="0"/>
              <a:t>CPU scheduling.</a:t>
            </a:r>
          </a:p>
          <a:p>
            <a:pPr lvl="0"/>
            <a:r>
              <a:rPr lang="en-US" dirty="0"/>
              <a:t>Information management.</a:t>
            </a:r>
          </a:p>
          <a:p>
            <a:pPr lvl="0"/>
            <a:r>
              <a:rPr lang="en-US" dirty="0"/>
              <a:t>Process control (management).</a:t>
            </a:r>
          </a:p>
          <a:p>
            <a:pPr lvl="0"/>
            <a:r>
              <a:rPr lang="en-US" dirty="0"/>
              <a:t>Error handling</a:t>
            </a:r>
          </a:p>
          <a:p>
            <a:pPr lvl="0"/>
            <a:r>
              <a:rPr lang="en-US" dirty="0"/>
              <a:t>Protecting itself from user &amp; protecting user from other users.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system programs that converts the source program into  computer understandable fashion</a:t>
            </a:r>
          </a:p>
          <a:p>
            <a:r>
              <a:rPr lang="en-US" dirty="0"/>
              <a:t>Types of translators</a:t>
            </a:r>
          </a:p>
          <a:p>
            <a:pPr lvl="1"/>
            <a:r>
              <a:rPr lang="en-US" dirty="0"/>
              <a:t>Single Pass translator</a:t>
            </a:r>
          </a:p>
          <a:p>
            <a:pPr lvl="1"/>
            <a:r>
              <a:rPr lang="en-US" dirty="0"/>
              <a:t>Multi Pass translator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1507</Words>
  <Application>Microsoft Office PowerPoint</Application>
  <PresentationFormat>On-screen Show (4:3)</PresentationFormat>
  <Paragraphs>252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Bookman Old Style</vt:lpstr>
      <vt:lpstr>Calibri</vt:lpstr>
      <vt:lpstr>Office Theme</vt:lpstr>
      <vt:lpstr>System Programming </vt:lpstr>
      <vt:lpstr>Introduction</vt:lpstr>
      <vt:lpstr>What is Software ?</vt:lpstr>
      <vt:lpstr>PowerPoint Presentation</vt:lpstr>
      <vt:lpstr>Components of System Programming</vt:lpstr>
      <vt:lpstr>Need Of System Software   </vt:lpstr>
      <vt:lpstr>Operating System</vt:lpstr>
      <vt:lpstr>Functions of Operating System </vt:lpstr>
      <vt:lpstr>Translators</vt:lpstr>
      <vt:lpstr>Translators</vt:lpstr>
      <vt:lpstr>Translators</vt:lpstr>
      <vt:lpstr>Translators</vt:lpstr>
      <vt:lpstr>Translators</vt:lpstr>
      <vt:lpstr>Translators</vt:lpstr>
      <vt:lpstr>Loader</vt:lpstr>
      <vt:lpstr>Types of Loader</vt:lpstr>
      <vt:lpstr>Macro &amp; Macro processor </vt:lpstr>
      <vt:lpstr>Linking and Linker</vt:lpstr>
      <vt:lpstr>Formal System</vt:lpstr>
      <vt:lpstr>Types of Assembly Language statements</vt:lpstr>
      <vt:lpstr>PowerPoint Presentation</vt:lpstr>
      <vt:lpstr>PowerPoint Presentation</vt:lpstr>
      <vt:lpstr>Types of Assembler</vt:lpstr>
      <vt:lpstr>Problem of Forward Reference</vt:lpstr>
      <vt:lpstr>Problem of Forward Reference</vt:lpstr>
      <vt:lpstr>General Design Procedure of Two Pass Assembler</vt:lpstr>
      <vt:lpstr>PowerPoint Presentation</vt:lpstr>
      <vt:lpstr>Specify the problem</vt:lpstr>
      <vt:lpstr>PowerPoint Presentation</vt:lpstr>
      <vt:lpstr>Step 2. Data structure:- </vt:lpstr>
      <vt:lpstr>Step 2. Data structure:- </vt:lpstr>
      <vt:lpstr>Format of Data Structures</vt:lpstr>
      <vt:lpstr>PowerPoint Presentation</vt:lpstr>
      <vt:lpstr>Pseudo Operation Table</vt:lpstr>
      <vt:lpstr>Symbol table &amp; Literal table:- </vt:lpstr>
      <vt:lpstr>Base table</vt:lpstr>
      <vt:lpstr>PowerPoint Presentation</vt:lpstr>
      <vt:lpstr>PowerPoint Presentation</vt:lpstr>
      <vt:lpstr>Pass-II Assembler</vt:lpstr>
      <vt:lpstr>PowerPoint Presentation</vt:lpstr>
      <vt:lpstr>Machine Dependent and Machine Independent features of Assembler</vt:lpstr>
    </vt:vector>
  </TitlesOfParts>
  <Company>SHRAM SADHANA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SSBT COET</dc:creator>
  <cp:lastModifiedBy>Harshal Behare</cp:lastModifiedBy>
  <cp:revision>84</cp:revision>
  <dcterms:created xsi:type="dcterms:W3CDTF">2011-07-23T08:29:42Z</dcterms:created>
  <dcterms:modified xsi:type="dcterms:W3CDTF">2024-10-31T18:44:48Z</dcterms:modified>
</cp:coreProperties>
</file>