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8"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DLL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This is the program's outline:</a:t>
            </a:r>
            <a:endParaRPr lang="en-US" sz="2800" dirty="0" smtClean="0"/>
          </a:p>
          <a:p>
            <a:pPr marL="514350" lvl="0" indent="-514350">
              <a:buFont typeface="+mj-lt"/>
              <a:buAutoNum type="arabicPeriod"/>
            </a:pPr>
            <a:r>
              <a:rPr lang="en-US" dirty="0" smtClean="0"/>
              <a:t>The </a:t>
            </a:r>
            <a:r>
              <a:rPr lang="en-US" dirty="0" err="1" smtClean="0"/>
              <a:t>dll</a:t>
            </a:r>
            <a:r>
              <a:rPr lang="en-US" dirty="0" smtClean="0"/>
              <a:t> include file </a:t>
            </a:r>
            <a:r>
              <a:rPr lang="en-US" sz="2000" dirty="0" err="1" smtClean="0"/>
              <a:t>dlfcn.h</a:t>
            </a:r>
            <a:r>
              <a:rPr lang="en-US" dirty="0" smtClean="0"/>
              <a:t> and required variables are defined. The variables needed, at a minimum, are: </a:t>
            </a:r>
            <a:endParaRPr lang="en-US" sz="2800" dirty="0" smtClean="0"/>
          </a:p>
          <a:p>
            <a:pPr marL="971550" lvl="1" indent="-514350"/>
            <a:r>
              <a:rPr lang="en-US" dirty="0" smtClean="0"/>
              <a:t>Handle to the shared library file </a:t>
            </a:r>
            <a:endParaRPr lang="en-US" sz="2400" dirty="0" smtClean="0"/>
          </a:p>
          <a:p>
            <a:pPr marL="971550" lvl="1" indent="-514350"/>
            <a:r>
              <a:rPr lang="en-US" dirty="0" smtClean="0"/>
              <a:t>Pointer to the mapped function entry point </a:t>
            </a:r>
            <a:endParaRPr lang="en-US" sz="2400" dirty="0" smtClean="0"/>
          </a:p>
          <a:p>
            <a:pPr marL="971550" lvl="1" indent="-514350"/>
            <a:r>
              <a:rPr lang="en-US" dirty="0" smtClean="0"/>
              <a:t>Pointer to error strings</a:t>
            </a:r>
            <a:endParaRPr lang="en-US" sz="2400" dirty="0" smtClean="0"/>
          </a:p>
          <a:p>
            <a:pPr marL="514350" indent="-514350">
              <a:buFont typeface="+mj-lt"/>
              <a:buAutoNum type="arabicPeriod"/>
            </a:pPr>
            <a:endParaRPr lang="en-US" sz="2800" dirty="0" smtClean="0"/>
          </a:p>
          <a:p>
            <a:pPr marL="514350" lvl="0" indent="-514350">
              <a:buFont typeface="+mj-lt"/>
              <a:buAutoNum type="arabicPeriod"/>
            </a:pPr>
            <a:r>
              <a:rPr lang="en-US" dirty="0" smtClean="0"/>
              <a:t>The original message, "</a:t>
            </a:r>
            <a:r>
              <a:rPr lang="en-US" dirty="0" err="1" smtClean="0"/>
              <a:t>HeLlO</a:t>
            </a:r>
            <a:r>
              <a:rPr lang="en-US" dirty="0" smtClean="0"/>
              <a:t> </a:t>
            </a:r>
            <a:r>
              <a:rPr lang="en-US" dirty="0" err="1" smtClean="0"/>
              <a:t>WoRlD</a:t>
            </a:r>
            <a:r>
              <a:rPr lang="en-US" dirty="0" smtClean="0"/>
              <a:t>", is printed.</a:t>
            </a:r>
            <a:endParaRPr lang="en-US" sz="2800" dirty="0" smtClean="0"/>
          </a:p>
          <a:p>
            <a:pPr marL="514350" lvl="0" indent="-514350">
              <a:buFont typeface="+mj-lt"/>
              <a:buAutoNum type="arabicPeriod"/>
            </a:pPr>
            <a:r>
              <a:rPr lang="en-US" dirty="0" smtClean="0"/>
              <a:t>The shared object file for the UPPERCASE </a:t>
            </a:r>
            <a:r>
              <a:rPr lang="en-US" dirty="0" err="1" smtClean="0"/>
              <a:t>dll</a:t>
            </a:r>
            <a:r>
              <a:rPr lang="en-US" dirty="0" smtClean="0"/>
              <a:t> is opened by </a:t>
            </a:r>
            <a:r>
              <a:rPr lang="en-US" sz="2000" dirty="0" err="1" smtClean="0"/>
              <a:t>dlopen</a:t>
            </a:r>
            <a:r>
              <a:rPr lang="en-US" dirty="0" smtClean="0"/>
              <a:t> and the handle is returned using the absolute path "/home/</a:t>
            </a:r>
            <a:r>
              <a:rPr lang="en-US" dirty="0" err="1" smtClean="0"/>
              <a:t>dlTest</a:t>
            </a:r>
            <a:r>
              <a:rPr lang="en-US" dirty="0" smtClean="0"/>
              <a:t>/</a:t>
            </a:r>
            <a:r>
              <a:rPr lang="en-US" dirty="0" err="1" smtClean="0"/>
              <a:t>UPPERCASE.so</a:t>
            </a:r>
            <a:r>
              <a:rPr lang="en-US" dirty="0" smtClean="0"/>
              <a:t>" and the option RTLD_LAZY. </a:t>
            </a:r>
            <a:endParaRPr lang="en-US" sz="2800" dirty="0" smtClean="0"/>
          </a:p>
          <a:p>
            <a:pPr marL="971550" lvl="1" indent="-514350"/>
            <a:r>
              <a:rPr lang="en-US" dirty="0" smtClean="0"/>
              <a:t>Option RTLD_LAZY postpones resolving the </a:t>
            </a:r>
            <a:r>
              <a:rPr lang="en-US" dirty="0" err="1" smtClean="0"/>
              <a:t>dll's</a:t>
            </a:r>
            <a:r>
              <a:rPr lang="en-US" dirty="0" smtClean="0"/>
              <a:t> external reference until the </a:t>
            </a:r>
            <a:r>
              <a:rPr lang="en-US" dirty="0" err="1" smtClean="0"/>
              <a:t>dll</a:t>
            </a:r>
            <a:r>
              <a:rPr lang="en-US" dirty="0" smtClean="0"/>
              <a:t> is executed. </a:t>
            </a:r>
            <a:endParaRPr lang="en-US" sz="2400" dirty="0" smtClean="0"/>
          </a:p>
          <a:p>
            <a:pPr marL="971550" lvl="1" indent="-514350"/>
            <a:r>
              <a:rPr lang="en-US" dirty="0" smtClean="0"/>
              <a:t>Option RTLD_NOW resolves all </a:t>
            </a:r>
            <a:r>
              <a:rPr lang="en-US" dirty="0" err="1" smtClean="0"/>
              <a:t>dll</a:t>
            </a:r>
            <a:r>
              <a:rPr lang="en-US" dirty="0" smtClean="0"/>
              <a:t> external references before </a:t>
            </a:r>
            <a:r>
              <a:rPr lang="en-US" sz="1800" dirty="0" err="1" smtClean="0"/>
              <a:t>dlopen</a:t>
            </a:r>
            <a:r>
              <a:rPr lang="en-US" dirty="0" smtClean="0"/>
              <a:t> returns.</a:t>
            </a:r>
            <a:endParaRPr lang="en-US" sz="2400" dirty="0" smtClean="0"/>
          </a:p>
          <a:p>
            <a:pPr marL="514350" indent="-514350">
              <a:buFont typeface="+mj-lt"/>
              <a:buAutoNum type="arabicPeriod"/>
            </a:pPr>
            <a:endParaRPr lang="en-US" sz="2800" dirty="0" smtClean="0"/>
          </a:p>
          <a:p>
            <a:pPr marL="514350" lvl="0" indent="-514350">
              <a:buFont typeface="+mj-lt"/>
              <a:buAutoNum type="arabicPeriod"/>
            </a:pPr>
            <a:r>
              <a:rPr lang="en-US" dirty="0" smtClean="0"/>
              <a:t>The entry point </a:t>
            </a:r>
            <a:r>
              <a:rPr lang="en-US" dirty="0" err="1" smtClean="0"/>
              <a:t>printUPPERCASE</a:t>
            </a:r>
            <a:r>
              <a:rPr lang="en-US" dirty="0" smtClean="0"/>
              <a:t> address is returned by </a:t>
            </a:r>
            <a:r>
              <a:rPr lang="en-US" sz="2000" dirty="0" err="1" smtClean="0"/>
              <a:t>dlsym</a:t>
            </a:r>
            <a:r>
              <a:rPr lang="en-US" dirty="0" smtClean="0"/>
              <a:t>.</a:t>
            </a: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514350" lvl="0" indent="-514350">
              <a:buFont typeface="+mj-lt"/>
              <a:buAutoNum type="arabicPeriod" startAt="5"/>
            </a:pPr>
            <a:r>
              <a:rPr lang="en-US" dirty="0" err="1" smtClean="0"/>
              <a:t>printUPPERCASE</a:t>
            </a:r>
            <a:r>
              <a:rPr lang="en-US" dirty="0" smtClean="0"/>
              <a:t> is called and the modified message, "HELLO WORLD", is printed.</a:t>
            </a:r>
          </a:p>
          <a:p>
            <a:pPr marL="514350" lvl="0" indent="-514350">
              <a:buFont typeface="+mj-lt"/>
              <a:buAutoNum type="arabicPeriod" startAt="5"/>
            </a:pPr>
            <a:r>
              <a:rPr lang="en-US" dirty="0" smtClean="0"/>
              <a:t>The handle to </a:t>
            </a:r>
            <a:r>
              <a:rPr lang="en-US" dirty="0" err="1" smtClean="0"/>
              <a:t>UPPERCASE.so</a:t>
            </a:r>
            <a:r>
              <a:rPr lang="en-US" dirty="0" smtClean="0"/>
              <a:t> is closed by </a:t>
            </a:r>
            <a:r>
              <a:rPr lang="en-US" dirty="0" err="1" smtClean="0"/>
              <a:t>dlclose</a:t>
            </a:r>
            <a:r>
              <a:rPr lang="en-US" dirty="0" smtClean="0"/>
              <a:t>, and the </a:t>
            </a:r>
            <a:r>
              <a:rPr lang="en-US" dirty="0" err="1" smtClean="0"/>
              <a:t>dll</a:t>
            </a:r>
            <a:r>
              <a:rPr lang="en-US" dirty="0" smtClean="0"/>
              <a:t> is unmapped from memory.</a:t>
            </a:r>
          </a:p>
          <a:p>
            <a:pPr marL="514350" lvl="0" indent="-514350">
              <a:buFont typeface="+mj-lt"/>
              <a:buAutoNum type="arabicPeriod" startAt="5"/>
            </a:pPr>
            <a:r>
              <a:rPr lang="en-US" dirty="0" smtClean="0"/>
              <a:t>The shared object file, </a:t>
            </a:r>
            <a:r>
              <a:rPr lang="en-US" dirty="0" err="1" smtClean="0"/>
              <a:t>lowercase.so</a:t>
            </a:r>
            <a:r>
              <a:rPr lang="en-US" dirty="0" smtClean="0"/>
              <a:t>, for the lowercase </a:t>
            </a:r>
            <a:r>
              <a:rPr lang="en-US" dirty="0" err="1" smtClean="0"/>
              <a:t>dll</a:t>
            </a:r>
            <a:r>
              <a:rPr lang="en-US" dirty="0" smtClean="0"/>
              <a:t> is opened by </a:t>
            </a:r>
            <a:r>
              <a:rPr lang="en-US" dirty="0" err="1" smtClean="0"/>
              <a:t>dlopen</a:t>
            </a:r>
            <a:r>
              <a:rPr lang="en-US" dirty="0" smtClean="0"/>
              <a:t> and the handle returned using a relative path based on the environmental variable LD_LIBRARY_PATH to search for the shared object.</a:t>
            </a:r>
          </a:p>
          <a:p>
            <a:pPr marL="514350" lvl="0" indent="-514350">
              <a:buFont typeface="+mj-lt"/>
              <a:buAutoNum type="arabicPeriod" startAt="5"/>
            </a:pPr>
            <a:r>
              <a:rPr lang="en-US" dirty="0" smtClean="0"/>
              <a:t>The entry point </a:t>
            </a:r>
            <a:r>
              <a:rPr lang="en-US" dirty="0" err="1" smtClean="0"/>
              <a:t>printLowercase</a:t>
            </a:r>
            <a:r>
              <a:rPr lang="en-US" dirty="0" smtClean="0"/>
              <a:t> address is returned by </a:t>
            </a:r>
            <a:r>
              <a:rPr lang="en-US" dirty="0" err="1" smtClean="0"/>
              <a:t>dlsym</a:t>
            </a:r>
            <a:r>
              <a:rPr lang="en-US" dirty="0" smtClean="0"/>
              <a:t>.</a:t>
            </a:r>
          </a:p>
          <a:p>
            <a:pPr marL="514350" lvl="0" indent="-514350">
              <a:buFont typeface="+mj-lt"/>
              <a:buAutoNum type="arabicPeriod" startAt="5"/>
            </a:pPr>
            <a:r>
              <a:rPr lang="en-US" dirty="0" err="1" smtClean="0"/>
              <a:t>printLowercase</a:t>
            </a:r>
            <a:r>
              <a:rPr lang="en-US" dirty="0" smtClean="0"/>
              <a:t> is called and the modified message, "hello world", is printed.</a:t>
            </a:r>
          </a:p>
          <a:p>
            <a:pPr marL="514350" lvl="0" indent="-514350">
              <a:buFont typeface="+mj-lt"/>
              <a:buAutoNum type="arabicPeriod" startAt="5"/>
            </a:pPr>
            <a:r>
              <a:rPr lang="en-US" dirty="0" smtClean="0"/>
              <a:t>The handle to </a:t>
            </a:r>
            <a:r>
              <a:rPr lang="en-US" dirty="0" err="1" smtClean="0"/>
              <a:t>lowercase.so</a:t>
            </a:r>
            <a:r>
              <a:rPr lang="en-US" dirty="0" smtClean="0"/>
              <a:t> is closed by </a:t>
            </a:r>
            <a:r>
              <a:rPr lang="en-US" dirty="0" err="1" smtClean="0"/>
              <a:t>dlclose</a:t>
            </a:r>
            <a:r>
              <a:rPr lang="en-US" dirty="0" smtClean="0"/>
              <a:t> and the </a:t>
            </a:r>
            <a:r>
              <a:rPr lang="en-US" dirty="0" err="1" smtClean="0"/>
              <a:t>dll</a:t>
            </a:r>
            <a:r>
              <a:rPr lang="en-US" dirty="0" smtClean="0"/>
              <a:t> is unmapped from memory.</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	&lt;</a:t>
            </a:r>
            <a:r>
              <a:rPr lang="en-US" dirty="0" err="1" smtClean="0"/>
              <a:t>stdlib.h</a:t>
            </a:r>
            <a:r>
              <a:rPr lang="en-US" dirty="0" smtClean="0"/>
              <a:t>&gt;</a:t>
            </a:r>
          </a:p>
          <a:p>
            <a:pPr>
              <a:buNone/>
            </a:pPr>
            <a:r>
              <a:rPr lang="en-US" dirty="0" smtClean="0"/>
              <a:t> </a:t>
            </a:r>
          </a:p>
          <a:p>
            <a:pPr>
              <a:buNone/>
            </a:pPr>
            <a:r>
              <a:rPr lang="en-US" dirty="0" smtClean="0"/>
              <a:t>/*								*/</a:t>
            </a:r>
          </a:p>
          <a:p>
            <a:pPr>
              <a:buNone/>
            </a:pPr>
            <a:r>
              <a:rPr lang="en-US" dirty="0" smtClean="0"/>
              <a:t>/* 1-dll include file and variables	*/</a:t>
            </a:r>
          </a:p>
          <a:p>
            <a:pPr>
              <a:buNone/>
            </a:pPr>
            <a:r>
              <a:rPr lang="en-US" dirty="0" smtClean="0"/>
              <a:t>/*								*/</a:t>
            </a:r>
          </a:p>
          <a:p>
            <a:pPr>
              <a:buNone/>
            </a:pPr>
            <a:r>
              <a:rPr lang="en-US" dirty="0" smtClean="0"/>
              <a:t>#include	&lt;</a:t>
            </a:r>
            <a:r>
              <a:rPr lang="en-US" dirty="0" err="1" smtClean="0"/>
              <a:t>dlfcn.h</a:t>
            </a:r>
            <a:r>
              <a:rPr lang="en-US" dirty="0" smtClean="0"/>
              <a:t>&gt;</a:t>
            </a:r>
          </a:p>
          <a:p>
            <a:pPr>
              <a:buNone/>
            </a:pPr>
            <a:r>
              <a:rPr lang="en-US" dirty="0" smtClean="0"/>
              <a:t>void  *</a:t>
            </a:r>
            <a:r>
              <a:rPr lang="en-US" dirty="0" err="1" smtClean="0"/>
              <a:t>FunctionLib</a:t>
            </a:r>
            <a:r>
              <a:rPr lang="en-US" dirty="0" smtClean="0"/>
              <a:t>;		/*  Handle to shared lib file	*/</a:t>
            </a:r>
          </a:p>
          <a:p>
            <a:pPr>
              <a:buNone/>
            </a:pPr>
            <a:r>
              <a:rPr lang="en-US" dirty="0" err="1" smtClean="0"/>
              <a:t>int</a:t>
            </a:r>
            <a:r>
              <a:rPr lang="en-US" dirty="0" smtClean="0"/>
              <a:t>   (*Function)();		/*  Pointer to loaded routine	*/</a:t>
            </a:r>
          </a:p>
          <a:p>
            <a:pPr>
              <a:buNone/>
            </a:pPr>
            <a:r>
              <a:rPr lang="en-US" dirty="0" smtClean="0"/>
              <a:t>const char *</a:t>
            </a:r>
            <a:r>
              <a:rPr lang="en-US" dirty="0" err="1" smtClean="0"/>
              <a:t>dlError</a:t>
            </a:r>
            <a:r>
              <a:rPr lang="en-US" dirty="0" smtClean="0"/>
              <a:t>;		/*  Pointer to error string		*/</a:t>
            </a:r>
          </a:p>
          <a:p>
            <a:pPr>
              <a:buNone/>
            </a:pPr>
            <a:r>
              <a:rPr lang="en-US" dirty="0" smtClean="0"/>
              <a:t> </a:t>
            </a:r>
          </a:p>
          <a:p>
            <a:pPr>
              <a:buNone/>
            </a:pPr>
            <a:r>
              <a:rPr lang="en-US" dirty="0" smtClean="0"/>
              <a:t>main( </a:t>
            </a:r>
            <a:r>
              <a:rPr lang="en-US" dirty="0" err="1" smtClean="0"/>
              <a:t>argc</a:t>
            </a:r>
            <a:r>
              <a:rPr lang="en-US" dirty="0" smtClean="0"/>
              <a:t>, </a:t>
            </a:r>
            <a:r>
              <a:rPr lang="en-US" dirty="0" err="1" smtClean="0"/>
              <a:t>argv</a:t>
            </a:r>
            <a:r>
              <a:rPr lang="en-US" dirty="0" smtClean="0"/>
              <a:t> )</a:t>
            </a:r>
          </a:p>
          <a:p>
            <a:pPr>
              <a:buNone/>
            </a:pPr>
            <a:r>
              <a:rPr lang="en-US" dirty="0" smtClean="0"/>
              <a:t>{</a:t>
            </a:r>
          </a:p>
          <a:p>
            <a:pPr>
              <a:buNone/>
            </a:pPr>
            <a:r>
              <a:rPr lang="en-US" dirty="0" smtClean="0"/>
              <a:t>  </a:t>
            </a:r>
            <a:r>
              <a:rPr lang="en-US" dirty="0" err="1" smtClean="0"/>
              <a:t>int</a:t>
            </a:r>
            <a:r>
              <a:rPr lang="en-US" dirty="0" smtClean="0"/>
              <a:t>   </a:t>
            </a:r>
            <a:r>
              <a:rPr lang="en-US" dirty="0" err="1" smtClean="0"/>
              <a:t>rc</a:t>
            </a:r>
            <a:r>
              <a:rPr lang="en-US" dirty="0" smtClean="0"/>
              <a:t>;				/*  return codes 			*/</a:t>
            </a:r>
          </a:p>
          <a:p>
            <a:pPr>
              <a:buNone/>
            </a:pPr>
            <a:r>
              <a:rPr lang="en-US" dirty="0" smtClean="0"/>
              <a:t>  char </a:t>
            </a:r>
            <a:r>
              <a:rPr lang="en-US" dirty="0" err="1" smtClean="0"/>
              <a:t>HelloMessage</a:t>
            </a:r>
            <a:r>
              <a:rPr lang="en-US" dirty="0" smtClean="0"/>
              <a:t>[] = "</a:t>
            </a:r>
            <a:r>
              <a:rPr lang="en-US" dirty="0" err="1" smtClean="0"/>
              <a:t>HeLlO</a:t>
            </a:r>
            <a:r>
              <a:rPr lang="en-US" dirty="0" smtClean="0"/>
              <a:t> </a:t>
            </a:r>
            <a:r>
              <a:rPr lang="en-US" dirty="0" err="1" smtClean="0"/>
              <a:t>WoRlD</a:t>
            </a:r>
            <a:r>
              <a:rPr lang="en-US" dirty="0" smtClean="0"/>
              <a:t>\n";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pPr>
              <a:buNone/>
            </a:pPr>
            <a:r>
              <a:rPr lang="en-US" dirty="0" smtClean="0"/>
              <a:t>/*								*/</a:t>
            </a:r>
          </a:p>
          <a:p>
            <a:pPr>
              <a:buNone/>
            </a:pPr>
            <a:r>
              <a:rPr lang="en-US" dirty="0" smtClean="0"/>
              <a:t>/* 2-print the original message					*/</a:t>
            </a:r>
          </a:p>
          <a:p>
            <a:pPr>
              <a:buNone/>
            </a:pPr>
            <a:r>
              <a:rPr lang="en-US" dirty="0" smtClean="0"/>
              <a:t>/*								*/</a:t>
            </a:r>
          </a:p>
          <a:p>
            <a:pPr>
              <a:buNone/>
            </a:pPr>
            <a:r>
              <a:rPr lang="en-US" dirty="0" smtClean="0"/>
              <a:t>  </a:t>
            </a:r>
            <a:r>
              <a:rPr lang="en-US" dirty="0" err="1" smtClean="0"/>
              <a:t>printf</a:t>
            </a:r>
            <a:r>
              <a:rPr lang="en-US" dirty="0" smtClean="0"/>
              <a:t>("	</a:t>
            </a:r>
            <a:r>
              <a:rPr lang="en-US" dirty="0" err="1" smtClean="0"/>
              <a:t>dlTest</a:t>
            </a:r>
            <a:r>
              <a:rPr lang="en-US" dirty="0" smtClean="0"/>
              <a:t>  2-Original message \n");</a:t>
            </a:r>
          </a:p>
          <a:p>
            <a:pPr>
              <a:buNone/>
            </a:pPr>
            <a:r>
              <a:rPr lang="en-US" dirty="0" smtClean="0"/>
              <a:t>  </a:t>
            </a:r>
            <a:r>
              <a:rPr lang="en-US" dirty="0" err="1" smtClean="0"/>
              <a:t>printf</a:t>
            </a:r>
            <a:r>
              <a:rPr lang="en-US" dirty="0" smtClean="0"/>
              <a:t>("%s", </a:t>
            </a:r>
            <a:r>
              <a:rPr lang="en-US" dirty="0" err="1" smtClean="0"/>
              <a:t>HelloMessage</a:t>
            </a:r>
            <a:r>
              <a:rPr lang="en-US" dirty="0" smtClean="0"/>
              <a:t>);</a:t>
            </a:r>
          </a:p>
          <a:p>
            <a:pPr>
              <a:buNone/>
            </a:pPr>
            <a:r>
              <a:rPr lang="en-US" dirty="0" smtClean="0"/>
              <a:t> </a:t>
            </a:r>
          </a:p>
          <a:p>
            <a:pPr>
              <a:buNone/>
            </a:pPr>
            <a:r>
              <a:rPr lang="en-US" dirty="0" smtClean="0"/>
              <a:t>/*                                               */</a:t>
            </a:r>
          </a:p>
          <a:p>
            <a:pPr>
              <a:buNone/>
            </a:pPr>
            <a:r>
              <a:rPr lang="en-US" dirty="0" smtClean="0"/>
              <a:t>/*  3-Open Dynamic Loadable </a:t>
            </a:r>
            <a:r>
              <a:rPr lang="en-US" dirty="0" err="1" smtClean="0"/>
              <a:t>Libary</a:t>
            </a:r>
            <a:r>
              <a:rPr lang="en-US" dirty="0" smtClean="0"/>
              <a:t> with absolute path      */</a:t>
            </a:r>
          </a:p>
          <a:p>
            <a:pPr>
              <a:buNone/>
            </a:pPr>
            <a:r>
              <a:rPr lang="en-US" dirty="0" smtClean="0"/>
              <a:t>/*                                              */</a:t>
            </a:r>
          </a:p>
          <a:p>
            <a:pPr>
              <a:buNone/>
            </a:pPr>
            <a:r>
              <a:rPr lang="en-US" dirty="0" smtClean="0"/>
              <a:t>  </a:t>
            </a:r>
            <a:r>
              <a:rPr lang="en-US" dirty="0" err="1" smtClean="0"/>
              <a:t>FunctionLib</a:t>
            </a:r>
            <a:r>
              <a:rPr lang="en-US" dirty="0" smtClean="0"/>
              <a:t> = </a:t>
            </a:r>
            <a:r>
              <a:rPr lang="en-US" dirty="0" err="1" smtClean="0"/>
              <a:t>dlopen</a:t>
            </a:r>
            <a:r>
              <a:rPr lang="en-US" dirty="0" smtClean="0"/>
              <a:t>("/home/</a:t>
            </a:r>
            <a:r>
              <a:rPr lang="en-US" dirty="0" err="1" smtClean="0"/>
              <a:t>dlTest</a:t>
            </a:r>
            <a:r>
              <a:rPr lang="en-US" dirty="0" smtClean="0"/>
              <a:t>/</a:t>
            </a:r>
            <a:r>
              <a:rPr lang="en-US" dirty="0" err="1" smtClean="0"/>
              <a:t>UPPERCASE.so",RTLD_LAZY</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3-Open Library with absolute path return-%s- \n", </a:t>
            </a:r>
            <a:r>
              <a:rPr lang="en-US" dirty="0" err="1" smtClean="0"/>
              <a:t>dlError</a:t>
            </a:r>
            <a:r>
              <a:rPr lang="en-US" dirty="0" smtClean="0"/>
              <a:t>);</a:t>
            </a:r>
          </a:p>
          <a:p>
            <a:pPr>
              <a:buNone/>
            </a:pPr>
            <a:r>
              <a:rPr lang="en-US" dirty="0" smtClean="0"/>
              <a:t>  if( </a:t>
            </a:r>
            <a:r>
              <a:rPr lang="en-US" dirty="0" err="1" smtClean="0"/>
              <a:t>dlError</a:t>
            </a:r>
            <a:r>
              <a:rPr lang="en-US" dirty="0" smtClean="0"/>
              <a:t> ) exit(1);</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dirty="0" smtClean="0"/>
              <a:t>/*								*/</a:t>
            </a:r>
          </a:p>
          <a:p>
            <a:pPr>
              <a:buNone/>
            </a:pPr>
            <a:r>
              <a:rPr lang="en-US" dirty="0" smtClean="0"/>
              <a:t>/* 4-Find the first loaded function	*/</a:t>
            </a:r>
          </a:p>
          <a:p>
            <a:pPr>
              <a:buNone/>
            </a:pPr>
            <a:r>
              <a:rPr lang="en-US" dirty="0" smtClean="0"/>
              <a:t>/*								*/</a:t>
            </a:r>
          </a:p>
          <a:p>
            <a:pPr>
              <a:buNone/>
            </a:pPr>
            <a:r>
              <a:rPr lang="en-US" dirty="0" smtClean="0"/>
              <a:t>  Function    = </a:t>
            </a:r>
            <a:r>
              <a:rPr lang="en-US" dirty="0" err="1" smtClean="0"/>
              <a:t>dlsym</a:t>
            </a:r>
            <a:r>
              <a:rPr lang="en-US" dirty="0" smtClean="0"/>
              <a:t>( </a:t>
            </a:r>
            <a:r>
              <a:rPr lang="en-US" dirty="0" err="1" smtClean="0"/>
              <a:t>FunctionLib</a:t>
            </a:r>
            <a:r>
              <a:rPr lang="en-US" dirty="0" smtClean="0"/>
              <a:t>, "</a:t>
            </a:r>
            <a:r>
              <a:rPr lang="en-US" dirty="0" err="1" smtClean="0"/>
              <a:t>printUPPERCASE</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4-Find symbol </a:t>
            </a:r>
            <a:r>
              <a:rPr lang="en-US" dirty="0" err="1" smtClean="0"/>
              <a:t>printUPPERCASE</a:t>
            </a:r>
            <a:r>
              <a:rPr lang="en-US" dirty="0" smtClean="0"/>
              <a:t> return-%s- \n", </a:t>
            </a:r>
            <a:r>
              <a:rPr lang="en-US" dirty="0" err="1" smtClean="0"/>
              <a:t>dlError</a:t>
            </a:r>
            <a:r>
              <a:rPr lang="en-US" dirty="0" smtClean="0"/>
              <a:t>);</a:t>
            </a:r>
          </a:p>
          <a:p>
            <a:pPr>
              <a:buNone/>
            </a:pPr>
            <a:r>
              <a:rPr lang="en-US" dirty="0" smtClean="0"/>
              <a:t>  if( </a:t>
            </a:r>
            <a:r>
              <a:rPr lang="en-US" dirty="0" err="1" smtClean="0"/>
              <a:t>dlError</a:t>
            </a:r>
            <a:r>
              <a:rPr lang="en-US" dirty="0" smtClean="0"/>
              <a:t> ) exit(1);</a:t>
            </a:r>
          </a:p>
          <a:p>
            <a:pPr>
              <a:buNone/>
            </a:pPr>
            <a:r>
              <a:rPr lang="en-US" dirty="0" smtClean="0"/>
              <a:t> </a:t>
            </a:r>
          </a:p>
          <a:p>
            <a:pPr>
              <a:buNone/>
            </a:pPr>
            <a:r>
              <a:rPr lang="en-US" dirty="0" smtClean="0"/>
              <a:t>/*								*/</a:t>
            </a:r>
          </a:p>
          <a:p>
            <a:pPr>
              <a:buNone/>
            </a:pPr>
            <a:r>
              <a:rPr lang="en-US" dirty="0" smtClean="0"/>
              <a:t>/* 5-Execute the first loaded function				*/</a:t>
            </a:r>
          </a:p>
          <a:p>
            <a:pPr>
              <a:buNone/>
            </a:pPr>
            <a:r>
              <a:rPr lang="en-US" dirty="0" smtClean="0"/>
              <a:t>/*								*/</a:t>
            </a:r>
          </a:p>
          <a:p>
            <a:pPr>
              <a:buNone/>
            </a:pPr>
            <a:r>
              <a:rPr lang="en-US" dirty="0" smtClean="0"/>
              <a:t>  </a:t>
            </a:r>
            <a:r>
              <a:rPr lang="en-US" dirty="0" err="1" smtClean="0"/>
              <a:t>rc</a:t>
            </a:r>
            <a:r>
              <a:rPr lang="en-US" dirty="0" smtClean="0"/>
              <a:t> = (*Function)( </a:t>
            </a:r>
            <a:r>
              <a:rPr lang="en-US" dirty="0" err="1" smtClean="0"/>
              <a:t>HelloMessage</a:t>
            </a:r>
            <a:r>
              <a:rPr lang="en-US" dirty="0" smtClean="0"/>
              <a:t> );</a:t>
            </a:r>
          </a:p>
          <a:p>
            <a:pPr>
              <a:buNone/>
            </a:pPr>
            <a:r>
              <a:rPr lang="en-US" dirty="0" smtClean="0"/>
              <a:t>  </a:t>
            </a:r>
            <a:r>
              <a:rPr lang="en-US" dirty="0" err="1" smtClean="0"/>
              <a:t>printf</a:t>
            </a:r>
            <a:r>
              <a:rPr lang="en-US" dirty="0" smtClean="0"/>
              <a:t>("	</a:t>
            </a:r>
            <a:r>
              <a:rPr lang="en-US" dirty="0" err="1" smtClean="0"/>
              <a:t>dlTest</a:t>
            </a:r>
            <a:r>
              <a:rPr lang="en-US" dirty="0" smtClean="0"/>
              <a:t>  5-printUPPERCASE return-%s- \n", </a:t>
            </a:r>
            <a:r>
              <a:rPr lang="en-US" dirty="0" err="1" smtClean="0"/>
              <a:t>dlError</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US" dirty="0" smtClean="0"/>
              <a:t>/*								*/</a:t>
            </a:r>
          </a:p>
          <a:p>
            <a:pPr>
              <a:buNone/>
            </a:pPr>
            <a:r>
              <a:rPr lang="en-US" dirty="0" smtClean="0"/>
              <a:t>/* 6-Close the shared library handle					*/</a:t>
            </a:r>
          </a:p>
          <a:p>
            <a:pPr>
              <a:buNone/>
            </a:pPr>
            <a:r>
              <a:rPr lang="en-US" dirty="0" smtClean="0"/>
              <a:t>/* Note:  after the </a:t>
            </a:r>
            <a:r>
              <a:rPr lang="en-US" dirty="0" err="1" smtClean="0"/>
              <a:t>dlclose</a:t>
            </a:r>
            <a:r>
              <a:rPr lang="en-US" dirty="0" smtClean="0"/>
              <a:t>, "</a:t>
            </a:r>
            <a:r>
              <a:rPr lang="en-US" dirty="0" err="1" smtClean="0"/>
              <a:t>printUPPERCASE</a:t>
            </a:r>
            <a:r>
              <a:rPr lang="en-US" dirty="0" smtClean="0"/>
              <a:t>" is not loaded		*/</a:t>
            </a:r>
          </a:p>
          <a:p>
            <a:pPr>
              <a:buNone/>
            </a:pPr>
            <a:r>
              <a:rPr lang="en-US" dirty="0" smtClean="0"/>
              <a:t>/*								*/</a:t>
            </a:r>
          </a:p>
          <a:p>
            <a:pPr>
              <a:buNone/>
            </a:pPr>
            <a:r>
              <a:rPr lang="en-US" dirty="0" smtClean="0"/>
              <a:t>  </a:t>
            </a:r>
            <a:r>
              <a:rPr lang="en-US" dirty="0" err="1" smtClean="0"/>
              <a:t>rc</a:t>
            </a:r>
            <a:r>
              <a:rPr lang="en-US" dirty="0" smtClean="0"/>
              <a:t> = </a:t>
            </a:r>
            <a:r>
              <a:rPr lang="en-US" dirty="0" err="1" smtClean="0"/>
              <a:t>dlclose</a:t>
            </a:r>
            <a:r>
              <a:rPr lang="en-US" dirty="0" smtClean="0"/>
              <a:t>(</a:t>
            </a:r>
            <a:r>
              <a:rPr lang="en-US" dirty="0" err="1" smtClean="0"/>
              <a:t>FunctionLib</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6-Close handle return-%s-\</a:t>
            </a:r>
            <a:r>
              <a:rPr lang="en-US" dirty="0" err="1" smtClean="0"/>
              <a:t>n",dlError</a:t>
            </a:r>
            <a:r>
              <a:rPr lang="en-US" dirty="0" smtClean="0"/>
              <a:t>); </a:t>
            </a:r>
          </a:p>
          <a:p>
            <a:pPr>
              <a:buNone/>
            </a:pPr>
            <a:r>
              <a:rPr lang="en-US" dirty="0" smtClean="0"/>
              <a:t>  if( </a:t>
            </a:r>
            <a:r>
              <a:rPr lang="en-US" dirty="0" err="1" smtClean="0"/>
              <a:t>rc</a:t>
            </a:r>
            <a:r>
              <a:rPr lang="en-US" dirty="0" smtClean="0"/>
              <a:t> ) exit(1);</a:t>
            </a:r>
          </a:p>
          <a:p>
            <a:pPr>
              <a:buNone/>
            </a:pPr>
            <a:r>
              <a:rPr lang="en-US" dirty="0" smtClean="0"/>
              <a:t> </a:t>
            </a:r>
          </a:p>
          <a:p>
            <a:pPr>
              <a:buNone/>
            </a:pPr>
            <a:r>
              <a:rPr lang="en-US" dirty="0" smtClean="0"/>
              <a:t> </a:t>
            </a:r>
          </a:p>
          <a:p>
            <a:pPr>
              <a:buNone/>
            </a:pPr>
            <a:r>
              <a:rPr lang="en-US" dirty="0" smtClean="0"/>
              <a:t>/*								*/</a:t>
            </a:r>
          </a:p>
          <a:p>
            <a:pPr>
              <a:buNone/>
            </a:pPr>
            <a:r>
              <a:rPr lang="en-US" dirty="0" smtClean="0"/>
              <a:t>/*  7-Open Dynamic Loadable </a:t>
            </a:r>
            <a:r>
              <a:rPr lang="en-US" dirty="0" err="1" smtClean="0"/>
              <a:t>Libary</a:t>
            </a:r>
            <a:r>
              <a:rPr lang="en-US" dirty="0" smtClean="0"/>
              <a:t> using LD_LIBRARY path      	*/</a:t>
            </a:r>
          </a:p>
          <a:p>
            <a:pPr>
              <a:buNone/>
            </a:pPr>
            <a:r>
              <a:rPr lang="en-US" dirty="0" smtClean="0"/>
              <a:t>/*								*/</a:t>
            </a:r>
          </a:p>
          <a:p>
            <a:pPr>
              <a:buNone/>
            </a:pPr>
            <a:r>
              <a:rPr lang="en-US" dirty="0" smtClean="0"/>
              <a:t>  </a:t>
            </a:r>
            <a:r>
              <a:rPr lang="en-US" dirty="0" err="1" smtClean="0"/>
              <a:t>FunctionLib</a:t>
            </a:r>
            <a:r>
              <a:rPr lang="en-US" dirty="0" smtClean="0"/>
              <a:t> = </a:t>
            </a:r>
            <a:r>
              <a:rPr lang="en-US" dirty="0" err="1" smtClean="0"/>
              <a:t>dlopen</a:t>
            </a:r>
            <a:r>
              <a:rPr lang="en-US" dirty="0" smtClean="0"/>
              <a:t>("</a:t>
            </a:r>
            <a:r>
              <a:rPr lang="en-US" dirty="0" err="1" smtClean="0"/>
              <a:t>lowercase.so",RTLD_LAZY</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7-Open Library with relative path return-%s- \n", </a:t>
            </a:r>
            <a:r>
              <a:rPr lang="en-US" dirty="0" err="1" smtClean="0"/>
              <a:t>dlError</a:t>
            </a:r>
            <a:r>
              <a:rPr lang="en-US" dirty="0" smtClean="0"/>
              <a:t>);</a:t>
            </a:r>
          </a:p>
          <a:p>
            <a:pPr>
              <a:buNone/>
            </a:pPr>
            <a:r>
              <a:rPr lang="en-US" dirty="0" smtClean="0"/>
              <a:t>  if( </a:t>
            </a:r>
            <a:r>
              <a:rPr lang="en-US" dirty="0" err="1" smtClean="0"/>
              <a:t>dlError</a:t>
            </a:r>
            <a:r>
              <a:rPr lang="en-US" dirty="0" smtClean="0"/>
              <a:t> ) exit(1);</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55000" lnSpcReduction="20000"/>
          </a:bodyPr>
          <a:lstStyle/>
          <a:p>
            <a:pPr>
              <a:buNone/>
            </a:pPr>
            <a:r>
              <a:rPr lang="en-US" dirty="0" smtClean="0"/>
              <a:t>/*								*/</a:t>
            </a:r>
          </a:p>
          <a:p>
            <a:pPr>
              <a:buNone/>
            </a:pPr>
            <a:r>
              <a:rPr lang="en-US" dirty="0" smtClean="0"/>
              <a:t>/* 8-Find the second loaded function				*/</a:t>
            </a:r>
          </a:p>
          <a:p>
            <a:pPr>
              <a:buNone/>
            </a:pPr>
            <a:r>
              <a:rPr lang="en-US" dirty="0" smtClean="0"/>
              <a:t>/*								*/</a:t>
            </a:r>
          </a:p>
          <a:p>
            <a:pPr>
              <a:buNone/>
            </a:pPr>
            <a:r>
              <a:rPr lang="en-US" dirty="0" smtClean="0"/>
              <a:t>  Function    = </a:t>
            </a:r>
            <a:r>
              <a:rPr lang="en-US" dirty="0" err="1" smtClean="0"/>
              <a:t>dlsym</a:t>
            </a:r>
            <a:r>
              <a:rPr lang="en-US" dirty="0" smtClean="0"/>
              <a:t>( </a:t>
            </a:r>
            <a:r>
              <a:rPr lang="en-US" dirty="0" err="1" smtClean="0"/>
              <a:t>FunctionLib</a:t>
            </a:r>
            <a:r>
              <a:rPr lang="en-US" dirty="0" smtClean="0"/>
              <a:t>, "</a:t>
            </a:r>
            <a:r>
              <a:rPr lang="en-US" dirty="0" err="1" smtClean="0"/>
              <a:t>printLowercase</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8-Find symbol </a:t>
            </a:r>
            <a:r>
              <a:rPr lang="en-US" dirty="0" err="1" smtClean="0"/>
              <a:t>printLowercase</a:t>
            </a:r>
            <a:r>
              <a:rPr lang="en-US" dirty="0" smtClean="0"/>
              <a:t> return-%s- \n", </a:t>
            </a:r>
            <a:r>
              <a:rPr lang="en-US" dirty="0" err="1" smtClean="0"/>
              <a:t>dlError</a:t>
            </a:r>
            <a:r>
              <a:rPr lang="en-US" dirty="0" smtClean="0"/>
              <a:t>);</a:t>
            </a:r>
          </a:p>
          <a:p>
            <a:pPr>
              <a:buNone/>
            </a:pPr>
            <a:r>
              <a:rPr lang="en-US" dirty="0" smtClean="0"/>
              <a:t>  if( </a:t>
            </a:r>
            <a:r>
              <a:rPr lang="en-US" dirty="0" err="1" smtClean="0"/>
              <a:t>dlError</a:t>
            </a:r>
            <a:r>
              <a:rPr lang="en-US" dirty="0" smtClean="0"/>
              <a:t> ) exit(1);</a:t>
            </a:r>
          </a:p>
          <a:p>
            <a:pPr>
              <a:buNone/>
            </a:pPr>
            <a:r>
              <a:rPr lang="en-US" dirty="0" smtClean="0"/>
              <a:t> </a:t>
            </a:r>
          </a:p>
          <a:p>
            <a:pPr>
              <a:buNone/>
            </a:pPr>
            <a:r>
              <a:rPr lang="en-US" dirty="0" smtClean="0"/>
              <a:t>/*								*/</a:t>
            </a:r>
          </a:p>
          <a:p>
            <a:pPr>
              <a:buNone/>
            </a:pPr>
            <a:r>
              <a:rPr lang="en-US" dirty="0" smtClean="0"/>
              <a:t>/* 9-execute the second loaded function				*/</a:t>
            </a:r>
          </a:p>
          <a:p>
            <a:pPr>
              <a:buNone/>
            </a:pPr>
            <a:r>
              <a:rPr lang="en-US" dirty="0" smtClean="0"/>
              <a:t>/*								*/</a:t>
            </a:r>
          </a:p>
          <a:p>
            <a:pPr>
              <a:buNone/>
            </a:pPr>
            <a:r>
              <a:rPr lang="en-US" dirty="0" smtClean="0"/>
              <a:t>  </a:t>
            </a:r>
            <a:r>
              <a:rPr lang="en-US" dirty="0" err="1" smtClean="0"/>
              <a:t>rc</a:t>
            </a:r>
            <a:r>
              <a:rPr lang="en-US" dirty="0" smtClean="0"/>
              <a:t> = (*Function)( </a:t>
            </a:r>
            <a:r>
              <a:rPr lang="en-US" dirty="0" err="1" smtClean="0"/>
              <a:t>HelloMessage</a:t>
            </a:r>
            <a:r>
              <a:rPr lang="en-US" dirty="0" smtClean="0"/>
              <a:t> );</a:t>
            </a:r>
          </a:p>
          <a:p>
            <a:pPr>
              <a:buNone/>
            </a:pPr>
            <a:r>
              <a:rPr lang="en-US" dirty="0" smtClean="0"/>
              <a:t>  </a:t>
            </a:r>
            <a:r>
              <a:rPr lang="en-US" dirty="0" err="1" smtClean="0"/>
              <a:t>printf</a:t>
            </a:r>
            <a:r>
              <a:rPr lang="en-US" dirty="0" smtClean="0"/>
              <a:t>("	</a:t>
            </a:r>
            <a:r>
              <a:rPr lang="en-US" dirty="0" err="1" smtClean="0"/>
              <a:t>dlTest</a:t>
            </a:r>
            <a:r>
              <a:rPr lang="en-US" dirty="0" smtClean="0"/>
              <a:t>  9-printLowercase return-%s- \n", </a:t>
            </a:r>
            <a:r>
              <a:rPr lang="en-US" dirty="0" err="1" smtClean="0"/>
              <a:t>dlError</a:t>
            </a:r>
            <a:r>
              <a:rPr lang="en-US" dirty="0" smtClean="0"/>
              <a:t>);</a:t>
            </a:r>
          </a:p>
          <a:p>
            <a:pPr>
              <a:buNone/>
            </a:pPr>
            <a:r>
              <a:rPr lang="en-US" dirty="0" smtClean="0"/>
              <a:t> </a:t>
            </a:r>
          </a:p>
          <a:p>
            <a:pPr>
              <a:buNone/>
            </a:pPr>
            <a:r>
              <a:rPr lang="en-US" dirty="0" smtClean="0"/>
              <a:t>/*								*/</a:t>
            </a:r>
          </a:p>
          <a:p>
            <a:pPr>
              <a:buNone/>
            </a:pPr>
            <a:r>
              <a:rPr lang="en-US" dirty="0" smtClean="0"/>
              <a:t>/* 10-Close the shared library handle				*/</a:t>
            </a:r>
          </a:p>
          <a:p>
            <a:pPr>
              <a:buNone/>
            </a:pPr>
            <a:r>
              <a:rPr lang="en-US" dirty="0" smtClean="0"/>
              <a:t>/*								*/</a:t>
            </a:r>
          </a:p>
          <a:p>
            <a:pPr>
              <a:buNone/>
            </a:pPr>
            <a:r>
              <a:rPr lang="en-US" dirty="0" smtClean="0"/>
              <a:t>  </a:t>
            </a:r>
            <a:r>
              <a:rPr lang="en-US" dirty="0" err="1" smtClean="0"/>
              <a:t>rc</a:t>
            </a:r>
            <a:r>
              <a:rPr lang="en-US" dirty="0" smtClean="0"/>
              <a:t> = </a:t>
            </a:r>
            <a:r>
              <a:rPr lang="en-US" dirty="0" err="1" smtClean="0"/>
              <a:t>dlclose</a:t>
            </a:r>
            <a:r>
              <a:rPr lang="en-US" dirty="0" smtClean="0"/>
              <a:t>(</a:t>
            </a:r>
            <a:r>
              <a:rPr lang="en-US" dirty="0" err="1" smtClean="0"/>
              <a:t>FunctionLib</a:t>
            </a:r>
            <a:r>
              <a:rPr lang="en-US" dirty="0" smtClean="0"/>
              <a:t>);</a:t>
            </a:r>
          </a:p>
          <a:p>
            <a:pPr>
              <a:buNone/>
            </a:pPr>
            <a:r>
              <a:rPr lang="en-US" dirty="0" smtClean="0"/>
              <a:t>  </a:t>
            </a:r>
            <a:r>
              <a:rPr lang="en-US" dirty="0" err="1" smtClean="0"/>
              <a:t>dlError</a:t>
            </a:r>
            <a:r>
              <a:rPr lang="en-US" dirty="0" smtClean="0"/>
              <a:t> = </a:t>
            </a:r>
            <a:r>
              <a:rPr lang="en-US" dirty="0" err="1" smtClean="0"/>
              <a:t>dlerror</a:t>
            </a:r>
            <a:r>
              <a:rPr lang="en-US" dirty="0" smtClean="0"/>
              <a:t>();</a:t>
            </a:r>
          </a:p>
          <a:p>
            <a:pPr>
              <a:buNone/>
            </a:pPr>
            <a:r>
              <a:rPr lang="en-US" dirty="0" smtClean="0"/>
              <a:t>  </a:t>
            </a:r>
            <a:r>
              <a:rPr lang="en-US" dirty="0" err="1" smtClean="0"/>
              <a:t>printf</a:t>
            </a:r>
            <a:r>
              <a:rPr lang="en-US" dirty="0" smtClean="0"/>
              <a:t>("	</a:t>
            </a:r>
            <a:r>
              <a:rPr lang="en-US" dirty="0" err="1" smtClean="0"/>
              <a:t>dlTest</a:t>
            </a:r>
            <a:r>
              <a:rPr lang="en-US" dirty="0" smtClean="0"/>
              <a:t> 10-Close handle return-%s-\</a:t>
            </a:r>
            <a:r>
              <a:rPr lang="en-US" dirty="0" err="1" smtClean="0"/>
              <a:t>n",dlError</a:t>
            </a:r>
            <a:r>
              <a:rPr lang="en-US" dirty="0" smtClean="0"/>
              <a:t>); </a:t>
            </a:r>
          </a:p>
          <a:p>
            <a:pPr>
              <a:buNone/>
            </a:pPr>
            <a:r>
              <a:rPr lang="en-US" dirty="0" smtClean="0"/>
              <a:t>  if( </a:t>
            </a:r>
            <a:r>
              <a:rPr lang="en-US" dirty="0" err="1" smtClean="0"/>
              <a:t>rc</a:t>
            </a:r>
            <a:r>
              <a:rPr lang="en-US" dirty="0" smtClean="0"/>
              <a:t> ) exit(1);</a:t>
            </a:r>
          </a:p>
          <a:p>
            <a:pPr>
              <a:buNone/>
            </a:pPr>
            <a:r>
              <a:rPr lang="en-US" dirty="0" smtClean="0"/>
              <a:t> </a:t>
            </a:r>
          </a:p>
          <a:p>
            <a:pPr>
              <a:buNone/>
            </a:pPr>
            <a:r>
              <a:rPr lang="en-US" dirty="0" smtClean="0"/>
              <a:t>  return(0);</a:t>
            </a:r>
          </a:p>
          <a:p>
            <a:pPr>
              <a:buNone/>
            </a:pPr>
            <a:r>
              <a:rPr lang="en-US"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US" dirty="0" smtClean="0"/>
              <a:t>/************************************************/</a:t>
            </a:r>
          </a:p>
          <a:p>
            <a:pPr>
              <a:buNone/>
            </a:pPr>
            <a:r>
              <a:rPr lang="en-US" dirty="0" smtClean="0"/>
              <a:t>/*      Function to print input string as UPPER case.         */</a:t>
            </a:r>
          </a:p>
          <a:p>
            <a:pPr>
              <a:buNone/>
            </a:pPr>
            <a:r>
              <a:rPr lang="en-US" dirty="0" smtClean="0"/>
              <a:t>/*      Returns 1.                                                            */</a:t>
            </a:r>
          </a:p>
          <a:p>
            <a:pPr>
              <a:buNone/>
            </a:pPr>
            <a:r>
              <a:rPr lang="en-US" dirty="0" smtClean="0"/>
              <a:t>/*********************************************** */</a:t>
            </a:r>
          </a:p>
          <a:p>
            <a:pPr>
              <a:buNone/>
            </a:pPr>
            <a:r>
              <a:rPr lang="en-US" dirty="0" smtClean="0"/>
              <a:t> </a:t>
            </a:r>
          </a:p>
          <a:p>
            <a:pPr>
              <a:buNone/>
            </a:pPr>
            <a:r>
              <a:rPr lang="en-US" dirty="0" err="1" smtClean="0"/>
              <a:t>int</a:t>
            </a:r>
            <a:r>
              <a:rPr lang="en-US" dirty="0" smtClean="0"/>
              <a:t> </a:t>
            </a:r>
            <a:r>
              <a:rPr lang="en-US" dirty="0" err="1" smtClean="0"/>
              <a:t>printUPPERCASE</a:t>
            </a:r>
            <a:r>
              <a:rPr lang="en-US" dirty="0" smtClean="0"/>
              <a:t> ( </a:t>
            </a:r>
            <a:r>
              <a:rPr lang="en-US" dirty="0" err="1" smtClean="0"/>
              <a:t>inLine</a:t>
            </a:r>
            <a:r>
              <a:rPr lang="en-US" dirty="0" smtClean="0"/>
              <a:t> )</a:t>
            </a:r>
          </a:p>
          <a:p>
            <a:pPr>
              <a:buNone/>
            </a:pPr>
            <a:r>
              <a:rPr lang="en-US" dirty="0" smtClean="0"/>
              <a:t>char </a:t>
            </a:r>
            <a:r>
              <a:rPr lang="en-US" dirty="0" err="1" smtClean="0"/>
              <a:t>inLine</a:t>
            </a:r>
            <a:r>
              <a:rPr lang="en-US" dirty="0" smtClean="0"/>
              <a:t>[];</a:t>
            </a:r>
          </a:p>
          <a:p>
            <a:pPr>
              <a:buNone/>
            </a:pPr>
            <a:r>
              <a:rPr lang="en-US" dirty="0" smtClean="0"/>
              <a:t>{</a:t>
            </a:r>
          </a:p>
          <a:p>
            <a:pPr>
              <a:buNone/>
            </a:pPr>
            <a:r>
              <a:rPr lang="en-US" dirty="0" smtClean="0"/>
              <a:t>   char </a:t>
            </a:r>
            <a:r>
              <a:rPr lang="en-US" dirty="0" err="1" smtClean="0"/>
              <a:t>UPstring</a:t>
            </a:r>
            <a:r>
              <a:rPr lang="en-US" dirty="0" smtClean="0"/>
              <a:t>[256];</a:t>
            </a:r>
          </a:p>
          <a:p>
            <a:pPr>
              <a:buNone/>
            </a:pPr>
            <a:r>
              <a:rPr lang="en-US" dirty="0" smtClean="0"/>
              <a:t>   char *</a:t>
            </a:r>
            <a:r>
              <a:rPr lang="en-US" dirty="0" err="1" smtClean="0"/>
              <a:t>inptr</a:t>
            </a:r>
            <a:r>
              <a:rPr lang="en-US" dirty="0" smtClean="0"/>
              <a:t>, *</a:t>
            </a:r>
            <a:r>
              <a:rPr lang="en-US" dirty="0" err="1" smtClean="0"/>
              <a:t>outptr</a:t>
            </a:r>
            <a:r>
              <a:rPr lang="en-US" dirty="0" smtClean="0"/>
              <a:t>;</a:t>
            </a:r>
          </a:p>
          <a:p>
            <a:pPr>
              <a:buNone/>
            </a:pPr>
            <a:r>
              <a:rPr lang="en-US" dirty="0" smtClean="0"/>
              <a:t>   </a:t>
            </a:r>
          </a:p>
          <a:p>
            <a:pPr>
              <a:buNone/>
            </a:pPr>
            <a:r>
              <a:rPr lang="en-US" dirty="0" smtClean="0"/>
              <a:t>   </a:t>
            </a:r>
            <a:r>
              <a:rPr lang="en-US" dirty="0" err="1" smtClean="0"/>
              <a:t>inptr</a:t>
            </a:r>
            <a:r>
              <a:rPr lang="en-US" dirty="0" smtClean="0"/>
              <a:t> = </a:t>
            </a:r>
            <a:r>
              <a:rPr lang="en-US" dirty="0" err="1" smtClean="0"/>
              <a:t>inLine</a:t>
            </a:r>
            <a:r>
              <a:rPr lang="en-US" dirty="0" smtClean="0"/>
              <a:t>;</a:t>
            </a:r>
          </a:p>
          <a:p>
            <a:pPr>
              <a:buNone/>
            </a:pPr>
            <a:r>
              <a:rPr lang="en-US" dirty="0" smtClean="0"/>
              <a:t>   </a:t>
            </a:r>
            <a:r>
              <a:rPr lang="en-US" dirty="0" err="1" smtClean="0"/>
              <a:t>outptr</a:t>
            </a:r>
            <a:r>
              <a:rPr lang="en-US" dirty="0" smtClean="0"/>
              <a:t> = </a:t>
            </a:r>
            <a:r>
              <a:rPr lang="en-US" dirty="0" err="1" smtClean="0"/>
              <a:t>UPstring</a:t>
            </a:r>
            <a:r>
              <a:rPr lang="en-US" dirty="0" smtClean="0"/>
              <a:t>;</a:t>
            </a:r>
          </a:p>
          <a:p>
            <a:pPr>
              <a:buNone/>
            </a:pPr>
            <a:r>
              <a:rPr lang="en-US" dirty="0" smtClean="0"/>
              <a:t>   while ( *</a:t>
            </a:r>
            <a:r>
              <a:rPr lang="en-US" dirty="0" err="1" smtClean="0"/>
              <a:t>inptr</a:t>
            </a:r>
            <a:r>
              <a:rPr lang="en-US" dirty="0" smtClean="0"/>
              <a:t> != '\0' )</a:t>
            </a:r>
          </a:p>
          <a:p>
            <a:pPr>
              <a:buNone/>
            </a:pPr>
            <a:r>
              <a:rPr lang="en-US" dirty="0" smtClean="0"/>
              <a:t>      *</a:t>
            </a:r>
            <a:r>
              <a:rPr lang="en-US" dirty="0" err="1" smtClean="0"/>
              <a:t>outptr</a:t>
            </a:r>
            <a:r>
              <a:rPr lang="en-US" dirty="0" smtClean="0"/>
              <a:t>++ = </a:t>
            </a:r>
            <a:r>
              <a:rPr lang="en-US" dirty="0" err="1" smtClean="0"/>
              <a:t>toupper</a:t>
            </a:r>
            <a:r>
              <a:rPr lang="en-US" dirty="0" smtClean="0"/>
              <a:t>(*</a:t>
            </a:r>
            <a:r>
              <a:rPr lang="en-US" dirty="0" err="1" smtClean="0"/>
              <a:t>inptr</a:t>
            </a:r>
            <a:r>
              <a:rPr lang="en-US" dirty="0" smtClean="0"/>
              <a:t>++);</a:t>
            </a:r>
          </a:p>
          <a:p>
            <a:pPr>
              <a:buNone/>
            </a:pPr>
            <a:r>
              <a:rPr lang="en-US" dirty="0" smtClean="0"/>
              <a:t>  *</a:t>
            </a:r>
            <a:r>
              <a:rPr lang="en-US" dirty="0" err="1" smtClean="0"/>
              <a:t>outptr</a:t>
            </a:r>
            <a:r>
              <a:rPr lang="en-US" dirty="0" smtClean="0"/>
              <a:t>++ = '\0';</a:t>
            </a:r>
          </a:p>
          <a:p>
            <a:pPr>
              <a:buNone/>
            </a:pPr>
            <a:r>
              <a:rPr lang="en-US" dirty="0" smtClean="0"/>
              <a:t>   </a:t>
            </a:r>
            <a:r>
              <a:rPr lang="en-US" dirty="0" err="1" smtClean="0"/>
              <a:t>printf</a:t>
            </a:r>
            <a:r>
              <a:rPr lang="en-US" dirty="0" smtClean="0"/>
              <a:t>(</a:t>
            </a:r>
            <a:r>
              <a:rPr lang="en-US" dirty="0" err="1" smtClean="0"/>
              <a:t>UPstring</a:t>
            </a:r>
            <a:r>
              <a:rPr lang="en-US" dirty="0" smtClean="0"/>
              <a:t>);</a:t>
            </a:r>
          </a:p>
          <a:p>
            <a:pPr>
              <a:buNone/>
            </a:pPr>
            <a:r>
              <a:rPr lang="en-US" dirty="0" smtClean="0"/>
              <a:t>   return(1);</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10000"/>
          </a:bodyPr>
          <a:lstStyle/>
          <a:p>
            <a:pPr>
              <a:buNone/>
            </a:pPr>
            <a:r>
              <a:rPr lang="en-US" sz="2400" dirty="0" smtClean="0"/>
              <a:t>/********************************************/</a:t>
            </a:r>
          </a:p>
          <a:p>
            <a:pPr>
              <a:buNone/>
            </a:pPr>
            <a:r>
              <a:rPr lang="en-US" sz="2400" dirty="0" smtClean="0"/>
              <a:t>/*     Function to print input string as lower case.      */</a:t>
            </a:r>
          </a:p>
          <a:p>
            <a:pPr>
              <a:buNone/>
            </a:pPr>
            <a:r>
              <a:rPr lang="en-US" sz="2400" dirty="0" smtClean="0"/>
              <a:t>/*     Returns 2.                                                      */</a:t>
            </a:r>
          </a:p>
          <a:p>
            <a:pPr>
              <a:buNone/>
            </a:pPr>
            <a:r>
              <a:rPr lang="en-US" sz="2400" dirty="0" smtClean="0"/>
              <a:t>/******************************************* */</a:t>
            </a:r>
          </a:p>
          <a:p>
            <a:pPr>
              <a:buNone/>
            </a:pPr>
            <a:r>
              <a:rPr lang="en-US" sz="2400" dirty="0" err="1" smtClean="0"/>
              <a:t>int</a:t>
            </a:r>
            <a:r>
              <a:rPr lang="en-US" sz="2400" dirty="0" smtClean="0"/>
              <a:t> </a:t>
            </a:r>
            <a:r>
              <a:rPr lang="en-US" sz="2400" dirty="0" err="1" smtClean="0"/>
              <a:t>printLowercase</a:t>
            </a:r>
            <a:r>
              <a:rPr lang="en-US" sz="2400" dirty="0" smtClean="0"/>
              <a:t>( </a:t>
            </a:r>
            <a:r>
              <a:rPr lang="en-US" sz="2400" dirty="0" err="1" smtClean="0"/>
              <a:t>inLine</a:t>
            </a:r>
            <a:r>
              <a:rPr lang="en-US" sz="2400" dirty="0" smtClean="0"/>
              <a:t> )</a:t>
            </a:r>
          </a:p>
          <a:p>
            <a:pPr>
              <a:buNone/>
            </a:pPr>
            <a:r>
              <a:rPr lang="en-US" sz="2400" dirty="0" smtClean="0"/>
              <a:t>char </a:t>
            </a:r>
            <a:r>
              <a:rPr lang="en-US" sz="2400" dirty="0" err="1" smtClean="0"/>
              <a:t>inLine</a:t>
            </a:r>
            <a:r>
              <a:rPr lang="en-US" sz="2400" dirty="0" smtClean="0"/>
              <a:t>[];</a:t>
            </a:r>
          </a:p>
          <a:p>
            <a:pPr>
              <a:buNone/>
            </a:pPr>
            <a:r>
              <a:rPr lang="en-US" sz="2400" dirty="0" smtClean="0"/>
              <a:t>{</a:t>
            </a:r>
          </a:p>
          <a:p>
            <a:pPr>
              <a:buNone/>
            </a:pPr>
            <a:r>
              <a:rPr lang="en-US" sz="2400" dirty="0" smtClean="0"/>
              <a:t>   char </a:t>
            </a:r>
            <a:r>
              <a:rPr lang="en-US" sz="2400" dirty="0" err="1" smtClean="0"/>
              <a:t>lowstring</a:t>
            </a:r>
            <a:r>
              <a:rPr lang="en-US" sz="2400" dirty="0" smtClean="0"/>
              <a:t>[256];</a:t>
            </a:r>
          </a:p>
          <a:p>
            <a:pPr>
              <a:buNone/>
            </a:pPr>
            <a:r>
              <a:rPr lang="en-US" sz="2400" dirty="0" smtClean="0"/>
              <a:t>   char *</a:t>
            </a:r>
            <a:r>
              <a:rPr lang="en-US" sz="2400" dirty="0" err="1" smtClean="0"/>
              <a:t>inptr</a:t>
            </a:r>
            <a:r>
              <a:rPr lang="en-US" sz="2400" dirty="0" smtClean="0"/>
              <a:t>, *</a:t>
            </a:r>
            <a:r>
              <a:rPr lang="en-US" sz="2400" dirty="0" err="1" smtClean="0"/>
              <a:t>outptr</a:t>
            </a:r>
            <a:r>
              <a:rPr lang="en-US" sz="2400" dirty="0" smtClean="0"/>
              <a:t>;</a:t>
            </a:r>
          </a:p>
          <a:p>
            <a:pPr>
              <a:buNone/>
            </a:pPr>
            <a:r>
              <a:rPr lang="en-US" sz="2400" dirty="0" smtClean="0"/>
              <a:t>   </a:t>
            </a:r>
            <a:r>
              <a:rPr lang="en-US" sz="2400" dirty="0" err="1" smtClean="0"/>
              <a:t>inptr</a:t>
            </a:r>
            <a:r>
              <a:rPr lang="en-US" sz="2400" dirty="0" smtClean="0"/>
              <a:t> = </a:t>
            </a:r>
            <a:r>
              <a:rPr lang="en-US" sz="2400" dirty="0" err="1" smtClean="0"/>
              <a:t>inLine</a:t>
            </a:r>
            <a:r>
              <a:rPr lang="en-US" sz="2400" dirty="0" smtClean="0"/>
              <a:t>;</a:t>
            </a:r>
          </a:p>
          <a:p>
            <a:pPr>
              <a:buNone/>
            </a:pPr>
            <a:r>
              <a:rPr lang="en-US" sz="2400" dirty="0" smtClean="0"/>
              <a:t>   </a:t>
            </a:r>
            <a:r>
              <a:rPr lang="en-US" sz="2400" dirty="0" err="1" smtClean="0"/>
              <a:t>outptr</a:t>
            </a:r>
            <a:r>
              <a:rPr lang="en-US" sz="2400" dirty="0" smtClean="0"/>
              <a:t> = </a:t>
            </a:r>
            <a:r>
              <a:rPr lang="en-US" sz="2400" dirty="0" err="1" smtClean="0"/>
              <a:t>lowstring</a:t>
            </a:r>
            <a:r>
              <a:rPr lang="en-US" sz="2400" dirty="0" smtClean="0"/>
              <a:t>;</a:t>
            </a:r>
          </a:p>
          <a:p>
            <a:pPr>
              <a:buNone/>
            </a:pPr>
            <a:r>
              <a:rPr lang="en-US" sz="2400" dirty="0" smtClean="0"/>
              <a:t>   while ( *</a:t>
            </a:r>
            <a:r>
              <a:rPr lang="en-US" sz="2400" dirty="0" err="1" smtClean="0"/>
              <a:t>inptr</a:t>
            </a:r>
            <a:r>
              <a:rPr lang="en-US" sz="2400" dirty="0" smtClean="0"/>
              <a:t> != '' )</a:t>
            </a:r>
          </a:p>
          <a:p>
            <a:pPr>
              <a:buNone/>
            </a:pPr>
            <a:r>
              <a:rPr lang="en-US" sz="2400" dirty="0" smtClean="0"/>
              <a:t>      *</a:t>
            </a:r>
            <a:r>
              <a:rPr lang="en-US" sz="2400" dirty="0" err="1" smtClean="0"/>
              <a:t>outptr</a:t>
            </a:r>
            <a:r>
              <a:rPr lang="en-US" sz="2400" dirty="0" smtClean="0"/>
              <a:t>++ = </a:t>
            </a:r>
            <a:r>
              <a:rPr lang="en-US" sz="2400" dirty="0" err="1" smtClean="0"/>
              <a:t>tolower</a:t>
            </a:r>
            <a:r>
              <a:rPr lang="en-US" sz="2400" dirty="0" smtClean="0"/>
              <a:t>(*</a:t>
            </a:r>
            <a:r>
              <a:rPr lang="en-US" sz="2400" dirty="0" err="1" smtClean="0"/>
              <a:t>inptr</a:t>
            </a:r>
            <a:r>
              <a:rPr lang="en-US" sz="2400" dirty="0" smtClean="0"/>
              <a:t>++);</a:t>
            </a:r>
          </a:p>
          <a:p>
            <a:pPr>
              <a:buNone/>
            </a:pPr>
            <a:r>
              <a:rPr lang="en-US" sz="2400" dirty="0" smtClean="0"/>
              <a:t>  *</a:t>
            </a:r>
            <a:r>
              <a:rPr lang="en-US" sz="2400" dirty="0" err="1" smtClean="0"/>
              <a:t>outptr</a:t>
            </a:r>
            <a:r>
              <a:rPr lang="en-US" sz="2400" dirty="0" smtClean="0"/>
              <a:t>++ = '';</a:t>
            </a:r>
          </a:p>
          <a:p>
            <a:pPr>
              <a:buNone/>
            </a:pPr>
            <a:r>
              <a:rPr lang="en-US" sz="2400" dirty="0" smtClean="0"/>
              <a:t>   </a:t>
            </a:r>
            <a:r>
              <a:rPr lang="en-US" sz="2400" dirty="0" err="1" smtClean="0"/>
              <a:t>printf</a:t>
            </a:r>
            <a:r>
              <a:rPr lang="en-US" sz="2400" dirty="0" smtClean="0"/>
              <a:t>(</a:t>
            </a:r>
            <a:r>
              <a:rPr lang="en-US" sz="2400" dirty="0" err="1" smtClean="0"/>
              <a:t>lowstring</a:t>
            </a:r>
            <a:r>
              <a:rPr lang="en-US" sz="2400" dirty="0" smtClean="0"/>
              <a:t>);</a:t>
            </a:r>
          </a:p>
          <a:p>
            <a:pPr>
              <a:buNone/>
            </a:pPr>
            <a:r>
              <a:rPr lang="en-US" sz="2400" dirty="0" smtClean="0"/>
              <a:t>   return(2);</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buNone/>
            </a:pPr>
            <a:r>
              <a:rPr lang="en-US" dirty="0" smtClean="0"/>
              <a:t>O/P</a:t>
            </a:r>
            <a:r>
              <a:rPr lang="en-US" dirty="0" smtClean="0">
                <a:sym typeface="Wingdings" pitchFamily="2" charset="2"/>
              </a:rPr>
              <a:t></a:t>
            </a:r>
            <a:endParaRPr lang="en-US" dirty="0" smtClean="0"/>
          </a:p>
          <a:p>
            <a:pPr>
              <a:buNone/>
            </a:pPr>
            <a:r>
              <a:rPr lang="en-US" dirty="0" err="1" smtClean="0"/>
              <a:t>dlTest</a:t>
            </a:r>
            <a:r>
              <a:rPr lang="en-US" dirty="0" smtClean="0"/>
              <a:t>  </a:t>
            </a:r>
            <a:r>
              <a:rPr lang="en-US" dirty="0" smtClean="0"/>
              <a:t>2-Original message </a:t>
            </a:r>
          </a:p>
          <a:p>
            <a:pPr>
              <a:buNone/>
            </a:pPr>
            <a:r>
              <a:rPr lang="en-US" dirty="0" err="1" smtClean="0"/>
              <a:t>HeLlO</a:t>
            </a:r>
            <a:r>
              <a:rPr lang="en-US" dirty="0" smtClean="0"/>
              <a:t> </a:t>
            </a:r>
            <a:r>
              <a:rPr lang="en-US" dirty="0" err="1" smtClean="0"/>
              <a:t>WoRlD</a:t>
            </a:r>
            <a:endParaRPr lang="en-US" dirty="0" smtClean="0"/>
          </a:p>
          <a:p>
            <a:pPr>
              <a:buNone/>
            </a:pPr>
            <a:r>
              <a:rPr lang="en-US" dirty="0" smtClean="0"/>
              <a:t>	</a:t>
            </a:r>
            <a:r>
              <a:rPr lang="en-US" dirty="0" err="1" smtClean="0"/>
              <a:t>dlTest</a:t>
            </a:r>
            <a:r>
              <a:rPr lang="en-US" dirty="0" smtClean="0"/>
              <a:t>  3-Open Library with absolute path return-(null)- </a:t>
            </a:r>
          </a:p>
          <a:p>
            <a:pPr>
              <a:buNone/>
            </a:pPr>
            <a:r>
              <a:rPr lang="en-US" dirty="0" smtClean="0"/>
              <a:t>	</a:t>
            </a:r>
            <a:r>
              <a:rPr lang="en-US" dirty="0" err="1" smtClean="0"/>
              <a:t>dlTest</a:t>
            </a:r>
            <a:r>
              <a:rPr lang="en-US" dirty="0" smtClean="0"/>
              <a:t>  4-Find symbol </a:t>
            </a:r>
            <a:r>
              <a:rPr lang="en-US" dirty="0" err="1" smtClean="0"/>
              <a:t>printUPPERCASE</a:t>
            </a:r>
            <a:r>
              <a:rPr lang="en-US" dirty="0" smtClean="0"/>
              <a:t> return-(null)- </a:t>
            </a:r>
          </a:p>
          <a:p>
            <a:pPr>
              <a:buNone/>
            </a:pPr>
            <a:r>
              <a:rPr lang="en-US" dirty="0" smtClean="0"/>
              <a:t>HELLO WORLD</a:t>
            </a:r>
          </a:p>
          <a:p>
            <a:pPr>
              <a:buNone/>
            </a:pPr>
            <a:r>
              <a:rPr lang="en-US" dirty="0" smtClean="0"/>
              <a:t>	</a:t>
            </a:r>
            <a:r>
              <a:rPr lang="en-US" dirty="0" err="1" smtClean="0"/>
              <a:t>dlTest</a:t>
            </a:r>
            <a:r>
              <a:rPr lang="en-US" dirty="0" smtClean="0"/>
              <a:t>  5-printUPPERCASE return-(null)- </a:t>
            </a:r>
          </a:p>
          <a:p>
            <a:pPr>
              <a:buNone/>
            </a:pPr>
            <a:r>
              <a:rPr lang="en-US" dirty="0" smtClean="0"/>
              <a:t>	</a:t>
            </a:r>
            <a:r>
              <a:rPr lang="en-US" dirty="0" err="1" smtClean="0"/>
              <a:t>dlTest</a:t>
            </a:r>
            <a:r>
              <a:rPr lang="en-US" dirty="0" smtClean="0"/>
              <a:t>  6-Close handle return-(null)-</a:t>
            </a:r>
          </a:p>
          <a:p>
            <a:pPr>
              <a:buNone/>
            </a:pPr>
            <a:r>
              <a:rPr lang="en-US" dirty="0" smtClean="0"/>
              <a:t>	</a:t>
            </a:r>
            <a:r>
              <a:rPr lang="en-US" dirty="0" err="1" smtClean="0"/>
              <a:t>dlTest</a:t>
            </a:r>
            <a:r>
              <a:rPr lang="en-US" dirty="0" smtClean="0"/>
              <a:t>  7-Open Library with relative path return-(null)- </a:t>
            </a:r>
          </a:p>
          <a:p>
            <a:pPr>
              <a:buNone/>
            </a:pPr>
            <a:r>
              <a:rPr lang="en-US" dirty="0" smtClean="0"/>
              <a:t>	</a:t>
            </a:r>
            <a:r>
              <a:rPr lang="en-US" dirty="0" err="1" smtClean="0"/>
              <a:t>dlTest</a:t>
            </a:r>
            <a:r>
              <a:rPr lang="en-US" dirty="0" smtClean="0"/>
              <a:t>  8-Find symbol </a:t>
            </a:r>
            <a:r>
              <a:rPr lang="en-US" dirty="0" err="1" smtClean="0"/>
              <a:t>printLowercase</a:t>
            </a:r>
            <a:r>
              <a:rPr lang="en-US" dirty="0" smtClean="0"/>
              <a:t> return-(null)- </a:t>
            </a:r>
          </a:p>
          <a:p>
            <a:pPr>
              <a:buNone/>
            </a:pPr>
            <a:r>
              <a:rPr lang="en-US" dirty="0" smtClean="0"/>
              <a:t>hello world</a:t>
            </a:r>
          </a:p>
          <a:p>
            <a:pPr>
              <a:buNone/>
            </a:pPr>
            <a:r>
              <a:rPr lang="en-US" dirty="0" smtClean="0"/>
              <a:t>	</a:t>
            </a:r>
            <a:r>
              <a:rPr lang="en-US" dirty="0" err="1" smtClean="0"/>
              <a:t>dlTest</a:t>
            </a:r>
            <a:r>
              <a:rPr lang="en-US" dirty="0" smtClean="0"/>
              <a:t>  9-printLowercase return-(null)- </a:t>
            </a:r>
          </a:p>
          <a:p>
            <a:pPr>
              <a:buNone/>
            </a:pPr>
            <a:r>
              <a:rPr lang="en-US" dirty="0" smtClean="0"/>
              <a:t>	</a:t>
            </a:r>
            <a:r>
              <a:rPr lang="en-US" dirty="0" err="1" smtClean="0"/>
              <a:t>dlTest</a:t>
            </a:r>
            <a:r>
              <a:rPr lang="en-US" dirty="0" smtClean="0"/>
              <a:t> 10-Close handle return-(null)-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err="1" smtClean="0"/>
              <a:t>Plugins</a:t>
            </a:r>
            <a:r>
              <a:rPr lang="en-US" dirty="0" smtClean="0"/>
              <a:t> provide new functions to an existing application without altering the original application.</a:t>
            </a:r>
          </a:p>
          <a:p>
            <a:r>
              <a:rPr lang="en-US" dirty="0" smtClean="0"/>
              <a:t>DLLs are program functions that are known to an application when the application is designed and built.</a:t>
            </a:r>
          </a:p>
          <a:p>
            <a:r>
              <a:rPr lang="en-US" dirty="0" smtClean="0"/>
              <a:t> The application's main program is designed with a framework or backplane that optionally loads the required </a:t>
            </a:r>
            <a:r>
              <a:rPr lang="en-US" dirty="0" err="1" smtClean="0"/>
              <a:t>dlls</a:t>
            </a:r>
            <a:r>
              <a:rPr lang="en-US" dirty="0" smtClean="0"/>
              <a:t> at runtime </a:t>
            </a:r>
          </a:p>
          <a:p>
            <a:r>
              <a:rPr lang="en-US" dirty="0" err="1" smtClean="0"/>
              <a:t>Dlls</a:t>
            </a:r>
            <a:r>
              <a:rPr lang="en-US" dirty="0" smtClean="0"/>
              <a:t> are in files separate from the main application on the disk. </a:t>
            </a:r>
          </a:p>
          <a:p>
            <a:r>
              <a:rPr lang="en-US" dirty="0" smtClean="0"/>
              <a:t>This packaging and dynamic loading provides a flexible upgrade, maintenance, and licensing strategy.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3962400" cy="6172200"/>
          </a:xfrm>
        </p:spPr>
        <p:txBody>
          <a:bodyPr>
            <a:noAutofit/>
          </a:bodyPr>
          <a:lstStyle/>
          <a:p>
            <a:pPr>
              <a:buNone/>
            </a:pPr>
            <a:r>
              <a:rPr lang="en-US" sz="1600" dirty="0" smtClean="0"/>
              <a:t>#!/bin/</a:t>
            </a:r>
            <a:r>
              <a:rPr lang="en-US" sz="1600" dirty="0" err="1" smtClean="0"/>
              <a:t>ksh</a:t>
            </a:r>
            <a:endParaRPr lang="en-US" sz="1600" dirty="0" smtClean="0"/>
          </a:p>
          <a:p>
            <a:pPr>
              <a:buNone/>
            </a:pPr>
            <a:r>
              <a:rPr lang="en-US" sz="1600" dirty="0" smtClean="0"/>
              <a:t>#  Build shared library</a:t>
            </a:r>
          </a:p>
          <a:p>
            <a:pPr>
              <a:buNone/>
            </a:pPr>
            <a:r>
              <a:rPr lang="en-US" sz="1600" dirty="0" smtClean="0"/>
              <a:t>#</a:t>
            </a:r>
          </a:p>
          <a:p>
            <a:pPr>
              <a:buNone/>
            </a:pPr>
            <a:r>
              <a:rPr lang="en-US" sz="1600" dirty="0" smtClean="0"/>
              <a:t>#set -x</a:t>
            </a:r>
          </a:p>
          <a:p>
            <a:pPr>
              <a:buNone/>
            </a:pPr>
            <a:r>
              <a:rPr lang="en-US" sz="1600" dirty="0" smtClean="0"/>
              <a:t>clear</a:t>
            </a:r>
          </a:p>
          <a:p>
            <a:pPr>
              <a:buNone/>
            </a:pPr>
            <a:r>
              <a:rPr lang="en-US" sz="1600" dirty="0" smtClean="0"/>
              <a:t> </a:t>
            </a:r>
          </a:p>
          <a:p>
            <a:pPr>
              <a:buNone/>
            </a:pPr>
            <a:r>
              <a:rPr lang="en-US" sz="1600" dirty="0" smtClean="0"/>
              <a:t>#</a:t>
            </a:r>
          </a:p>
          <a:p>
            <a:pPr>
              <a:buNone/>
            </a:pPr>
            <a:r>
              <a:rPr lang="en-US" sz="1600" dirty="0" smtClean="0"/>
              <a:t>#  Shared library for </a:t>
            </a:r>
            <a:r>
              <a:rPr lang="en-US" sz="1600" dirty="0" err="1" smtClean="0"/>
              <a:t>dlopen</a:t>
            </a:r>
            <a:r>
              <a:rPr lang="en-US" sz="1600" dirty="0" smtClean="0"/>
              <a:t> absolute path test</a:t>
            </a:r>
          </a:p>
          <a:p>
            <a:pPr>
              <a:buNone/>
            </a:pPr>
            <a:r>
              <a:rPr lang="en-US" sz="1600" dirty="0" smtClean="0"/>
              <a:t>#</a:t>
            </a:r>
          </a:p>
          <a:p>
            <a:pPr>
              <a:buNone/>
            </a:pPr>
            <a:r>
              <a:rPr lang="en-US" sz="1600" dirty="0" smtClean="0"/>
              <a:t>if [ -f </a:t>
            </a:r>
            <a:r>
              <a:rPr lang="en-US" sz="1600" dirty="0" err="1" smtClean="0"/>
              <a:t>UPPERCASE.o</a:t>
            </a:r>
            <a:r>
              <a:rPr lang="en-US" sz="1600" dirty="0" smtClean="0"/>
              <a:t> ]; then </a:t>
            </a:r>
            <a:r>
              <a:rPr lang="en-US" sz="1600" dirty="0" err="1" smtClean="0"/>
              <a:t>rm</a:t>
            </a:r>
            <a:r>
              <a:rPr lang="en-US" sz="1600" dirty="0" smtClean="0"/>
              <a:t> </a:t>
            </a:r>
            <a:r>
              <a:rPr lang="en-US" sz="1600" dirty="0" err="1" smtClean="0"/>
              <a:t>UPPERCASE.o</a:t>
            </a:r>
            <a:endParaRPr lang="en-US" sz="1600" dirty="0" smtClean="0"/>
          </a:p>
          <a:p>
            <a:pPr>
              <a:buNone/>
            </a:pPr>
            <a:r>
              <a:rPr lang="en-US" sz="1600" dirty="0" err="1" smtClean="0"/>
              <a:t>fi</a:t>
            </a:r>
            <a:endParaRPr lang="en-US" sz="1600" dirty="0" smtClean="0"/>
          </a:p>
          <a:p>
            <a:pPr>
              <a:buNone/>
            </a:pPr>
            <a:r>
              <a:rPr lang="en-US" sz="1600" dirty="0" err="1" smtClean="0"/>
              <a:t>gcc</a:t>
            </a:r>
            <a:r>
              <a:rPr lang="en-US" sz="1600" dirty="0" smtClean="0"/>
              <a:t>  -c -</a:t>
            </a:r>
            <a:r>
              <a:rPr lang="en-US" sz="1600" dirty="0" err="1" smtClean="0"/>
              <a:t>fpic</a:t>
            </a:r>
            <a:r>
              <a:rPr lang="en-US" sz="1600" dirty="0" smtClean="0"/>
              <a:t> </a:t>
            </a:r>
            <a:r>
              <a:rPr lang="en-US" sz="1600" dirty="0" err="1" smtClean="0"/>
              <a:t>UPPERCASE.c</a:t>
            </a:r>
            <a:endParaRPr lang="en-US" sz="1600" dirty="0" smtClean="0"/>
          </a:p>
          <a:p>
            <a:pPr>
              <a:buNone/>
            </a:pPr>
            <a:r>
              <a:rPr lang="en-US" sz="1600" dirty="0" smtClean="0"/>
              <a:t>if [ -f </a:t>
            </a:r>
            <a:r>
              <a:rPr lang="en-US" sz="1600" dirty="0" err="1" smtClean="0"/>
              <a:t>UPPERCASE.so</a:t>
            </a:r>
            <a:r>
              <a:rPr lang="en-US" sz="1600" dirty="0" smtClean="0"/>
              <a:t> ]; then </a:t>
            </a:r>
            <a:r>
              <a:rPr lang="en-US" sz="1600" dirty="0" err="1" smtClean="0"/>
              <a:t>rm</a:t>
            </a:r>
            <a:r>
              <a:rPr lang="en-US" sz="1600" dirty="0" smtClean="0"/>
              <a:t> </a:t>
            </a:r>
            <a:r>
              <a:rPr lang="en-US" sz="1600" dirty="0" err="1" smtClean="0"/>
              <a:t>UPPERCASE.so</a:t>
            </a:r>
            <a:endParaRPr lang="en-US" sz="1600" dirty="0" smtClean="0"/>
          </a:p>
          <a:p>
            <a:pPr>
              <a:buNone/>
            </a:pPr>
            <a:r>
              <a:rPr lang="en-US" sz="1600" dirty="0" err="1" smtClean="0"/>
              <a:t>fi</a:t>
            </a:r>
            <a:endParaRPr lang="en-US" sz="1600" dirty="0" smtClean="0"/>
          </a:p>
          <a:p>
            <a:pPr>
              <a:buNone/>
            </a:pPr>
            <a:r>
              <a:rPr lang="en-US" sz="1600" dirty="0" err="1" smtClean="0"/>
              <a:t>gcc</a:t>
            </a:r>
            <a:r>
              <a:rPr lang="en-US" sz="1600" dirty="0" smtClean="0"/>
              <a:t> -shared -</a:t>
            </a:r>
            <a:r>
              <a:rPr lang="en-US" sz="1600" dirty="0" err="1" smtClean="0"/>
              <a:t>lc</a:t>
            </a:r>
            <a:r>
              <a:rPr lang="en-US" sz="1600" dirty="0" smtClean="0"/>
              <a:t>  -o </a:t>
            </a:r>
            <a:r>
              <a:rPr lang="en-US" sz="1600" dirty="0" err="1" smtClean="0"/>
              <a:t>UPPERCASE.so</a:t>
            </a:r>
            <a:r>
              <a:rPr lang="en-US" sz="1600" dirty="0" smtClean="0"/>
              <a:t>  </a:t>
            </a:r>
            <a:r>
              <a:rPr lang="en-US" sz="1600" dirty="0" err="1" smtClean="0"/>
              <a:t>UPPERCASE.o</a:t>
            </a:r>
            <a:r>
              <a:rPr lang="en-US" sz="1600" dirty="0" smtClean="0"/>
              <a:t> </a:t>
            </a:r>
          </a:p>
          <a:p>
            <a:pPr>
              <a:buNone/>
            </a:pPr>
            <a:r>
              <a:rPr lang="en-US" sz="1600" dirty="0" smtClean="0"/>
              <a:t> </a:t>
            </a:r>
          </a:p>
          <a:p>
            <a:pPr>
              <a:buNone/>
            </a:pPr>
            <a:r>
              <a:rPr lang="en-US" sz="1600" dirty="0" smtClean="0"/>
              <a:t>#</a:t>
            </a:r>
          </a:p>
          <a:p>
            <a:pPr>
              <a:buNone/>
            </a:pPr>
            <a:r>
              <a:rPr lang="en-US" sz="1600" dirty="0" smtClean="0"/>
              <a:t>#  Shared library for </a:t>
            </a:r>
            <a:r>
              <a:rPr lang="en-US" sz="1600" dirty="0" err="1" smtClean="0"/>
              <a:t>dlopen</a:t>
            </a:r>
            <a:r>
              <a:rPr lang="en-US" sz="1600" dirty="0" smtClean="0"/>
              <a:t> relative path test</a:t>
            </a:r>
          </a:p>
          <a:p>
            <a:pPr>
              <a:buNone/>
            </a:pPr>
            <a:r>
              <a:rPr lang="en-US" sz="1600" dirty="0" smtClean="0"/>
              <a:t>#</a:t>
            </a:r>
          </a:p>
          <a:p>
            <a:pPr>
              <a:buNone/>
            </a:pPr>
            <a:r>
              <a:rPr lang="en-US" sz="1600" dirty="0" smtClean="0"/>
              <a:t>export LD_LIBRARY_PATH=`</a:t>
            </a:r>
            <a:r>
              <a:rPr lang="en-US" sz="1600" dirty="0" err="1" smtClean="0"/>
              <a:t>pwd</a:t>
            </a:r>
            <a:r>
              <a:rPr lang="en-US" sz="1600" dirty="0" smtClean="0"/>
              <a:t>`</a:t>
            </a:r>
          </a:p>
        </p:txBody>
      </p:sp>
      <p:sp>
        <p:nvSpPr>
          <p:cNvPr id="4" name="TextBox 3"/>
          <p:cNvSpPr txBox="1"/>
          <p:nvPr/>
        </p:nvSpPr>
        <p:spPr>
          <a:xfrm>
            <a:off x="4800600" y="381000"/>
            <a:ext cx="4038600" cy="5355312"/>
          </a:xfrm>
          <a:prstGeom prst="rect">
            <a:avLst/>
          </a:prstGeom>
          <a:noFill/>
        </p:spPr>
        <p:txBody>
          <a:bodyPr wrap="square" rtlCol="0">
            <a:spAutoFit/>
          </a:bodyPr>
          <a:lstStyle/>
          <a:p>
            <a:r>
              <a:rPr lang="en-US" dirty="0" smtClean="0"/>
              <a:t>if [ -f </a:t>
            </a:r>
            <a:r>
              <a:rPr lang="en-US" dirty="0" err="1" smtClean="0"/>
              <a:t>lowercase.o</a:t>
            </a:r>
            <a:r>
              <a:rPr lang="en-US" dirty="0" smtClean="0"/>
              <a:t> ]; then </a:t>
            </a:r>
            <a:r>
              <a:rPr lang="en-US" dirty="0" err="1" smtClean="0"/>
              <a:t>rm</a:t>
            </a:r>
            <a:r>
              <a:rPr lang="en-US" dirty="0" smtClean="0"/>
              <a:t> </a:t>
            </a:r>
            <a:r>
              <a:rPr lang="en-US" dirty="0" err="1" smtClean="0"/>
              <a:t>lowercase.o</a:t>
            </a:r>
            <a:endParaRPr lang="en-US" dirty="0" smtClean="0"/>
          </a:p>
          <a:p>
            <a:r>
              <a:rPr lang="en-US" dirty="0" err="1" smtClean="0"/>
              <a:t>fi</a:t>
            </a:r>
            <a:endParaRPr lang="en-US" dirty="0" smtClean="0"/>
          </a:p>
          <a:p>
            <a:r>
              <a:rPr lang="en-US" dirty="0" err="1" smtClean="0"/>
              <a:t>gcc</a:t>
            </a:r>
            <a:r>
              <a:rPr lang="en-US" dirty="0" smtClean="0"/>
              <a:t>  -c -</a:t>
            </a:r>
            <a:r>
              <a:rPr lang="en-US" dirty="0" err="1" smtClean="0"/>
              <a:t>fpic</a:t>
            </a:r>
            <a:r>
              <a:rPr lang="en-US" dirty="0" smtClean="0"/>
              <a:t> </a:t>
            </a:r>
            <a:r>
              <a:rPr lang="en-US" dirty="0" err="1" smtClean="0"/>
              <a:t>lowercase.c</a:t>
            </a:r>
            <a:endParaRPr lang="en-US" dirty="0" smtClean="0"/>
          </a:p>
          <a:p>
            <a:r>
              <a:rPr lang="en-US" dirty="0" smtClean="0"/>
              <a:t>if [ -f </a:t>
            </a:r>
            <a:r>
              <a:rPr lang="en-US" dirty="0" err="1" smtClean="0"/>
              <a:t>lowercase.so</a:t>
            </a:r>
            <a:r>
              <a:rPr lang="en-US" dirty="0" smtClean="0"/>
              <a:t> ]; then </a:t>
            </a:r>
            <a:r>
              <a:rPr lang="en-US" dirty="0" err="1" smtClean="0"/>
              <a:t>rm</a:t>
            </a:r>
            <a:r>
              <a:rPr lang="en-US" dirty="0" smtClean="0"/>
              <a:t> </a:t>
            </a:r>
            <a:r>
              <a:rPr lang="en-US" dirty="0" err="1" smtClean="0"/>
              <a:t>lowercase.so</a:t>
            </a:r>
            <a:endParaRPr lang="en-US" dirty="0" smtClean="0"/>
          </a:p>
          <a:p>
            <a:r>
              <a:rPr lang="en-US" dirty="0" err="1" smtClean="0"/>
              <a:t>fi</a:t>
            </a:r>
            <a:endParaRPr lang="en-US" dirty="0" smtClean="0"/>
          </a:p>
          <a:p>
            <a:r>
              <a:rPr lang="en-US" dirty="0" err="1" smtClean="0"/>
              <a:t>gcc</a:t>
            </a:r>
            <a:r>
              <a:rPr lang="en-US" dirty="0" smtClean="0"/>
              <a:t> -shared -</a:t>
            </a:r>
            <a:r>
              <a:rPr lang="en-US" dirty="0" err="1" smtClean="0"/>
              <a:t>lc</a:t>
            </a:r>
            <a:r>
              <a:rPr lang="en-US" dirty="0" smtClean="0"/>
              <a:t>  -o </a:t>
            </a:r>
            <a:r>
              <a:rPr lang="en-US" dirty="0" err="1" smtClean="0"/>
              <a:t>lowercase.so</a:t>
            </a:r>
            <a:r>
              <a:rPr lang="en-US" dirty="0" smtClean="0"/>
              <a:t>  </a:t>
            </a:r>
            <a:r>
              <a:rPr lang="en-US" dirty="0" err="1" smtClean="0"/>
              <a:t>lowercase.o</a:t>
            </a:r>
            <a:endParaRPr lang="en-US" dirty="0" smtClean="0"/>
          </a:p>
          <a:p>
            <a:r>
              <a:rPr lang="en-US" dirty="0" smtClean="0"/>
              <a:t> </a:t>
            </a:r>
          </a:p>
          <a:p>
            <a:r>
              <a:rPr lang="en-US" dirty="0" smtClean="0"/>
              <a:t>#</a:t>
            </a:r>
          </a:p>
          <a:p>
            <a:r>
              <a:rPr lang="en-US" dirty="0" smtClean="0"/>
              <a:t>#  Rebuild test program</a:t>
            </a:r>
          </a:p>
          <a:p>
            <a:r>
              <a:rPr lang="en-US" dirty="0" smtClean="0"/>
              <a:t>#</a:t>
            </a:r>
          </a:p>
          <a:p>
            <a:r>
              <a:rPr lang="en-US" dirty="0" smtClean="0"/>
              <a:t>if [ -f </a:t>
            </a:r>
            <a:r>
              <a:rPr lang="en-US" dirty="0" err="1" smtClean="0"/>
              <a:t>dlTest</a:t>
            </a:r>
            <a:r>
              <a:rPr lang="en-US" dirty="0" smtClean="0"/>
              <a:t> ]; then </a:t>
            </a:r>
            <a:r>
              <a:rPr lang="en-US" dirty="0" err="1" smtClean="0"/>
              <a:t>rm</a:t>
            </a:r>
            <a:r>
              <a:rPr lang="en-US" dirty="0" smtClean="0"/>
              <a:t> </a:t>
            </a:r>
            <a:r>
              <a:rPr lang="en-US" dirty="0" err="1" smtClean="0"/>
              <a:t>dlTest</a:t>
            </a:r>
            <a:endParaRPr lang="en-US" dirty="0" smtClean="0"/>
          </a:p>
          <a:p>
            <a:r>
              <a:rPr lang="en-US" dirty="0" err="1" smtClean="0"/>
              <a:t>fi</a:t>
            </a:r>
            <a:endParaRPr lang="en-US" dirty="0" smtClean="0"/>
          </a:p>
          <a:p>
            <a:r>
              <a:rPr lang="en-US" dirty="0" err="1" smtClean="0"/>
              <a:t>gcc</a:t>
            </a:r>
            <a:r>
              <a:rPr lang="en-US" dirty="0" smtClean="0"/>
              <a:t> -o </a:t>
            </a:r>
            <a:r>
              <a:rPr lang="en-US" dirty="0" err="1" smtClean="0"/>
              <a:t>dlTest</a:t>
            </a:r>
            <a:r>
              <a:rPr lang="en-US" dirty="0" smtClean="0"/>
              <a:t> </a:t>
            </a:r>
            <a:r>
              <a:rPr lang="en-US" dirty="0" err="1" smtClean="0"/>
              <a:t>dlTest.c</a:t>
            </a:r>
            <a:r>
              <a:rPr lang="en-US" dirty="0" smtClean="0"/>
              <a:t> -</a:t>
            </a:r>
            <a:r>
              <a:rPr lang="en-US" dirty="0" err="1" smtClean="0"/>
              <a:t>ldl</a:t>
            </a:r>
            <a:endParaRPr lang="en-US" dirty="0" smtClean="0"/>
          </a:p>
          <a:p>
            <a:r>
              <a:rPr lang="en-US" dirty="0" smtClean="0"/>
              <a:t>echo Current LD_LIBRARY_PATH=$LD_LIBRARY_PATH</a:t>
            </a:r>
          </a:p>
          <a:p>
            <a:r>
              <a:rPr lang="en-US" dirty="0" err="1" smtClean="0"/>
              <a:t>dlTest</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shared objects are compiled with an additional option, -</a:t>
            </a:r>
            <a:r>
              <a:rPr lang="en-US" dirty="0" err="1" smtClean="0"/>
              <a:t>fpic</a:t>
            </a:r>
            <a:r>
              <a:rPr lang="en-US" dirty="0" smtClean="0"/>
              <a:t> or -</a:t>
            </a:r>
            <a:r>
              <a:rPr lang="en-US" dirty="0" err="1" smtClean="0"/>
              <a:t>fPIC</a:t>
            </a:r>
            <a:r>
              <a:rPr lang="en-US" dirty="0" smtClean="0"/>
              <a:t>, to generate position-independent code and placed into a shared object library with the -shared option.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Linux ships with thousands of commands and applications that all require at least the </a:t>
            </a:r>
            <a:r>
              <a:rPr lang="en-US" u="sng" dirty="0" err="1" smtClean="0"/>
              <a:t>libc</a:t>
            </a:r>
            <a:r>
              <a:rPr lang="en-US" u="sng" dirty="0" smtClean="0"/>
              <a:t> </a:t>
            </a:r>
            <a:r>
              <a:rPr lang="en-US" dirty="0" smtClean="0"/>
              <a:t>library functions. </a:t>
            </a:r>
          </a:p>
          <a:p>
            <a:r>
              <a:rPr lang="en-US" dirty="0" smtClean="0"/>
              <a:t>Linux builds these applications to use a single system-wide copy of the commonly required system libraries. </a:t>
            </a:r>
          </a:p>
          <a:p>
            <a:r>
              <a:rPr lang="en-US" dirty="0" smtClean="0"/>
              <a:t>Each process that requires a common system library function uses a single system-wide copy that is loaded once into memory and shared.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Linux dynamic linking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Applications in Linux are linked to an external function in one of two ways: </a:t>
            </a:r>
          </a:p>
          <a:p>
            <a:pPr marL="514350" indent="-514350">
              <a:buAutoNum type="arabicPeriod"/>
            </a:pPr>
            <a:r>
              <a:rPr lang="en-US" i="1" dirty="0" smtClean="0"/>
              <a:t>statically linked at build time-</a:t>
            </a:r>
            <a:r>
              <a:rPr lang="en-US" dirty="0" smtClean="0"/>
              <a:t> with static libraries (lib*.a) and having the library code include in the application's executable file</a:t>
            </a:r>
          </a:p>
          <a:p>
            <a:pPr marL="514350" indent="-514350">
              <a:buAutoNum type="arabicPeriod"/>
            </a:pPr>
            <a:r>
              <a:rPr lang="en-US" i="1" dirty="0" smtClean="0"/>
              <a:t>dynamically linked at runtime</a:t>
            </a:r>
            <a:r>
              <a:rPr lang="en-US" dirty="0" smtClean="0"/>
              <a:t> with shared libraries (lib*.so). The dynamic libraries are mapped into the application execution memory by the dynamic linking loader. Before the application is started, the dynamic linking loader maps the required shared object libraries into the application's memory or uses system shared objects and resolves the required external references for the application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As an example-</a:t>
            </a:r>
          </a:p>
          <a:p>
            <a:pPr>
              <a:buNone/>
            </a:pPr>
            <a:r>
              <a:rPr lang="en-US" dirty="0" smtClean="0"/>
              <a:t> main()</a:t>
            </a:r>
          </a:p>
          <a:p>
            <a:pPr>
              <a:buNone/>
            </a:pPr>
            <a:r>
              <a:rPr lang="en-US" dirty="0" smtClean="0"/>
              <a:t>{</a:t>
            </a:r>
          </a:p>
          <a:p>
            <a:pPr>
              <a:buNone/>
            </a:pPr>
            <a:r>
              <a:rPr lang="en-US" dirty="0" smtClean="0"/>
              <a:t>   </a:t>
            </a:r>
            <a:r>
              <a:rPr lang="en-US" dirty="0" err="1" smtClean="0"/>
              <a:t>printf</a:t>
            </a:r>
            <a:r>
              <a:rPr lang="en-US" dirty="0" smtClean="0"/>
              <a:t>("Hello world ");</a:t>
            </a:r>
          </a:p>
          <a:p>
            <a:pPr>
              <a:buNone/>
            </a:pPr>
            <a:r>
              <a:rPr lang="en-US" dirty="0" smtClean="0"/>
              <a:t>}</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err="1" smtClean="0"/>
              <a:t>gcc</a:t>
            </a:r>
            <a:r>
              <a:rPr lang="en-US" dirty="0" smtClean="0"/>
              <a:t> </a:t>
            </a:r>
            <a:r>
              <a:rPr lang="en-US" dirty="0" err="1" smtClean="0"/>
              <a:t>hello.c</a:t>
            </a:r>
            <a:endParaRPr lang="en-US" dirty="0" smtClean="0"/>
          </a:p>
          <a:p>
            <a:r>
              <a:rPr lang="en-US" dirty="0" smtClean="0"/>
              <a:t>$</a:t>
            </a:r>
            <a:r>
              <a:rPr lang="en-US" dirty="0" err="1" smtClean="0"/>
              <a:t>ldd</a:t>
            </a:r>
            <a:r>
              <a:rPr lang="en-US" dirty="0" smtClean="0"/>
              <a:t> </a:t>
            </a:r>
            <a:r>
              <a:rPr lang="en-US" dirty="0" err="1" smtClean="0"/>
              <a:t>a.out</a:t>
            </a:r>
            <a:r>
              <a:rPr lang="en-US" dirty="0" smtClean="0"/>
              <a:t>  (</a:t>
            </a:r>
            <a:r>
              <a:rPr lang="en-US" sz="2800" dirty="0" smtClean="0"/>
              <a:t>prints shared library dependencies)</a:t>
            </a:r>
          </a:p>
          <a:p>
            <a:pPr>
              <a:buNone/>
            </a:pPr>
            <a:endParaRPr lang="en-US" dirty="0" smtClean="0"/>
          </a:p>
          <a:p>
            <a:pPr>
              <a:buNone/>
            </a:pPr>
            <a:r>
              <a:rPr lang="en-US" dirty="0" smtClean="0"/>
              <a:t> libc.so.6 =&gt; /lib/libc.so.6 (0x4001d000)</a:t>
            </a:r>
          </a:p>
          <a:p>
            <a:pPr>
              <a:buNone/>
            </a:pPr>
            <a:r>
              <a:rPr lang="en-US" dirty="0" smtClean="0"/>
              <a:t> /lib/ld-linux.so.2 =&gt; /lib/ld-linux.so.2 (0x40000000)</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Dynamic linking loader is used to map a </a:t>
            </a:r>
            <a:r>
              <a:rPr lang="en-US" dirty="0" err="1" smtClean="0"/>
              <a:t>dll</a:t>
            </a:r>
            <a:r>
              <a:rPr lang="en-US" dirty="0" smtClean="0"/>
              <a:t> into the application's memory after it is running. </a:t>
            </a:r>
          </a:p>
          <a:p>
            <a:r>
              <a:rPr lang="en-US" dirty="0" smtClean="0"/>
              <a:t>The application controls which dynamic libraries are loaded and which functions in the libraries are called by using Linux dynamic loader routines to perform the loading and linking and to return the addresses of the required entry points.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Linux </a:t>
            </a:r>
            <a:r>
              <a:rPr lang="en-US" dirty="0" err="1" smtClean="0"/>
              <a:t>dll</a:t>
            </a:r>
            <a:r>
              <a:rPr lang="en-US" dirty="0" smtClean="0"/>
              <a:t> functions </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Linux provides four library functions (</a:t>
            </a:r>
            <a:r>
              <a:rPr lang="en-US" dirty="0" err="1" smtClean="0"/>
              <a:t>dlopen</a:t>
            </a:r>
            <a:r>
              <a:rPr lang="en-US" dirty="0" smtClean="0"/>
              <a:t>, </a:t>
            </a:r>
            <a:r>
              <a:rPr lang="en-US" dirty="0" err="1" smtClean="0"/>
              <a:t>dlerror</a:t>
            </a:r>
            <a:r>
              <a:rPr lang="en-US" dirty="0" smtClean="0"/>
              <a:t>, </a:t>
            </a:r>
            <a:r>
              <a:rPr lang="en-US" dirty="0" err="1" smtClean="0"/>
              <a:t>dlsym</a:t>
            </a:r>
            <a:r>
              <a:rPr lang="en-US" dirty="0" smtClean="0"/>
              <a:t>, </a:t>
            </a:r>
            <a:r>
              <a:rPr lang="en-US" dirty="0" err="1" smtClean="0"/>
              <a:t>dlclose</a:t>
            </a:r>
            <a:r>
              <a:rPr lang="en-US" dirty="0" smtClean="0"/>
              <a:t>), one include file (</a:t>
            </a:r>
            <a:r>
              <a:rPr lang="en-US" dirty="0" err="1" smtClean="0"/>
              <a:t>dlfcn.h</a:t>
            </a:r>
            <a:r>
              <a:rPr lang="en-US" dirty="0" smtClean="0"/>
              <a:t>), and two shared libraries (static library </a:t>
            </a:r>
            <a:r>
              <a:rPr lang="en-US" dirty="0" err="1" smtClean="0"/>
              <a:t>libdl.a</a:t>
            </a:r>
            <a:r>
              <a:rPr lang="en-US" dirty="0" smtClean="0"/>
              <a:t> and dynamic library </a:t>
            </a:r>
            <a:r>
              <a:rPr lang="en-US" dirty="0" err="1" smtClean="0"/>
              <a:t>libdl.so</a:t>
            </a:r>
            <a:r>
              <a:rPr lang="en-US" dirty="0" smtClean="0"/>
              <a:t>) to support the dynamic linking loader. </a:t>
            </a:r>
          </a:p>
          <a:p>
            <a:pPr>
              <a:buNone/>
            </a:pPr>
            <a:endParaRPr lang="en-US" dirty="0" smtClean="0"/>
          </a:p>
          <a:p>
            <a:pPr>
              <a:buNone/>
            </a:pPr>
            <a:r>
              <a:rPr lang="en-US" dirty="0" smtClean="0"/>
              <a:t>The library function are: </a:t>
            </a:r>
          </a:p>
          <a:p>
            <a:pPr lvl="0"/>
            <a:r>
              <a:rPr lang="en-US" i="1" dirty="0" err="1" smtClean="0"/>
              <a:t>dlopen</a:t>
            </a:r>
            <a:r>
              <a:rPr lang="en-US" dirty="0" smtClean="0"/>
              <a:t> -opens and maps into memory the shared objects file and returns a handle </a:t>
            </a:r>
          </a:p>
          <a:p>
            <a:pPr lvl="0"/>
            <a:r>
              <a:rPr lang="en-US" i="1" dirty="0" err="1" smtClean="0"/>
              <a:t>dlsym</a:t>
            </a:r>
            <a:r>
              <a:rPr lang="en-US" dirty="0" smtClean="0"/>
              <a:t> -return a pointer to the requested entry point </a:t>
            </a:r>
          </a:p>
          <a:p>
            <a:pPr lvl="0"/>
            <a:r>
              <a:rPr lang="en-US" i="1" dirty="0" err="1" smtClean="0"/>
              <a:t>dlerror</a:t>
            </a:r>
            <a:r>
              <a:rPr lang="en-US" dirty="0" smtClean="0"/>
              <a:t> -returns either NULL or a pointer to an ASCII string describing the most recent error </a:t>
            </a:r>
          </a:p>
          <a:p>
            <a:pPr lvl="0"/>
            <a:r>
              <a:rPr lang="en-US" i="1" dirty="0" err="1" smtClean="0"/>
              <a:t>dlclose</a:t>
            </a:r>
            <a:r>
              <a:rPr lang="en-US" dirty="0" smtClean="0"/>
              <a:t> -closes the handle and </a:t>
            </a:r>
            <a:r>
              <a:rPr lang="en-US" dirty="0" err="1" smtClean="0"/>
              <a:t>unmaps</a:t>
            </a:r>
            <a:r>
              <a:rPr lang="en-US" dirty="0" smtClean="0"/>
              <a:t> the shared objects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The dynamic linking loader routine </a:t>
            </a:r>
            <a:r>
              <a:rPr lang="en-US" dirty="0" err="1" smtClean="0"/>
              <a:t>dlopen</a:t>
            </a:r>
            <a:r>
              <a:rPr lang="en-US" dirty="0" smtClean="0"/>
              <a:t> needs to find the shared object file in the </a:t>
            </a:r>
            <a:r>
              <a:rPr lang="en-US" dirty="0" err="1" smtClean="0"/>
              <a:t>filesystem</a:t>
            </a:r>
            <a:r>
              <a:rPr lang="en-US" dirty="0" smtClean="0"/>
              <a:t> to open the file and create the handle. There are four ways to specify the file's location: </a:t>
            </a:r>
          </a:p>
          <a:p>
            <a:pPr lvl="0"/>
            <a:r>
              <a:rPr lang="en-US" dirty="0" smtClean="0"/>
              <a:t>Absolute file path in the </a:t>
            </a:r>
            <a:r>
              <a:rPr lang="en-US" dirty="0" err="1" smtClean="0"/>
              <a:t>dlopen</a:t>
            </a:r>
            <a:r>
              <a:rPr lang="en-US" dirty="0" smtClean="0"/>
              <a:t> call </a:t>
            </a:r>
          </a:p>
          <a:p>
            <a:pPr lvl="0"/>
            <a:r>
              <a:rPr lang="en-US" dirty="0" smtClean="0"/>
              <a:t>In the directories specified in the LD_LIBRARY_PATH environmental variable </a:t>
            </a:r>
          </a:p>
          <a:p>
            <a:pPr lvl="0"/>
            <a:r>
              <a:rPr lang="en-US" dirty="0" smtClean="0"/>
              <a:t>In the list of libraries specified in /etc/</a:t>
            </a:r>
            <a:r>
              <a:rPr lang="en-US" dirty="0" err="1" smtClean="0"/>
              <a:t>ld.so.cache</a:t>
            </a:r>
            <a:r>
              <a:rPr lang="en-US" dirty="0" smtClean="0"/>
              <a:t> </a:t>
            </a:r>
          </a:p>
          <a:p>
            <a:pPr lvl="0"/>
            <a:r>
              <a:rPr lang="en-US" dirty="0" smtClean="0"/>
              <a:t>In /</a:t>
            </a:r>
            <a:r>
              <a:rPr lang="en-US" dirty="0" err="1" smtClean="0"/>
              <a:t>usr</a:t>
            </a:r>
            <a:r>
              <a:rPr lang="en-US" dirty="0" smtClean="0"/>
              <a:t>/lib and then /lib</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935</Words>
  <Application>Microsoft Office PowerPoint</Application>
  <PresentationFormat>On-screen Show (4:3)</PresentationFormat>
  <Paragraphs>226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DLL</vt:lpstr>
      <vt:lpstr>DLL</vt:lpstr>
      <vt:lpstr>Slide 3</vt:lpstr>
      <vt:lpstr>Linux dynamic linking </vt:lpstr>
      <vt:lpstr>Slide 5</vt:lpstr>
      <vt:lpstr>Slide 6</vt:lpstr>
      <vt:lpstr>Slide 7</vt:lpstr>
      <vt:lpstr>Linux dll functions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DLL</dc:title>
  <dc:creator/>
  <cp:lastModifiedBy>vit</cp:lastModifiedBy>
  <cp:revision>31</cp:revision>
  <dcterms:created xsi:type="dcterms:W3CDTF">2006-08-16T00:00:00Z</dcterms:created>
  <dcterms:modified xsi:type="dcterms:W3CDTF">2012-03-09T10:29:16Z</dcterms:modified>
</cp:coreProperties>
</file>