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888" r:id="rId2"/>
  </p:sldMasterIdLst>
  <p:notesMasterIdLst>
    <p:notesMasterId r:id="rId36"/>
  </p:notesMasterIdLst>
  <p:sldIdLst>
    <p:sldId id="259" r:id="rId3"/>
    <p:sldId id="258" r:id="rId4"/>
    <p:sldId id="260" r:id="rId5"/>
    <p:sldId id="261" r:id="rId6"/>
    <p:sldId id="262"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9" r:id="rId22"/>
    <p:sldId id="310" r:id="rId23"/>
    <p:sldId id="308" r:id="rId24"/>
    <p:sldId id="311" r:id="rId25"/>
    <p:sldId id="314" r:id="rId26"/>
    <p:sldId id="316" r:id="rId27"/>
    <p:sldId id="317" r:id="rId28"/>
    <p:sldId id="318" r:id="rId29"/>
    <p:sldId id="319" r:id="rId30"/>
    <p:sldId id="320" r:id="rId31"/>
    <p:sldId id="322" r:id="rId32"/>
    <p:sldId id="323" r:id="rId33"/>
    <p:sldId id="324" r:id="rId34"/>
    <p:sldId id="32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9" autoAdjust="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F00293-ED8C-4A1F-931A-CC1EBBD7D5ED}" type="datetimeFigureOut">
              <a:rPr lang="en-US" smtClean="0"/>
              <a:pPr/>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EBA8CE-CA4A-4DB2-BB42-E28A2C599C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8CD3626-A91E-4CDF-96DA-8122D9F956C9}" type="datetimeFigureOut">
              <a:rPr lang="en-US" smtClean="0"/>
              <a:pPr/>
              <a:t>8/24/2020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EBB87B2-7A81-40EA-BC26-EA577C9890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CD3626-A91E-4CDF-96DA-8122D9F956C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CD3626-A91E-4CDF-96DA-8122D9F956C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B32E391-2C52-4590-AF46-10F26D7F6F0F}" type="datetimeFigureOut">
              <a:rPr lang="en-IN" smtClean="0"/>
              <a:pPr/>
              <a:t>24-08-2020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69ECD1F-FC5C-4ECC-9813-E349F01D0820}" type="slidenum">
              <a:rPr lang="en-IN" smtClean="0"/>
              <a:pPr/>
              <a:t>‹#›</a:t>
            </a:fld>
            <a:endParaRPr lang="en-IN"/>
          </a:p>
        </p:txBody>
      </p:sp>
    </p:spTree>
    <p:extLst>
      <p:ext uri="{BB962C8B-B14F-4D97-AF65-F5344CB8AC3E}">
        <p14:creationId xmlns:p14="http://schemas.microsoft.com/office/powerpoint/2010/main" val="10756326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B32E391-2C52-4590-AF46-10F26D7F6F0F}" type="datetimeFigureOut">
              <a:rPr lang="en-IN" smtClean="0"/>
              <a:pPr/>
              <a:t>24-08-2020</a:t>
            </a:fld>
            <a:endParaRPr lang="en-IN"/>
          </a:p>
        </p:txBody>
      </p:sp>
      <p:sp>
        <p:nvSpPr>
          <p:cNvPr id="9" name="Slide Number Placeholder 8"/>
          <p:cNvSpPr>
            <a:spLocks noGrp="1"/>
          </p:cNvSpPr>
          <p:nvPr>
            <p:ph type="sldNum" sz="quarter" idx="15"/>
          </p:nvPr>
        </p:nvSpPr>
        <p:spPr/>
        <p:txBody>
          <a:bodyPr rtlCol="0"/>
          <a:lstStyle/>
          <a:p>
            <a:fld id="{669ECD1F-FC5C-4ECC-9813-E349F01D0820}"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extLst>
      <p:ext uri="{BB962C8B-B14F-4D97-AF65-F5344CB8AC3E}">
        <p14:creationId xmlns:p14="http://schemas.microsoft.com/office/powerpoint/2010/main" val="220756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B32E391-2C52-4590-AF46-10F26D7F6F0F}" type="datetimeFigureOut">
              <a:rPr lang="en-IN" smtClean="0"/>
              <a:pPr/>
              <a:t>24-08-2020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69ECD1F-FC5C-4ECC-9813-E349F01D0820}" type="slidenum">
              <a:rPr lang="en-IN" smtClean="0"/>
              <a:pPr/>
              <a:t>‹#›</a:t>
            </a:fld>
            <a:endParaRPr lang="en-IN"/>
          </a:p>
        </p:txBody>
      </p:sp>
    </p:spTree>
    <p:extLst>
      <p:ext uri="{BB962C8B-B14F-4D97-AF65-F5344CB8AC3E}">
        <p14:creationId xmlns:p14="http://schemas.microsoft.com/office/powerpoint/2010/main" val="5765925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B32E391-2C52-4590-AF46-10F26D7F6F0F}" type="datetimeFigureOut">
              <a:rPr lang="en-IN" smtClean="0"/>
              <a:pPr/>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ECD1F-FC5C-4ECC-9813-E349F01D0820}"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80223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B32E391-2C52-4590-AF46-10F26D7F6F0F}" type="datetimeFigureOut">
              <a:rPr lang="en-IN" smtClean="0"/>
              <a:pPr/>
              <a:t>24-08-2020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9ECD1F-FC5C-4ECC-9813-E349F01D0820}"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945159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B32E391-2C52-4590-AF46-10F26D7F6F0F}" type="datetimeFigureOut">
              <a:rPr lang="en-IN" smtClean="0"/>
              <a:pPr/>
              <a:t>24-08-2020</a:t>
            </a:fld>
            <a:endParaRPr lang="en-IN"/>
          </a:p>
        </p:txBody>
      </p:sp>
      <p:sp>
        <p:nvSpPr>
          <p:cNvPr id="7" name="Slide Number Placeholder 6"/>
          <p:cNvSpPr>
            <a:spLocks noGrp="1"/>
          </p:cNvSpPr>
          <p:nvPr>
            <p:ph type="sldNum" sz="quarter" idx="11"/>
          </p:nvPr>
        </p:nvSpPr>
        <p:spPr/>
        <p:txBody>
          <a:bodyPr rtlCol="0"/>
          <a:lstStyle/>
          <a:p>
            <a:fld id="{669ECD1F-FC5C-4ECC-9813-E349F01D0820}"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extLst>
      <p:ext uri="{BB962C8B-B14F-4D97-AF65-F5344CB8AC3E}">
        <p14:creationId xmlns:p14="http://schemas.microsoft.com/office/powerpoint/2010/main" val="23793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2E391-2C52-4590-AF46-10F26D7F6F0F}" type="datetimeFigureOut">
              <a:rPr lang="en-IN" smtClean="0"/>
              <a:pPr/>
              <a:t>24-08-2020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9ECD1F-FC5C-4ECC-9813-E349F01D0820}" type="slidenum">
              <a:rPr lang="en-IN" smtClean="0"/>
              <a:pPr/>
              <a:t>‹#›</a:t>
            </a:fld>
            <a:endParaRPr lang="en-IN"/>
          </a:p>
        </p:txBody>
      </p:sp>
    </p:spTree>
    <p:extLst>
      <p:ext uri="{BB962C8B-B14F-4D97-AF65-F5344CB8AC3E}">
        <p14:creationId xmlns:p14="http://schemas.microsoft.com/office/powerpoint/2010/main" val="1129792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B32E391-2C52-4590-AF46-10F26D7F6F0F}" type="datetimeFigureOut">
              <a:rPr lang="en-IN" smtClean="0"/>
              <a:pPr/>
              <a:t>24-08-2020</a:t>
            </a:fld>
            <a:endParaRPr lang="en-IN"/>
          </a:p>
        </p:txBody>
      </p:sp>
      <p:sp>
        <p:nvSpPr>
          <p:cNvPr id="22" name="Slide Number Placeholder 21"/>
          <p:cNvSpPr>
            <a:spLocks noGrp="1"/>
          </p:cNvSpPr>
          <p:nvPr>
            <p:ph type="sldNum" sz="quarter" idx="15"/>
          </p:nvPr>
        </p:nvSpPr>
        <p:spPr/>
        <p:txBody>
          <a:bodyPr rtlCol="0"/>
          <a:lstStyle/>
          <a:p>
            <a:fld id="{669ECD1F-FC5C-4ECC-9813-E349F01D0820}"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extLst>
      <p:ext uri="{BB962C8B-B14F-4D97-AF65-F5344CB8AC3E}">
        <p14:creationId xmlns:p14="http://schemas.microsoft.com/office/powerpoint/2010/main" val="10064286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CD3626-A91E-4CDF-96DA-8122D9F956C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32E391-2C52-4590-AF46-10F26D7F6F0F}" type="datetimeFigureOut">
              <a:rPr lang="en-IN" smtClean="0"/>
              <a:pPr/>
              <a:t>24-08-2020</a:t>
            </a:fld>
            <a:endParaRPr lang="en-IN"/>
          </a:p>
        </p:txBody>
      </p:sp>
      <p:sp>
        <p:nvSpPr>
          <p:cNvPr id="18" name="Slide Number Placeholder 17"/>
          <p:cNvSpPr>
            <a:spLocks noGrp="1"/>
          </p:cNvSpPr>
          <p:nvPr>
            <p:ph type="sldNum" sz="quarter" idx="11"/>
          </p:nvPr>
        </p:nvSpPr>
        <p:spPr/>
        <p:txBody>
          <a:bodyPr rtlCol="0"/>
          <a:lstStyle/>
          <a:p>
            <a:fld id="{669ECD1F-FC5C-4ECC-9813-E349F01D0820}"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extLst>
      <p:ext uri="{BB962C8B-B14F-4D97-AF65-F5344CB8AC3E}">
        <p14:creationId xmlns:p14="http://schemas.microsoft.com/office/powerpoint/2010/main" val="866326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32E391-2C52-4590-AF46-10F26D7F6F0F}" type="datetimeFigureOut">
              <a:rPr lang="en-IN" smtClean="0"/>
              <a:pPr/>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ECD1F-FC5C-4ECC-9813-E349F01D0820}" type="slidenum">
              <a:rPr lang="en-IN" smtClean="0"/>
              <a:pPr/>
              <a:t>‹#›</a:t>
            </a:fld>
            <a:endParaRPr lang="en-IN"/>
          </a:p>
        </p:txBody>
      </p:sp>
    </p:spTree>
    <p:extLst>
      <p:ext uri="{BB962C8B-B14F-4D97-AF65-F5344CB8AC3E}">
        <p14:creationId xmlns:p14="http://schemas.microsoft.com/office/powerpoint/2010/main" val="546050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32E391-2C52-4590-AF46-10F26D7F6F0F}" type="datetimeFigureOut">
              <a:rPr lang="en-IN" smtClean="0"/>
              <a:pPr/>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ECD1F-FC5C-4ECC-9813-E349F01D0820}" type="slidenum">
              <a:rPr lang="en-IN" smtClean="0"/>
              <a:pPr/>
              <a:t>‹#›</a:t>
            </a:fld>
            <a:endParaRPr lang="en-IN"/>
          </a:p>
        </p:txBody>
      </p:sp>
    </p:spTree>
    <p:extLst>
      <p:ext uri="{BB962C8B-B14F-4D97-AF65-F5344CB8AC3E}">
        <p14:creationId xmlns:p14="http://schemas.microsoft.com/office/powerpoint/2010/main" val="302584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CD3626-A91E-4CDF-96DA-8122D9F956C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B87B2-7A81-40EA-BC26-EA577C9890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CD3626-A91E-4CDF-96DA-8122D9F956C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8CD3626-A91E-4CDF-96DA-8122D9F956C9}"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58CD3626-A91E-4CDF-96DA-8122D9F956C9}" type="datetimeFigureOut">
              <a:rPr lang="en-US" smtClean="0"/>
              <a:pPr/>
              <a:t>8/24/2020</a:t>
            </a:fld>
            <a:endParaRPr lang="en-US"/>
          </a:p>
        </p:txBody>
      </p:sp>
      <p:sp>
        <p:nvSpPr>
          <p:cNvPr id="8" name="Slide Number Placeholder 7"/>
          <p:cNvSpPr>
            <a:spLocks noGrp="1"/>
          </p:cNvSpPr>
          <p:nvPr>
            <p:ph type="sldNum" sz="quarter" idx="11"/>
          </p:nvPr>
        </p:nvSpPr>
        <p:spPr/>
        <p:txBody>
          <a:bodyPr/>
          <a:lstStyle/>
          <a:p>
            <a:fld id="{9EBB87B2-7A81-40EA-BC26-EA577C98908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D3626-A91E-4CDF-96DA-8122D9F956C9}"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CD3626-A91E-4CDF-96DA-8122D9F956C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EBB87B2-7A81-40EA-BC26-EA577C9890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8CD3626-A91E-4CDF-96DA-8122D9F956C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B87B2-7A81-40EA-BC26-EA577C9890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8CD3626-A91E-4CDF-96DA-8122D9F956C9}" type="datetimeFigureOut">
              <a:rPr lang="en-US" smtClean="0"/>
              <a:pPr/>
              <a:t>8/24/2020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EBB87B2-7A81-40EA-BC26-EA577C98908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B32E391-2C52-4590-AF46-10F26D7F6F0F}" type="datetimeFigureOut">
              <a:rPr lang="en-IN" smtClean="0"/>
              <a:pPr/>
              <a:t>24-08-2020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69ECD1F-FC5C-4ECC-9813-E349F01D0820}" type="slidenum">
              <a:rPr lang="en-IN" smtClean="0"/>
              <a:pPr/>
              <a:t>‹#›</a:t>
            </a:fld>
            <a:endParaRPr lang="en-IN"/>
          </a:p>
        </p:txBody>
      </p:sp>
    </p:spTree>
    <p:extLst>
      <p:ext uri="{BB962C8B-B14F-4D97-AF65-F5344CB8AC3E}">
        <p14:creationId xmlns:p14="http://schemas.microsoft.com/office/powerpoint/2010/main" val="55619013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Rectangle 20"/>
          <p:cNvSpPr>
            <a:spLocks noChangeArrowheads="1"/>
          </p:cNvSpPr>
          <p:nvPr/>
        </p:nvSpPr>
        <p:spPr bwMode="auto">
          <a:xfrm>
            <a:off x="755576" y="2060848"/>
            <a:ext cx="1191766" cy="542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Source Program</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67" name="Rectangle 19"/>
          <p:cNvSpPr>
            <a:spLocks noChangeArrowheads="1"/>
          </p:cNvSpPr>
          <p:nvPr/>
        </p:nvSpPr>
        <p:spPr bwMode="auto">
          <a:xfrm>
            <a:off x="2483768" y="2060848"/>
            <a:ext cx="1368152" cy="6164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Pre-processed source code</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66" name="Rectangle 18"/>
          <p:cNvSpPr>
            <a:spLocks noChangeArrowheads="1"/>
          </p:cNvSpPr>
          <p:nvPr/>
        </p:nvSpPr>
        <p:spPr bwMode="auto">
          <a:xfrm>
            <a:off x="4427984" y="2092474"/>
            <a:ext cx="1161331" cy="542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Assembly code</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65" name="Rectangle 17"/>
          <p:cNvSpPr>
            <a:spLocks noChangeArrowheads="1"/>
          </p:cNvSpPr>
          <p:nvPr/>
        </p:nvSpPr>
        <p:spPr bwMode="auto">
          <a:xfrm>
            <a:off x="6151290" y="2092474"/>
            <a:ext cx="1301030" cy="542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   Object code</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64" name="Rectangle 16"/>
          <p:cNvSpPr>
            <a:spLocks noChangeArrowheads="1"/>
          </p:cNvSpPr>
          <p:nvPr/>
        </p:nvSpPr>
        <p:spPr bwMode="auto">
          <a:xfrm>
            <a:off x="6012160" y="3111649"/>
            <a:ext cx="1440160" cy="542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Executable code</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63" name="AutoShape 15"/>
          <p:cNvSpPr>
            <a:spLocks noChangeShapeType="1"/>
          </p:cNvSpPr>
          <p:nvPr/>
        </p:nvSpPr>
        <p:spPr bwMode="auto">
          <a:xfrm>
            <a:off x="1907704" y="2348880"/>
            <a:ext cx="55245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62" name="AutoShape 14"/>
          <p:cNvSpPr>
            <a:spLocks noChangeShapeType="1"/>
          </p:cNvSpPr>
          <p:nvPr/>
        </p:nvSpPr>
        <p:spPr bwMode="auto">
          <a:xfrm>
            <a:off x="3851920" y="2348880"/>
            <a:ext cx="55245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61" name="AutoShape 13"/>
          <p:cNvSpPr>
            <a:spLocks noChangeShapeType="1"/>
          </p:cNvSpPr>
          <p:nvPr/>
        </p:nvSpPr>
        <p:spPr bwMode="auto">
          <a:xfrm>
            <a:off x="5598840" y="2368699"/>
            <a:ext cx="55245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60" name="AutoShape 12"/>
          <p:cNvSpPr>
            <a:spLocks noChangeShapeType="1"/>
          </p:cNvSpPr>
          <p:nvPr/>
        </p:nvSpPr>
        <p:spPr bwMode="auto">
          <a:xfrm>
            <a:off x="6684690" y="2635399"/>
            <a:ext cx="0" cy="4762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59" name="Rectangle 11"/>
          <p:cNvSpPr>
            <a:spLocks noChangeArrowheads="1"/>
          </p:cNvSpPr>
          <p:nvPr/>
        </p:nvSpPr>
        <p:spPr bwMode="auto">
          <a:xfrm>
            <a:off x="5913164" y="4121298"/>
            <a:ext cx="1755179" cy="8918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Program stored in secondary memory as executable image</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58" name="AutoShape 10"/>
          <p:cNvSpPr>
            <a:spLocks noChangeShapeType="1"/>
          </p:cNvSpPr>
          <p:nvPr/>
        </p:nvSpPr>
        <p:spPr bwMode="auto">
          <a:xfrm>
            <a:off x="6684690" y="3645049"/>
            <a:ext cx="0" cy="4762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57" name="AutoShape 9"/>
          <p:cNvSpPr>
            <a:spLocks noChangeShapeType="1"/>
          </p:cNvSpPr>
          <p:nvPr/>
        </p:nvSpPr>
        <p:spPr bwMode="auto">
          <a:xfrm>
            <a:off x="2798490" y="3864124"/>
            <a:ext cx="19050" cy="12858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56" name="AutoShape 8"/>
          <p:cNvSpPr>
            <a:spLocks noChangeShapeType="1"/>
          </p:cNvSpPr>
          <p:nvPr/>
        </p:nvSpPr>
        <p:spPr bwMode="auto">
          <a:xfrm>
            <a:off x="3579540" y="3854599"/>
            <a:ext cx="19050" cy="12858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55" name="Text Box 7"/>
          <p:cNvSpPr txBox="1">
            <a:spLocks noChangeArrowheads="1"/>
          </p:cNvSpPr>
          <p:nvPr/>
        </p:nvSpPr>
        <p:spPr bwMode="auto">
          <a:xfrm>
            <a:off x="2847703" y="4168924"/>
            <a:ext cx="838200" cy="6572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Process Address Space</a:t>
            </a:r>
            <a:endParaRPr kumimoji="0" lang="en-US" sz="14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54" name="AutoShape 6"/>
          <p:cNvSpPr>
            <a:spLocks noChangeShapeType="1"/>
          </p:cNvSpPr>
          <p:nvPr/>
        </p:nvSpPr>
        <p:spPr bwMode="auto">
          <a:xfrm flipH="1">
            <a:off x="3598590" y="4473724"/>
            <a:ext cx="231457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Schoolbook"/>
              <a:ea typeface="+mn-ea"/>
              <a:cs typeface="+mn-cs"/>
            </a:endParaRPr>
          </a:p>
        </p:txBody>
      </p:sp>
      <p:sp>
        <p:nvSpPr>
          <p:cNvPr id="2069" name="Text Box 21"/>
          <p:cNvSpPr txBox="1">
            <a:spLocks noChangeArrowheads="1"/>
          </p:cNvSpPr>
          <p:nvPr/>
        </p:nvSpPr>
        <p:spPr bwMode="auto">
          <a:xfrm>
            <a:off x="2699792" y="5301208"/>
            <a:ext cx="1440160" cy="5504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Main Memory</a:t>
            </a:r>
            <a:endParaRPr kumimoji="0" lang="en-US" sz="12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53" name="Text Box 5"/>
          <p:cNvSpPr txBox="1">
            <a:spLocks noChangeArrowheads="1"/>
          </p:cNvSpPr>
          <p:nvPr/>
        </p:nvSpPr>
        <p:spPr bwMode="auto">
          <a:xfrm>
            <a:off x="4352653" y="4549924"/>
            <a:ext cx="1011237" cy="25717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Loader</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52" name="Text Box 4"/>
          <p:cNvSpPr txBox="1">
            <a:spLocks noChangeArrowheads="1"/>
          </p:cNvSpPr>
          <p:nvPr/>
        </p:nvSpPr>
        <p:spPr bwMode="auto">
          <a:xfrm>
            <a:off x="1763688" y="2683025"/>
            <a:ext cx="1425327" cy="2419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Pre-processor</a:t>
            </a:r>
            <a:endParaRPr kumimoji="0" lang="en-US" sz="12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51" name="Text Box 3"/>
          <p:cNvSpPr txBox="1">
            <a:spLocks noChangeArrowheads="1"/>
          </p:cNvSpPr>
          <p:nvPr/>
        </p:nvSpPr>
        <p:spPr bwMode="auto">
          <a:xfrm>
            <a:off x="3851920" y="1772816"/>
            <a:ext cx="995586" cy="47319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Compiler</a:t>
            </a:r>
            <a:endParaRPr kumimoji="0" lang="en-US" sz="12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50" name="Text Box 2"/>
          <p:cNvSpPr txBox="1">
            <a:spLocks noChangeArrowheads="1"/>
          </p:cNvSpPr>
          <p:nvPr/>
        </p:nvSpPr>
        <p:spPr bwMode="auto">
          <a:xfrm>
            <a:off x="5548039" y="1786161"/>
            <a:ext cx="1256209" cy="34669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Assembler</a:t>
            </a:r>
            <a:endParaRPr kumimoji="0" lang="en-US" sz="12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049" name="Text Box 1"/>
          <p:cNvSpPr txBox="1">
            <a:spLocks noChangeArrowheads="1"/>
          </p:cNvSpPr>
          <p:nvPr/>
        </p:nvSpPr>
        <p:spPr bwMode="auto">
          <a:xfrm>
            <a:off x="6884714" y="2730649"/>
            <a:ext cx="999653" cy="338311"/>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itchFamily="34" charset="0"/>
                <a:ea typeface="Calibri" pitchFamily="34" charset="0"/>
                <a:cs typeface="Times New Roman" pitchFamily="18" charset="0"/>
              </a:rPr>
              <a:t>Linker</a:t>
            </a:r>
            <a:endParaRPr kumimoji="0" lang="en-US" sz="12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6" name="TextBox 25"/>
          <p:cNvSpPr txBox="1"/>
          <p:nvPr/>
        </p:nvSpPr>
        <p:spPr>
          <a:xfrm>
            <a:off x="611560" y="620688"/>
            <a:ext cx="741682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 Program Building Process</a:t>
            </a:r>
            <a:endParaRPr kumimoji="0" lang="en-IN"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Compile-and-Go Loader</a:t>
            </a:r>
          </a:p>
        </p:txBody>
      </p:sp>
      <p:pic>
        <p:nvPicPr>
          <p:cNvPr id="54274" name="Picture 2"/>
          <p:cNvPicPr>
            <a:picLocks noGrp="1" noChangeAspect="1" noChangeArrowheads="1"/>
          </p:cNvPicPr>
          <p:nvPr>
            <p:ph idx="1"/>
          </p:nvPr>
        </p:nvPicPr>
        <p:blipFill>
          <a:blip r:embed="rId2" cstate="print"/>
          <a:srcRect/>
          <a:stretch>
            <a:fillRect/>
          </a:stretch>
        </p:blipFill>
        <p:spPr bwMode="auto">
          <a:xfrm>
            <a:off x="533400" y="1219200"/>
            <a:ext cx="8382000" cy="5257800"/>
          </a:xfrm>
          <a:prstGeom prst="rect">
            <a:avLst/>
          </a:prstGeom>
          <a:noFill/>
          <a:ln w="9525">
            <a:noFill/>
            <a:miter lim="800000"/>
            <a:headEnd/>
            <a:tailEnd/>
          </a:ln>
        </p:spPr>
      </p:pic>
      <p:sp>
        <p:nvSpPr>
          <p:cNvPr id="4" name="Rectangle 3"/>
          <p:cNvSpPr/>
          <p:nvPr/>
        </p:nvSpPr>
        <p:spPr>
          <a:xfrm>
            <a:off x="1066800" y="2286000"/>
            <a:ext cx="1828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 program deck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and Go loader</a:t>
            </a:r>
          </a:p>
        </p:txBody>
      </p:sp>
      <p:sp>
        <p:nvSpPr>
          <p:cNvPr id="3" name="Content Placeholder 2"/>
          <p:cNvSpPr>
            <a:spLocks noGrp="1"/>
          </p:cNvSpPr>
          <p:nvPr>
            <p:ph idx="1"/>
          </p:nvPr>
        </p:nvSpPr>
        <p:spPr/>
        <p:txBody>
          <a:bodyPr/>
          <a:lstStyle/>
          <a:p>
            <a:r>
              <a:rPr lang="en-US" dirty="0"/>
              <a:t>In this scheme assembler run in one part of memory and place object instructions &amp; data, as they are assembled, directly into their assigned memory location.</a:t>
            </a:r>
          </a:p>
          <a:p>
            <a:r>
              <a:rPr lang="en-US" dirty="0"/>
              <a:t>When assembly is completed, assembler causes a transfer to the starting instruction of the program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096000"/>
          </a:xfrm>
        </p:spPr>
        <p:txBody>
          <a:bodyPr>
            <a:normAutofit fontScale="85000" lnSpcReduction="20000"/>
          </a:bodyPr>
          <a:lstStyle/>
          <a:p>
            <a:pPr marL="36576" indent="0">
              <a:buNone/>
            </a:pPr>
            <a:r>
              <a:rPr lang="en-US" b="1" dirty="0"/>
              <a:t>Advantages:-</a:t>
            </a:r>
            <a:endParaRPr lang="en-US" dirty="0"/>
          </a:p>
          <a:p>
            <a:pPr marL="36576" indent="0">
              <a:buNone/>
            </a:pPr>
            <a:r>
              <a:rPr lang="en-US" dirty="0"/>
              <a:t>	It is relatively easy to implement.  Assembler simply places code into core and loader transfer control to starting instruction of newly assembled program.</a:t>
            </a:r>
          </a:p>
          <a:p>
            <a:pPr marL="36576" indent="0">
              <a:buNone/>
            </a:pPr>
            <a:r>
              <a:rPr lang="en-US" b="1" dirty="0"/>
              <a:t> </a:t>
            </a:r>
            <a:endParaRPr lang="en-US" dirty="0"/>
          </a:p>
          <a:p>
            <a:pPr marL="36576" indent="0">
              <a:buNone/>
            </a:pPr>
            <a:r>
              <a:rPr lang="en-US" b="1" dirty="0"/>
              <a:t>Disadvantages:-</a:t>
            </a:r>
            <a:endParaRPr lang="en-US" dirty="0"/>
          </a:p>
          <a:p>
            <a:pPr marL="36576" indent="0">
              <a:buNone/>
            </a:pPr>
            <a:r>
              <a:rPr lang="en-US" dirty="0" err="1"/>
              <a:t>i</a:t>
            </a:r>
            <a:r>
              <a:rPr lang="en-US" dirty="0"/>
              <a:t>) A portion of memory is always occupied by assembler.  That portion is unavailable to any other object program.</a:t>
            </a:r>
          </a:p>
          <a:p>
            <a:pPr marL="36576" indent="0">
              <a:buNone/>
            </a:pPr>
            <a:r>
              <a:rPr lang="en-US" dirty="0"/>
              <a:t>ii) User’s program have to be reassemble every time it is run.</a:t>
            </a:r>
          </a:p>
          <a:p>
            <a:pPr marL="36576" indent="0">
              <a:buNone/>
            </a:pPr>
            <a:r>
              <a:rPr lang="en-US" dirty="0"/>
              <a:t>iii) If source program contains sub routine written in different languages, then different assemblers have to be stored in memory ( i.e. again wastage of memory).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Loading Scheme</a:t>
            </a:r>
          </a:p>
        </p:txBody>
      </p:sp>
      <p:pic>
        <p:nvPicPr>
          <p:cNvPr id="55298" name="Picture 2"/>
          <p:cNvPicPr>
            <a:picLocks noGrp="1" noChangeAspect="1" noChangeArrowheads="1"/>
          </p:cNvPicPr>
          <p:nvPr>
            <p:ph idx="1"/>
          </p:nvPr>
        </p:nvPicPr>
        <p:blipFill>
          <a:blip r:embed="rId2" cstate="print"/>
          <a:srcRect/>
          <a:stretch>
            <a:fillRect/>
          </a:stretch>
        </p:blipFill>
        <p:spPr bwMode="auto">
          <a:xfrm>
            <a:off x="228600" y="1371600"/>
            <a:ext cx="8458199" cy="5486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Loader Scheme</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scheme the output of assembler is saved and loaded whenever code is to be executed.</a:t>
            </a:r>
          </a:p>
          <a:p>
            <a:endParaRPr lang="en-US" dirty="0"/>
          </a:p>
          <a:p>
            <a:r>
              <a:rPr lang="en-US" dirty="0"/>
              <a:t>Assembled program could be loaded, in the same area into memory where assembler was stored ( because now assembling is completed assembler is removed from main memory).</a:t>
            </a:r>
          </a:p>
          <a:p>
            <a:endParaRPr lang="en-US" dirty="0"/>
          </a:p>
          <a:p>
            <a:r>
              <a:rPr lang="en-US" dirty="0"/>
              <a:t>Function of loader is to accept instruction, data and other information in object format and put it into memory in executable format.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Loading Scheme</a:t>
            </a:r>
          </a:p>
        </p:txBody>
      </p:sp>
      <p:sp>
        <p:nvSpPr>
          <p:cNvPr id="3" name="Content Placeholder 2"/>
          <p:cNvSpPr>
            <a:spLocks noGrp="1"/>
          </p:cNvSpPr>
          <p:nvPr>
            <p:ph idx="1"/>
          </p:nvPr>
        </p:nvSpPr>
        <p:spPr/>
        <p:txBody>
          <a:bodyPr>
            <a:normAutofit fontScale="70000" lnSpcReduction="20000"/>
          </a:bodyPr>
          <a:lstStyle/>
          <a:p>
            <a:r>
              <a:rPr lang="en-US" b="1" dirty="0"/>
              <a:t>Advantages:-</a:t>
            </a:r>
          </a:p>
          <a:p>
            <a:pPr lvl="1"/>
            <a:r>
              <a:rPr lang="en-US" dirty="0"/>
              <a:t>No need to put assembler in main memory all the time it can be removed after assembly is completed.  Assembled program is stored in secondary storage in object form</a:t>
            </a:r>
          </a:p>
          <a:p>
            <a:pPr lvl="1"/>
            <a:endParaRPr lang="en-US" dirty="0"/>
          </a:p>
          <a:p>
            <a:pPr lvl="1"/>
            <a:r>
              <a:rPr lang="en-US" dirty="0"/>
              <a:t>Loader is required to put object code in memory in executable format, which is smaller in size.</a:t>
            </a:r>
          </a:p>
          <a:p>
            <a:pPr lvl="1"/>
            <a:endParaRPr lang="en-US" dirty="0"/>
          </a:p>
          <a:p>
            <a:pPr lvl="1"/>
            <a:r>
              <a:rPr lang="en-US" dirty="0"/>
              <a:t>Every time when we run program one do not have to assembler it every time.</a:t>
            </a:r>
          </a:p>
          <a:p>
            <a:pPr lvl="1"/>
            <a:endParaRPr lang="en-US" dirty="0"/>
          </a:p>
          <a:p>
            <a:pPr lvl="1"/>
            <a:r>
              <a:rPr lang="en-US" dirty="0"/>
              <a:t>Even if subroutine are in different languages, their object code &amp; linkage conventions will be in one language.</a:t>
            </a:r>
          </a:p>
          <a:p>
            <a:pPr lvl="1"/>
            <a:endParaRPr lang="en-US" dirty="0"/>
          </a:p>
          <a:p>
            <a:r>
              <a:rPr lang="en-US" b="1" dirty="0"/>
              <a:t>Disadvantage:-</a:t>
            </a:r>
            <a:endParaRPr lang="en-US" dirty="0"/>
          </a:p>
          <a:p>
            <a:pPr lvl="0">
              <a:buNone/>
            </a:pPr>
            <a:r>
              <a:rPr lang="en-US" dirty="0"/>
              <a:t>	Addition of a new program ‘Loader’ into system.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Loader</a:t>
            </a:r>
          </a:p>
        </p:txBody>
      </p:sp>
      <p:sp>
        <p:nvSpPr>
          <p:cNvPr id="3" name="Content Placeholder 2"/>
          <p:cNvSpPr>
            <a:spLocks noGrp="1"/>
          </p:cNvSpPr>
          <p:nvPr>
            <p:ph idx="1"/>
          </p:nvPr>
        </p:nvSpPr>
        <p:spPr>
          <a:xfrm>
            <a:off x="457200" y="1600200"/>
            <a:ext cx="7467600" cy="4876800"/>
          </a:xfrm>
        </p:spPr>
        <p:txBody>
          <a:bodyPr/>
          <a:lstStyle/>
          <a:p>
            <a:pPr>
              <a:buNone/>
            </a:pPr>
            <a:endParaRPr lang="en-US" dirty="0"/>
          </a:p>
          <a:p>
            <a:pPr>
              <a:buNone/>
            </a:pPr>
            <a:r>
              <a:rPr lang="en-US" sz="1800" dirty="0"/>
              <a:t>100</a:t>
            </a:r>
          </a:p>
          <a:p>
            <a:pPr>
              <a:buNone/>
            </a:pPr>
            <a:r>
              <a:rPr lang="en-US" dirty="0"/>
              <a:t>						    </a:t>
            </a:r>
            <a:r>
              <a:rPr lang="en-US" sz="1800" dirty="0"/>
              <a:t>100</a:t>
            </a:r>
          </a:p>
          <a:p>
            <a:pPr>
              <a:buNone/>
            </a:pPr>
            <a:r>
              <a:rPr lang="en-US" sz="1800" dirty="0"/>
              <a:t>248</a:t>
            </a:r>
            <a:r>
              <a:rPr lang="en-US" dirty="0"/>
              <a:t>													   </a:t>
            </a:r>
            <a:r>
              <a:rPr lang="en-US" sz="1800" dirty="0"/>
              <a:t>248</a:t>
            </a:r>
          </a:p>
          <a:p>
            <a:pPr>
              <a:buNone/>
            </a:pPr>
            <a:r>
              <a:rPr lang="en-US" sz="1800" dirty="0"/>
              <a:t>400</a:t>
            </a:r>
          </a:p>
          <a:p>
            <a:pPr>
              <a:buNone/>
            </a:pPr>
            <a:r>
              <a:rPr lang="en-US" sz="1800" dirty="0"/>
              <a:t>478</a:t>
            </a:r>
            <a:r>
              <a:rPr lang="en-US" dirty="0"/>
              <a:t>					</a:t>
            </a:r>
            <a:r>
              <a:rPr lang="en-US"/>
              <a:t>    	     </a:t>
            </a:r>
            <a:r>
              <a:rPr lang="en-US" sz="1800"/>
              <a:t>400</a:t>
            </a:r>
            <a:endParaRPr lang="en-US" sz="1800" dirty="0"/>
          </a:p>
          <a:p>
            <a:pPr>
              <a:buNone/>
            </a:pPr>
            <a:r>
              <a:rPr lang="en-US" sz="2400" dirty="0"/>
              <a:t>    Object Deck                                    </a:t>
            </a:r>
            <a:r>
              <a:rPr lang="en-US" sz="1800" dirty="0"/>
              <a:t>478</a:t>
            </a:r>
          </a:p>
          <a:p>
            <a:pPr>
              <a:buNone/>
            </a:pPr>
            <a:endParaRPr lang="en-US" sz="1800" dirty="0"/>
          </a:p>
          <a:p>
            <a:pPr>
              <a:buNone/>
            </a:pPr>
            <a:r>
              <a:rPr lang="en-US" sz="1800" dirty="0"/>
              <a:t>                                                                                       </a:t>
            </a:r>
          </a:p>
          <a:p>
            <a:pPr>
              <a:buNone/>
            </a:pPr>
            <a:r>
              <a:rPr lang="en-US" sz="1800" dirty="0"/>
              <a:t>							   Main Memory</a:t>
            </a:r>
          </a:p>
        </p:txBody>
      </p:sp>
      <p:sp>
        <p:nvSpPr>
          <p:cNvPr id="4" name="Rectangle 3"/>
          <p:cNvSpPr/>
          <p:nvPr/>
        </p:nvSpPr>
        <p:spPr>
          <a:xfrm>
            <a:off x="1066800" y="2514600"/>
            <a:ext cx="1752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a:t>
            </a:r>
          </a:p>
        </p:txBody>
      </p:sp>
      <p:sp>
        <p:nvSpPr>
          <p:cNvPr id="5" name="Rectangle 4"/>
          <p:cNvSpPr/>
          <p:nvPr/>
        </p:nvSpPr>
        <p:spPr>
          <a:xfrm>
            <a:off x="6172200" y="24384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3276600"/>
            <a:ext cx="1752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Absolute</a:t>
            </a:r>
          </a:p>
          <a:p>
            <a:pPr algn="ctr"/>
            <a:r>
              <a:rPr lang="en-US" dirty="0"/>
              <a:t>Loader</a:t>
            </a:r>
          </a:p>
        </p:txBody>
      </p:sp>
      <p:sp>
        <p:nvSpPr>
          <p:cNvPr id="7" name="Rectangle 6"/>
          <p:cNvSpPr/>
          <p:nvPr/>
        </p:nvSpPr>
        <p:spPr>
          <a:xfrm>
            <a:off x="990600" y="4038600"/>
            <a:ext cx="1752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SQRT</a:t>
            </a:r>
          </a:p>
        </p:txBody>
      </p:sp>
      <p:sp>
        <p:nvSpPr>
          <p:cNvPr id="8" name="Rectangle 7"/>
          <p:cNvSpPr/>
          <p:nvPr/>
        </p:nvSpPr>
        <p:spPr>
          <a:xfrm>
            <a:off x="6172200" y="3124200"/>
            <a:ext cx="1752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a:t>
            </a:r>
          </a:p>
        </p:txBody>
      </p:sp>
      <p:sp>
        <p:nvSpPr>
          <p:cNvPr id="9" name="Rectangle 8"/>
          <p:cNvSpPr/>
          <p:nvPr/>
        </p:nvSpPr>
        <p:spPr>
          <a:xfrm>
            <a:off x="6172200" y="4038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72200" y="4495800"/>
            <a:ext cx="1752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SQRT</a:t>
            </a:r>
          </a:p>
        </p:txBody>
      </p:sp>
      <p:sp>
        <p:nvSpPr>
          <p:cNvPr id="11" name="Rectangle 10"/>
          <p:cNvSpPr/>
          <p:nvPr/>
        </p:nvSpPr>
        <p:spPr>
          <a:xfrm>
            <a:off x="6172200" y="51816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3"/>
            <a:endCxn id="6" idx="1"/>
          </p:cNvCxnSpPr>
          <p:nvPr/>
        </p:nvCxnSpPr>
        <p:spPr>
          <a:xfrm flipV="1">
            <a:off x="2743200" y="3733800"/>
            <a:ext cx="609600" cy="6477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4" idx="3"/>
          </p:cNvCxnSpPr>
          <p:nvPr/>
        </p:nvCxnSpPr>
        <p:spPr>
          <a:xfrm>
            <a:off x="2819400" y="2857500"/>
            <a:ext cx="533400" cy="7239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6" idx="3"/>
            <a:endCxn id="8" idx="1"/>
          </p:cNvCxnSpPr>
          <p:nvPr/>
        </p:nvCxnSpPr>
        <p:spPr>
          <a:xfrm flipV="1">
            <a:off x="5105400" y="3581400"/>
            <a:ext cx="10668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endCxn id="10" idx="1"/>
          </p:cNvCxnSpPr>
          <p:nvPr/>
        </p:nvCxnSpPr>
        <p:spPr>
          <a:xfrm>
            <a:off x="5105400" y="3886200"/>
            <a:ext cx="1066800" cy="952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 Loaders:- </a:t>
            </a:r>
            <a:endParaRPr lang="en-US" dirty="0"/>
          </a:p>
        </p:txBody>
      </p:sp>
      <p:sp>
        <p:nvSpPr>
          <p:cNvPr id="3" name="Content Placeholder 2"/>
          <p:cNvSpPr>
            <a:spLocks noGrp="1"/>
          </p:cNvSpPr>
          <p:nvPr>
            <p:ph idx="1"/>
          </p:nvPr>
        </p:nvSpPr>
        <p:spPr/>
        <p:txBody>
          <a:bodyPr>
            <a:normAutofit lnSpcReduction="10000"/>
          </a:bodyPr>
          <a:lstStyle/>
          <a:p>
            <a:pPr lvl="0"/>
            <a:r>
              <a:rPr lang="en-US" dirty="0"/>
              <a:t>The simplest type of loader scheme which fits to the general model is called as absolute loader.</a:t>
            </a:r>
          </a:p>
          <a:p>
            <a:pPr lvl="0"/>
            <a:r>
              <a:rPr lang="en-US" dirty="0"/>
              <a:t>Assembler  produces object code, which is stored on secondary storage ( instead of directly loaded into main memory like in compile -&amp;-go).</a:t>
            </a:r>
          </a:p>
          <a:p>
            <a:pPr lvl="0"/>
            <a:r>
              <a:rPr lang="en-US" dirty="0"/>
              <a:t>Loader in turn accepts this object code, places it into core at prescribed place by assembler for execution.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a:t>Advantages:-</a:t>
            </a:r>
            <a:endParaRPr lang="en-US" dirty="0"/>
          </a:p>
          <a:p>
            <a:pPr lvl="0"/>
            <a:r>
              <a:rPr lang="en-US" dirty="0"/>
              <a:t>This scheme makes more memory available to the user, an assembler is not in memory at load time.</a:t>
            </a:r>
          </a:p>
          <a:p>
            <a:pPr lvl="0"/>
            <a:r>
              <a:rPr lang="en-US" dirty="0"/>
              <a:t>Simple to implement.</a:t>
            </a:r>
          </a:p>
          <a:p>
            <a:pPr>
              <a:buNone/>
            </a:pPr>
            <a:r>
              <a:rPr lang="en-US" b="1" dirty="0"/>
              <a:t>Disadvantages:-</a:t>
            </a:r>
            <a:endParaRPr lang="en-US" dirty="0"/>
          </a:p>
          <a:p>
            <a:pPr lvl="0"/>
            <a:r>
              <a:rPr lang="en-US" dirty="0"/>
              <a:t>Programmer must specify to the assembler, the address of memory location where program is to be loaded.</a:t>
            </a:r>
          </a:p>
          <a:p>
            <a:pPr lvl="0"/>
            <a:r>
              <a:rPr lang="en-US" dirty="0"/>
              <a:t>When program contains more than one subroutines, then programmer must remember the address of each and have to user it explicitly in other subroutines to perform subroutine linkages.</a:t>
            </a:r>
          </a:p>
          <a:p>
            <a:pPr lvl="0"/>
            <a:r>
              <a:rPr lang="en-US" dirty="0"/>
              <a:t>Programmer must be careful not to assign same or overlapping locations to two subroutines.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Thus in absolute loader scheme four loader functions are performed by</a:t>
            </a:r>
          </a:p>
        </p:txBody>
      </p:sp>
      <p:sp>
        <p:nvSpPr>
          <p:cNvPr id="3" name="Content Placeholder 2"/>
          <p:cNvSpPr>
            <a:spLocks noGrp="1"/>
          </p:cNvSpPr>
          <p:nvPr>
            <p:ph idx="1"/>
          </p:nvPr>
        </p:nvSpPr>
        <p:spPr/>
        <p:txBody>
          <a:bodyPr/>
          <a:lstStyle/>
          <a:p>
            <a:pPr>
              <a:buNone/>
            </a:pPr>
            <a:endParaRPr lang="en-US" dirty="0"/>
          </a:p>
          <a:p>
            <a:endParaRPr lang="en-US" dirty="0"/>
          </a:p>
          <a:p>
            <a:r>
              <a:rPr lang="en-US" dirty="0"/>
              <a:t>     Allocation   - by programmer </a:t>
            </a:r>
          </a:p>
          <a:p>
            <a:r>
              <a:rPr lang="en-US" dirty="0"/>
              <a:t>	Linking       - by programmer</a:t>
            </a:r>
          </a:p>
          <a:p>
            <a:r>
              <a:rPr lang="en-US" dirty="0"/>
              <a:t>	Relocation - by assembler </a:t>
            </a:r>
          </a:p>
          <a:p>
            <a:r>
              <a:rPr lang="en-US" dirty="0"/>
              <a:t>	Loading     - by loader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Loaders</a:t>
            </a:r>
            <a:endParaRPr lang="en-IN" sz="3200" dirty="0"/>
          </a:p>
        </p:txBody>
      </p:sp>
      <p:sp>
        <p:nvSpPr>
          <p:cNvPr id="3" name="Content Placeholder 2"/>
          <p:cNvSpPr>
            <a:spLocks noGrp="1"/>
          </p:cNvSpPr>
          <p:nvPr>
            <p:ph sz="quarter" idx="1"/>
          </p:nvPr>
        </p:nvSpPr>
        <p:spPr>
          <a:xfrm>
            <a:off x="467544" y="1772816"/>
            <a:ext cx="7467600" cy="4536504"/>
          </a:xfrm>
        </p:spPr>
        <p:txBody>
          <a:bodyPr/>
          <a:lstStyle/>
          <a:p>
            <a:r>
              <a:rPr lang="en-US" dirty="0">
                <a:latin typeface="Times New Roman" pitchFamily="18" charset="0"/>
                <a:cs typeface="Times New Roman" pitchFamily="18" charset="0"/>
              </a:rPr>
              <a:t>A loader is a system software program that performs the loading function.</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Loading is the process of placing the program  into memory for execution.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Loader is responsible for initiating the execution of the process.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Bookman Old Style" pitchFamily="18" charset="0"/>
              </a:rPr>
              <a:t>Subroutine linkage</a:t>
            </a:r>
            <a:endParaRPr lang="en-US" dirty="0"/>
          </a:p>
        </p:txBody>
      </p:sp>
      <p:sp>
        <p:nvSpPr>
          <p:cNvPr id="3" name="Content Placeholder 2"/>
          <p:cNvSpPr>
            <a:spLocks noGrp="1"/>
          </p:cNvSpPr>
          <p:nvPr>
            <p:ph idx="1"/>
          </p:nvPr>
        </p:nvSpPr>
        <p:spPr>
          <a:xfrm>
            <a:off x="457200" y="1143000"/>
            <a:ext cx="7467600" cy="5715000"/>
          </a:xfrm>
        </p:spPr>
        <p:txBody>
          <a:bodyPr>
            <a:normAutofit fontScale="77500" lnSpcReduction="20000"/>
          </a:bodyPr>
          <a:lstStyle/>
          <a:p>
            <a:pPr algn="just"/>
            <a:r>
              <a:rPr lang="en-US" dirty="0">
                <a:latin typeface="Bookman Old Style" pitchFamily="18" charset="0"/>
                <a:cs typeface="Times New Roman" pitchFamily="18" charset="0"/>
              </a:rPr>
              <a:t>The problem is:: A MAIN program  A wishes </a:t>
            </a:r>
            <a:r>
              <a:rPr lang="en-US">
                <a:latin typeface="Bookman Old Style" pitchFamily="18" charset="0"/>
                <a:cs typeface="Times New Roman" pitchFamily="18" charset="0"/>
              </a:rPr>
              <a:t>to transfer to </a:t>
            </a:r>
            <a:r>
              <a:rPr lang="en-US" dirty="0">
                <a:latin typeface="Bookman Old Style" pitchFamily="18" charset="0"/>
                <a:cs typeface="Times New Roman" pitchFamily="18" charset="0"/>
              </a:rPr>
              <a:t>sub-program B. However the assembler does not know this symbol and declare it as an undefined symbol (error) unless a special mechanism has been provided.</a:t>
            </a:r>
          </a:p>
          <a:p>
            <a:pPr algn="just"/>
            <a:r>
              <a:rPr lang="en-US" dirty="0">
                <a:latin typeface="Bookman Old Style" pitchFamily="18" charset="0"/>
                <a:cs typeface="Times New Roman" pitchFamily="18" charset="0"/>
              </a:rPr>
              <a:t>This mechanism has been implemented with a direct-linking or a relocating loader. </a:t>
            </a:r>
          </a:p>
          <a:p>
            <a:pPr algn="just"/>
            <a:r>
              <a:rPr lang="en-US" dirty="0">
                <a:latin typeface="Bookman Old Style" pitchFamily="18" charset="0"/>
                <a:cs typeface="Times New Roman" pitchFamily="18" charset="0"/>
              </a:rPr>
              <a:t>The assembler pseudo-op EXTRN followed by a list of symbols indicates that these symbols are defined in another programs.</a:t>
            </a:r>
          </a:p>
          <a:p>
            <a:pPr algn="just"/>
            <a:r>
              <a:rPr lang="en-US" dirty="0">
                <a:latin typeface="Bookman Old Style" pitchFamily="18" charset="0"/>
                <a:cs typeface="Times New Roman" pitchFamily="18" charset="0"/>
              </a:rPr>
              <a:t>Correspondingly if a symbol is defined in one program and referenced in others, we insert it into a symbol list following the pseudo-op ENTRY.</a:t>
            </a:r>
          </a:p>
          <a:p>
            <a:pPr algn="just"/>
            <a:r>
              <a:rPr lang="en-US" dirty="0">
                <a:latin typeface="Bookman Old Style" pitchFamily="18" charset="0"/>
                <a:cs typeface="Times New Roman" pitchFamily="18" charset="0"/>
              </a:rPr>
              <a:t>The assembler will also inform the loader that these symbols may be referenced by other programs.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Subroutine linkage(Cont…1)</a:t>
            </a:r>
            <a:endParaRPr lang="en-US" sz="3600" dirty="0"/>
          </a:p>
        </p:txBody>
      </p:sp>
      <p:sp>
        <p:nvSpPr>
          <p:cNvPr id="4" name="Content Placeholder 2"/>
          <p:cNvSpPr>
            <a:spLocks noGrp="1"/>
          </p:cNvSpPr>
          <p:nvPr>
            <p:ph idx="1"/>
          </p:nvPr>
        </p:nvSpPr>
        <p:spPr>
          <a:xfrm>
            <a:off x="152400" y="1219200"/>
            <a:ext cx="8991600" cy="5638800"/>
          </a:xfrm>
        </p:spPr>
        <p:txBody>
          <a:bodyPr>
            <a:normAutofit fontScale="85000" lnSpcReduction="20000"/>
          </a:bodyPr>
          <a:lstStyle/>
          <a:p>
            <a:r>
              <a:rPr lang="en-US" dirty="0"/>
              <a:t>Consider the following example::</a:t>
            </a:r>
          </a:p>
          <a:p>
            <a:pPr>
              <a:buFont typeface="Wingdings" pitchFamily="2" charset="2"/>
              <a:buNone/>
            </a:pPr>
            <a:r>
              <a:rPr lang="en-US" dirty="0"/>
              <a:t>MAIN	  START</a:t>
            </a:r>
          </a:p>
          <a:p>
            <a:pPr>
              <a:buFont typeface="Wingdings" pitchFamily="2" charset="2"/>
              <a:buNone/>
            </a:pPr>
            <a:r>
              <a:rPr lang="en-US" dirty="0"/>
              <a:t>		EXTRN 	SUBROUT</a:t>
            </a:r>
          </a:p>
          <a:p>
            <a:pPr>
              <a:buFont typeface="Wingdings" pitchFamily="2" charset="2"/>
              <a:buNone/>
            </a:pPr>
            <a:r>
              <a:rPr lang="en-US" dirty="0"/>
              <a:t>		----------</a:t>
            </a:r>
          </a:p>
          <a:p>
            <a:pPr>
              <a:buFont typeface="Wingdings" pitchFamily="2" charset="2"/>
              <a:buNone/>
            </a:pPr>
            <a:r>
              <a:rPr lang="en-US" dirty="0"/>
              <a:t>		L		15, = A(SUBROUT)</a:t>
            </a:r>
          </a:p>
          <a:p>
            <a:pPr>
              <a:buFont typeface="Wingdings" pitchFamily="2" charset="2"/>
              <a:buNone/>
            </a:pPr>
            <a:r>
              <a:rPr lang="en-US" dirty="0"/>
              <a:t>		BALR		14,15 // </a:t>
            </a:r>
            <a:r>
              <a:rPr lang="en-US" dirty="0" err="1"/>
              <a:t>reg</a:t>
            </a:r>
            <a:r>
              <a:rPr lang="en-US" dirty="0"/>
              <a:t> 14 is return </a:t>
            </a:r>
            <a:r>
              <a:rPr lang="en-US" dirty="0" err="1"/>
              <a:t>addr</a:t>
            </a:r>
            <a:r>
              <a:rPr lang="en-US" dirty="0"/>
              <a:t> of caller.</a:t>
            </a:r>
          </a:p>
          <a:p>
            <a:pPr>
              <a:buFont typeface="Wingdings" pitchFamily="2" charset="2"/>
              <a:buNone/>
            </a:pPr>
            <a:r>
              <a:rPr lang="en-US" dirty="0"/>
              <a:t>		--------</a:t>
            </a:r>
          </a:p>
          <a:p>
            <a:pPr>
              <a:buFont typeface="Wingdings" pitchFamily="2" charset="2"/>
              <a:buNone/>
            </a:pPr>
            <a:r>
              <a:rPr lang="en-US" dirty="0"/>
              <a:t>		END</a:t>
            </a:r>
          </a:p>
          <a:p>
            <a:pPr>
              <a:buFont typeface="Wingdings" pitchFamily="2" charset="2"/>
              <a:buNone/>
            </a:pPr>
            <a:r>
              <a:rPr lang="en-US" dirty="0"/>
              <a:t>The subroutine can be defined at other location as ::</a:t>
            </a:r>
          </a:p>
          <a:p>
            <a:pPr>
              <a:buFont typeface="Wingdings" pitchFamily="2" charset="2"/>
              <a:buNone/>
            </a:pPr>
            <a:r>
              <a:rPr lang="en-US" dirty="0"/>
              <a:t>SUBROUT	START</a:t>
            </a:r>
          </a:p>
          <a:p>
            <a:pPr>
              <a:buFont typeface="Wingdings" pitchFamily="2" charset="2"/>
              <a:buNone/>
            </a:pPr>
            <a:r>
              <a:rPr lang="en-US" dirty="0"/>
              <a:t>			USING  	*,15</a:t>
            </a:r>
          </a:p>
          <a:p>
            <a:pPr>
              <a:buFont typeface="Wingdings" pitchFamily="2" charset="2"/>
              <a:buNone/>
            </a:pPr>
            <a:r>
              <a:rPr lang="en-US" dirty="0"/>
              <a:t>			----------</a:t>
            </a:r>
          </a:p>
          <a:p>
            <a:pPr>
              <a:buFont typeface="Wingdings" pitchFamily="2" charset="2"/>
              <a:buNone/>
            </a:pPr>
            <a:r>
              <a:rPr lang="en-US" dirty="0"/>
              <a:t>			BR		14</a:t>
            </a:r>
          </a:p>
          <a:p>
            <a:pPr>
              <a:buFont typeface="Wingdings" pitchFamily="2" charset="2"/>
              <a:buNone/>
            </a:pPr>
            <a:r>
              <a:rPr lang="en-US" dirty="0"/>
              <a:t>			END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Relocating loaders</a:t>
            </a:r>
            <a:endParaRPr lang="en-US" dirty="0"/>
          </a:p>
        </p:txBody>
      </p:sp>
      <p:sp>
        <p:nvSpPr>
          <p:cNvPr id="3" name="Content Placeholder 2"/>
          <p:cNvSpPr>
            <a:spLocks noGrp="1"/>
          </p:cNvSpPr>
          <p:nvPr>
            <p:ph idx="1"/>
          </p:nvPr>
        </p:nvSpPr>
        <p:spPr/>
        <p:txBody>
          <a:bodyPr>
            <a:normAutofit lnSpcReduction="10000"/>
          </a:bodyPr>
          <a:lstStyle/>
          <a:p>
            <a:r>
              <a:rPr lang="en-US" dirty="0"/>
              <a:t>To avoid possible reassembling of all subroutines when a single subroutine is changed, and to perform the task of allocation and linking for programmer, relocating loaders are developed.</a:t>
            </a:r>
          </a:p>
          <a:p>
            <a:r>
              <a:rPr lang="en-US" dirty="0"/>
              <a:t>In this scheme, assembler assembles each procedure segment independently and passes on the text and information after relocation  &amp; inter segment references to the loader.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066800"/>
            <a:ext cx="7467600" cy="5334000"/>
          </a:xfrm>
        </p:spPr>
        <p:txBody>
          <a:bodyPr>
            <a:normAutofit fontScale="92500" lnSpcReduction="20000"/>
          </a:bodyPr>
          <a:lstStyle/>
          <a:p>
            <a:pPr algn="just"/>
            <a:r>
              <a:rPr lang="en-US" dirty="0"/>
              <a:t>Example:: BSS(Binary Symbolic Subroutines) loader used in IBM 7094, IBM 1130, etc.</a:t>
            </a:r>
          </a:p>
          <a:p>
            <a:pPr algn="just"/>
            <a:r>
              <a:rPr lang="en-US" dirty="0"/>
              <a:t>The o/p of a relocating assembler using a BSS scheme is the object program &amp; information about all programs it references. </a:t>
            </a:r>
          </a:p>
          <a:p>
            <a:pPr algn="just"/>
            <a:r>
              <a:rPr lang="en-US" dirty="0"/>
              <a:t>It also provides the relocating information that needs to be changed if it is placed in an arbitrary place in core.</a:t>
            </a:r>
          </a:p>
          <a:p>
            <a:pPr algn="just"/>
            <a:r>
              <a:rPr lang="en-US" dirty="0"/>
              <a:t>BSS loader scheme is used on computers with a fixed length direct address instruction format.</a:t>
            </a:r>
          </a:p>
          <a:p>
            <a:pPr algn="just">
              <a:buNone/>
            </a:pPr>
            <a:endParaRPr lang="en-US" dirty="0"/>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3"/>
          </a:xfrm>
        </p:spPr>
        <p:txBody>
          <a:bodyPr>
            <a:normAutofit fontScale="90000"/>
          </a:bodyPr>
          <a:lstStyle/>
          <a:p>
            <a:pPr algn="ctr">
              <a:defRPr/>
            </a:pPr>
            <a:r>
              <a:rPr lang="en-US" sz="3200" b="1" dirty="0">
                <a:solidFill>
                  <a:srgbClr val="FF0000"/>
                </a:solidFill>
                <a:latin typeface="Bookman Old Style" pitchFamily="18" charset="0"/>
              </a:rPr>
              <a:t>5.RELOCATING LOADER(Cont…1)</a:t>
            </a:r>
            <a:endParaRPr lang="en-US" dirty="0"/>
          </a:p>
        </p:txBody>
      </p:sp>
      <p:graphicFrame>
        <p:nvGraphicFramePr>
          <p:cNvPr id="19" name="Content Placeholder 18"/>
          <p:cNvGraphicFramePr>
            <a:graphicFrameLocks noGrp="1"/>
          </p:cNvGraphicFramePr>
          <p:nvPr>
            <p:ph sz="quarter" idx="1"/>
          </p:nvPr>
        </p:nvGraphicFramePr>
        <p:xfrm>
          <a:off x="381000" y="474663"/>
          <a:ext cx="8458200" cy="638341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39810">
                <a:tc>
                  <a:txBody>
                    <a:bodyPr/>
                    <a:lstStyle/>
                    <a:p>
                      <a:r>
                        <a:rPr lang="en-US" dirty="0"/>
                        <a:t>SOURCE  PROGRAM</a:t>
                      </a:r>
                    </a:p>
                  </a:txBody>
                  <a:tcPr/>
                </a:tc>
                <a:tc>
                  <a:txBody>
                    <a:bodyPr/>
                    <a:lstStyle/>
                    <a:p>
                      <a:r>
                        <a:rPr lang="en-US" dirty="0"/>
                        <a:t>REL. ADDR    RELOCATION     OBJECT CODE</a:t>
                      </a:r>
                    </a:p>
                  </a:txBody>
                  <a:tcPr/>
                </a:tc>
                <a:extLst>
                  <a:ext uri="{0D108BD9-81ED-4DB2-BD59-A6C34878D82A}">
                    <a16:rowId xmlns:a16="http://schemas.microsoft.com/office/drawing/2014/main" val="10000"/>
                  </a:ext>
                </a:extLst>
              </a:tr>
              <a:tr h="5579990">
                <a:tc>
                  <a:txBody>
                    <a:bodyPr/>
                    <a:lstStyle/>
                    <a:p>
                      <a:r>
                        <a:rPr lang="en-US" sz="2400" dirty="0"/>
                        <a:t>MAIN       START</a:t>
                      </a:r>
                    </a:p>
                    <a:p>
                      <a:r>
                        <a:rPr lang="en-US" sz="2400" dirty="0"/>
                        <a:t>EXTRN    SQRT</a:t>
                      </a:r>
                    </a:p>
                    <a:p>
                      <a:r>
                        <a:rPr lang="en-US" sz="2400" dirty="0"/>
                        <a:t>EXTRN    ERR</a:t>
                      </a:r>
                    </a:p>
                    <a:p>
                      <a:r>
                        <a:rPr lang="en-US" sz="2400" dirty="0"/>
                        <a:t>ST            14,SAVE</a:t>
                      </a:r>
                    </a:p>
                    <a:p>
                      <a:r>
                        <a:rPr lang="en-US" sz="2400" dirty="0"/>
                        <a:t>L               1,=F ‘9’</a:t>
                      </a:r>
                    </a:p>
                    <a:p>
                      <a:r>
                        <a:rPr lang="en-US" sz="2400" dirty="0"/>
                        <a:t>BAL          14,SQRT</a:t>
                      </a:r>
                    </a:p>
                    <a:p>
                      <a:r>
                        <a:rPr lang="en-US" sz="2400" dirty="0"/>
                        <a:t>C               1, = F ‘3’</a:t>
                      </a:r>
                    </a:p>
                    <a:p>
                      <a:r>
                        <a:rPr lang="en-US" sz="2400" dirty="0"/>
                        <a:t>BNE         ERR</a:t>
                      </a:r>
                    </a:p>
                    <a:p>
                      <a:r>
                        <a:rPr lang="en-US" sz="2400" dirty="0"/>
                        <a:t>L               14, SAVE</a:t>
                      </a:r>
                    </a:p>
                    <a:p>
                      <a:r>
                        <a:rPr lang="en-US" sz="2400" dirty="0"/>
                        <a:t>BR            14</a:t>
                      </a:r>
                    </a:p>
                    <a:p>
                      <a:endParaRPr lang="en-US" sz="2400" dirty="0"/>
                    </a:p>
                    <a:p>
                      <a:r>
                        <a:rPr lang="en-US" sz="2400" dirty="0"/>
                        <a:t>SAVE       DS    F             </a:t>
                      </a:r>
                    </a:p>
                    <a:p>
                      <a:r>
                        <a:rPr lang="en-US" sz="2400" dirty="0"/>
                        <a:t>                END</a:t>
                      </a:r>
                    </a:p>
                    <a:p>
                      <a:endParaRPr lang="en-US" dirty="0"/>
                    </a:p>
                  </a:txBody>
                  <a:tcPr/>
                </a:tc>
                <a:tc>
                  <a:txBody>
                    <a:bodyPr/>
                    <a:lstStyle/>
                    <a:p>
                      <a:endParaRPr lang="en-US" sz="2400" dirty="0"/>
                    </a:p>
                    <a:p>
                      <a:r>
                        <a:rPr lang="en-US" sz="2400" dirty="0"/>
                        <a:t>0                  00                       ‘SQRT’</a:t>
                      </a:r>
                    </a:p>
                    <a:p>
                      <a:pPr marL="457200" indent="-457200">
                        <a:buAutoNum type="arabicPlain" startAt="4"/>
                      </a:pPr>
                      <a:r>
                        <a:rPr lang="en-US" sz="2400" dirty="0"/>
                        <a:t>               00                       ‘ERRb’</a:t>
                      </a:r>
                    </a:p>
                    <a:p>
                      <a:pPr marL="457200" indent="-457200">
                        <a:buAutoNum type="arabicPlain" startAt="8"/>
                      </a:pPr>
                      <a:r>
                        <a:rPr lang="en-US" sz="2400" dirty="0"/>
                        <a:t>               01                  ST</a:t>
                      </a:r>
                      <a:r>
                        <a:rPr lang="en-US" sz="2400" baseline="0" dirty="0"/>
                        <a:t>   14,36</a:t>
                      </a:r>
                      <a:endParaRPr lang="en-US" sz="2400" dirty="0"/>
                    </a:p>
                    <a:p>
                      <a:pPr marL="457200" indent="-457200">
                        <a:buNone/>
                      </a:pPr>
                      <a:r>
                        <a:rPr lang="en-US" sz="2400" dirty="0"/>
                        <a:t>12                 01                  L   1,40                  </a:t>
                      </a:r>
                    </a:p>
                    <a:p>
                      <a:r>
                        <a:rPr lang="en-US" sz="2400" dirty="0"/>
                        <a:t>16                 01                  BAL</a:t>
                      </a:r>
                      <a:r>
                        <a:rPr lang="en-US" sz="2400" baseline="0" dirty="0"/>
                        <a:t> 14,0</a:t>
                      </a:r>
                      <a:endParaRPr lang="en-US" sz="2400" dirty="0"/>
                    </a:p>
                    <a:p>
                      <a:pPr marL="457200" indent="-457200">
                        <a:buAutoNum type="arabicPlain" startAt="20"/>
                      </a:pPr>
                      <a:r>
                        <a:rPr lang="en-US" sz="2400" dirty="0"/>
                        <a:t>                01                   C</a:t>
                      </a:r>
                      <a:r>
                        <a:rPr lang="en-US" sz="2400" baseline="0" dirty="0"/>
                        <a:t>   1,44</a:t>
                      </a:r>
                      <a:r>
                        <a:rPr lang="en-US" sz="2400" dirty="0"/>
                        <a:t>      </a:t>
                      </a:r>
                    </a:p>
                    <a:p>
                      <a:pPr marL="457200" indent="-457200">
                        <a:buAutoNum type="arabicPlain" startAt="24"/>
                      </a:pPr>
                      <a:r>
                        <a:rPr lang="en-US" sz="2400" dirty="0"/>
                        <a:t>                01                   BC</a:t>
                      </a:r>
                      <a:r>
                        <a:rPr lang="en-US" sz="2400" baseline="0" dirty="0"/>
                        <a:t>    7,4</a:t>
                      </a:r>
                      <a:endParaRPr lang="en-US" sz="2400" dirty="0"/>
                    </a:p>
                    <a:p>
                      <a:pPr marL="457200" indent="-457200">
                        <a:buNone/>
                      </a:pPr>
                      <a:r>
                        <a:rPr lang="en-US" sz="2400" dirty="0"/>
                        <a:t>28                 01</a:t>
                      </a:r>
                      <a:r>
                        <a:rPr lang="en-US" sz="2400" baseline="0" dirty="0"/>
                        <a:t>                  L       14,36</a:t>
                      </a:r>
                      <a:endParaRPr lang="en-US" sz="2400" dirty="0"/>
                    </a:p>
                    <a:p>
                      <a:pPr marL="457200" indent="-457200">
                        <a:buAutoNum type="arabicPlain" startAt="32"/>
                      </a:pPr>
                      <a:r>
                        <a:rPr lang="en-US" sz="2400" dirty="0"/>
                        <a:t>                0</a:t>
                      </a:r>
                      <a:r>
                        <a:rPr lang="en-US" sz="2400" baseline="0" dirty="0"/>
                        <a:t>                 BCR    15,14</a:t>
                      </a:r>
                      <a:endParaRPr lang="en-US" sz="2400" dirty="0"/>
                    </a:p>
                    <a:p>
                      <a:pPr marL="457200" indent="-457200">
                        <a:buNone/>
                      </a:pPr>
                      <a:endParaRPr lang="en-US" sz="2400" dirty="0"/>
                    </a:p>
                    <a:p>
                      <a:pPr marL="457200" indent="-457200">
                        <a:buNone/>
                      </a:pPr>
                      <a:r>
                        <a:rPr lang="en-US" sz="2400" dirty="0"/>
                        <a:t>34                0  </a:t>
                      </a:r>
                      <a:r>
                        <a:rPr lang="en-US" sz="2400" baseline="0" dirty="0"/>
                        <a:t> skipped for alignment</a:t>
                      </a:r>
                      <a:endParaRPr lang="en-US" sz="2400" dirty="0"/>
                    </a:p>
                    <a:p>
                      <a:r>
                        <a:rPr lang="en-US" sz="2400" dirty="0"/>
                        <a:t>36                00  temp. location</a:t>
                      </a:r>
                    </a:p>
                    <a:p>
                      <a:r>
                        <a:rPr lang="en-US" sz="2400" dirty="0"/>
                        <a:t>40                00</a:t>
                      </a:r>
                    </a:p>
                    <a:p>
                      <a:r>
                        <a:rPr lang="en-US" sz="2400" dirty="0"/>
                        <a:t>44                00</a:t>
                      </a:r>
                    </a:p>
                    <a:p>
                      <a:endParaRPr lang="en-US" sz="2400" dirty="0"/>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1"/>
          </p:nvPr>
        </p:nvSpPr>
        <p:spPr/>
        <p:txBody>
          <a:bodyPr/>
          <a:lstStyle/>
          <a:p>
            <a:pPr>
              <a:defRPr/>
            </a:pPr>
            <a:fld id="{C2EE3DFE-A25E-4EDB-B485-C8A6EDF6C47F}" type="slidenum">
              <a:rPr lang="en-US" smtClean="0"/>
              <a:pPr>
                <a:defRPr/>
              </a:pPr>
              <a:t>24</a:t>
            </a:fld>
            <a:endParaRPr lang="en-US"/>
          </a:p>
        </p:txBody>
      </p:sp>
      <p:cxnSp>
        <p:nvCxnSpPr>
          <p:cNvPr id="16" name="Straight Connector 15"/>
          <p:cNvCxnSpPr/>
          <p:nvPr/>
        </p:nvCxnSpPr>
        <p:spPr>
          <a:xfrm rot="5400000">
            <a:off x="304801" y="3657600"/>
            <a:ext cx="5943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868488" y="3619500"/>
            <a:ext cx="6018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230188" y="6629400"/>
            <a:ext cx="8685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230188" y="914400"/>
            <a:ext cx="8685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648994" y="2742406"/>
            <a:ext cx="42672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Content Placeholder 18"/>
          <p:cNvGraphicFramePr>
            <a:graphicFrameLocks noGrp="1"/>
          </p:cNvGraphicFramePr>
          <p:nvPr>
            <p:ph sz="quarter" idx="1"/>
          </p:nvPr>
        </p:nvGraphicFramePr>
        <p:xfrm>
          <a:off x="381000" y="474590"/>
          <a:ext cx="8458200" cy="638341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39810">
                <a:tc>
                  <a:txBody>
                    <a:bodyPr/>
                    <a:lstStyle/>
                    <a:p>
                      <a:r>
                        <a:rPr lang="en-US" dirty="0"/>
                        <a:t>SOURCE  PROGRAM</a:t>
                      </a:r>
                    </a:p>
                  </a:txBody>
                  <a:tcPr/>
                </a:tc>
                <a:tc>
                  <a:txBody>
                    <a:bodyPr/>
                    <a:lstStyle/>
                    <a:p>
                      <a:r>
                        <a:rPr lang="en-US" dirty="0"/>
                        <a:t>REL. ADDR    RELOCATION     OBJECT CODE</a:t>
                      </a:r>
                    </a:p>
                  </a:txBody>
                  <a:tcPr/>
                </a:tc>
                <a:extLst>
                  <a:ext uri="{0D108BD9-81ED-4DB2-BD59-A6C34878D82A}">
                    <a16:rowId xmlns:a16="http://schemas.microsoft.com/office/drawing/2014/main" val="10000"/>
                  </a:ext>
                </a:extLst>
              </a:tr>
              <a:tr h="5579990">
                <a:tc>
                  <a:txBody>
                    <a:bodyPr/>
                    <a:lstStyle/>
                    <a:p>
                      <a:r>
                        <a:rPr lang="en-US" sz="2400" dirty="0"/>
                        <a:t>MAIN       START</a:t>
                      </a:r>
                    </a:p>
                    <a:p>
                      <a:r>
                        <a:rPr lang="en-US" sz="2400" dirty="0"/>
                        <a:t>EXTRN    SQRT</a:t>
                      </a:r>
                    </a:p>
                    <a:p>
                      <a:r>
                        <a:rPr lang="en-US" sz="2400" dirty="0"/>
                        <a:t>EXTRN    ERR</a:t>
                      </a:r>
                    </a:p>
                    <a:p>
                      <a:r>
                        <a:rPr lang="en-US" sz="2400" dirty="0"/>
                        <a:t>ST            14,SAVE</a:t>
                      </a:r>
                    </a:p>
                    <a:p>
                      <a:r>
                        <a:rPr lang="en-US" sz="2400" dirty="0"/>
                        <a:t>L               1,=F ‘9’</a:t>
                      </a:r>
                    </a:p>
                    <a:p>
                      <a:r>
                        <a:rPr lang="en-US" sz="2400" dirty="0"/>
                        <a:t>BAL          14,SQRT</a:t>
                      </a:r>
                    </a:p>
                    <a:p>
                      <a:r>
                        <a:rPr lang="en-US" sz="2400" dirty="0"/>
                        <a:t>C               1, = F ‘3’</a:t>
                      </a:r>
                    </a:p>
                    <a:p>
                      <a:r>
                        <a:rPr lang="en-US" sz="2400" dirty="0"/>
                        <a:t>BNE         ERR</a:t>
                      </a:r>
                    </a:p>
                    <a:p>
                      <a:r>
                        <a:rPr lang="en-US" sz="2400" dirty="0"/>
                        <a:t>L               14, SAVE</a:t>
                      </a:r>
                    </a:p>
                    <a:p>
                      <a:r>
                        <a:rPr lang="en-US" sz="2400" dirty="0"/>
                        <a:t>BR            14</a:t>
                      </a:r>
                    </a:p>
                    <a:p>
                      <a:endParaRPr lang="en-US" sz="2400" dirty="0"/>
                    </a:p>
                    <a:p>
                      <a:r>
                        <a:rPr lang="en-US" sz="2400" dirty="0"/>
                        <a:t>SAVE       DS    F             </a:t>
                      </a:r>
                    </a:p>
                    <a:p>
                      <a:r>
                        <a:rPr lang="en-US" sz="2400" dirty="0"/>
                        <a:t>                END</a:t>
                      </a:r>
                    </a:p>
                    <a:p>
                      <a:endParaRPr lang="en-US" dirty="0"/>
                    </a:p>
                  </a:txBody>
                  <a:tcPr/>
                </a:tc>
                <a:tc>
                  <a:txBody>
                    <a:bodyPr/>
                    <a:lstStyle/>
                    <a:p>
                      <a:endParaRPr lang="en-US" sz="2400" dirty="0"/>
                    </a:p>
                    <a:p>
                      <a:r>
                        <a:rPr lang="en-US" sz="2400" dirty="0"/>
                        <a:t>0                  00                       ‘SQRT’</a:t>
                      </a:r>
                    </a:p>
                    <a:p>
                      <a:pPr marL="457200" indent="-457200">
                        <a:buAutoNum type="arabicPlain" startAt="4"/>
                      </a:pPr>
                      <a:r>
                        <a:rPr lang="en-US" sz="2400" dirty="0"/>
                        <a:t>               00                       ‘ERRb’</a:t>
                      </a:r>
                    </a:p>
                    <a:p>
                      <a:pPr marL="457200" indent="-457200">
                        <a:buAutoNum type="arabicPlain" startAt="8"/>
                      </a:pPr>
                      <a:r>
                        <a:rPr lang="en-US" sz="2400" dirty="0"/>
                        <a:t>               01                  ST</a:t>
                      </a:r>
                      <a:r>
                        <a:rPr lang="en-US" sz="2400" baseline="0" dirty="0"/>
                        <a:t>   14,36</a:t>
                      </a:r>
                      <a:endParaRPr lang="en-US" sz="2400" dirty="0"/>
                    </a:p>
                    <a:p>
                      <a:pPr marL="457200" indent="-457200">
                        <a:buNone/>
                      </a:pPr>
                      <a:r>
                        <a:rPr lang="en-US" sz="2400" dirty="0"/>
                        <a:t>12                 01                  L   1,40                  </a:t>
                      </a:r>
                    </a:p>
                    <a:p>
                      <a:r>
                        <a:rPr lang="en-US" sz="2400" dirty="0"/>
                        <a:t>16                 01                  BAL</a:t>
                      </a:r>
                      <a:r>
                        <a:rPr lang="en-US" sz="2400" baseline="0" dirty="0"/>
                        <a:t> 14,0</a:t>
                      </a:r>
                      <a:endParaRPr lang="en-US" sz="2400" dirty="0"/>
                    </a:p>
                    <a:p>
                      <a:pPr marL="457200" indent="-457200">
                        <a:buAutoNum type="arabicPlain" startAt="20"/>
                      </a:pPr>
                      <a:r>
                        <a:rPr lang="en-US" sz="2400" dirty="0"/>
                        <a:t>                01                   C</a:t>
                      </a:r>
                      <a:r>
                        <a:rPr lang="en-US" sz="2400" baseline="0" dirty="0"/>
                        <a:t>   1,44</a:t>
                      </a:r>
                      <a:r>
                        <a:rPr lang="en-US" sz="2400" dirty="0"/>
                        <a:t>      </a:t>
                      </a:r>
                    </a:p>
                    <a:p>
                      <a:pPr marL="457200" indent="-457200">
                        <a:buAutoNum type="arabicPlain" startAt="24"/>
                      </a:pPr>
                      <a:r>
                        <a:rPr lang="en-US" sz="2400" dirty="0"/>
                        <a:t>                01                   BC</a:t>
                      </a:r>
                      <a:r>
                        <a:rPr lang="en-US" sz="2400" baseline="0" dirty="0"/>
                        <a:t>    7,4</a:t>
                      </a:r>
                      <a:endParaRPr lang="en-US" sz="2400" dirty="0"/>
                    </a:p>
                    <a:p>
                      <a:pPr marL="457200" indent="-457200">
                        <a:buNone/>
                      </a:pPr>
                      <a:r>
                        <a:rPr lang="en-US" sz="2400" dirty="0"/>
                        <a:t>28                 01</a:t>
                      </a:r>
                      <a:r>
                        <a:rPr lang="en-US" sz="2400" baseline="0" dirty="0"/>
                        <a:t>                  L       14,36</a:t>
                      </a:r>
                      <a:endParaRPr lang="en-US" sz="2400" dirty="0"/>
                    </a:p>
                    <a:p>
                      <a:pPr marL="457200" indent="-457200">
                        <a:buAutoNum type="arabicPlain" startAt="32"/>
                      </a:pPr>
                      <a:r>
                        <a:rPr lang="en-US" sz="2400" dirty="0"/>
                        <a:t>                0</a:t>
                      </a:r>
                      <a:r>
                        <a:rPr lang="en-US" sz="2400" baseline="0" dirty="0"/>
                        <a:t>                 BCR    15,14</a:t>
                      </a:r>
                      <a:endParaRPr lang="en-US" sz="2400" dirty="0"/>
                    </a:p>
                    <a:p>
                      <a:pPr marL="457200" indent="-457200">
                        <a:buNone/>
                      </a:pPr>
                      <a:endParaRPr lang="en-US" sz="2400" dirty="0"/>
                    </a:p>
                    <a:p>
                      <a:pPr marL="457200" indent="-457200">
                        <a:buNone/>
                      </a:pPr>
                      <a:r>
                        <a:rPr lang="en-US" sz="2400" dirty="0"/>
                        <a:t>34                0  </a:t>
                      </a:r>
                      <a:r>
                        <a:rPr lang="en-US" sz="2400" baseline="0" dirty="0"/>
                        <a:t> skipped for alignment</a:t>
                      </a:r>
                      <a:endParaRPr lang="en-US" sz="2400" dirty="0"/>
                    </a:p>
                    <a:p>
                      <a:r>
                        <a:rPr lang="en-US" sz="2400" dirty="0"/>
                        <a:t>36                00  temp. location</a:t>
                      </a:r>
                    </a:p>
                    <a:p>
                      <a:r>
                        <a:rPr lang="en-US" sz="2400" dirty="0"/>
                        <a:t>40                00</a:t>
                      </a:r>
                    </a:p>
                    <a:p>
                      <a:r>
                        <a:rPr lang="en-US" sz="2400" dirty="0"/>
                        <a:t>44                00</a:t>
                      </a:r>
                    </a:p>
                    <a:p>
                      <a:endParaRPr lang="en-US" sz="2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3"/>
          </a:xfrm>
        </p:spPr>
        <p:txBody>
          <a:bodyPr/>
          <a:lstStyle/>
          <a:p>
            <a:pPr algn="ctr">
              <a:defRPr/>
            </a:pPr>
            <a:r>
              <a:rPr lang="en-US" sz="2800" b="1" dirty="0">
                <a:solidFill>
                  <a:srgbClr val="FF0000"/>
                </a:solidFill>
                <a:latin typeface="Bookman Old Style" pitchFamily="18" charset="0"/>
              </a:rPr>
              <a:t>5.RELOCATING LOADER(Cont…2)</a:t>
            </a:r>
            <a:endParaRPr lang="en-US" dirty="0"/>
          </a:p>
        </p:txBody>
      </p:sp>
      <p:graphicFrame>
        <p:nvGraphicFramePr>
          <p:cNvPr id="5" name="Content Placeholder 4"/>
          <p:cNvGraphicFramePr>
            <a:graphicFrameLocks noGrp="1"/>
          </p:cNvGraphicFramePr>
          <p:nvPr>
            <p:ph sz="quarter" idx="1"/>
          </p:nvPr>
        </p:nvGraphicFramePr>
        <p:xfrm>
          <a:off x="304800" y="609600"/>
          <a:ext cx="2819400" cy="5330877"/>
        </p:xfrm>
        <a:graphic>
          <a:graphicData uri="http://schemas.openxmlformats.org/drawingml/2006/table">
            <a:tbl>
              <a:tblPr firstRow="1" lastRow="1" bandRow="1">
                <a:tableStyleId>{2D5ABB26-0587-4C30-8999-92F81FD0307C}</a:tableStyleId>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762000">
                <a:tc>
                  <a:txBody>
                    <a:bodyPr/>
                    <a:lstStyle/>
                    <a:p>
                      <a:pPr algn="ctr"/>
                      <a:r>
                        <a:rPr lang="en-US" sz="2200" b="1" dirty="0">
                          <a:latin typeface="Times New Roman" pitchFamily="18" charset="0"/>
                          <a:cs typeface="Times New Roman" pitchFamily="18" charset="0"/>
                        </a:rPr>
                        <a:t>Absolute Address</a:t>
                      </a:r>
                    </a:p>
                  </a:txBody>
                  <a:tcPr/>
                </a:tc>
                <a:tc>
                  <a:txBody>
                    <a:bodyPr/>
                    <a:lstStyle/>
                    <a:p>
                      <a:r>
                        <a:rPr lang="en-US" sz="2200" b="1" dirty="0">
                          <a:latin typeface="Times New Roman" pitchFamily="18" charset="0"/>
                          <a:cs typeface="Times New Roman" pitchFamily="18" charset="0"/>
                        </a:rPr>
                        <a:t>Relative </a:t>
                      </a:r>
                    </a:p>
                    <a:p>
                      <a:r>
                        <a:rPr lang="en-US" sz="2200" b="1" dirty="0">
                          <a:latin typeface="Times New Roman" pitchFamily="18" charset="0"/>
                          <a:cs typeface="Times New Roman" pitchFamily="18" charset="0"/>
                        </a:rPr>
                        <a:t>Address</a:t>
                      </a:r>
                      <a:endParaRPr lang="en-US" sz="2200" dirty="0"/>
                    </a:p>
                  </a:txBody>
                  <a:tcPr/>
                </a:tc>
                <a:extLst>
                  <a:ext uri="{0D108BD9-81ED-4DB2-BD59-A6C34878D82A}">
                    <a16:rowId xmlns:a16="http://schemas.microsoft.com/office/drawing/2014/main" val="10000"/>
                  </a:ext>
                </a:extLst>
              </a:tr>
              <a:tr h="4568877">
                <a:tc>
                  <a:txBody>
                    <a:bodyPr/>
                    <a:lstStyle/>
                    <a:p>
                      <a:endParaRPr lang="en-US"/>
                    </a:p>
                  </a:txBody>
                  <a:tcPr/>
                </a:tc>
                <a:tc>
                  <a:txBody>
                    <a:bodyPr/>
                    <a:lstStyle/>
                    <a:p>
                      <a:endParaRPr lang="en-US" sz="2400" dirty="0"/>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1"/>
          </p:nvPr>
        </p:nvSpPr>
        <p:spPr/>
        <p:txBody>
          <a:bodyPr/>
          <a:lstStyle/>
          <a:p>
            <a:pPr>
              <a:defRPr/>
            </a:pPr>
            <a:fld id="{500C49CF-BBCE-4810-9C4D-D8BA179BB95A}" type="slidenum">
              <a:rPr lang="en-US" smtClean="0"/>
              <a:pPr>
                <a:defRPr/>
              </a:pPr>
              <a:t>25</a:t>
            </a:fld>
            <a:endParaRPr lang="en-US"/>
          </a:p>
        </p:txBody>
      </p:sp>
      <p:graphicFrame>
        <p:nvGraphicFramePr>
          <p:cNvPr id="8" name="Table 7"/>
          <p:cNvGraphicFramePr>
            <a:graphicFrameLocks noGrp="1"/>
          </p:cNvGraphicFramePr>
          <p:nvPr/>
        </p:nvGraphicFramePr>
        <p:xfrm>
          <a:off x="228600" y="1295400"/>
          <a:ext cx="2819400" cy="512064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pPr algn="ctr"/>
                      <a:r>
                        <a:rPr lang="en-US" sz="2200" dirty="0"/>
                        <a:t>400</a:t>
                      </a:r>
                    </a:p>
                  </a:txBody>
                  <a:tcPr/>
                </a:tc>
                <a:tc>
                  <a:txBody>
                    <a:bodyPr/>
                    <a:lstStyle/>
                    <a:p>
                      <a:pPr algn="ctr"/>
                      <a:r>
                        <a:rPr lang="en-US" sz="2200" dirty="0"/>
                        <a:t>0</a:t>
                      </a:r>
                    </a:p>
                  </a:txBody>
                  <a:tcPr/>
                </a:tc>
                <a:extLst>
                  <a:ext uri="{0D108BD9-81ED-4DB2-BD59-A6C34878D82A}">
                    <a16:rowId xmlns:a16="http://schemas.microsoft.com/office/drawing/2014/main" val="10000"/>
                  </a:ext>
                </a:extLst>
              </a:tr>
              <a:tr h="370840">
                <a:tc>
                  <a:txBody>
                    <a:bodyPr/>
                    <a:lstStyle/>
                    <a:p>
                      <a:pPr algn="ctr"/>
                      <a:r>
                        <a:rPr lang="en-US" sz="2200" dirty="0"/>
                        <a:t>404</a:t>
                      </a:r>
                    </a:p>
                  </a:txBody>
                  <a:tcPr/>
                </a:tc>
                <a:tc>
                  <a:txBody>
                    <a:bodyPr/>
                    <a:lstStyle/>
                    <a:p>
                      <a:pPr algn="ctr"/>
                      <a:r>
                        <a:rPr lang="en-US" sz="2200" dirty="0"/>
                        <a:t>4</a:t>
                      </a:r>
                    </a:p>
                  </a:txBody>
                  <a:tcPr/>
                </a:tc>
                <a:extLst>
                  <a:ext uri="{0D108BD9-81ED-4DB2-BD59-A6C34878D82A}">
                    <a16:rowId xmlns:a16="http://schemas.microsoft.com/office/drawing/2014/main" val="10001"/>
                  </a:ext>
                </a:extLst>
              </a:tr>
              <a:tr h="370840">
                <a:tc>
                  <a:txBody>
                    <a:bodyPr/>
                    <a:lstStyle/>
                    <a:p>
                      <a:pPr algn="ctr"/>
                      <a:r>
                        <a:rPr lang="en-US" sz="2200" dirty="0"/>
                        <a:t>408</a:t>
                      </a:r>
                    </a:p>
                  </a:txBody>
                  <a:tcPr/>
                </a:tc>
                <a:tc>
                  <a:txBody>
                    <a:bodyPr/>
                    <a:lstStyle/>
                    <a:p>
                      <a:pPr algn="ctr"/>
                      <a:r>
                        <a:rPr lang="en-US" sz="2200" dirty="0"/>
                        <a:t>8</a:t>
                      </a:r>
                    </a:p>
                  </a:txBody>
                  <a:tcPr/>
                </a:tc>
                <a:extLst>
                  <a:ext uri="{0D108BD9-81ED-4DB2-BD59-A6C34878D82A}">
                    <a16:rowId xmlns:a16="http://schemas.microsoft.com/office/drawing/2014/main" val="10002"/>
                  </a:ext>
                </a:extLst>
              </a:tr>
              <a:tr h="370840">
                <a:tc>
                  <a:txBody>
                    <a:bodyPr/>
                    <a:lstStyle/>
                    <a:p>
                      <a:pPr algn="ctr"/>
                      <a:r>
                        <a:rPr lang="en-US" sz="2200" dirty="0"/>
                        <a:t>412</a:t>
                      </a:r>
                    </a:p>
                  </a:txBody>
                  <a:tcPr/>
                </a:tc>
                <a:tc>
                  <a:txBody>
                    <a:bodyPr/>
                    <a:lstStyle/>
                    <a:p>
                      <a:pPr algn="ctr"/>
                      <a:r>
                        <a:rPr lang="en-US" sz="2200" dirty="0"/>
                        <a:t>12</a:t>
                      </a:r>
                    </a:p>
                  </a:txBody>
                  <a:tcPr/>
                </a:tc>
                <a:extLst>
                  <a:ext uri="{0D108BD9-81ED-4DB2-BD59-A6C34878D82A}">
                    <a16:rowId xmlns:a16="http://schemas.microsoft.com/office/drawing/2014/main" val="10003"/>
                  </a:ext>
                </a:extLst>
              </a:tr>
              <a:tr h="370840">
                <a:tc>
                  <a:txBody>
                    <a:bodyPr/>
                    <a:lstStyle/>
                    <a:p>
                      <a:pPr algn="ctr"/>
                      <a:r>
                        <a:rPr lang="en-US" sz="2200" dirty="0"/>
                        <a:t>416</a:t>
                      </a:r>
                    </a:p>
                  </a:txBody>
                  <a:tcPr/>
                </a:tc>
                <a:tc>
                  <a:txBody>
                    <a:bodyPr/>
                    <a:lstStyle/>
                    <a:p>
                      <a:pPr algn="ctr"/>
                      <a:r>
                        <a:rPr lang="en-US" sz="2200" dirty="0"/>
                        <a:t>16</a:t>
                      </a:r>
                    </a:p>
                  </a:txBody>
                  <a:tcPr/>
                </a:tc>
                <a:extLst>
                  <a:ext uri="{0D108BD9-81ED-4DB2-BD59-A6C34878D82A}">
                    <a16:rowId xmlns:a16="http://schemas.microsoft.com/office/drawing/2014/main" val="10004"/>
                  </a:ext>
                </a:extLst>
              </a:tr>
              <a:tr h="370840">
                <a:tc>
                  <a:txBody>
                    <a:bodyPr/>
                    <a:lstStyle/>
                    <a:p>
                      <a:pPr algn="ctr"/>
                      <a:r>
                        <a:rPr lang="en-US" sz="2200" dirty="0"/>
                        <a:t>420</a:t>
                      </a:r>
                    </a:p>
                  </a:txBody>
                  <a:tcPr/>
                </a:tc>
                <a:tc>
                  <a:txBody>
                    <a:bodyPr/>
                    <a:lstStyle/>
                    <a:p>
                      <a:pPr algn="ctr"/>
                      <a:r>
                        <a:rPr lang="en-US" sz="2200" dirty="0"/>
                        <a:t>20</a:t>
                      </a:r>
                    </a:p>
                  </a:txBody>
                  <a:tcPr/>
                </a:tc>
                <a:extLst>
                  <a:ext uri="{0D108BD9-81ED-4DB2-BD59-A6C34878D82A}">
                    <a16:rowId xmlns:a16="http://schemas.microsoft.com/office/drawing/2014/main" val="10005"/>
                  </a:ext>
                </a:extLst>
              </a:tr>
              <a:tr h="370840">
                <a:tc>
                  <a:txBody>
                    <a:bodyPr/>
                    <a:lstStyle/>
                    <a:p>
                      <a:pPr algn="ctr"/>
                      <a:r>
                        <a:rPr lang="en-US" sz="2200" dirty="0"/>
                        <a:t>424</a:t>
                      </a:r>
                    </a:p>
                  </a:txBody>
                  <a:tcPr/>
                </a:tc>
                <a:tc>
                  <a:txBody>
                    <a:bodyPr/>
                    <a:lstStyle/>
                    <a:p>
                      <a:pPr algn="ctr"/>
                      <a:r>
                        <a:rPr lang="en-US" sz="2200" dirty="0"/>
                        <a:t>24</a:t>
                      </a:r>
                    </a:p>
                  </a:txBody>
                  <a:tcPr/>
                </a:tc>
                <a:extLst>
                  <a:ext uri="{0D108BD9-81ED-4DB2-BD59-A6C34878D82A}">
                    <a16:rowId xmlns:a16="http://schemas.microsoft.com/office/drawing/2014/main" val="10006"/>
                  </a:ext>
                </a:extLst>
              </a:tr>
              <a:tr h="370840">
                <a:tc>
                  <a:txBody>
                    <a:bodyPr/>
                    <a:lstStyle/>
                    <a:p>
                      <a:pPr algn="ctr"/>
                      <a:r>
                        <a:rPr lang="en-US" sz="2200" dirty="0"/>
                        <a:t>428</a:t>
                      </a:r>
                    </a:p>
                  </a:txBody>
                  <a:tcPr/>
                </a:tc>
                <a:tc>
                  <a:txBody>
                    <a:bodyPr/>
                    <a:lstStyle/>
                    <a:p>
                      <a:pPr algn="ctr"/>
                      <a:r>
                        <a:rPr lang="en-US" sz="2200" dirty="0"/>
                        <a:t>28</a:t>
                      </a:r>
                    </a:p>
                  </a:txBody>
                  <a:tcPr/>
                </a:tc>
                <a:extLst>
                  <a:ext uri="{0D108BD9-81ED-4DB2-BD59-A6C34878D82A}">
                    <a16:rowId xmlns:a16="http://schemas.microsoft.com/office/drawing/2014/main" val="10007"/>
                  </a:ext>
                </a:extLst>
              </a:tr>
              <a:tr h="370840">
                <a:tc>
                  <a:txBody>
                    <a:bodyPr/>
                    <a:lstStyle/>
                    <a:p>
                      <a:pPr algn="ctr"/>
                      <a:r>
                        <a:rPr lang="en-US" sz="2200" dirty="0"/>
                        <a:t>432</a:t>
                      </a:r>
                    </a:p>
                  </a:txBody>
                  <a:tcPr/>
                </a:tc>
                <a:tc>
                  <a:txBody>
                    <a:bodyPr/>
                    <a:lstStyle/>
                    <a:p>
                      <a:pPr algn="ctr"/>
                      <a:r>
                        <a:rPr lang="en-US" sz="2200" dirty="0"/>
                        <a:t>32</a:t>
                      </a:r>
                    </a:p>
                  </a:txBody>
                  <a:tcPr/>
                </a:tc>
                <a:extLst>
                  <a:ext uri="{0D108BD9-81ED-4DB2-BD59-A6C34878D82A}">
                    <a16:rowId xmlns:a16="http://schemas.microsoft.com/office/drawing/2014/main" val="10008"/>
                  </a:ext>
                </a:extLst>
              </a:tr>
              <a:tr h="370840">
                <a:tc>
                  <a:txBody>
                    <a:bodyPr/>
                    <a:lstStyle/>
                    <a:p>
                      <a:pPr algn="ctr"/>
                      <a:r>
                        <a:rPr lang="en-US" sz="2200" dirty="0"/>
                        <a:t>436</a:t>
                      </a:r>
                    </a:p>
                  </a:txBody>
                  <a:tcPr/>
                </a:tc>
                <a:tc>
                  <a:txBody>
                    <a:bodyPr/>
                    <a:lstStyle/>
                    <a:p>
                      <a:pPr algn="ctr"/>
                      <a:r>
                        <a:rPr lang="en-US" sz="2200" dirty="0"/>
                        <a:t>36</a:t>
                      </a:r>
                    </a:p>
                  </a:txBody>
                  <a:tcPr/>
                </a:tc>
                <a:extLst>
                  <a:ext uri="{0D108BD9-81ED-4DB2-BD59-A6C34878D82A}">
                    <a16:rowId xmlns:a16="http://schemas.microsoft.com/office/drawing/2014/main" val="10009"/>
                  </a:ext>
                </a:extLst>
              </a:tr>
              <a:tr h="370840">
                <a:tc>
                  <a:txBody>
                    <a:bodyPr/>
                    <a:lstStyle/>
                    <a:p>
                      <a:pPr algn="ctr"/>
                      <a:r>
                        <a:rPr lang="en-US" sz="2200" dirty="0"/>
                        <a:t>440</a:t>
                      </a:r>
                    </a:p>
                  </a:txBody>
                  <a:tcPr/>
                </a:tc>
                <a:tc>
                  <a:txBody>
                    <a:bodyPr/>
                    <a:lstStyle/>
                    <a:p>
                      <a:pPr algn="ctr"/>
                      <a:r>
                        <a:rPr lang="en-US" sz="2200" dirty="0"/>
                        <a:t>40</a:t>
                      </a:r>
                    </a:p>
                  </a:txBody>
                  <a:tcPr/>
                </a:tc>
                <a:extLst>
                  <a:ext uri="{0D108BD9-81ED-4DB2-BD59-A6C34878D82A}">
                    <a16:rowId xmlns:a16="http://schemas.microsoft.com/office/drawing/2014/main" val="10010"/>
                  </a:ext>
                </a:extLst>
              </a:tr>
              <a:tr h="370840">
                <a:tc>
                  <a:txBody>
                    <a:bodyPr/>
                    <a:lstStyle/>
                    <a:p>
                      <a:pPr algn="ctr"/>
                      <a:r>
                        <a:rPr lang="en-US" sz="2200" dirty="0"/>
                        <a:t>444</a:t>
                      </a:r>
                    </a:p>
                  </a:txBody>
                  <a:tcPr/>
                </a:tc>
                <a:tc>
                  <a:txBody>
                    <a:bodyPr/>
                    <a:lstStyle/>
                    <a:p>
                      <a:pPr algn="ctr"/>
                      <a:r>
                        <a:rPr lang="en-US" sz="2200" dirty="0"/>
                        <a:t>44</a:t>
                      </a:r>
                    </a:p>
                  </a:txBody>
                  <a:tcPr/>
                </a:tc>
                <a:extLst>
                  <a:ext uri="{0D108BD9-81ED-4DB2-BD59-A6C34878D82A}">
                    <a16:rowId xmlns:a16="http://schemas.microsoft.com/office/drawing/2014/main" val="10011"/>
                  </a:ext>
                </a:extLst>
              </a:tr>
            </a:tbl>
          </a:graphicData>
        </a:graphic>
      </p:graphicFrame>
      <p:sp>
        <p:nvSpPr>
          <p:cNvPr id="9" name="Rounded Rectangle 8"/>
          <p:cNvSpPr/>
          <p:nvPr/>
        </p:nvSpPr>
        <p:spPr>
          <a:xfrm>
            <a:off x="2969777" y="6248400"/>
            <a:ext cx="2288023" cy="457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600" b="1" dirty="0">
                <a:latin typeface="Bookman Old Style" pitchFamily="18" charset="0"/>
              </a:rPr>
              <a:t>ERR</a:t>
            </a:r>
          </a:p>
        </p:txBody>
      </p:sp>
      <p:sp>
        <p:nvSpPr>
          <p:cNvPr id="10" name="Rounded Rectangle 9"/>
          <p:cNvSpPr/>
          <p:nvPr/>
        </p:nvSpPr>
        <p:spPr>
          <a:xfrm>
            <a:off x="2971800" y="5867400"/>
            <a:ext cx="2288023" cy="457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b="1" dirty="0">
                <a:latin typeface="Bookman Old Style" pitchFamily="18" charset="0"/>
              </a:rPr>
              <a:t>SQRT</a:t>
            </a:r>
          </a:p>
        </p:txBody>
      </p:sp>
      <p:sp>
        <p:nvSpPr>
          <p:cNvPr id="11" name="Rounded Rectangle 10"/>
          <p:cNvSpPr/>
          <p:nvPr/>
        </p:nvSpPr>
        <p:spPr>
          <a:xfrm>
            <a:off x="2971800" y="762000"/>
            <a:ext cx="2288023" cy="5181600"/>
          </a:xfrm>
          <a:prstGeom prst="roundRect">
            <a:avLst>
              <a:gd name="adj" fmla="val 16667"/>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2200" b="1" dirty="0">
              <a:latin typeface="Bookman Old Style" pitchFamily="18" charset="0"/>
            </a:endParaRPr>
          </a:p>
          <a:p>
            <a:pPr>
              <a:defRPr/>
            </a:pPr>
            <a:r>
              <a:rPr lang="en-US" sz="2200" b="1" dirty="0">
                <a:latin typeface="Bookman Old Style" pitchFamily="18" charset="0"/>
              </a:rPr>
              <a:t>BC 15,448</a:t>
            </a:r>
          </a:p>
          <a:p>
            <a:pPr>
              <a:defRPr/>
            </a:pPr>
            <a:r>
              <a:rPr lang="en-US" sz="2200" b="1" dirty="0">
                <a:latin typeface="Bookman Old Style" pitchFamily="18" charset="0"/>
              </a:rPr>
              <a:t>BC 15, 526</a:t>
            </a:r>
          </a:p>
          <a:p>
            <a:pPr>
              <a:defRPr/>
            </a:pPr>
            <a:r>
              <a:rPr lang="en-US" sz="2200" b="1" dirty="0">
                <a:latin typeface="Bookman Old Style" pitchFamily="18" charset="0"/>
              </a:rPr>
              <a:t>ST 14,436</a:t>
            </a:r>
          </a:p>
          <a:p>
            <a:pPr>
              <a:defRPr/>
            </a:pPr>
            <a:r>
              <a:rPr lang="en-US" sz="2200" b="1" dirty="0">
                <a:latin typeface="Bookman Old Style" pitchFamily="18" charset="0"/>
              </a:rPr>
              <a:t>L   1,440</a:t>
            </a:r>
          </a:p>
          <a:p>
            <a:pPr>
              <a:defRPr/>
            </a:pPr>
            <a:r>
              <a:rPr lang="en-US" sz="2200" b="1" dirty="0">
                <a:latin typeface="Bookman Old Style" pitchFamily="18" charset="0"/>
              </a:rPr>
              <a:t>BAL 14,400</a:t>
            </a:r>
          </a:p>
          <a:p>
            <a:pPr>
              <a:defRPr/>
            </a:pPr>
            <a:r>
              <a:rPr lang="en-US" sz="2200" b="1" dirty="0">
                <a:latin typeface="Bookman Old Style" pitchFamily="18" charset="0"/>
              </a:rPr>
              <a:t>C      1,444</a:t>
            </a:r>
          </a:p>
          <a:p>
            <a:pPr>
              <a:defRPr/>
            </a:pPr>
            <a:r>
              <a:rPr lang="en-US" sz="2200" b="1" dirty="0">
                <a:latin typeface="Bookman Old Style" pitchFamily="18" charset="0"/>
              </a:rPr>
              <a:t>BC     7,404</a:t>
            </a:r>
          </a:p>
          <a:p>
            <a:pPr>
              <a:defRPr/>
            </a:pPr>
            <a:r>
              <a:rPr lang="en-US" sz="2200" b="1" dirty="0">
                <a:latin typeface="Bookman Old Style" pitchFamily="18" charset="0"/>
              </a:rPr>
              <a:t>L       4,436</a:t>
            </a:r>
          </a:p>
          <a:p>
            <a:pPr>
              <a:defRPr/>
            </a:pPr>
            <a:r>
              <a:rPr lang="en-US" sz="2200" b="1" dirty="0">
                <a:latin typeface="Bookman Old Style" pitchFamily="18" charset="0"/>
              </a:rPr>
              <a:t>BCR  15,14</a:t>
            </a:r>
          </a:p>
          <a:p>
            <a:pPr algn="ctr">
              <a:defRPr/>
            </a:pPr>
            <a:r>
              <a:rPr lang="en-US" sz="2200" b="1" dirty="0">
                <a:latin typeface="Bookman Old Style" pitchFamily="18" charset="0"/>
              </a:rPr>
              <a:t>(TEMP LOC)</a:t>
            </a:r>
          </a:p>
          <a:p>
            <a:pPr algn="ctr">
              <a:defRPr/>
            </a:pPr>
            <a:r>
              <a:rPr lang="en-US" sz="2200" b="1" dirty="0">
                <a:latin typeface="Bookman Old Style" pitchFamily="18" charset="0"/>
              </a:rPr>
              <a:t>9</a:t>
            </a:r>
          </a:p>
          <a:p>
            <a:pPr algn="ctr">
              <a:defRPr/>
            </a:pPr>
            <a:r>
              <a:rPr lang="en-US" sz="2200" b="1" dirty="0">
                <a:latin typeface="Bookman Old Style" pitchFamily="18" charset="0"/>
              </a:rPr>
              <a:t>3</a:t>
            </a:r>
          </a:p>
          <a:p>
            <a:pPr algn="ctr">
              <a:defRPr/>
            </a:pPr>
            <a:endParaRPr lang="en-US" sz="2400" b="1" dirty="0">
              <a:latin typeface="Bookman Old Style" pitchFamily="18" charset="0"/>
            </a:endParaRPr>
          </a:p>
        </p:txBody>
      </p:sp>
      <p:sp>
        <p:nvSpPr>
          <p:cNvPr id="37931" name="TextBox 13"/>
          <p:cNvSpPr txBox="1">
            <a:spLocks noChangeArrowheads="1"/>
          </p:cNvSpPr>
          <p:nvPr/>
        </p:nvSpPr>
        <p:spPr bwMode="auto">
          <a:xfrm>
            <a:off x="5410200" y="6019800"/>
            <a:ext cx="2895600" cy="400050"/>
          </a:xfrm>
          <a:prstGeom prst="rect">
            <a:avLst/>
          </a:prstGeom>
          <a:noFill/>
          <a:ln w="9525">
            <a:noFill/>
            <a:miter lim="800000"/>
            <a:headEnd/>
            <a:tailEnd/>
          </a:ln>
        </p:spPr>
        <p:txBody>
          <a:bodyPr>
            <a:spAutoFit/>
          </a:bodyPr>
          <a:lstStyle/>
          <a:p>
            <a:r>
              <a:rPr lang="en-US" sz="2000" b="1"/>
              <a:t>LENGTH = 78 BYTES</a:t>
            </a:r>
            <a:r>
              <a:rPr lang="en-US"/>
              <a:t>.</a:t>
            </a:r>
          </a:p>
        </p:txBody>
      </p:sp>
      <p:sp>
        <p:nvSpPr>
          <p:cNvPr id="37932" name="TextBox 14"/>
          <p:cNvSpPr txBox="1">
            <a:spLocks noChangeArrowheads="1"/>
          </p:cNvSpPr>
          <p:nvPr/>
        </p:nvSpPr>
        <p:spPr bwMode="auto">
          <a:xfrm>
            <a:off x="5257800" y="2895600"/>
            <a:ext cx="2895600" cy="400050"/>
          </a:xfrm>
          <a:prstGeom prst="rect">
            <a:avLst/>
          </a:prstGeom>
          <a:noFill/>
          <a:ln w="9525">
            <a:noFill/>
            <a:miter lim="800000"/>
            <a:headEnd/>
            <a:tailEnd/>
          </a:ln>
        </p:spPr>
        <p:txBody>
          <a:bodyPr>
            <a:spAutoFit/>
          </a:bodyPr>
          <a:lstStyle/>
          <a:p>
            <a:r>
              <a:rPr lang="en-US" sz="2000" b="1"/>
              <a:t>LENGTH = 48 BYTES</a:t>
            </a:r>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3"/>
          </a:xfrm>
        </p:spPr>
        <p:txBody>
          <a:bodyPr>
            <a:normAutofit fontScale="90000"/>
          </a:bodyPr>
          <a:lstStyle/>
          <a:p>
            <a:pPr algn="ctr">
              <a:defRPr/>
            </a:pPr>
            <a:r>
              <a:rPr lang="en-US" sz="3200" b="1" dirty="0">
                <a:solidFill>
                  <a:srgbClr val="FF0000"/>
                </a:solidFill>
                <a:latin typeface="Bookman Old Style" pitchFamily="18" charset="0"/>
              </a:rPr>
              <a:t>5.RELOCATING LOADER(Cont…3)</a:t>
            </a:r>
            <a:endParaRPr lang="en-US" dirty="0"/>
          </a:p>
        </p:txBody>
      </p:sp>
      <p:sp>
        <p:nvSpPr>
          <p:cNvPr id="38915" name="Content Placeholder 2"/>
          <p:cNvSpPr>
            <a:spLocks noGrp="1"/>
          </p:cNvSpPr>
          <p:nvPr>
            <p:ph sz="quarter" idx="1"/>
          </p:nvPr>
        </p:nvSpPr>
        <p:spPr>
          <a:xfrm>
            <a:off x="304800" y="762000"/>
            <a:ext cx="8610600" cy="5638800"/>
          </a:xfrm>
        </p:spPr>
        <p:txBody>
          <a:bodyPr/>
          <a:lstStyle/>
          <a:p>
            <a:pPr>
              <a:defRPr/>
            </a:pPr>
            <a:r>
              <a:rPr lang="en-US" b="1" dirty="0">
                <a:latin typeface="Bookman Old Style" pitchFamily="18" charset="0"/>
              </a:rPr>
              <a:t>Drawbacks ::</a:t>
            </a:r>
          </a:p>
          <a:p>
            <a:pPr marL="457200" indent="-457200" algn="just">
              <a:buFont typeface="+mj-lt"/>
              <a:buAutoNum type="arabicParenR"/>
              <a:defRPr/>
            </a:pPr>
            <a:r>
              <a:rPr lang="en-US" dirty="0">
                <a:latin typeface="Bookman Old Style" pitchFamily="18" charset="0"/>
              </a:rPr>
              <a:t>The transfer vector linkage is only useful for transfers &amp; is not well situated for loading or storing external data(data located in another procedure segments).</a:t>
            </a:r>
          </a:p>
          <a:p>
            <a:pPr marL="457200" indent="-457200" algn="just">
              <a:buFont typeface="+mj-lt"/>
              <a:buAutoNum type="arabicParenR"/>
              <a:defRPr/>
            </a:pPr>
            <a:r>
              <a:rPr lang="en-US" dirty="0">
                <a:latin typeface="Bookman Old Style" pitchFamily="18" charset="0"/>
              </a:rPr>
              <a:t>The  transfer vector increases the size of the object program in  memory.</a:t>
            </a:r>
          </a:p>
          <a:p>
            <a:pPr marL="457200" indent="-457200" algn="just">
              <a:buFont typeface="+mj-lt"/>
              <a:buAutoNum type="arabicParenR"/>
              <a:defRPr/>
            </a:pPr>
            <a:endParaRPr lang="en-US" dirty="0"/>
          </a:p>
        </p:txBody>
      </p:sp>
      <p:sp>
        <p:nvSpPr>
          <p:cNvPr id="4" name="Slide Number Placeholder 3"/>
          <p:cNvSpPr>
            <a:spLocks noGrp="1"/>
          </p:cNvSpPr>
          <p:nvPr>
            <p:ph type="sldNum" sz="quarter" idx="11"/>
          </p:nvPr>
        </p:nvSpPr>
        <p:spPr/>
        <p:txBody>
          <a:bodyPr/>
          <a:lstStyle/>
          <a:p>
            <a:pPr>
              <a:defRPr/>
            </a:pPr>
            <a:fld id="{37C95592-7F4A-469A-A8BB-981C912A5E6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3"/>
          </a:xfrm>
        </p:spPr>
        <p:txBody>
          <a:bodyPr/>
          <a:lstStyle/>
          <a:p>
            <a:pPr algn="ctr">
              <a:defRPr/>
            </a:pPr>
            <a:r>
              <a:rPr lang="en-US" sz="3200" b="1" dirty="0">
                <a:solidFill>
                  <a:srgbClr val="FF0000"/>
                </a:solidFill>
                <a:latin typeface="Bookman Old Style" pitchFamily="18" charset="0"/>
              </a:rPr>
              <a:t>6. DIRECT-LINKING LOADER(cont…1)</a:t>
            </a:r>
            <a:endParaRPr lang="en-US" dirty="0"/>
          </a:p>
        </p:txBody>
      </p:sp>
      <p:sp>
        <p:nvSpPr>
          <p:cNvPr id="40963" name="Content Placeholder 2"/>
          <p:cNvSpPr>
            <a:spLocks noGrp="1"/>
          </p:cNvSpPr>
          <p:nvPr>
            <p:ph sz="quarter" idx="1"/>
          </p:nvPr>
        </p:nvSpPr>
        <p:spPr>
          <a:xfrm>
            <a:off x="152400" y="2514600"/>
            <a:ext cx="8534400" cy="4038600"/>
          </a:xfrm>
        </p:spPr>
        <p:txBody>
          <a:bodyPr>
            <a:normAutofit fontScale="92500" lnSpcReduction="20000"/>
          </a:bodyPr>
          <a:lstStyle/>
          <a:p>
            <a:pPr algn="just"/>
            <a:r>
              <a:rPr lang="en-US"/>
              <a:t>ESD – External Symbol dictionary.</a:t>
            </a:r>
          </a:p>
          <a:p>
            <a:pPr algn="just"/>
            <a:r>
              <a:rPr lang="en-US"/>
              <a:t>TXT – Text (contains actual assembled program). </a:t>
            </a:r>
          </a:p>
          <a:p>
            <a:pPr algn="just"/>
            <a:r>
              <a:rPr lang="en-US"/>
              <a:t>RLD  - Relocation &amp; Linkage Directory. – contains information about those locations in the program whose contents depends on the address at which the program is placed. These information are::</a:t>
            </a:r>
          </a:p>
          <a:p>
            <a:pPr algn="just"/>
            <a:r>
              <a:rPr lang="en-US"/>
              <a:t>Location of each constant that needs to be changed due to relocation.</a:t>
            </a:r>
          </a:p>
          <a:p>
            <a:pPr algn="just"/>
            <a:r>
              <a:rPr lang="en-US"/>
              <a:t>By what it has to be changed.</a:t>
            </a:r>
          </a:p>
          <a:p>
            <a:pPr algn="just"/>
            <a:r>
              <a:rPr lang="en-US"/>
              <a:t>The operation to be performed.</a:t>
            </a:r>
          </a:p>
        </p:txBody>
      </p:sp>
      <p:sp>
        <p:nvSpPr>
          <p:cNvPr id="4" name="Slide Number Placeholder 3"/>
          <p:cNvSpPr>
            <a:spLocks noGrp="1"/>
          </p:cNvSpPr>
          <p:nvPr>
            <p:ph type="sldNum" sz="quarter" idx="11"/>
          </p:nvPr>
        </p:nvSpPr>
        <p:spPr/>
        <p:txBody>
          <a:bodyPr/>
          <a:lstStyle/>
          <a:p>
            <a:pPr>
              <a:defRPr/>
            </a:pPr>
            <a:fld id="{A41B89FF-3C06-4CB7-AE48-2640C2BC4744}" type="slidenum">
              <a:rPr lang="en-US" smtClean="0"/>
              <a:pPr>
                <a:defRPr/>
              </a:pPr>
              <a:t>27</a:t>
            </a:fld>
            <a:endParaRPr lang="en-US"/>
          </a:p>
        </p:txBody>
      </p:sp>
      <p:sp>
        <p:nvSpPr>
          <p:cNvPr id="6" name="Bevel 5"/>
          <p:cNvSpPr/>
          <p:nvPr/>
        </p:nvSpPr>
        <p:spPr>
          <a:xfrm>
            <a:off x="1143000" y="1295400"/>
            <a:ext cx="1828800" cy="762000"/>
          </a:xfrm>
          <a:prstGeom prst="bevel">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200" b="1" dirty="0">
                <a:latin typeface="Bookman Old Style" pitchFamily="18" charset="0"/>
              </a:rPr>
              <a:t>ESD</a:t>
            </a:r>
          </a:p>
        </p:txBody>
      </p:sp>
      <p:sp>
        <p:nvSpPr>
          <p:cNvPr id="7" name="Bevel 6"/>
          <p:cNvSpPr/>
          <p:nvPr/>
        </p:nvSpPr>
        <p:spPr>
          <a:xfrm>
            <a:off x="2590800" y="1066800"/>
            <a:ext cx="1905000" cy="762000"/>
          </a:xfrm>
          <a:prstGeom prst="bevel">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200" b="1" dirty="0">
                <a:latin typeface="Bookman Old Style" pitchFamily="18" charset="0"/>
              </a:rPr>
              <a:t>TXT</a:t>
            </a:r>
          </a:p>
        </p:txBody>
      </p:sp>
      <p:sp>
        <p:nvSpPr>
          <p:cNvPr id="8" name="Bevel 7"/>
          <p:cNvSpPr/>
          <p:nvPr/>
        </p:nvSpPr>
        <p:spPr>
          <a:xfrm>
            <a:off x="5486400" y="609600"/>
            <a:ext cx="1828800" cy="762000"/>
          </a:xfrm>
          <a:prstGeom prst="bevel">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200" b="1" dirty="0">
                <a:latin typeface="Bookman Old Style" pitchFamily="18" charset="0"/>
              </a:rPr>
              <a:t>END</a:t>
            </a:r>
          </a:p>
        </p:txBody>
      </p:sp>
      <p:sp>
        <p:nvSpPr>
          <p:cNvPr id="10" name="Bevel 9"/>
          <p:cNvSpPr/>
          <p:nvPr/>
        </p:nvSpPr>
        <p:spPr>
          <a:xfrm>
            <a:off x="4191000" y="838200"/>
            <a:ext cx="1600200" cy="762000"/>
          </a:xfrm>
          <a:prstGeom prst="bevel">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200" b="1" dirty="0">
                <a:latin typeface="Bookman Old Style" pitchFamily="18" charset="0"/>
              </a:rPr>
              <a:t>RLD</a:t>
            </a:r>
          </a:p>
        </p:txBody>
      </p:sp>
      <p:sp>
        <p:nvSpPr>
          <p:cNvPr id="11" name="TextBox 10"/>
          <p:cNvSpPr txBox="1"/>
          <p:nvPr/>
        </p:nvSpPr>
        <p:spPr>
          <a:xfrm flipH="1">
            <a:off x="0" y="2057400"/>
            <a:ext cx="9144000" cy="461963"/>
          </a:xfrm>
          <a:prstGeom prst="rect">
            <a:avLst/>
          </a:prstGeom>
          <a:noFill/>
        </p:spPr>
        <p:txBody>
          <a:bodyPr>
            <a:spAutoFit/>
          </a:bodyPr>
          <a:lstStyle/>
          <a:p>
            <a:pPr>
              <a:defRPr/>
            </a:pPr>
            <a:r>
              <a:rPr lang="en-US" sz="2400" b="1" dirty="0">
                <a:solidFill>
                  <a:schemeClr val="accent3">
                    <a:lumMod val="50000"/>
                  </a:schemeClr>
                </a:solidFill>
                <a:latin typeface="Bookman Old Style" pitchFamily="18" charset="0"/>
              </a:rPr>
              <a:t>FIG: - OBJECT DESK FOR A DIRECT LINKING LOADER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pPr algn="ctr">
              <a:defRPr/>
            </a:pPr>
            <a:r>
              <a:rPr lang="en-US" sz="3200" b="1" dirty="0">
                <a:solidFill>
                  <a:srgbClr val="FF0000"/>
                </a:solidFill>
                <a:latin typeface="Bookman Old Style" pitchFamily="18" charset="0"/>
              </a:rPr>
              <a:t> DIRECT-LINKING LOADER(cont…2)</a:t>
            </a:r>
            <a:endParaRPr lang="en-US" sz="3200" dirty="0"/>
          </a:p>
        </p:txBody>
      </p:sp>
      <p:sp>
        <p:nvSpPr>
          <p:cNvPr id="3" name="Content Placeholder 2"/>
          <p:cNvSpPr>
            <a:spLocks noGrp="1"/>
          </p:cNvSpPr>
          <p:nvPr>
            <p:ph sz="quarter" idx="1"/>
          </p:nvPr>
        </p:nvSpPr>
        <p:spPr>
          <a:xfrm>
            <a:off x="228600" y="685800"/>
            <a:ext cx="8686800" cy="5943600"/>
          </a:xfrm>
        </p:spPr>
        <p:txBody>
          <a:bodyPr>
            <a:normAutofit fontScale="92500" lnSpcReduction="20000"/>
          </a:bodyPr>
          <a:lstStyle/>
          <a:p>
            <a:pPr>
              <a:defRPr/>
            </a:pPr>
            <a:r>
              <a:rPr lang="en-US" b="1" dirty="0"/>
              <a:t>ADVATAGES::</a:t>
            </a:r>
          </a:p>
          <a:p>
            <a:pPr marL="457200" indent="-228600" algn="just">
              <a:buFont typeface="+mj-lt"/>
              <a:buAutoNum type="arabicParenR"/>
              <a:defRPr/>
            </a:pPr>
            <a:r>
              <a:rPr lang="en-US" dirty="0"/>
              <a:t>It allows the programmer multiple procedure &amp; data segments.</a:t>
            </a:r>
          </a:p>
          <a:p>
            <a:pPr marL="457200" indent="-228600" algn="just">
              <a:buFont typeface="+mj-lt"/>
              <a:buAutoNum type="arabicParenR"/>
              <a:defRPr/>
            </a:pPr>
            <a:r>
              <a:rPr lang="en-US" dirty="0"/>
              <a:t>Complete freedom for the programmer to refer the data in other segments.</a:t>
            </a:r>
          </a:p>
          <a:p>
            <a:pPr marL="457200" indent="-228600" algn="just">
              <a:buFont typeface="+mj-lt"/>
              <a:buAutoNum type="arabicParenR"/>
              <a:defRPr/>
            </a:pPr>
            <a:r>
              <a:rPr lang="en-US" dirty="0"/>
              <a:t>Provides flexibility in intersegment referencing &amp; accessing ability.</a:t>
            </a:r>
          </a:p>
          <a:p>
            <a:pPr marL="457200" indent="-228600" algn="just">
              <a:buFont typeface="+mj-lt"/>
              <a:buAutoNum type="arabicParenR"/>
              <a:defRPr/>
            </a:pPr>
            <a:r>
              <a:rPr lang="en-US" dirty="0"/>
              <a:t>Allows independent translations of the programs.</a:t>
            </a:r>
          </a:p>
          <a:p>
            <a:pPr>
              <a:defRPr/>
            </a:pPr>
            <a:r>
              <a:rPr lang="en-US" b="1" dirty="0"/>
              <a:t>DISADVATAGES::</a:t>
            </a:r>
          </a:p>
          <a:p>
            <a:pPr marL="457200" indent="-228600" algn="just">
              <a:buFont typeface="+mj-lt"/>
              <a:buAutoNum type="arabicParenR"/>
              <a:defRPr/>
            </a:pPr>
            <a:r>
              <a:rPr lang="en-US" dirty="0"/>
              <a:t>It is necessary to allocate, relocate, link &amp; load all of the subroutines each time in order to execute a program.</a:t>
            </a:r>
          </a:p>
          <a:p>
            <a:pPr marL="457200" indent="-228600" algn="just">
              <a:buFont typeface="+mj-lt"/>
              <a:buAutoNum type="arabicParenR"/>
              <a:defRPr/>
            </a:pPr>
            <a:r>
              <a:rPr lang="en-US" dirty="0"/>
              <a:t>These loading are Time-consuming.</a:t>
            </a:r>
          </a:p>
          <a:p>
            <a:pPr marL="457200" indent="-228600" algn="just">
              <a:buFont typeface="+mj-lt"/>
              <a:buAutoNum type="arabicParenR"/>
              <a:defRPr/>
            </a:pPr>
            <a:r>
              <a:rPr lang="en-US" dirty="0"/>
              <a:t>Although loader is smaller than assembler,                     it occupies some memory space.</a:t>
            </a:r>
          </a:p>
        </p:txBody>
      </p:sp>
      <p:sp>
        <p:nvSpPr>
          <p:cNvPr id="4" name="Slide Number Placeholder 3"/>
          <p:cNvSpPr>
            <a:spLocks noGrp="1"/>
          </p:cNvSpPr>
          <p:nvPr>
            <p:ph type="sldNum" sz="quarter" idx="11"/>
          </p:nvPr>
        </p:nvSpPr>
        <p:spPr/>
        <p:txBody>
          <a:bodyPr/>
          <a:lstStyle/>
          <a:p>
            <a:pPr>
              <a:defRPr/>
            </a:pPr>
            <a:fld id="{DD558EA1-2602-4939-A3CC-6956AB3E8855}"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3"/>
          </a:xfrm>
        </p:spPr>
        <p:txBody>
          <a:bodyPr/>
          <a:lstStyle/>
          <a:p>
            <a:pPr algn="ctr">
              <a:defRPr/>
            </a:pPr>
            <a:r>
              <a:rPr lang="en-US" sz="2800" b="1" dirty="0">
                <a:solidFill>
                  <a:srgbClr val="FF0000"/>
                </a:solidFill>
                <a:latin typeface="Bookman Old Style" pitchFamily="18" charset="0"/>
              </a:rPr>
              <a:t>OTHER LOADING SCHEMES</a:t>
            </a:r>
            <a:endParaRPr lang="en-US" dirty="0"/>
          </a:p>
        </p:txBody>
      </p:sp>
      <p:sp>
        <p:nvSpPr>
          <p:cNvPr id="3" name="Content Placeholder 2"/>
          <p:cNvSpPr>
            <a:spLocks noGrp="1"/>
          </p:cNvSpPr>
          <p:nvPr>
            <p:ph sz="quarter" idx="1"/>
          </p:nvPr>
        </p:nvSpPr>
        <p:spPr>
          <a:xfrm>
            <a:off x="304800" y="457200"/>
            <a:ext cx="8839200" cy="6400800"/>
          </a:xfrm>
        </p:spPr>
        <p:txBody>
          <a:bodyPr>
            <a:normAutofit fontScale="92500"/>
          </a:bodyPr>
          <a:lstStyle/>
          <a:p>
            <a:pPr algn="just">
              <a:defRPr/>
            </a:pPr>
            <a:r>
              <a:rPr lang="en-US" dirty="0"/>
              <a:t>These includes Binders, linking loaders, Overlays &amp; Dynamic loaders.</a:t>
            </a:r>
          </a:p>
          <a:p>
            <a:pPr algn="just">
              <a:defRPr/>
            </a:pPr>
            <a:r>
              <a:rPr lang="en-US" b="1" dirty="0">
                <a:solidFill>
                  <a:srgbClr val="F64812"/>
                </a:solidFill>
                <a:latin typeface="Bookman Old Style" pitchFamily="18" charset="0"/>
              </a:rPr>
              <a:t>Binders:: </a:t>
            </a:r>
            <a:r>
              <a:rPr lang="en-US" dirty="0"/>
              <a:t>- A Binder is a program that performs the same functions as that of a direct-linking loader in binding subroutines together, but rather than placing the relocated &amp; linked text directly into memory, it outputs the text as a file or a card deck.</a:t>
            </a:r>
          </a:p>
          <a:p>
            <a:pPr algn="just">
              <a:defRPr/>
            </a:pPr>
            <a:r>
              <a:rPr lang="en-US" dirty="0"/>
              <a:t>This o/p file to be loaded is called as “load-module”.</a:t>
            </a:r>
          </a:p>
          <a:p>
            <a:pPr algn="just">
              <a:defRPr/>
            </a:pPr>
            <a:r>
              <a:rPr lang="en-US" dirty="0"/>
              <a:t>The functions of binders are ::</a:t>
            </a:r>
            <a:endParaRPr lang="en-US" dirty="0">
              <a:latin typeface="Bookman Old Style" pitchFamily="18" charset="0"/>
            </a:endParaRPr>
          </a:p>
          <a:p>
            <a:pPr marL="800100" lvl="2" indent="-342900" algn="just">
              <a:spcBef>
                <a:spcPts val="600"/>
              </a:spcBef>
              <a:buClr>
                <a:schemeClr val="accent1"/>
              </a:buClr>
              <a:buSzPct val="70000"/>
              <a:buFont typeface="Wingdings" pitchFamily="2" charset="2"/>
              <a:buChar char="Ø"/>
              <a:defRPr/>
            </a:pPr>
            <a:r>
              <a:rPr lang="en-US" dirty="0">
                <a:latin typeface="Bookman Old Style" pitchFamily="18" charset="0"/>
              </a:rPr>
              <a:t>Allocation, Relocation, Linking &amp; Loading.</a:t>
            </a:r>
          </a:p>
          <a:p>
            <a:pPr algn="just">
              <a:defRPr/>
            </a:pPr>
            <a:r>
              <a:rPr lang="en-US" dirty="0"/>
              <a:t>There are 2 major classes of Binders::</a:t>
            </a:r>
          </a:p>
          <a:p>
            <a:pPr lvl="3" algn="just">
              <a:defRPr/>
            </a:pPr>
            <a:r>
              <a:rPr lang="en-US" sz="2400" dirty="0">
                <a:latin typeface="Bookman Old Style" pitchFamily="18" charset="0"/>
              </a:rPr>
              <a:t>Core – image module.( fast &amp; simple)</a:t>
            </a:r>
          </a:p>
          <a:p>
            <a:pPr lvl="3" algn="just">
              <a:defRPr/>
            </a:pPr>
            <a:r>
              <a:rPr lang="en-US" sz="2400" dirty="0">
                <a:latin typeface="Bookman Old Style" pitchFamily="18" charset="0"/>
              </a:rPr>
              <a:t>Linkage Editor.(complex)</a:t>
            </a:r>
          </a:p>
          <a:p>
            <a:pPr algn="just">
              <a:buFont typeface="Wingdings" pitchFamily="2" charset="2"/>
              <a:buNone/>
              <a:defRPr/>
            </a:pPr>
            <a:endParaRPr lang="en-US" dirty="0"/>
          </a:p>
          <a:p>
            <a:pPr algn="just">
              <a:defRPr/>
            </a:pPr>
            <a:endParaRPr lang="en-US" dirty="0"/>
          </a:p>
          <a:p>
            <a:pPr marL="457200" lvl="2" algn="just">
              <a:buClr>
                <a:schemeClr val="tx1"/>
              </a:buClr>
              <a:buFont typeface="Wingdings" pitchFamily="2" charset="2"/>
              <a:buChar char="Ø"/>
              <a:defRPr/>
            </a:pPr>
            <a:endParaRPr lang="en-US" dirty="0"/>
          </a:p>
        </p:txBody>
      </p:sp>
      <p:sp>
        <p:nvSpPr>
          <p:cNvPr id="4" name="Slide Number Placeholder 3"/>
          <p:cNvSpPr>
            <a:spLocks noGrp="1"/>
          </p:cNvSpPr>
          <p:nvPr>
            <p:ph type="sldNum" sz="quarter" idx="11"/>
          </p:nvPr>
        </p:nvSpPr>
        <p:spPr/>
        <p:txBody>
          <a:bodyPr/>
          <a:lstStyle/>
          <a:p>
            <a:pPr>
              <a:defRPr/>
            </a:pPr>
            <a:fld id="{676A51F1-BB3D-40D6-8418-E90EB431300C}"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67600" cy="710952"/>
          </a:xfrm>
        </p:spPr>
        <p:txBody>
          <a:bodyPr>
            <a:normAutofit/>
          </a:bodyPr>
          <a:lstStyle/>
          <a:p>
            <a:r>
              <a:rPr lang="en-US" sz="3200" dirty="0"/>
              <a:t>Fundamental process of Loaders</a:t>
            </a:r>
            <a:endParaRPr lang="en-IN" sz="3200" dirty="0"/>
          </a:p>
        </p:txBody>
      </p:sp>
      <p:sp>
        <p:nvSpPr>
          <p:cNvPr id="3" name="Content Placeholder 2"/>
          <p:cNvSpPr>
            <a:spLocks noGrp="1"/>
          </p:cNvSpPr>
          <p:nvPr>
            <p:ph sz="quarter" idx="1"/>
          </p:nvPr>
        </p:nvSpPr>
        <p:spPr>
          <a:xfrm>
            <a:off x="457200" y="1196752"/>
            <a:ext cx="7467600" cy="5277200"/>
          </a:xfrm>
        </p:spPr>
        <p:txBody>
          <a:bodyPr>
            <a:normAutofit fontScale="92500" lnSpcReduction="10000"/>
          </a:bodyPr>
          <a:lstStyle/>
          <a:p>
            <a:r>
              <a:rPr lang="en-US" sz="2600" b="1" dirty="0"/>
              <a:t>Allocation : </a:t>
            </a:r>
            <a:r>
              <a:rPr lang="en-IN" sz="2600" dirty="0"/>
              <a:t>the space for program is allocated in the main memory, by calculating the size of the program.</a:t>
            </a:r>
          </a:p>
          <a:p>
            <a:pPr>
              <a:buNone/>
            </a:pPr>
            <a:endParaRPr lang="en-IN" sz="2600" dirty="0"/>
          </a:p>
          <a:p>
            <a:r>
              <a:rPr lang="en-IN" sz="2600" b="1" dirty="0"/>
              <a:t>Loading</a:t>
            </a:r>
            <a:r>
              <a:rPr lang="en-IN" sz="2600" dirty="0"/>
              <a:t> – brings the object program into memory for execution. </a:t>
            </a:r>
          </a:p>
          <a:p>
            <a:pPr>
              <a:buNone/>
            </a:pPr>
            <a:endParaRPr lang="en-IN" sz="2600" dirty="0"/>
          </a:p>
          <a:p>
            <a:r>
              <a:rPr lang="en-IN" sz="2600" b="1" dirty="0"/>
              <a:t>Relocation</a:t>
            </a:r>
            <a:r>
              <a:rPr lang="en-IN" sz="2600" dirty="0"/>
              <a:t> – modifies the object program so that it can be loaded at an address different from the location originally specified.</a:t>
            </a:r>
          </a:p>
          <a:p>
            <a:endParaRPr lang="en-US" sz="2600" dirty="0"/>
          </a:p>
          <a:p>
            <a:r>
              <a:rPr lang="en-US" sz="2600" b="1" dirty="0"/>
              <a:t>Linking</a:t>
            </a:r>
            <a:r>
              <a:rPr lang="en-US" sz="2600" dirty="0"/>
              <a:t>, which combines two or more separate object programs and supplies the necessary information.</a:t>
            </a:r>
            <a:endParaRPr lang="en-IN" sz="2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Loading</a:t>
            </a:r>
            <a:r>
              <a:rPr lang="en-US" dirty="0"/>
              <a:t> </a:t>
            </a:r>
            <a:r>
              <a:rPr lang="en-US" b="1" dirty="0"/>
              <a:t>overlays</a:t>
            </a:r>
            <a:endParaRPr lang="en-US" dirty="0"/>
          </a:p>
        </p:txBody>
      </p:sp>
      <p:sp>
        <p:nvSpPr>
          <p:cNvPr id="3" name="Content Placeholder 2"/>
          <p:cNvSpPr>
            <a:spLocks noGrp="1"/>
          </p:cNvSpPr>
          <p:nvPr>
            <p:ph idx="1"/>
          </p:nvPr>
        </p:nvSpPr>
        <p:spPr/>
        <p:txBody>
          <a:bodyPr/>
          <a:lstStyle/>
          <a:p>
            <a:pPr lvl="0"/>
            <a:r>
              <a:rPr lang="en-US" dirty="0"/>
              <a:t>Each of the previous loader schemes assume that all of the subroutines are loaded into core at the same time.  It the total amount of memory available is less than memory required by all needed subroutines, then there will be trouble.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Solution to above problem can be- </a:t>
            </a:r>
            <a:br>
              <a:rPr lang="en-US" dirty="0"/>
            </a:br>
            <a:endParaRPr lang="en-US" dirty="0"/>
          </a:p>
        </p:txBody>
      </p:sp>
      <p:sp>
        <p:nvSpPr>
          <p:cNvPr id="3" name="Content Placeholder 2"/>
          <p:cNvSpPr>
            <a:spLocks noGrp="1"/>
          </p:cNvSpPr>
          <p:nvPr>
            <p:ph idx="1"/>
          </p:nvPr>
        </p:nvSpPr>
        <p:spPr/>
        <p:txBody>
          <a:bodyPr/>
          <a:lstStyle/>
          <a:p>
            <a:pPr lvl="0"/>
            <a:r>
              <a:rPr lang="en-US" dirty="0"/>
              <a:t>Some hardware techniques like paging and segmentation are used  to solve this problem </a:t>
            </a:r>
          </a:p>
          <a:p>
            <a:pPr lvl="0"/>
            <a:r>
              <a:rPr lang="en-US" dirty="0"/>
              <a:t>There is loading scheme called as dynamic loading which is also available to solve above problem.</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Usually different subroutines are needed at different times.  E.g. PASS1 &amp; PASS2  of assembler are mutually exclusive.  Both can be loaded one after another, need not to be loaded at the same time.</a:t>
            </a:r>
          </a:p>
          <a:p>
            <a:pPr lvl="0"/>
            <a:r>
              <a:rPr lang="en-US" dirty="0"/>
              <a:t>By determining which subroutines call another, which are exclusive , we can produce an overlay structure, that will help to use memory economically.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214313"/>
            <a:ext cx="9324975" cy="6429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420888"/>
            <a:ext cx="7467600" cy="1143000"/>
          </a:xfrm>
        </p:spPr>
        <p:txBody>
          <a:bodyPr/>
          <a:lstStyle/>
          <a:p>
            <a:r>
              <a:rPr lang="en-US" dirty="0"/>
              <a:t>How does loader gets loaded  </a:t>
            </a:r>
            <a:r>
              <a:rPr lang="en-US" sz="4000" b="1" dirty="0"/>
              <a:t>?</a:t>
            </a:r>
            <a:endParaRPr lang="en-IN" sz="4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20888"/>
            <a:ext cx="7467600" cy="1143000"/>
          </a:xfrm>
        </p:spPr>
        <p:txBody>
          <a:bodyPr/>
          <a:lstStyle/>
          <a:p>
            <a:r>
              <a:rPr lang="en-US" sz="2800" dirty="0"/>
              <a:t>Answer</a:t>
            </a:r>
            <a:r>
              <a:rPr lang="en-US" dirty="0"/>
              <a:t>:  </a:t>
            </a:r>
            <a:r>
              <a:rPr lang="en-US" b="1" dirty="0"/>
              <a:t>Bootstrap Loader</a:t>
            </a:r>
            <a:endParaRPr lang="en-IN" b="1" dirty="0"/>
          </a:p>
        </p:txBody>
      </p:sp>
      <p:sp>
        <p:nvSpPr>
          <p:cNvPr id="4" name="Content Placeholder 2"/>
          <p:cNvSpPr>
            <a:spLocks noGrp="1"/>
          </p:cNvSpPr>
          <p:nvPr>
            <p:ph sz="quarter" idx="1"/>
          </p:nvPr>
        </p:nvSpPr>
        <p:spPr>
          <a:xfrm>
            <a:off x="251520" y="4221088"/>
            <a:ext cx="8280920" cy="2252864"/>
          </a:xfrm>
        </p:spPr>
        <p:txBody>
          <a:bodyPr>
            <a:normAutofit/>
          </a:bodyPr>
          <a:lstStyle/>
          <a:p>
            <a:pPr>
              <a:buNone/>
            </a:pPr>
            <a:r>
              <a:rPr lang="en-IN" sz="2800" dirty="0">
                <a:latin typeface="Times New Roman" pitchFamily="18" charset="0"/>
                <a:cs typeface="Times New Roman" pitchFamily="18" charset="0"/>
              </a:rPr>
              <a:t>    A </a:t>
            </a:r>
            <a:r>
              <a:rPr lang="en-IN" sz="2800" b="1" dirty="0">
                <a:latin typeface="Times New Roman" pitchFamily="18" charset="0"/>
                <a:cs typeface="Times New Roman" pitchFamily="18" charset="0"/>
              </a:rPr>
              <a:t>boot</a:t>
            </a:r>
            <a:r>
              <a:rPr lang="en-IN" sz="2800" dirty="0">
                <a:latin typeface="Times New Roman" pitchFamily="18" charset="0"/>
                <a:cs typeface="Times New Roman" pitchFamily="18" charset="0"/>
              </a:rPr>
              <a:t>strap loader is a computer program that loads the main operating system or runtime environment for the computer after completion of self-tests.</a:t>
            </a:r>
            <a:endParaRPr lang="en-IN" sz="2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Loaders</a:t>
            </a:r>
          </a:p>
        </p:txBody>
      </p:sp>
      <p:sp>
        <p:nvSpPr>
          <p:cNvPr id="3" name="Content Placeholder 2"/>
          <p:cNvSpPr>
            <a:spLocks noGrp="1"/>
          </p:cNvSpPr>
          <p:nvPr>
            <p:ph idx="1"/>
          </p:nvPr>
        </p:nvSpPr>
        <p:spPr/>
        <p:txBody>
          <a:bodyPr/>
          <a:lstStyle/>
          <a:p>
            <a:r>
              <a:rPr lang="en-US" dirty="0"/>
              <a:t>Loader is a program which accepts the object program decks and prepares these programs for execution by the computer and initiates the execution</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loader must perform the following functions</a:t>
            </a:r>
            <a:br>
              <a:rPr lang="en-US" dirty="0"/>
            </a:br>
            <a:endParaRPr lang="en-US" dirty="0"/>
          </a:p>
        </p:txBody>
      </p:sp>
      <p:sp>
        <p:nvSpPr>
          <p:cNvPr id="3" name="Content Placeholder 2"/>
          <p:cNvSpPr>
            <a:spLocks noGrp="1"/>
          </p:cNvSpPr>
          <p:nvPr>
            <p:ph idx="1"/>
          </p:nvPr>
        </p:nvSpPr>
        <p:spPr/>
        <p:txBody>
          <a:bodyPr>
            <a:normAutofit lnSpcReduction="10000"/>
          </a:bodyPr>
          <a:lstStyle/>
          <a:p>
            <a:pPr marL="550926" indent="-514350">
              <a:buFont typeface="+mj-lt"/>
              <a:buAutoNum type="arabicPeriod"/>
            </a:pPr>
            <a:r>
              <a:rPr lang="en-US" dirty="0"/>
              <a:t>Allocate space in memory for the program(Allocation)</a:t>
            </a:r>
          </a:p>
          <a:p>
            <a:pPr marL="550926" indent="-514350">
              <a:buFont typeface="+mj-lt"/>
              <a:buAutoNum type="arabicPeriod"/>
            </a:pPr>
            <a:r>
              <a:rPr lang="en-US" dirty="0"/>
              <a:t>Resolve  symbolic references between object decks(Linking)</a:t>
            </a:r>
          </a:p>
          <a:p>
            <a:pPr marL="550926" indent="-514350">
              <a:buFont typeface="+mj-lt"/>
              <a:buAutoNum type="arabicPeriod"/>
            </a:pPr>
            <a:r>
              <a:rPr lang="en-US" dirty="0"/>
              <a:t>Adjust all address dependent locations, such as address constants, to corresponds to the allocated space (Relocation)</a:t>
            </a:r>
          </a:p>
          <a:p>
            <a:pPr marL="550926" indent="-514350">
              <a:buFont typeface="+mj-lt"/>
              <a:buAutoNum type="arabicPeriod"/>
            </a:pPr>
            <a:r>
              <a:rPr lang="en-US" dirty="0"/>
              <a:t>Physically place the machine instruction and data in memory(Loading)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Loader</a:t>
            </a:r>
          </a:p>
        </p:txBody>
      </p:sp>
      <p:sp>
        <p:nvSpPr>
          <p:cNvPr id="3" name="Content Placeholder 2"/>
          <p:cNvSpPr>
            <a:spLocks noGrp="1"/>
          </p:cNvSpPr>
          <p:nvPr>
            <p:ph idx="1"/>
          </p:nvPr>
        </p:nvSpPr>
        <p:spPr>
          <a:xfrm>
            <a:off x="457200" y="1600200"/>
            <a:ext cx="7467600" cy="4876800"/>
          </a:xfrm>
        </p:spPr>
        <p:txBody>
          <a:bodyPr>
            <a:normAutofit fontScale="850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r>
              <a:rPr lang="en-US" dirty="0"/>
              <a:t>				</a:t>
            </a:r>
          </a:p>
          <a:p>
            <a:pPr>
              <a:buNone/>
            </a:pPr>
            <a:r>
              <a:rPr lang="en-US" dirty="0"/>
              <a:t>	</a:t>
            </a:r>
          </a:p>
          <a:p>
            <a:pPr>
              <a:buNone/>
            </a:pPr>
            <a:r>
              <a:rPr lang="en-US" dirty="0"/>
              <a:t>      					</a:t>
            </a:r>
            <a:r>
              <a:rPr lang="en-US" sz="2400" dirty="0"/>
              <a:t>Program Loaded in 				     memory ready for Execution</a:t>
            </a:r>
          </a:p>
        </p:txBody>
      </p:sp>
      <p:sp>
        <p:nvSpPr>
          <p:cNvPr id="4" name="Rectangle 3"/>
          <p:cNvSpPr/>
          <p:nvPr/>
        </p:nvSpPr>
        <p:spPr>
          <a:xfrm>
            <a:off x="304800" y="2438400"/>
            <a:ext cx="1905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6" name="Rectangle 5"/>
          <p:cNvSpPr/>
          <p:nvPr/>
        </p:nvSpPr>
        <p:spPr>
          <a:xfrm>
            <a:off x="228600" y="3962400"/>
            <a:ext cx="1905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sp>
        <p:nvSpPr>
          <p:cNvPr id="7" name="Rectangle 6"/>
          <p:cNvSpPr/>
          <p:nvPr/>
        </p:nvSpPr>
        <p:spPr>
          <a:xfrm>
            <a:off x="2971800" y="3124200"/>
            <a:ext cx="1905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Loader</a:t>
            </a:r>
          </a:p>
        </p:txBody>
      </p:sp>
      <p:sp>
        <p:nvSpPr>
          <p:cNvPr id="8" name="Rectangle 7"/>
          <p:cNvSpPr/>
          <p:nvPr/>
        </p:nvSpPr>
        <p:spPr>
          <a:xfrm>
            <a:off x="2895600" y="4876800"/>
            <a:ext cx="1905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Base</a:t>
            </a:r>
          </a:p>
        </p:txBody>
      </p:sp>
      <p:sp>
        <p:nvSpPr>
          <p:cNvPr id="9" name="Rectangle 8"/>
          <p:cNvSpPr/>
          <p:nvPr/>
        </p:nvSpPr>
        <p:spPr>
          <a:xfrm>
            <a:off x="5486400" y="2286000"/>
            <a:ext cx="1905000" cy="3276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a:t>
            </a:r>
          </a:p>
          <a:p>
            <a:pPr algn="ctr"/>
            <a:endParaRPr lang="en-US" dirty="0"/>
          </a:p>
          <a:p>
            <a:pPr algn="ctr"/>
            <a:r>
              <a:rPr lang="en-US" dirty="0"/>
              <a:t>B</a:t>
            </a:r>
          </a:p>
          <a:p>
            <a:pPr algn="ctr"/>
            <a:endParaRPr lang="en-US" dirty="0"/>
          </a:p>
        </p:txBody>
      </p:sp>
      <p:cxnSp>
        <p:nvCxnSpPr>
          <p:cNvPr id="11" name="Straight Connector 10"/>
          <p:cNvCxnSpPr/>
          <p:nvPr/>
        </p:nvCxnSpPr>
        <p:spPr>
          <a:xfrm>
            <a:off x="5486400" y="3124200"/>
            <a:ext cx="19050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9" idx="1"/>
            <a:endCxn id="9" idx="3"/>
          </p:cNvCxnSpPr>
          <p:nvPr/>
        </p:nvCxnSpPr>
        <p:spPr>
          <a:xfrm rot="10800000" flipH="1">
            <a:off x="5486400" y="3924300"/>
            <a:ext cx="19050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486400" y="4648200"/>
            <a:ext cx="19050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a:stCxn id="4" idx="3"/>
            <a:endCxn id="7" idx="1"/>
          </p:cNvCxnSpPr>
          <p:nvPr/>
        </p:nvCxnSpPr>
        <p:spPr>
          <a:xfrm>
            <a:off x="2209800" y="2743200"/>
            <a:ext cx="762000" cy="685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a:stCxn id="6" idx="3"/>
            <a:endCxn id="7" idx="1"/>
          </p:cNvCxnSpPr>
          <p:nvPr/>
        </p:nvCxnSpPr>
        <p:spPr>
          <a:xfrm flipV="1">
            <a:off x="2133600" y="3429000"/>
            <a:ext cx="838200" cy="838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a:endCxn id="8" idx="0"/>
          </p:cNvCxnSpPr>
          <p:nvPr/>
        </p:nvCxnSpPr>
        <p:spPr>
          <a:xfrm rot="16200000" flipH="1">
            <a:off x="3257550" y="4286250"/>
            <a:ext cx="11430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stCxn id="7" idx="3"/>
          </p:cNvCxnSpPr>
          <p:nvPr/>
        </p:nvCxnSpPr>
        <p:spPr>
          <a:xfrm>
            <a:off x="4876800" y="3429000"/>
            <a:ext cx="609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Loader Schemes</a:t>
            </a:r>
          </a:p>
        </p:txBody>
      </p:sp>
      <p:sp>
        <p:nvSpPr>
          <p:cNvPr id="3" name="Content Placeholder 2"/>
          <p:cNvSpPr>
            <a:spLocks noGrp="1"/>
          </p:cNvSpPr>
          <p:nvPr>
            <p:ph idx="1"/>
          </p:nvPr>
        </p:nvSpPr>
        <p:spPr/>
        <p:txBody>
          <a:bodyPr/>
          <a:lstStyle/>
          <a:p>
            <a:r>
              <a:rPr lang="en-US" dirty="0"/>
              <a:t>Compile-and-Go loader</a:t>
            </a:r>
          </a:p>
          <a:p>
            <a:r>
              <a:rPr lang="en-US" dirty="0"/>
              <a:t>General Loader Scheme</a:t>
            </a:r>
          </a:p>
          <a:p>
            <a:r>
              <a:rPr lang="en-US" dirty="0"/>
              <a:t>Absolute Loading scheme</a:t>
            </a:r>
          </a:p>
          <a:p>
            <a:r>
              <a:rPr lang="en-US" dirty="0"/>
              <a:t>Subroutine Linkages</a:t>
            </a:r>
          </a:p>
          <a:p>
            <a:r>
              <a:rPr lang="en-US" dirty="0"/>
              <a:t>Relocating Loaders</a:t>
            </a:r>
          </a:p>
          <a:p>
            <a:r>
              <a:rPr lang="en-US" dirty="0"/>
              <a:t>Direct Linking Loaders</a:t>
            </a:r>
          </a:p>
          <a:p>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TotalTime>
  <Words>2054</Words>
  <Application>Microsoft Office PowerPoint</Application>
  <PresentationFormat>On-screen Show (4:3)</PresentationFormat>
  <Paragraphs>316</Paragraphs>
  <Slides>33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Bookman Old Style</vt:lpstr>
      <vt:lpstr>Calibri</vt:lpstr>
      <vt:lpstr>Century Schoolbook</vt:lpstr>
      <vt:lpstr>Franklin Gothic Book</vt:lpstr>
      <vt:lpstr>Times New Roman</vt:lpstr>
      <vt:lpstr>Wingdings</vt:lpstr>
      <vt:lpstr>Wingdings 2</vt:lpstr>
      <vt:lpstr>Technic</vt:lpstr>
      <vt:lpstr>Oriel</vt:lpstr>
      <vt:lpstr>PowerPoint Presentation</vt:lpstr>
      <vt:lpstr>Loaders</vt:lpstr>
      <vt:lpstr>Fundamental process of Loaders</vt:lpstr>
      <vt:lpstr>How does loader gets loaded  ?</vt:lpstr>
      <vt:lpstr>Answer:  Bootstrap Loader</vt:lpstr>
      <vt:lpstr>Loaders</vt:lpstr>
      <vt:lpstr>The loader must perform the following functions </vt:lpstr>
      <vt:lpstr> Loader</vt:lpstr>
      <vt:lpstr>Loader Schemes</vt:lpstr>
      <vt:lpstr>Compile-and-Go Loader</vt:lpstr>
      <vt:lpstr>Compile and Go loader</vt:lpstr>
      <vt:lpstr>PowerPoint Presentation</vt:lpstr>
      <vt:lpstr>General Loading Scheme</vt:lpstr>
      <vt:lpstr>General Loader Scheme</vt:lpstr>
      <vt:lpstr>General Loading Scheme</vt:lpstr>
      <vt:lpstr>Absolute Loader</vt:lpstr>
      <vt:lpstr>Absolute Loaders:- </vt:lpstr>
      <vt:lpstr>PowerPoint Presentation</vt:lpstr>
      <vt:lpstr>Thus in absolute loader scheme four loader functions are performed by</vt:lpstr>
      <vt:lpstr>Subroutine linkage</vt:lpstr>
      <vt:lpstr>Subroutine linkage(Cont…1)</vt:lpstr>
      <vt:lpstr>Relocating loaders</vt:lpstr>
      <vt:lpstr>PowerPoint Presentation</vt:lpstr>
      <vt:lpstr>5.RELOCATING LOADER(Cont…1)</vt:lpstr>
      <vt:lpstr>5.RELOCATING LOADER(Cont…2)</vt:lpstr>
      <vt:lpstr>5.RELOCATING LOADER(Cont…3)</vt:lpstr>
      <vt:lpstr>6. DIRECT-LINKING LOADER(cont…1)</vt:lpstr>
      <vt:lpstr> DIRECT-LINKING LOADER(cont…2)</vt:lpstr>
      <vt:lpstr>OTHER LOADING SCHEMES</vt:lpstr>
      <vt:lpstr>Dynamic Loading overlays</vt:lpstr>
      <vt:lpstr>Solution to above problem can be-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Shree</dc:creator>
  <cp:lastModifiedBy>Deepali Joshi</cp:lastModifiedBy>
  <cp:revision>116</cp:revision>
  <dcterms:created xsi:type="dcterms:W3CDTF">2011-07-28T03:41:14Z</dcterms:created>
  <dcterms:modified xsi:type="dcterms:W3CDTF">2020-08-24T08:21:39Z</dcterms:modified>
</cp:coreProperties>
</file>