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303" r:id="rId4"/>
    <p:sldId id="266" r:id="rId5"/>
    <p:sldId id="305" r:id="rId6"/>
    <p:sldId id="310" r:id="rId7"/>
    <p:sldId id="331" r:id="rId8"/>
    <p:sldId id="316" r:id="rId9"/>
    <p:sldId id="317" r:id="rId10"/>
    <p:sldId id="288" r:id="rId11"/>
    <p:sldId id="289" r:id="rId12"/>
    <p:sldId id="319" r:id="rId13"/>
    <p:sldId id="290" r:id="rId14"/>
    <p:sldId id="291" r:id="rId15"/>
    <p:sldId id="292" r:id="rId16"/>
    <p:sldId id="322" r:id="rId17"/>
    <p:sldId id="323" r:id="rId18"/>
    <p:sldId id="294" r:id="rId19"/>
    <p:sldId id="295" r:id="rId20"/>
    <p:sldId id="296" r:id="rId21"/>
    <p:sldId id="297" r:id="rId22"/>
    <p:sldId id="321" r:id="rId23"/>
    <p:sldId id="343" r:id="rId24"/>
    <p:sldId id="333" r:id="rId25"/>
    <p:sldId id="334" r:id="rId26"/>
    <p:sldId id="335" r:id="rId27"/>
    <p:sldId id="340" r:id="rId28"/>
    <p:sldId id="346" r:id="rId29"/>
    <p:sldId id="336" r:id="rId30"/>
    <p:sldId id="264" r:id="rId31"/>
    <p:sldId id="337" r:id="rId32"/>
    <p:sldId id="338" r:id="rId33"/>
    <p:sldId id="339" r:id="rId34"/>
    <p:sldId id="265" r:id="rId35"/>
    <p:sldId id="345" r:id="rId36"/>
    <p:sldId id="30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31978-9F54-45C9-80DF-CF4D766CD7A7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1B325-D32D-4FE7-AEB2-0FD874240A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CB180-9F9B-4E72-9355-3367846E731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6258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1B325-D32D-4FE7-AEB2-0FD874240A9B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 may arise the question, “How was the First compiler compiled?” which sounds like “what came first, chicken or Egg?”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1B325-D32D-4FE7-AEB2-0FD874240A9B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computers where a device has extremely limited resources. For example, a microwave oven will have an extremely small computer to read its touchpad and door sensor, provide output to a digital display and speaker, and to control the machinery for cooking food. This computer will not be powerful enough to run a compiler, a file system, or a development environment. Since debugging and testing may also require more resources than are available on an embedded system, cross-compilation can be less involved and less prone to errors than native compilation.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Compiling for multiple machines. For example, a company may wish to support several different versions of an operating system or to support several different operating systems. By using a cross compiler, a single build environment can be set up to compile for each of these targets.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1B325-D32D-4FE7-AEB2-0FD874240A9B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19D1AB-EE3B-47DB-997B-26F4055540D2}" type="slidenum">
              <a:rPr lang="ar-SA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8076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A2FEA6-3457-4FFB-8350-788400A708CE}" type="slidenum">
              <a:rPr lang="ar-SA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9332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A893-77EC-4C94-9D84-D8ED6B8BB56C}" type="datetimeFigureOut">
              <a:rPr lang="en-US" smtClean="0"/>
              <a:pPr/>
              <a:t>2/26/2018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096C-83D6-40E3-B7EA-C4F19E8DFF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urce_code" TargetMode="External"/><Relationship Id="rId2" Type="http://schemas.openxmlformats.org/officeDocument/2006/relationships/hyperlink" Target="https://en.wikipedia.org/wiki/Compi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_(programming_language)" TargetMode="External"/><Relationship Id="rId5" Type="http://schemas.openxmlformats.org/officeDocument/2006/relationships/hyperlink" Target="https://en.wikipedia.org/wiki/Pascal_(programming_language)" TargetMode="External"/><Relationship Id="rId4" Type="http://schemas.openxmlformats.org/officeDocument/2006/relationships/hyperlink" Target="https://en.wikipedia.org/wiki/Programming_langu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Introduction to Compiler Phases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Phase-2: Syntax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or Tokenizing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 uses the first components of the tokens produced by the lexical analyzer to create a tree-like intermediate representation that depicts the grammatical structure of the token stream.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representation is a 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each interior node represents an operation and the children of the node represent the arguments of the operation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58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20" y="1497518"/>
            <a:ext cx="8358246" cy="52679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6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2643206" cy="578647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 smtClean="0"/>
              <a:t>The Analysis-Synthesis Model</a:t>
            </a:r>
            <a:endParaRPr lang="en-IN" dirty="0"/>
          </a:p>
        </p:txBody>
      </p:sp>
      <p:pic>
        <p:nvPicPr>
          <p:cNvPr id="5" name="Picture 4" descr="\begin{figure}%%&#10;\htmlimage&#10;\centering\includegraphics[scale=.4]{IRToTarget.eps}&#10;\end{figure}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57166"/>
            <a:ext cx="4909911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Phase-3: Semantic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1357299"/>
            <a:ext cx="8276601" cy="550070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Low">
              <a:lnSpc>
                <a:spcPct val="80000"/>
              </a:lnSpc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semantic analyzer uses the syntax tree and the information in the symbol table to check the source program for semantic consistency with the language definition.</a:t>
            </a:r>
          </a:p>
          <a:p>
            <a:pPr algn="justLow">
              <a:lnSpc>
                <a:spcPct val="80000"/>
              </a:lnSpc>
            </a:pPr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An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important part of semantic analysis is </a:t>
            </a:r>
            <a:r>
              <a:rPr lang="en-US" altLang="en-US" b="1" dirty="0">
                <a:latin typeface="+mj-lt"/>
                <a:cs typeface="Times New Roman" panose="02020603050405020304" pitchFamily="18" charset="0"/>
              </a:rPr>
              <a:t>type checking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, where the compiler checks that each operator has matching operands. </a:t>
            </a:r>
            <a:endParaRPr lang="en-US" altLang="en-US" dirty="0" smtClean="0">
              <a:latin typeface="+mj-lt"/>
              <a:cs typeface="Times New Roman" panose="02020603050405020304" pitchFamily="18" charset="0"/>
            </a:endParaRPr>
          </a:p>
          <a:p>
            <a:pPr algn="justLow">
              <a:lnSpc>
                <a:spcPct val="80000"/>
              </a:lnSpc>
            </a:pPr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example, many programming language definitions require an array index to be an integer; the compiler must report an error if a floating-point number is used to index an array</a:t>
            </a:r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80000"/>
              </a:lnSpc>
            </a:pPr>
            <a:r>
              <a:rPr lang="en-US" altLang="en-US" dirty="0" smtClean="0">
                <a:latin typeface="+mj-lt"/>
              </a:rPr>
              <a:t>Example:         </a:t>
            </a:r>
            <a:r>
              <a:rPr lang="en-US" altLang="en-US" b="1" dirty="0" smtClean="0">
                <a:latin typeface="+mj-lt"/>
                <a:cs typeface="Times New Roman" panose="02020603050405020304" pitchFamily="18" charset="0"/>
              </a:rPr>
              <a:t>newval </a:t>
            </a:r>
            <a:r>
              <a:rPr lang="en-US" altLang="en-US" b="1" dirty="0">
                <a:latin typeface="+mj-lt"/>
                <a:cs typeface="Times New Roman" panose="02020603050405020304" pitchFamily="18" charset="0"/>
              </a:rPr>
              <a:t>:= oldval+12 </a:t>
            </a:r>
            <a:endParaRPr lang="en-US" altLang="en-US" b="1" dirty="0" smtClean="0">
              <a:latin typeface="+mj-lt"/>
              <a:cs typeface="Times New Roman" panose="02020603050405020304" pitchFamily="18" charset="0"/>
            </a:endParaRPr>
          </a:p>
          <a:p>
            <a:pPr algn="justLow">
              <a:lnSpc>
                <a:spcPct val="80000"/>
              </a:lnSpc>
            </a:pPr>
            <a:endParaRPr lang="en-US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3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</a:t>
            </a:r>
            <a:endParaRPr lang="en-US" alt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Syntactically correct, but semantically incorrect</a:t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 =  a + b;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  <a:b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sum;		data type mismatch</a:t>
            </a:r>
            <a:r>
              <a:rPr lang="en-US" altLang="en-US" sz="1800" dirty="0">
                <a:solidFill>
                  <a:schemeClr val="tx1"/>
                </a:solidFill>
              </a:rPr>
              <a:t/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b;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00826" y="2714620"/>
            <a:ext cx="2000264" cy="12003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r>
              <a:rPr lang="en-US" altLang="en-US" u="sng" dirty="0"/>
              <a:t>Semantic records</a:t>
            </a:r>
            <a:endParaRPr lang="en-US" altLang="en-US" dirty="0"/>
          </a:p>
          <a:p>
            <a:r>
              <a:rPr lang="en-US" altLang="en-US" dirty="0"/>
              <a:t>a	integer</a:t>
            </a:r>
          </a:p>
          <a:p>
            <a:r>
              <a:rPr lang="en-US" altLang="en-US" dirty="0"/>
              <a:t>sum	double</a:t>
            </a:r>
          </a:p>
          <a:p>
            <a:r>
              <a:rPr lang="en-US" altLang="en-US" dirty="0"/>
              <a:t>b	char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5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ewval :=  oldval + fact *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Id1 := Id2 + Id3 *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Temp1		=	</a:t>
            </a:r>
            <a:r>
              <a:rPr lang="en-US" dirty="0" err="1" smtClean="0"/>
              <a:t>int</a:t>
            </a:r>
            <a:r>
              <a:rPr lang="en-US" dirty="0" smtClean="0"/>
              <a:t> to real (1)</a:t>
            </a:r>
          </a:p>
          <a:p>
            <a:pPr marL="0" indent="0">
              <a:buNone/>
            </a:pPr>
            <a:r>
              <a:rPr lang="en-US" dirty="0" smtClean="0"/>
              <a:t>Temp2		=	Id3	*	Temp1</a:t>
            </a:r>
          </a:p>
          <a:p>
            <a:pPr marL="0" indent="0">
              <a:buNone/>
            </a:pPr>
            <a:r>
              <a:rPr lang="en-US" dirty="0" smtClean="0"/>
              <a:t>Temp3		=	Id2	+	Temp2</a:t>
            </a:r>
          </a:p>
          <a:p>
            <a:pPr marL="0" indent="0">
              <a:buNone/>
            </a:pPr>
            <a:r>
              <a:rPr lang="en-US" dirty="0" smtClean="0"/>
              <a:t>Id1		=	Temp3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40412" y="2644726"/>
            <a:ext cx="0" cy="4783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40412" y="3458308"/>
            <a:ext cx="0" cy="4783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32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Phase-4: 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syntax and semantic analysis of the source program, many compilers generate an explicit low-level or machine-like intermediate representation (a program for an abstract machine). This intermediate representation should have two important properties: 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easy to produce and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easy to translate into the target machine.</a:t>
            </a:r>
          </a:p>
          <a:p>
            <a:pPr algn="just"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considered intermediate form called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three-address code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consists of a sequence of assembly-like instructions with three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 per instruction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Each operand can act like a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phase bridges the analysis and synthesis phases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96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</a:t>
            </a:r>
            <a:r>
              <a:rPr lang="en-US" b="1" dirty="0" smtClean="0"/>
              <a:t>ewval :=  oldval + fact * 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Id1 := Id2 + Id3 * 1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Temp1		=	into real (1)</a:t>
            </a:r>
          </a:p>
          <a:p>
            <a:pPr marL="0" indent="0">
              <a:buNone/>
            </a:pPr>
            <a:r>
              <a:rPr lang="en-US" b="1" dirty="0" smtClean="0"/>
              <a:t>Temp2		=	Id3	*	Temp1</a:t>
            </a:r>
          </a:p>
          <a:p>
            <a:pPr marL="0" indent="0">
              <a:buNone/>
            </a:pPr>
            <a:r>
              <a:rPr lang="en-US" b="1" dirty="0" smtClean="0"/>
              <a:t>Temp3		=	Id2	+	Temp2</a:t>
            </a:r>
          </a:p>
          <a:p>
            <a:pPr marL="0" indent="0">
              <a:buNone/>
            </a:pPr>
            <a:r>
              <a:rPr lang="en-US" b="1" dirty="0" smtClean="0"/>
              <a:t>Id1		=	Temp3</a:t>
            </a:r>
          </a:p>
          <a:p>
            <a:pPr marL="0" indent="0">
              <a:buNone/>
            </a:pP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1928794" y="2428868"/>
            <a:ext cx="571504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4546" y="3143248"/>
            <a:ext cx="0" cy="47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32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Phase 5 : Code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above intermediate code will be optimized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Temp1		=	Id3	*	1</a:t>
            </a:r>
          </a:p>
          <a:p>
            <a:pPr marL="0" indent="0">
              <a:buNone/>
            </a:pPr>
            <a:r>
              <a:rPr lang="en-US" dirty="0" smtClean="0"/>
              <a:t>Id1		=	Id2	+	Temp1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19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Phase-6: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phase of translation is code generation. </a:t>
            </a:r>
            <a:endParaRPr lang="en-US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input an intermediate representation of the source program and maps it into the target </a:t>
            </a:r>
            <a:r>
              <a:rPr lang="en-US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algn="just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language is machine, code, registers or memory locations are selected for each of the variables used by the program. </a:t>
            </a:r>
          </a:p>
          <a:p>
            <a:pPr algn="just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the intermediate instructions are translated into sequences of machine instructions that perform the same task.</a:t>
            </a:r>
          </a:p>
          <a:p>
            <a:pPr algn="just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crucial aspect of code generation is the judicious assignment of registers to hold variables.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86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37002" y="1643050"/>
            <a:ext cx="8649840" cy="52149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0"/>
              </a:spcBef>
            </a:pPr>
            <a:r>
              <a:rPr lang="en-US" sz="2800" dirty="0" smtClean="0"/>
              <a:t>Compiler is a program which takes one language as input and translate it into an equivalent another language.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/>
              <a:t>Compiler is divided into two parts: </a:t>
            </a:r>
            <a:r>
              <a:rPr lang="en-US" sz="2800" b="1" dirty="0" smtClean="0"/>
              <a:t>Analysis </a:t>
            </a:r>
            <a:r>
              <a:rPr lang="en-US" sz="2800" dirty="0" smtClean="0"/>
              <a:t>and</a:t>
            </a:r>
            <a:r>
              <a:rPr lang="en-US" sz="2800" b="1" dirty="0" smtClean="0"/>
              <a:t> Synthesis</a:t>
            </a:r>
            <a:endParaRPr lang="en-US" sz="2800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3168-62A6-436C-AFBF-07E1C259A451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9007" y="3037024"/>
            <a:ext cx="1419225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028950" y="3886200"/>
            <a:ext cx="2514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>
                <a:ea typeface="ＭＳ Ｐゴシック" panose="020B0600070205080204" pitchFamily="34" charset="-128"/>
              </a:rPr>
              <a:t>10000010010110100100101……</a:t>
            </a:r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67200"/>
            <a:ext cx="866775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0613" y="2895600"/>
            <a:ext cx="8572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942318" y="3000376"/>
            <a:ext cx="10395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dirty="0">
                <a:ea typeface="ＭＳ Ｐゴシック" panose="020B0600070205080204" pitchFamily="34" charset="-128"/>
              </a:rPr>
              <a:t>This is</a:t>
            </a:r>
          </a:p>
          <a:p>
            <a:pPr eaLnBrk="0" hangingPunct="0"/>
            <a:r>
              <a:rPr lang="en-US" altLang="en-US" sz="1600" dirty="0">
                <a:ea typeface="ＭＳ Ｐゴシック" panose="020B0600070205080204" pitchFamily="34" charset="-128"/>
              </a:rPr>
              <a:t>a program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844" y="500042"/>
            <a:ext cx="871543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Use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compiler?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328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	Id1 </a:t>
            </a:r>
            <a:r>
              <a:rPr lang="en-US" dirty="0"/>
              <a:t>:= Id2 + Id3 *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		R1,Id3</a:t>
            </a:r>
          </a:p>
          <a:p>
            <a:pPr marL="0" indent="0">
              <a:buNone/>
            </a:pPr>
            <a:r>
              <a:rPr lang="en-US" dirty="0" smtClean="0"/>
              <a:t>	MUL 		R1,#1</a:t>
            </a:r>
          </a:p>
          <a:p>
            <a:pPr marL="0" indent="0">
              <a:buNone/>
            </a:pPr>
            <a:r>
              <a:rPr lang="en-US" dirty="0" smtClean="0"/>
              <a:t>	MOV		R2,Id2</a:t>
            </a:r>
          </a:p>
          <a:p>
            <a:pPr marL="0" indent="0">
              <a:buNone/>
            </a:pPr>
            <a:r>
              <a:rPr lang="en-US" dirty="0" smtClean="0"/>
              <a:t>	ADD		R1,R2</a:t>
            </a:r>
          </a:p>
          <a:p>
            <a:pPr marL="0" indent="0">
              <a:buNone/>
            </a:pPr>
            <a:r>
              <a:rPr lang="en-US" dirty="0" smtClean="0"/>
              <a:t>	MOV		Id1,R1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4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SchGerst_f1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175" y="478302"/>
            <a:ext cx="7512148" cy="5781821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3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 smtClean="0"/>
              <a:t>The Analysis-Synthesis Model</a:t>
            </a:r>
            <a:endParaRPr lang="en-IN" dirty="0"/>
          </a:p>
        </p:txBody>
      </p:sp>
      <p:pic>
        <p:nvPicPr>
          <p:cNvPr id="4" name="Picture 3" descr="\begin{figure}%%&#10;\htmlimage&#10;\centering\includegraphics[scale=.4]{sourceToIR.eps}&#10;\par\end{figure}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00105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100" y="0"/>
            <a:ext cx="52959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2285992"/>
            <a:ext cx="3214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(c=</a:t>
            </a:r>
            <a:r>
              <a:rPr lang="en-US" sz="4000" dirty="0" err="1" smtClean="0">
                <a:solidFill>
                  <a:srgbClr val="FF0000"/>
                </a:solidFill>
              </a:rPr>
              <a:t>a+b</a:t>
            </a:r>
            <a:r>
              <a:rPr lang="en-US" sz="4000" dirty="0" smtClean="0">
                <a:solidFill>
                  <a:srgbClr val="FF0000"/>
                </a:solidFill>
              </a:rPr>
              <a:t>*5)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Types of 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Native Compiler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Cross Compiler</a:t>
            </a:r>
          </a:p>
          <a:p>
            <a:r>
              <a:rPr lang="en-US" dirty="0" smtClean="0"/>
              <a:t>Compilers-Compiler</a:t>
            </a:r>
          </a:p>
          <a:p>
            <a:r>
              <a:rPr lang="en-US" dirty="0" smtClean="0"/>
              <a:t>Transpiler</a:t>
            </a:r>
            <a:endParaRPr lang="en-IN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4643470" cy="17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Cross 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indent="-341313">
              <a:lnSpc>
                <a:spcPct val="90000"/>
              </a:lnSpc>
              <a:spcBef>
                <a:spcPts val="7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 </a:t>
            </a:r>
            <a:r>
              <a:rPr lang="en-US" b="1" dirty="0" smtClean="0"/>
              <a:t>A compiler that runs on one computer platform and produces code for another is called as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1" dirty="0" smtClean="0"/>
              <a:t>     “Cross compiler”</a:t>
            </a:r>
            <a:r>
              <a:rPr lang="en-US" dirty="0" smtClean="0"/>
              <a:t>.</a:t>
            </a:r>
          </a:p>
          <a:p>
            <a:pPr indent="-341313">
              <a:lnSpc>
                <a:spcPct val="90000"/>
              </a:lnSpc>
              <a:spcBef>
                <a:spcPts val="7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dirty="0" smtClean="0"/>
              <a:t>    A compiler  produces  a series of files called as object files.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628672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/>
              <a:t>COMPLIERS vs. CROSS </a:t>
            </a:r>
            <a:r>
              <a:rPr lang="en-US" sz="3200" dirty="0"/>
              <a:t>COMPLIERS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600200" y="2952750"/>
            <a:ext cx="2514600" cy="29146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455613" indent="-455613" algn="ctr">
              <a:buFont typeface="Times New Roman" pitchFamily="18" charset="0"/>
              <a:buAutoNum type="arabicPeriod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Edit the program</a:t>
            </a:r>
          </a:p>
          <a:p>
            <a:pPr marL="455613" indent="-455613" algn="ctr">
              <a:buClrTx/>
              <a:buFontTx/>
              <a:buNone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endParaRPr lang="en-US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455613" indent="-455613" algn="ctr">
              <a:buFont typeface="Times New Roman" pitchFamily="18" charset="0"/>
              <a:buAutoNum type="arabicPeriod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Compilation      </a:t>
            </a:r>
          </a:p>
          <a:p>
            <a:pPr marL="455613" indent="-455613" algn="ctr"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endParaRPr lang="en-US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455613" indent="-455613" algn="ctr">
              <a:buFont typeface="Times New Roman" pitchFamily="18" charset="0"/>
              <a:buAutoNum type="arabicPeriod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Running /          </a:t>
            </a:r>
          </a:p>
          <a:p>
            <a:pPr marL="455613" indent="-455613" algn="ctr">
              <a:buClrTx/>
              <a:buFontTx/>
              <a:buNone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Execution</a:t>
            </a:r>
          </a:p>
          <a:p>
            <a:pPr marL="455613" indent="-455613" algn="ctr">
              <a:buClrTx/>
              <a:buFontTx/>
              <a:buNone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endParaRPr lang="en-US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455613" indent="-455613" algn="ctr">
              <a:buClrTx/>
              <a:buFontTx/>
              <a:buNone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4.   Output                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485900" y="1295400"/>
            <a:ext cx="2667000" cy="533400"/>
          </a:xfrm>
          <a:prstGeom prst="rect">
            <a:avLst/>
          </a:prstGeom>
          <a:solidFill>
            <a:srgbClr val="FF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Compiler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2819400" y="1828800"/>
            <a:ext cx="1588" cy="1143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295400" y="2209800"/>
            <a:ext cx="1828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Uses OS as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Platform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257800" y="1295400"/>
            <a:ext cx="2667000" cy="533400"/>
          </a:xfrm>
          <a:prstGeom prst="rect">
            <a:avLst/>
          </a:prstGeom>
          <a:solidFill>
            <a:srgbClr val="FF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Cross Compiler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6629400" y="1828800"/>
            <a:ext cx="1588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5181600" y="1752600"/>
            <a:ext cx="18288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Uses OS as </a:t>
            </a: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Platform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372100" y="2686050"/>
            <a:ext cx="2781300" cy="142875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455613" indent="-455613" algn="ctr"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endParaRPr lang="en-US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455613" indent="-455613" algn="ctr">
              <a:buFont typeface="Times New Roman" pitchFamily="18" charset="0"/>
              <a:buAutoNum type="arabicPeriod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Edit the program</a:t>
            </a:r>
          </a:p>
          <a:p>
            <a:pPr marL="455613" indent="-455613" algn="ctr">
              <a:buClrTx/>
              <a:buFontTx/>
              <a:buNone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endParaRPr lang="en-US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455613" indent="-455613" algn="ctr">
              <a:buFont typeface="Times New Roman" pitchFamily="18" charset="0"/>
              <a:buAutoNum type="arabicPeriod"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Compilation      </a:t>
            </a:r>
          </a:p>
          <a:p>
            <a:pPr marL="455613" indent="-455613" algn="ctr"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endParaRPr lang="en-US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marL="455613" indent="-455613" algn="ctr">
              <a:buClrTx/>
              <a:buFontTx/>
              <a:buNone/>
              <a:tabLst>
                <a:tab pos="455613" algn="l"/>
                <a:tab pos="1370013" algn="l"/>
                <a:tab pos="2284413" algn="l"/>
                <a:tab pos="3198813" algn="l"/>
                <a:tab pos="4113213" algn="l"/>
                <a:tab pos="5027613" algn="l"/>
                <a:tab pos="5942013" algn="l"/>
                <a:tab pos="6856413" algn="l"/>
                <a:tab pos="7770813" algn="l"/>
                <a:tab pos="8685213" algn="l"/>
                <a:tab pos="9599613" algn="l"/>
                <a:tab pos="10514013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      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257800" y="5334000"/>
            <a:ext cx="2895600" cy="1066800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Execution and output 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6705600" y="4114800"/>
            <a:ext cx="1588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5000628" y="4405313"/>
            <a:ext cx="2987673" cy="840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Uses 2</a:t>
            </a:r>
            <a:r>
              <a:rPr lang="en-US" baseline="300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nd</a:t>
            </a: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platform </a:t>
            </a:r>
          </a:p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ie</a:t>
            </a: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 hardware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Compiler-Compiler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 is a Compiler Generator</a:t>
            </a:r>
          </a:p>
          <a:p>
            <a:r>
              <a:rPr lang="en-US" dirty="0" smtClean="0"/>
              <a:t>It Generates the Compiler for a Programming Language defined by attribute grammar.</a:t>
            </a:r>
          </a:p>
          <a:p>
            <a:r>
              <a:rPr lang="en-US" dirty="0" smtClean="0"/>
              <a:t>Language to compile itself is the essence of bootstrapping.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Uses of cross 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Embedded computers where a device has extremely limited resources. </a:t>
            </a:r>
          </a:p>
          <a:p>
            <a:r>
              <a:rPr lang="en-IN" dirty="0" smtClean="0"/>
              <a:t>Compiling for multiple machines. For example, a company may wish to support several different versions of an operating system or to support several different operating systems.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29600" cy="64294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Transpiler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b="1" dirty="0" smtClean="0"/>
              <a:t>source-to-source Compiler</a:t>
            </a:r>
            <a:r>
              <a:rPr lang="en-IN" dirty="0"/>
              <a:t>, </a:t>
            </a:r>
            <a:r>
              <a:rPr lang="en-IN" b="1" dirty="0" err="1"/>
              <a:t>transcompiler</a:t>
            </a:r>
            <a:r>
              <a:rPr lang="en-IN" dirty="0"/>
              <a:t> or </a:t>
            </a:r>
            <a:r>
              <a:rPr lang="en-IN" b="1" dirty="0" err="1"/>
              <a:t>transpiler</a:t>
            </a:r>
            <a:r>
              <a:rPr lang="en-IN" dirty="0"/>
              <a:t> is a type of </a:t>
            </a:r>
            <a:r>
              <a:rPr lang="en-IN" dirty="0">
                <a:hlinkClick r:id="rId2" tooltip="Compiler"/>
              </a:rPr>
              <a:t>compiler</a:t>
            </a:r>
            <a:r>
              <a:rPr lang="en-IN" dirty="0"/>
              <a:t> that takes the </a:t>
            </a:r>
            <a:r>
              <a:rPr lang="en-IN" dirty="0">
                <a:hlinkClick r:id="rId3" tooltip="Source code"/>
              </a:rPr>
              <a:t>source code</a:t>
            </a:r>
            <a:r>
              <a:rPr lang="en-IN" dirty="0"/>
              <a:t> of a program written in one </a:t>
            </a:r>
            <a:r>
              <a:rPr lang="en-IN" dirty="0">
                <a:hlinkClick r:id="rId4" tooltip="Programming language"/>
              </a:rPr>
              <a:t>programming language</a:t>
            </a:r>
            <a:r>
              <a:rPr lang="en-IN" dirty="0"/>
              <a:t> as its input and produces the equivalent source code in another programming language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For example, a source-to-source compiler may perform a translation of a program from </a:t>
            </a:r>
            <a:r>
              <a:rPr lang="en-IN" dirty="0">
                <a:hlinkClick r:id="rId5" tooltip="Pascal (programming language)"/>
              </a:rPr>
              <a:t>Pascal</a:t>
            </a:r>
            <a:r>
              <a:rPr lang="en-IN" dirty="0"/>
              <a:t> to </a:t>
            </a:r>
            <a:r>
              <a:rPr lang="en-IN" dirty="0">
                <a:hlinkClick r:id="rId6" tooltip="C (programming language)"/>
              </a:rPr>
              <a:t>C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7143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Phases Of Compiler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10241" y="714357"/>
            <a:ext cx="8205163" cy="7933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/>
            <a:r>
              <a:rPr lang="en-US" altLang="en-US" sz="5400" b="1" dirty="0" smtClean="0">
                <a:cs typeface="Times New Roman" panose="02020603050405020304" pitchFamily="18" charset="0"/>
              </a:rPr>
              <a:t>Interpreter</a:t>
            </a:r>
            <a:endParaRPr lang="en-US" altLang="en-US" sz="5400" b="1" dirty="0"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9500" y="1785926"/>
            <a:ext cx="8700217" cy="48577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another common kind of language processor. Instead of producing a target program as a translation, an interpreter appears to directly execute the operations specified in the source program </a:t>
            </a:r>
            <a:r>
              <a:rPr lang="en-US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supplied by the user</a:t>
            </a:r>
          </a:p>
          <a:p>
            <a:pPr marL="0" indent="0">
              <a:buNone/>
            </a:pPr>
            <a:endParaRPr lang="en-US" alt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machine-language target program produced by a compiler is usually much faster than an interpreter at mapping inputs to outputs . An interpreter, however, can usually give better error diagnostics than a compiler, because it executes the source program </a:t>
            </a:r>
            <a:r>
              <a:rPr lang="en-US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statement.</a:t>
            </a:r>
          </a:p>
          <a:p>
            <a:endParaRPr lang="en-US" dirty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59D2A4-EEF4-4A7D-9524-697AD5682830}" type="slidenum">
              <a:rPr lang="ar-SA" altLang="en-US">
                <a:latin typeface="Arial Black" panose="020B0A04020102020204" pitchFamily="34" charset="0"/>
              </a:rPr>
              <a:pPr eaLnBrk="1" hangingPunct="1"/>
              <a:t>30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000250" y="3117314"/>
            <a:ext cx="11430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Source</a:t>
            </a:r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12419" y="3720535"/>
            <a:ext cx="1828800" cy="8420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Interpreter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4256484" y="4937232"/>
            <a:ext cx="25202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Error messages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184009" y="4416264"/>
            <a:ext cx="923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Input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947921" y="3906350"/>
            <a:ext cx="11576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Output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2880360" y="4249250"/>
            <a:ext cx="1232059" cy="38568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 flipH="1">
            <a:off x="4979964" y="4529473"/>
            <a:ext cx="2539" cy="5348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3143250" y="3720535"/>
            <a:ext cx="985745" cy="1173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941219" y="4146013"/>
            <a:ext cx="969169" cy="39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42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2" y="1"/>
          <a:ext cx="8715435" cy="6715146"/>
        </p:xfrm>
        <a:graphic>
          <a:graphicData uri="http://schemas.openxmlformats.org/drawingml/2006/table">
            <a:tbl>
              <a:tblPr/>
              <a:tblGrid>
                <a:gridCol w="1770304"/>
                <a:gridCol w="3472581"/>
                <a:gridCol w="3472550"/>
              </a:tblGrid>
              <a:tr h="6022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Compiler</a:t>
                      </a:r>
                      <a:endParaRPr lang="en-IN" sz="280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Interpreter</a:t>
                      </a:r>
                      <a:endParaRPr lang="en-IN" sz="2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000134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IN" sz="1250" b="1" dirty="0">
                          <a:solidFill>
                            <a:srgbClr val="555555"/>
                          </a:solidFill>
                          <a:latin typeface="inherit"/>
                          <a:ea typeface="Times New Roman"/>
                          <a:cs typeface="Arial"/>
                        </a:rPr>
                        <a:t>Scanning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Compiler</a:t>
                      </a: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scans the </a:t>
                      </a:r>
                      <a:r>
                        <a:rPr lang="en-IN" sz="1200" b="1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entire program</a:t>
                      </a: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first and then translates into machine code.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8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Interpreter</a:t>
                      </a:r>
                      <a:r>
                        <a:rPr lang="en-IN" sz="140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scans and translates the program </a:t>
                      </a:r>
                      <a:r>
                        <a:rPr lang="en-IN" sz="1200" b="1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line by line</a:t>
                      </a:r>
                      <a:r>
                        <a:rPr lang="en-IN" sz="140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to equivalent machine code.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89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A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1000134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IN" sz="1250" b="1" dirty="0">
                          <a:solidFill>
                            <a:srgbClr val="555555"/>
                          </a:solidFill>
                          <a:latin typeface="inherit"/>
                          <a:ea typeface="Times New Roman"/>
                          <a:cs typeface="Arial"/>
                        </a:rPr>
                        <a:t>Error Report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Compiler gives you</a:t>
                      </a:r>
                      <a:r>
                        <a:rPr lang="en-IN" sz="1400" b="1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list of all errors</a:t>
                      </a: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after compilation of whole program.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8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8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Interpreter stops the translation at the error generation and will continue when error get solved.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80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E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A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E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058540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IN" sz="1250" b="1" dirty="0">
                          <a:solidFill>
                            <a:srgbClr val="555555"/>
                          </a:solidFill>
                          <a:latin typeface="inherit"/>
                          <a:ea typeface="Times New Roman"/>
                          <a:cs typeface="Arial"/>
                        </a:rPr>
                        <a:t>Machine code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Compiler converts the entire program to the machine code when all the errors are removed, </a:t>
                      </a:r>
                      <a:r>
                        <a:rPr lang="en-IN" sz="1400" b="1" dirty="0" err="1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execution</a:t>
                      </a:r>
                      <a:r>
                        <a:rPr lang="en-IN" sz="1400" dirty="0" err="1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takes</a:t>
                      </a: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 place.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Each time the program is executed; every line is check for error and then converted into equivalent machine code.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0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6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E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6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666755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IN" sz="1250" b="1" dirty="0">
                          <a:solidFill>
                            <a:srgbClr val="555555"/>
                          </a:solidFill>
                          <a:latin typeface="inherit"/>
                          <a:ea typeface="Times New Roman"/>
                          <a:cs typeface="Arial"/>
                        </a:rPr>
                        <a:t>Debugging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Compiler is</a:t>
                      </a:r>
                      <a:r>
                        <a:rPr lang="en-IN" sz="1400" b="1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slow</a:t>
                      </a:r>
                      <a:r>
                        <a:rPr lang="en-IN" sz="140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for debugging.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53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5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Interpreter is good for </a:t>
                      </a:r>
                      <a:r>
                        <a:rPr lang="en-IN" sz="1400" b="1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fast</a:t>
                      </a: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debugging.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5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6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666755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IN" sz="1250" b="1" dirty="0">
                          <a:solidFill>
                            <a:srgbClr val="555555"/>
                          </a:solidFill>
                          <a:latin typeface="inherit"/>
                          <a:ea typeface="Times New Roman"/>
                          <a:cs typeface="Arial"/>
                        </a:rPr>
                        <a:t>Execution Time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Compiler takes</a:t>
                      </a:r>
                      <a:r>
                        <a:rPr lang="en-IN" sz="1400" b="1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less</a:t>
                      </a:r>
                      <a:r>
                        <a:rPr lang="en-IN" sz="140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execution time.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5B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Interpreter takes </a:t>
                      </a:r>
                      <a:r>
                        <a:rPr lang="en-IN" sz="1400" b="1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more</a:t>
                      </a: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execution time.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8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666755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IN" sz="1250" b="1" dirty="0">
                          <a:solidFill>
                            <a:srgbClr val="555555"/>
                          </a:solidFill>
                          <a:latin typeface="inherit"/>
                          <a:ea typeface="Times New Roman"/>
                          <a:cs typeface="Arial"/>
                        </a:rPr>
                        <a:t>Speed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Compiler is</a:t>
                      </a:r>
                      <a:r>
                        <a:rPr lang="en-IN" sz="1400" b="1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faster.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84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Interpreter is</a:t>
                      </a:r>
                      <a:r>
                        <a:rPr lang="en-IN" sz="1400" b="1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slower</a:t>
                      </a: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in compare to compiler.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3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8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F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1053807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IN" sz="1250" b="1" dirty="0">
                          <a:solidFill>
                            <a:srgbClr val="555555"/>
                          </a:solidFill>
                          <a:latin typeface="inherit"/>
                          <a:ea typeface="Times New Roman"/>
                          <a:cs typeface="Arial"/>
                        </a:rPr>
                        <a:t>After Modification</a:t>
                      </a: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If you make any modification in program you have to recompile entire program i.e. scan the whole program every time after modification.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If you make any modification and if that line has not been scanned then no need to </a:t>
                      </a:r>
                      <a:r>
                        <a:rPr lang="en-IN" sz="1400" b="1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recompile</a:t>
                      </a:r>
                      <a:r>
                        <a:rPr lang="en-IN" sz="1400" dirty="0">
                          <a:solidFill>
                            <a:srgbClr val="555555"/>
                          </a:solidFill>
                          <a:latin typeface="inherit"/>
                          <a:ea typeface="Calibri"/>
                          <a:cs typeface="Arial"/>
                        </a:rPr>
                        <a:t> entire program.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F1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10" y="285728"/>
            <a:ext cx="911129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86" y="0"/>
            <a:ext cx="87742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900" b="1" dirty="0" smtClean="0"/>
              <a:t>Working Process </a:t>
            </a:r>
            <a:r>
              <a:rPr lang="en-US" altLang="en-US" sz="2900" b="1" dirty="0"/>
              <a:t>of </a:t>
            </a:r>
            <a:r>
              <a:rPr lang="en-US" altLang="en-US" sz="2900" b="1" dirty="0" smtClean="0"/>
              <a:t>Compilers Vs Interpreter</a:t>
            </a:r>
            <a:endParaRPr lang="en-US" altLang="en-US" sz="2900" b="1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0174"/>
            <a:ext cx="8229600" cy="535782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Process: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Interpretive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87AC57-ED90-45B4-A85D-427E4AD78F1C}" type="slidenum">
              <a:rPr lang="ar-SA" altLang="en-US">
                <a:latin typeface="Arial Black" panose="020B0A04020102020204" pitchFamily="34" charset="0"/>
              </a:rPr>
              <a:pPr eaLnBrk="1" hangingPunct="1"/>
              <a:t>34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828357" y="2960688"/>
            <a:ext cx="6858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5308997" y="2024366"/>
            <a:ext cx="685800" cy="6375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Data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4191311" y="2993115"/>
            <a:ext cx="6858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6417625" y="2925027"/>
            <a:ext cx="685800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Results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3996928" y="4555643"/>
            <a:ext cx="685800" cy="7191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Data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2835474" y="3104123"/>
            <a:ext cx="972740" cy="649287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Compiler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5121035" y="3104123"/>
            <a:ext cx="972740" cy="649287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700" dirty="0"/>
              <a:t>Executing</a:t>
            </a:r>
          </a:p>
          <a:p>
            <a:pPr algn="ctr" eaLnBrk="1" hangingPunct="1"/>
            <a:r>
              <a:rPr lang="en-US" altLang="en-US" sz="1700" dirty="0"/>
              <a:t>Computer</a:t>
            </a:r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2514157" y="3417888"/>
            <a:ext cx="32504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>
            <a:off x="3808213" y="3428765"/>
            <a:ext cx="3774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4897040" y="3450315"/>
            <a:ext cx="2155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6103144" y="3450315"/>
            <a:ext cx="2702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5624090" y="2709785"/>
            <a:ext cx="19440" cy="375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Rectangle 19"/>
          <p:cNvSpPr>
            <a:spLocks noChangeArrowheads="1"/>
          </p:cNvSpPr>
          <p:nvPr/>
        </p:nvSpPr>
        <p:spPr bwMode="auto">
          <a:xfrm>
            <a:off x="5297376" y="5657649"/>
            <a:ext cx="685800" cy="7207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Result</a:t>
            </a:r>
          </a:p>
        </p:txBody>
      </p:sp>
      <p:sp>
        <p:nvSpPr>
          <p:cNvPr id="12307" name="Rectangle 20"/>
          <p:cNvSpPr>
            <a:spLocks noChangeArrowheads="1"/>
          </p:cNvSpPr>
          <p:nvPr/>
        </p:nvSpPr>
        <p:spPr bwMode="auto">
          <a:xfrm>
            <a:off x="2829845" y="5611782"/>
            <a:ext cx="685800" cy="7207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 rt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</p:txBody>
      </p:sp>
      <p:sp>
        <p:nvSpPr>
          <p:cNvPr id="12308" name="AutoShape 21"/>
          <p:cNvSpPr>
            <a:spLocks noChangeArrowheads="1"/>
          </p:cNvSpPr>
          <p:nvPr/>
        </p:nvSpPr>
        <p:spPr bwMode="auto">
          <a:xfrm>
            <a:off x="3865968" y="5682717"/>
            <a:ext cx="972740" cy="649288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Interpreter</a:t>
            </a:r>
            <a:endParaRPr lang="en-US" altLang="en-US" dirty="0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3542117" y="601801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4865179" y="6018010"/>
            <a:ext cx="4321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>
            <a:off x="4352338" y="5300664"/>
            <a:ext cx="3941" cy="382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Rectangle 25"/>
          <p:cNvSpPr>
            <a:spLocks noChangeArrowheads="1"/>
          </p:cNvSpPr>
          <p:nvPr/>
        </p:nvSpPr>
        <p:spPr bwMode="auto">
          <a:xfrm>
            <a:off x="3006330" y="3789365"/>
            <a:ext cx="86320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bg1"/>
                </a:solidFill>
              </a:rPr>
              <a:t>Compile time</a:t>
            </a:r>
          </a:p>
        </p:txBody>
      </p:sp>
      <p:sp>
        <p:nvSpPr>
          <p:cNvPr id="12313" name="Rectangle 26"/>
          <p:cNvSpPr>
            <a:spLocks noChangeArrowheads="1"/>
          </p:cNvSpPr>
          <p:nvPr/>
        </p:nvSpPr>
        <p:spPr bwMode="auto">
          <a:xfrm>
            <a:off x="5328048" y="386080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 smtClean="0">
                <a:solidFill>
                  <a:schemeClr val="bg1"/>
                </a:solidFill>
              </a:rPr>
              <a:t>Run </a:t>
            </a:r>
            <a:r>
              <a:rPr lang="en-US" altLang="en-US" sz="1600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xmlns="" val="5008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Summary </a:t>
            </a:r>
            <a:br>
              <a:rPr lang="en-IN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Compiler front-end: lexical analysis, syntax analysis, semantic analysis </a:t>
            </a:r>
          </a:p>
          <a:p>
            <a:pPr>
              <a:buNone/>
            </a:pPr>
            <a:r>
              <a:rPr lang="en-IN" dirty="0" smtClean="0"/>
              <a:t>		– Tasks: understanding the source code, making sure the source code is written correctly </a:t>
            </a:r>
          </a:p>
          <a:p>
            <a:pPr>
              <a:buNone/>
            </a:pPr>
            <a:r>
              <a:rPr lang="en-IN" dirty="0" smtClean="0"/>
              <a:t>• Compiler back-end: Intermediate code generation/improvement, and Machine code generation/improvement </a:t>
            </a:r>
          </a:p>
          <a:p>
            <a:pPr>
              <a:buNone/>
            </a:pPr>
            <a:r>
              <a:rPr lang="en-IN" dirty="0" smtClean="0"/>
              <a:t>		– Tasks: translating the program to a semantically the same program (in a different language).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1828800"/>
            <a:ext cx="76239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8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radley Hand ITC" panose="03070402050302030203" pitchFamily="66" charset="0"/>
              </a:rPr>
              <a:t>THANK YOU</a:t>
            </a:r>
          </a:p>
        </p:txBody>
      </p:sp>
      <p:sp>
        <p:nvSpPr>
          <p:cNvPr id="3" name="Smiley Face 2"/>
          <p:cNvSpPr/>
          <p:nvPr/>
        </p:nvSpPr>
        <p:spPr>
          <a:xfrm>
            <a:off x="4233125" y="3468758"/>
            <a:ext cx="771227" cy="838200"/>
          </a:xfrm>
          <a:prstGeom prst="smileyFac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315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572" y="214290"/>
            <a:ext cx="8021955" cy="628954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8208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Phases of Compilers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0" algn="just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Consider the following example:</a:t>
            </a:r>
          </a:p>
          <a:p>
            <a:pPr marL="0" indent="0" algn="just">
              <a:buNone/>
            </a:pP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percent_profit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= (profit * 100) /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cost_price</a:t>
            </a: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Lexical units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identifies =, * and / operators, 100 as constant, and the remaining strings as identifiers.</a:t>
            </a:r>
          </a:p>
          <a:p>
            <a:pPr algn="just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Syntax analysis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identifies the statement as an assignment statement with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percent_profit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as the left hand side and (profit * 100) /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cost_price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as the expression on the right hand side.</a:t>
            </a:r>
          </a:p>
          <a:p>
            <a:pPr algn="just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Semantic analysis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determines the meaning of the statement to be the assignment of profit * 100 /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cost_price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to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percent_profit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US" dirty="0" smtClean="0"/>
          </a:p>
          <a:p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Phases of Compilers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>
              <a:buNone/>
            </a:pP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Synthesis Phase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lvl="0"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synthesis phase is concerned with the construction of target language statements which have the same meaning as a source statement.</a:t>
            </a:r>
          </a:p>
          <a:p>
            <a:pPr lvl="0" algn="just"/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lvl="0"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It performs two main activities: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Creation of data structures in the target program (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memory allocation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Generation of target code (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code generation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)</a:t>
            </a:r>
          </a:p>
          <a:p>
            <a:pPr lvl="0" algn="just">
              <a:buNone/>
            </a:pPr>
            <a:endParaRPr lang="en-US" dirty="0" smtClean="0"/>
          </a:p>
          <a:p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3978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Phase-1: 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3"/>
            <a:ext cx="9143999" cy="564357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2538"/>
            <a:ext cx="9144000" cy="531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394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newval  :=  oldval + 12           </a:t>
            </a:r>
          </a:p>
          <a:p>
            <a:pPr marL="0" indent="0" algn="just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Tokens: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00050" lvl="1" indent="0" algn="just"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newval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algn="just">
              <a:buFont typeface="Wingdings" pitchFamily="2" charset="2"/>
              <a:buChar char="Ø"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</a:t>
            </a: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</a:p>
          <a:p>
            <a:pPr marL="400050" lvl="1" indent="0" algn="just"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oldval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</a:p>
          <a:p>
            <a:pPr marL="400050" lvl="1" indent="0" algn="just">
              <a:buFont typeface="Wingdings" pitchFamily="2" charset="2"/>
              <a:buChar char="Ø"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         </a:t>
            </a: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operator</a:t>
            </a:r>
          </a:p>
          <a:p>
            <a:pPr marL="400050" lvl="1" indent="0" algn="just">
              <a:buFont typeface="Wingdings" pitchFamily="2" charset="2"/>
              <a:buChar char="Ø"/>
            </a:pP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          </a:t>
            </a: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  (Constant)</a:t>
            </a:r>
          </a:p>
          <a:p>
            <a:pPr marL="0" indent="0" algn="just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 truncates white spaces and also removes errors.     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98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F53C-8B69-49E7-B3B5-A9DFB2614D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1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1284</Words>
  <Application>Microsoft Office PowerPoint</Application>
  <PresentationFormat>On-screen Show (4:3)</PresentationFormat>
  <Paragraphs>249</Paragraphs>
  <Slides>36</Slides>
  <Notes>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Introduction to Compiler Phases</vt:lpstr>
      <vt:lpstr>Slide 2</vt:lpstr>
      <vt:lpstr>Phases Of Compiler</vt:lpstr>
      <vt:lpstr>Slide 4</vt:lpstr>
      <vt:lpstr>Phases of Compilers</vt:lpstr>
      <vt:lpstr>Phases of Compilers</vt:lpstr>
      <vt:lpstr>Phase-1: Lexical Analysis</vt:lpstr>
      <vt:lpstr>Example:</vt:lpstr>
      <vt:lpstr>Slide 9</vt:lpstr>
      <vt:lpstr>Phase-2: Syntax Analysis</vt:lpstr>
      <vt:lpstr>Example:</vt:lpstr>
      <vt:lpstr>The Analysis-Synthesis Model</vt:lpstr>
      <vt:lpstr>Phase-3: Semantic Analysis </vt:lpstr>
      <vt:lpstr>Example:</vt:lpstr>
      <vt:lpstr>Example:</vt:lpstr>
      <vt:lpstr>Phase-4: Intermediate Code Generation</vt:lpstr>
      <vt:lpstr>Example:</vt:lpstr>
      <vt:lpstr>Phase 5 : Code Optimization</vt:lpstr>
      <vt:lpstr>Phase-6: Code Generation</vt:lpstr>
      <vt:lpstr>Example:</vt:lpstr>
      <vt:lpstr>Slide 21</vt:lpstr>
      <vt:lpstr>The Analysis-Synthesis Model</vt:lpstr>
      <vt:lpstr>Slide 23</vt:lpstr>
      <vt:lpstr>Types of Compiler</vt:lpstr>
      <vt:lpstr>Cross Compiler</vt:lpstr>
      <vt:lpstr>COMPLIERS vs. CROSS COMPLIERS</vt:lpstr>
      <vt:lpstr>Compiler-Compiler</vt:lpstr>
      <vt:lpstr>Uses of cross compiler</vt:lpstr>
      <vt:lpstr> Transpiler </vt:lpstr>
      <vt:lpstr>Interpreter</vt:lpstr>
      <vt:lpstr>Slide 31</vt:lpstr>
      <vt:lpstr>Slide 32</vt:lpstr>
      <vt:lpstr>Slide 33</vt:lpstr>
      <vt:lpstr>Working Process of Compilers Vs Interpreter</vt:lpstr>
      <vt:lpstr> Summary   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sangi</dc:creator>
  <cp:lastModifiedBy>Deepali</cp:lastModifiedBy>
  <cp:revision>10</cp:revision>
  <dcterms:created xsi:type="dcterms:W3CDTF">2017-08-28T09:29:52Z</dcterms:created>
  <dcterms:modified xsi:type="dcterms:W3CDTF">2018-02-26T05:27:01Z</dcterms:modified>
</cp:coreProperties>
</file>