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41A5-3C97-47F0-BFC3-9D514F4851CD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1B43F-806E-4A64-AC29-8282CCA1F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48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41A5-3C97-47F0-BFC3-9D514F4851CD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1B43F-806E-4A64-AC29-8282CCA1F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6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41A5-3C97-47F0-BFC3-9D514F4851CD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1B43F-806E-4A64-AC29-8282CCA1F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13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41A5-3C97-47F0-BFC3-9D514F4851CD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1B43F-806E-4A64-AC29-8282CCA1F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507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41A5-3C97-47F0-BFC3-9D514F4851CD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1B43F-806E-4A64-AC29-8282CCA1F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32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41A5-3C97-47F0-BFC3-9D514F4851CD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1B43F-806E-4A64-AC29-8282CCA1F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676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41A5-3C97-47F0-BFC3-9D514F4851CD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1B43F-806E-4A64-AC29-8282CCA1F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70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41A5-3C97-47F0-BFC3-9D514F4851CD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1B43F-806E-4A64-AC29-8282CCA1F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78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41A5-3C97-47F0-BFC3-9D514F4851CD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1B43F-806E-4A64-AC29-8282CCA1F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176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41A5-3C97-47F0-BFC3-9D514F4851CD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1B43F-806E-4A64-AC29-8282CCA1F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771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41A5-3C97-47F0-BFC3-9D514F4851CD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1B43F-806E-4A64-AC29-8282CCA1F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519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741A5-3C97-47F0-BFC3-9D514F4851CD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1B43F-806E-4A64-AC29-8282CCA1F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6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wish.swi-prolog.org/" TargetMode="External"/><Relationship Id="rId2" Type="http://schemas.openxmlformats.org/officeDocument/2006/relationships/hyperlink" Target="https://www.youtube.com/watch?v=2YFQlQHYXD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Creating and using knowledge bases in  SWI-PROLOG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762000"/>
          </a:xfrm>
        </p:spPr>
        <p:txBody>
          <a:bodyPr/>
          <a:lstStyle/>
          <a:p>
            <a:r>
              <a:rPr lang="en-US" dirty="0" smtClean="0"/>
              <a:t>Dr. </a:t>
            </a:r>
            <a:r>
              <a:rPr lang="en-US" dirty="0" err="1" smtClean="0"/>
              <a:t>Priydarshan</a:t>
            </a:r>
            <a:r>
              <a:rPr lang="en-US" dirty="0" smtClean="0"/>
              <a:t> </a:t>
            </a:r>
            <a:r>
              <a:rPr lang="en-US" dirty="0" err="1" smtClean="0"/>
              <a:t>Dhabe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70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KB in PROLOG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 contains following things</a:t>
            </a:r>
          </a:p>
          <a:p>
            <a:pPr lvl="1"/>
            <a:r>
              <a:rPr lang="en-US" dirty="0" smtClean="0"/>
              <a:t>1. Set of </a:t>
            </a:r>
            <a:r>
              <a:rPr lang="en-US" dirty="0" smtClean="0">
                <a:solidFill>
                  <a:srgbClr val="0000FF"/>
                </a:solidFill>
              </a:rPr>
              <a:t>facts</a:t>
            </a:r>
            <a:r>
              <a:rPr lang="en-US" dirty="0" smtClean="0"/>
              <a:t> in predicate logic (clause)</a:t>
            </a:r>
          </a:p>
          <a:p>
            <a:pPr lvl="1"/>
            <a:r>
              <a:rPr lang="en-US" dirty="0" smtClean="0"/>
              <a:t>2. Set of </a:t>
            </a:r>
            <a:r>
              <a:rPr lang="en-US" dirty="0" smtClean="0">
                <a:solidFill>
                  <a:srgbClr val="0000FF"/>
                </a:solidFill>
              </a:rPr>
              <a:t>rules</a:t>
            </a:r>
            <a:r>
              <a:rPr lang="en-US" dirty="0" smtClean="0"/>
              <a:t> (implications)</a:t>
            </a:r>
          </a:p>
          <a:p>
            <a:pPr marL="514350" indent="-457200"/>
            <a:r>
              <a:rPr lang="en-US" dirty="0" smtClean="0"/>
              <a:t>Writing the fact</a:t>
            </a:r>
          </a:p>
          <a:p>
            <a:pPr marL="914400" lvl="1" indent="-457200"/>
            <a:r>
              <a:rPr lang="en-US" dirty="0" smtClean="0"/>
              <a:t>A file has “.</a:t>
            </a:r>
            <a:r>
              <a:rPr lang="en-US" dirty="0" err="1" smtClean="0"/>
              <a:t>pl</a:t>
            </a:r>
            <a:r>
              <a:rPr lang="en-US" dirty="0" smtClean="0"/>
              <a:t>” extension </a:t>
            </a:r>
          </a:p>
          <a:p>
            <a:pPr marL="914400" lvl="1" indent="-457200"/>
            <a:r>
              <a:rPr lang="en-US" dirty="0" smtClean="0"/>
              <a:t>Write a fact using </a:t>
            </a:r>
            <a:r>
              <a:rPr lang="en-US" dirty="0" smtClean="0">
                <a:solidFill>
                  <a:srgbClr val="0000FF"/>
                </a:solidFill>
              </a:rPr>
              <a:t>predicate</a:t>
            </a:r>
            <a:r>
              <a:rPr lang="en-US" dirty="0" smtClean="0"/>
              <a:t> and end with a </a:t>
            </a:r>
            <a:r>
              <a:rPr lang="en-US" dirty="0" smtClean="0">
                <a:solidFill>
                  <a:srgbClr val="0000FF"/>
                </a:solidFill>
              </a:rPr>
              <a:t>dot</a:t>
            </a:r>
            <a:r>
              <a:rPr lang="en-US" dirty="0" smtClean="0"/>
              <a:t>.</a:t>
            </a:r>
          </a:p>
          <a:p>
            <a:pPr marL="914400" lvl="1" indent="-457200"/>
            <a:r>
              <a:rPr lang="en-US" dirty="0" smtClean="0"/>
              <a:t>Write a rule using the </a:t>
            </a:r>
            <a:r>
              <a:rPr lang="en-US" dirty="0" smtClean="0">
                <a:solidFill>
                  <a:srgbClr val="0000FF"/>
                </a:solidFill>
              </a:rPr>
              <a:t>head </a:t>
            </a:r>
            <a:r>
              <a:rPr lang="en-US" dirty="0" smtClean="0"/>
              <a:t>towards left and :- as separator and end with </a:t>
            </a:r>
            <a:r>
              <a:rPr lang="en-US" dirty="0" smtClean="0">
                <a:solidFill>
                  <a:srgbClr val="0000FF"/>
                </a:solidFill>
              </a:rPr>
              <a:t>dot</a:t>
            </a:r>
            <a:r>
              <a:rPr lang="en-US" dirty="0" smtClean="0"/>
              <a:t>.</a:t>
            </a:r>
          </a:p>
          <a:p>
            <a:pPr marL="914400" lvl="1" indent="-457200"/>
            <a:r>
              <a:rPr lang="en-US" dirty="0" smtClean="0"/>
              <a:t>Group the similar </a:t>
            </a:r>
            <a:r>
              <a:rPr lang="en-US" dirty="0" smtClean="0">
                <a:solidFill>
                  <a:srgbClr val="0000FF"/>
                </a:solidFill>
              </a:rPr>
              <a:t>clauses</a:t>
            </a:r>
            <a:r>
              <a:rPr lang="en-US" dirty="0" smtClean="0"/>
              <a:t> together</a:t>
            </a:r>
          </a:p>
          <a:p>
            <a:pPr marL="914400" lvl="1" indent="-457200"/>
            <a:endParaRPr lang="en-US" dirty="0" smtClean="0"/>
          </a:p>
          <a:p>
            <a:pPr marL="914400" lvl="1" indent="-457200"/>
            <a:endParaRPr lang="en-US" dirty="0" smtClean="0"/>
          </a:p>
          <a:p>
            <a:pPr marL="914400" lvl="1" indent="-457200"/>
            <a:endParaRPr lang="en-US" dirty="0" smtClean="0"/>
          </a:p>
          <a:p>
            <a:pPr marL="914400" lvl="1" indent="-457200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82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 KB in PROLOG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variable name to know “</a:t>
            </a:r>
            <a:r>
              <a:rPr lang="en-US" dirty="0" smtClean="0">
                <a:solidFill>
                  <a:srgbClr val="0000FF"/>
                </a:solidFill>
              </a:rPr>
              <a:t>something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Anything written starting with capital letter is recognized as “</a:t>
            </a:r>
            <a:r>
              <a:rPr lang="en-US" dirty="0" smtClean="0">
                <a:solidFill>
                  <a:srgbClr val="0000FF"/>
                </a:solidFill>
              </a:rPr>
              <a:t>variable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3463636"/>
            <a:ext cx="2590800" cy="1477328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woman(</a:t>
            </a:r>
            <a:r>
              <a:rPr lang="en-US" dirty="0" err="1" smtClean="0"/>
              <a:t>mia</a:t>
            </a:r>
            <a:r>
              <a:rPr lang="en-US" dirty="0" smtClean="0"/>
              <a:t>).</a:t>
            </a:r>
          </a:p>
          <a:p>
            <a:r>
              <a:rPr lang="en-US" dirty="0" smtClean="0"/>
              <a:t>woman(</a:t>
            </a:r>
            <a:r>
              <a:rPr lang="en-US" dirty="0" err="1" smtClean="0"/>
              <a:t>jody</a:t>
            </a:r>
            <a:r>
              <a:rPr lang="en-US" dirty="0" smtClean="0"/>
              <a:t>).</a:t>
            </a:r>
          </a:p>
          <a:p>
            <a:r>
              <a:rPr lang="en-US" dirty="0" smtClean="0"/>
              <a:t>woman(</a:t>
            </a:r>
            <a:r>
              <a:rPr lang="en-US" dirty="0" err="1" smtClean="0"/>
              <a:t>yolanda</a:t>
            </a:r>
            <a:r>
              <a:rPr lang="en-US" dirty="0" smtClean="0"/>
              <a:t>).</a:t>
            </a:r>
          </a:p>
          <a:p>
            <a:r>
              <a:rPr lang="en-US" dirty="0" err="1" smtClean="0"/>
              <a:t>playsAirGuitar</a:t>
            </a:r>
            <a:r>
              <a:rPr lang="en-US" dirty="0" smtClean="0"/>
              <a:t>(</a:t>
            </a:r>
            <a:r>
              <a:rPr lang="en-US" dirty="0" err="1" smtClean="0"/>
              <a:t>jody</a:t>
            </a:r>
            <a:r>
              <a:rPr lang="en-US" dirty="0" smtClean="0"/>
              <a:t>).</a:t>
            </a:r>
          </a:p>
          <a:p>
            <a:r>
              <a:rPr lang="en-US" dirty="0" smtClean="0"/>
              <a:t>party.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33800" y="3463636"/>
            <a:ext cx="4343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 </a:t>
            </a:r>
            <a:r>
              <a:rPr lang="en-US" dirty="0" smtClean="0">
                <a:solidFill>
                  <a:srgbClr val="0000FF"/>
                </a:solidFill>
              </a:rPr>
              <a:t>woman(</a:t>
            </a:r>
            <a:r>
              <a:rPr lang="en-US" dirty="0" err="1" smtClean="0">
                <a:solidFill>
                  <a:srgbClr val="0000FF"/>
                </a:solidFill>
              </a:rPr>
              <a:t>mia</a:t>
            </a:r>
            <a:r>
              <a:rPr lang="en-US" dirty="0" smtClean="0">
                <a:solidFill>
                  <a:srgbClr val="0000FF"/>
                </a:solidFill>
              </a:rPr>
              <a:t>).</a:t>
            </a:r>
          </a:p>
          <a:p>
            <a:r>
              <a:rPr lang="en-US" dirty="0" smtClean="0"/>
              <a:t>Yes</a:t>
            </a:r>
          </a:p>
          <a:p>
            <a:r>
              <a:rPr lang="en-US" dirty="0" smtClean="0"/>
              <a:t>? </a:t>
            </a:r>
            <a:r>
              <a:rPr lang="en-US" dirty="0" smtClean="0">
                <a:solidFill>
                  <a:srgbClr val="0000FF"/>
                </a:solidFill>
              </a:rPr>
              <a:t>woman(X).</a:t>
            </a:r>
          </a:p>
          <a:p>
            <a:r>
              <a:rPr lang="en-US" dirty="0" smtClean="0"/>
              <a:t>Mia;</a:t>
            </a:r>
          </a:p>
          <a:p>
            <a:r>
              <a:rPr lang="en-US" dirty="0" smtClean="0"/>
              <a:t>Jody;</a:t>
            </a:r>
          </a:p>
          <a:p>
            <a:r>
              <a:rPr lang="en-US" dirty="0" smtClean="0"/>
              <a:t>Yolanda</a:t>
            </a:r>
          </a:p>
          <a:p>
            <a:r>
              <a:rPr lang="en-US" dirty="0" smtClean="0"/>
              <a:t>? </a:t>
            </a:r>
            <a:r>
              <a:rPr lang="en-US" b="1" dirty="0">
                <a:solidFill>
                  <a:srgbClr val="0000FF"/>
                </a:solidFill>
              </a:rPr>
              <a:t>w</a:t>
            </a:r>
            <a:r>
              <a:rPr lang="en-US" b="1" dirty="0" smtClean="0">
                <a:solidFill>
                  <a:srgbClr val="0000FF"/>
                </a:solidFill>
              </a:rPr>
              <a:t>oman(Y) , </a:t>
            </a:r>
            <a:r>
              <a:rPr lang="en-US" b="1" dirty="0" err="1" smtClean="0">
                <a:solidFill>
                  <a:srgbClr val="0000FF"/>
                </a:solidFill>
              </a:rPr>
              <a:t>playsAirGuitar</a:t>
            </a:r>
            <a:r>
              <a:rPr lang="en-US" b="1" dirty="0" smtClean="0">
                <a:solidFill>
                  <a:srgbClr val="0000FF"/>
                </a:solidFill>
              </a:rPr>
              <a:t>(Y).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60960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Comma is AND </a:t>
            </a:r>
            <a:r>
              <a:rPr lang="en-US" dirty="0" err="1" smtClean="0"/>
              <a:t>and</a:t>
            </a:r>
            <a:r>
              <a:rPr lang="en-US" dirty="0" smtClean="0"/>
              <a:t> semicolon is  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92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Download and install </a:t>
            </a:r>
            <a:r>
              <a:rPr lang="en-US" dirty="0" err="1" smtClean="0">
                <a:solidFill>
                  <a:srgbClr val="0000FF"/>
                </a:solidFill>
              </a:rPr>
              <a:t>swi</a:t>
            </a:r>
            <a:r>
              <a:rPr lang="en-US" dirty="0" smtClean="0">
                <a:solidFill>
                  <a:srgbClr val="0000FF"/>
                </a:solidFill>
              </a:rPr>
              <a:t>-prolog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    https://www.swi-prolog.org/download/stable</a:t>
            </a:r>
          </a:p>
          <a:p>
            <a:r>
              <a:rPr lang="en-US" dirty="0" smtClean="0"/>
              <a:t>See video to kick start the SWI-PROLOG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  <a:hlinkClick r:id="rId2"/>
              </a:rPr>
              <a:t>https://www.youtube.com/watch?v=2YFQlQHYXDg</a:t>
            </a:r>
            <a:endParaRPr lang="en-US" sz="2800" dirty="0" smtClean="0">
              <a:solidFill>
                <a:srgbClr val="0000FF"/>
              </a:solidFill>
            </a:endParaRPr>
          </a:p>
          <a:p>
            <a:r>
              <a:rPr lang="en-US" sz="2800" dirty="0" smtClean="0">
                <a:solidFill>
                  <a:srgbClr val="0000FF"/>
                </a:solidFill>
              </a:rPr>
              <a:t>Exercise with the KB1 to 5 given in the tutorial</a:t>
            </a:r>
          </a:p>
          <a:p>
            <a:r>
              <a:rPr lang="en-US" sz="2800" dirty="0" smtClean="0">
                <a:solidFill>
                  <a:srgbClr val="0000FF"/>
                </a:solidFill>
              </a:rPr>
              <a:t>Write a KB relevant to your domain of interest</a:t>
            </a:r>
          </a:p>
          <a:p>
            <a:r>
              <a:rPr lang="en-US" sz="2800" dirty="0" smtClean="0">
                <a:solidFill>
                  <a:srgbClr val="0000FF"/>
                </a:solidFill>
              </a:rPr>
              <a:t>Online prolog compiler</a:t>
            </a:r>
          </a:p>
          <a:p>
            <a:r>
              <a:rPr lang="en-US" sz="2800" u="sng" dirty="0">
                <a:hlinkClick r:id="rId3"/>
              </a:rPr>
              <a:t>https://swish.swi-prolog.org/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5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2746</TotalTime>
  <Words>183</Words>
  <Application>Microsoft Office PowerPoint</Application>
  <PresentationFormat>On-screen Show (4:3)</PresentationFormat>
  <Paragraphs>38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Creating and using knowledge bases in  SWI-PROLOG</vt:lpstr>
      <vt:lpstr>KB in PROLOG</vt:lpstr>
      <vt:lpstr>Querying KB in PROLOG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SWI-PROLOG</dc:title>
  <dc:creator>admin</dc:creator>
  <cp:lastModifiedBy>admin</cp:lastModifiedBy>
  <cp:revision>25</cp:revision>
  <dcterms:created xsi:type="dcterms:W3CDTF">2020-11-22T12:19:25Z</dcterms:created>
  <dcterms:modified xsi:type="dcterms:W3CDTF">2022-11-10T09:13:49Z</dcterms:modified>
</cp:coreProperties>
</file>