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C89992E-9B8F-4B9C-8B17-7D0D411349B3}"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D4CC7-99D3-41C6-8A9F-5E0903B3B023}" type="slidenum">
              <a:rPr lang="en-IN" smtClean="0"/>
              <a:t>‹#›</a:t>
            </a:fld>
            <a:endParaRPr lang="en-IN"/>
          </a:p>
        </p:txBody>
      </p:sp>
    </p:spTree>
    <p:extLst>
      <p:ext uri="{BB962C8B-B14F-4D97-AF65-F5344CB8AC3E}">
        <p14:creationId xmlns:p14="http://schemas.microsoft.com/office/powerpoint/2010/main" val="4074904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89992E-9B8F-4B9C-8B17-7D0D411349B3}"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D4CC7-99D3-41C6-8A9F-5E0903B3B023}" type="slidenum">
              <a:rPr lang="en-IN" smtClean="0"/>
              <a:t>‹#›</a:t>
            </a:fld>
            <a:endParaRPr lang="en-IN"/>
          </a:p>
        </p:txBody>
      </p:sp>
    </p:spTree>
    <p:extLst>
      <p:ext uri="{BB962C8B-B14F-4D97-AF65-F5344CB8AC3E}">
        <p14:creationId xmlns:p14="http://schemas.microsoft.com/office/powerpoint/2010/main" val="1207074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89992E-9B8F-4B9C-8B17-7D0D411349B3}"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D4CC7-99D3-41C6-8A9F-5E0903B3B023}" type="slidenum">
              <a:rPr lang="en-IN" smtClean="0"/>
              <a:t>‹#›</a:t>
            </a:fld>
            <a:endParaRPr lang="en-IN"/>
          </a:p>
        </p:txBody>
      </p:sp>
    </p:spTree>
    <p:extLst>
      <p:ext uri="{BB962C8B-B14F-4D97-AF65-F5344CB8AC3E}">
        <p14:creationId xmlns:p14="http://schemas.microsoft.com/office/powerpoint/2010/main" val="4069743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1791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015905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78688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89992E-9B8F-4B9C-8B17-7D0D411349B3}"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D4CC7-99D3-41C6-8A9F-5E0903B3B023}" type="slidenum">
              <a:rPr lang="en-IN" smtClean="0"/>
              <a:t>‹#›</a:t>
            </a:fld>
            <a:endParaRPr lang="en-IN"/>
          </a:p>
        </p:txBody>
      </p:sp>
    </p:spTree>
    <p:extLst>
      <p:ext uri="{BB962C8B-B14F-4D97-AF65-F5344CB8AC3E}">
        <p14:creationId xmlns:p14="http://schemas.microsoft.com/office/powerpoint/2010/main" val="787258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89992E-9B8F-4B9C-8B17-7D0D411349B3}"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D4CC7-99D3-41C6-8A9F-5E0903B3B023}" type="slidenum">
              <a:rPr lang="en-IN" smtClean="0"/>
              <a:t>‹#›</a:t>
            </a:fld>
            <a:endParaRPr lang="en-IN"/>
          </a:p>
        </p:txBody>
      </p:sp>
    </p:spTree>
    <p:extLst>
      <p:ext uri="{BB962C8B-B14F-4D97-AF65-F5344CB8AC3E}">
        <p14:creationId xmlns:p14="http://schemas.microsoft.com/office/powerpoint/2010/main" val="352507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C89992E-9B8F-4B9C-8B17-7D0D411349B3}"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D4CC7-99D3-41C6-8A9F-5E0903B3B023}" type="slidenum">
              <a:rPr lang="en-IN" smtClean="0"/>
              <a:t>‹#›</a:t>
            </a:fld>
            <a:endParaRPr lang="en-IN"/>
          </a:p>
        </p:txBody>
      </p:sp>
    </p:spTree>
    <p:extLst>
      <p:ext uri="{BB962C8B-B14F-4D97-AF65-F5344CB8AC3E}">
        <p14:creationId xmlns:p14="http://schemas.microsoft.com/office/powerpoint/2010/main" val="16785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C89992E-9B8F-4B9C-8B17-7D0D411349B3}" type="datetimeFigureOut">
              <a:rPr lang="en-IN" smtClean="0"/>
              <a:t>22-01-2023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8D4CC7-99D3-41C6-8A9F-5E0903B3B023}" type="slidenum">
              <a:rPr lang="en-IN" smtClean="0"/>
              <a:t>‹#›</a:t>
            </a:fld>
            <a:endParaRPr lang="en-IN"/>
          </a:p>
        </p:txBody>
      </p:sp>
    </p:spTree>
    <p:extLst>
      <p:ext uri="{BB962C8B-B14F-4D97-AF65-F5344CB8AC3E}">
        <p14:creationId xmlns:p14="http://schemas.microsoft.com/office/powerpoint/2010/main" val="2433407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C89992E-9B8F-4B9C-8B17-7D0D411349B3}" type="datetimeFigureOut">
              <a:rPr lang="en-IN" smtClean="0"/>
              <a:t>22-01-2023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8D4CC7-99D3-41C6-8A9F-5E0903B3B023}" type="slidenum">
              <a:rPr lang="en-IN" smtClean="0"/>
              <a:t>‹#›</a:t>
            </a:fld>
            <a:endParaRPr lang="en-IN"/>
          </a:p>
        </p:txBody>
      </p:sp>
    </p:spTree>
    <p:extLst>
      <p:ext uri="{BB962C8B-B14F-4D97-AF65-F5344CB8AC3E}">
        <p14:creationId xmlns:p14="http://schemas.microsoft.com/office/powerpoint/2010/main" val="29664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9992E-9B8F-4B9C-8B17-7D0D411349B3}" type="datetimeFigureOut">
              <a:rPr lang="en-IN" smtClean="0"/>
              <a:t>22-01-2023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8D4CC7-99D3-41C6-8A9F-5E0903B3B023}" type="slidenum">
              <a:rPr lang="en-IN" smtClean="0"/>
              <a:t>‹#›</a:t>
            </a:fld>
            <a:endParaRPr lang="en-IN"/>
          </a:p>
        </p:txBody>
      </p:sp>
    </p:spTree>
    <p:extLst>
      <p:ext uri="{BB962C8B-B14F-4D97-AF65-F5344CB8AC3E}">
        <p14:creationId xmlns:p14="http://schemas.microsoft.com/office/powerpoint/2010/main" val="215351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89992E-9B8F-4B9C-8B17-7D0D411349B3}"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D4CC7-99D3-41C6-8A9F-5E0903B3B023}" type="slidenum">
              <a:rPr lang="en-IN" smtClean="0"/>
              <a:t>‹#›</a:t>
            </a:fld>
            <a:endParaRPr lang="en-IN"/>
          </a:p>
        </p:txBody>
      </p:sp>
    </p:spTree>
    <p:extLst>
      <p:ext uri="{BB962C8B-B14F-4D97-AF65-F5344CB8AC3E}">
        <p14:creationId xmlns:p14="http://schemas.microsoft.com/office/powerpoint/2010/main" val="119906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89992E-9B8F-4B9C-8B17-7D0D411349B3}"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D4CC7-99D3-41C6-8A9F-5E0903B3B023}" type="slidenum">
              <a:rPr lang="en-IN" smtClean="0"/>
              <a:t>‹#›</a:t>
            </a:fld>
            <a:endParaRPr lang="en-IN"/>
          </a:p>
        </p:txBody>
      </p:sp>
    </p:spTree>
    <p:extLst>
      <p:ext uri="{BB962C8B-B14F-4D97-AF65-F5344CB8AC3E}">
        <p14:creationId xmlns:p14="http://schemas.microsoft.com/office/powerpoint/2010/main" val="258558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9992E-9B8F-4B9C-8B17-7D0D411349B3}" type="datetimeFigureOut">
              <a:rPr lang="en-IN" smtClean="0"/>
              <a:t>22-01-2023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D4CC7-99D3-41C6-8A9F-5E0903B3B023}" type="slidenum">
              <a:rPr lang="en-IN" smtClean="0"/>
              <a:t>‹#›</a:t>
            </a:fld>
            <a:endParaRPr lang="en-IN"/>
          </a:p>
        </p:txBody>
      </p:sp>
    </p:spTree>
    <p:extLst>
      <p:ext uri="{BB962C8B-B14F-4D97-AF65-F5344CB8AC3E}">
        <p14:creationId xmlns:p14="http://schemas.microsoft.com/office/powerpoint/2010/main" val="2637663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to Data Analytics</a:t>
            </a:r>
            <a:endParaRPr lang="en-IN" dirty="0"/>
          </a:p>
        </p:txBody>
      </p:sp>
      <p:sp>
        <p:nvSpPr>
          <p:cNvPr id="3" name="Subtitle 2"/>
          <p:cNvSpPr>
            <a:spLocks noGrp="1"/>
          </p:cNvSpPr>
          <p:nvPr>
            <p:ph type="subTitle" idx="1"/>
          </p:nvPr>
        </p:nvSpPr>
        <p:spPr/>
        <p:txBody>
          <a:bodyPr/>
          <a:lstStyle/>
          <a:p>
            <a:r>
              <a:rPr lang="en-IN" dirty="0" smtClean="0"/>
              <a:t>2023- Jan Batch</a:t>
            </a:r>
            <a:endParaRPr lang="en-IN" dirty="0"/>
          </a:p>
        </p:txBody>
      </p:sp>
      <p:sp>
        <p:nvSpPr>
          <p:cNvPr id="4" name="Rectangle 3"/>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5402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2205319"/>
            <a:ext cx="5400000" cy="2074450"/>
          </a:xfrm>
        </p:spPr>
        <p:txBody>
          <a:bodyPr/>
          <a:lstStyle/>
          <a:p>
            <a:r>
              <a:rPr lang="en-IN" dirty="0" smtClean="0"/>
              <a:t>“Data</a:t>
            </a:r>
            <a:r>
              <a:rPr lang="en-IN" dirty="0"/>
              <a:t>” is that data is different types of information usually formatted in a particular manner</a:t>
            </a:r>
            <a:r>
              <a:rPr lang="en-IN" dirty="0" smtClean="0"/>
              <a:t>.</a:t>
            </a:r>
          </a:p>
          <a:p>
            <a:r>
              <a:rPr lang="en-IN" dirty="0" smtClean="0"/>
              <a:t>Data is unorganised and Undefined facts</a:t>
            </a:r>
          </a:p>
          <a:p>
            <a:r>
              <a:rPr lang="en-IN" dirty="0" smtClean="0"/>
              <a:t>Data is an individual unit that contains raw materials which don’t carry any specific meaning</a:t>
            </a:r>
          </a:p>
          <a:p>
            <a:r>
              <a:rPr lang="en-IN" dirty="0" smtClean="0"/>
              <a:t>Data doesn’t depend on Information</a:t>
            </a:r>
          </a:p>
          <a:p>
            <a:r>
              <a:rPr lang="en-IN" dirty="0" smtClean="0"/>
              <a:t>Raw data is insufficient for making a decision</a:t>
            </a:r>
          </a:p>
          <a:p>
            <a:r>
              <a:rPr lang="en-IN" dirty="0" smtClean="0"/>
              <a:t>For instance – Student’s test score</a:t>
            </a:r>
          </a:p>
          <a:p>
            <a:pPr marL="0" indent="0">
              <a:buNone/>
            </a:pPr>
            <a:endParaRPr lang="en-GB" dirty="0"/>
          </a:p>
          <a:p>
            <a:pPr marL="0" indent="0">
              <a:buNone/>
            </a:pPr>
            <a:endParaRPr lang="en-GB" dirty="0"/>
          </a:p>
          <a:p>
            <a:pPr marL="0" indent="0">
              <a:buNone/>
            </a:pPr>
            <a:endParaRPr lang="en-US" dirty="0"/>
          </a:p>
        </p:txBody>
      </p:sp>
      <p:sp>
        <p:nvSpPr>
          <p:cNvPr id="6" name="Text Placeholder 5"/>
          <p:cNvSpPr>
            <a:spLocks noGrp="1"/>
          </p:cNvSpPr>
          <p:nvPr>
            <p:ph type="body" sz="quarter" idx="12"/>
          </p:nvPr>
        </p:nvSpPr>
        <p:spPr>
          <a:xfrm>
            <a:off x="227349" y="1602557"/>
            <a:ext cx="5400000" cy="562419"/>
          </a:xfrm>
        </p:spPr>
        <p:txBody>
          <a:bodyPr/>
          <a:lstStyle/>
          <a:p>
            <a:r>
              <a:rPr lang="en-GB" sz="2000" dirty="0" smtClean="0"/>
              <a:t>Data</a:t>
            </a:r>
            <a:endParaRPr lang="en-GB" sz="2000" dirty="0"/>
          </a:p>
        </p:txBody>
      </p:sp>
      <p:sp>
        <p:nvSpPr>
          <p:cNvPr id="7" name="Text Placeholder 6"/>
          <p:cNvSpPr>
            <a:spLocks noGrp="1"/>
          </p:cNvSpPr>
          <p:nvPr>
            <p:ph type="body" sz="quarter" idx="13"/>
          </p:nvPr>
        </p:nvSpPr>
        <p:spPr>
          <a:xfrm>
            <a:off x="6474016" y="1602557"/>
            <a:ext cx="5400000" cy="562419"/>
          </a:xfrm>
        </p:spPr>
        <p:txBody>
          <a:bodyPr/>
          <a:lstStyle/>
          <a:p>
            <a:r>
              <a:rPr lang="en-GB" sz="2000" dirty="0" smtClean="0"/>
              <a:t>Information</a:t>
            </a:r>
            <a:endParaRPr lang="en-GB" sz="2000" dirty="0"/>
          </a:p>
        </p:txBody>
      </p:sp>
      <p:sp>
        <p:nvSpPr>
          <p:cNvPr id="4" name="Title 3"/>
          <p:cNvSpPr>
            <a:spLocks noGrp="1"/>
          </p:cNvSpPr>
          <p:nvPr>
            <p:ph type="title"/>
          </p:nvPr>
        </p:nvSpPr>
        <p:spPr>
          <a:xfrm>
            <a:off x="227349" y="-61388"/>
            <a:ext cx="11125236" cy="1104900"/>
          </a:xfrm>
        </p:spPr>
        <p:txBody>
          <a:bodyPr>
            <a:normAutofit/>
          </a:bodyPr>
          <a:lstStyle/>
          <a:p>
            <a:pPr algn="ctr"/>
            <a:r>
              <a:rPr lang="en-GB" b="1" dirty="0" smtClean="0"/>
              <a:t>Data &amp; Information</a:t>
            </a:r>
            <a:endParaRPr lang="en-GB" b="1" dirty="0"/>
          </a:p>
        </p:txBody>
      </p:sp>
      <p:sp>
        <p:nvSpPr>
          <p:cNvPr id="8" name="Text Placeholder 7"/>
          <p:cNvSpPr>
            <a:spLocks noGrp="1"/>
          </p:cNvSpPr>
          <p:nvPr>
            <p:ph type="body" sz="quarter" idx="14"/>
          </p:nvPr>
        </p:nvSpPr>
        <p:spPr>
          <a:xfrm>
            <a:off x="6474016" y="2205319"/>
            <a:ext cx="5341256" cy="2149865"/>
          </a:xfrm>
        </p:spPr>
        <p:txBody>
          <a:bodyPr/>
          <a:lstStyle/>
          <a:p>
            <a:r>
              <a:rPr lang="en-IN" dirty="0" smtClean="0"/>
              <a:t>The information </a:t>
            </a:r>
            <a:r>
              <a:rPr lang="en-IN" dirty="0"/>
              <a:t>comprises processed, organised data presented in a meaningful </a:t>
            </a:r>
            <a:r>
              <a:rPr lang="en-IN" dirty="0" smtClean="0"/>
              <a:t>context.</a:t>
            </a:r>
          </a:p>
          <a:p>
            <a:r>
              <a:rPr lang="en-IN" dirty="0"/>
              <a:t>Information is a group of data that collectively carries a logical meaning</a:t>
            </a:r>
            <a:r>
              <a:rPr lang="en-IN" dirty="0"/>
              <a:t>.</a:t>
            </a:r>
          </a:p>
          <a:p>
            <a:r>
              <a:rPr lang="en-IN" dirty="0"/>
              <a:t>Information depends on data.</a:t>
            </a:r>
          </a:p>
          <a:p>
            <a:r>
              <a:rPr lang="en-IN" dirty="0"/>
              <a:t>Information is sufficient for decision making</a:t>
            </a:r>
          </a:p>
          <a:p>
            <a:r>
              <a:rPr lang="en-IN" dirty="0"/>
              <a:t>The average score of a class is the information derived from the given data.</a:t>
            </a:r>
          </a:p>
          <a:p>
            <a:endParaRPr lang="en-IN" dirty="0" smtClean="0">
              <a:solidFill>
                <a:srgbClr val="333333"/>
              </a:solidFill>
              <a:latin typeface="Arial" panose="020B0604020202020204" pitchFamily="34" charset="0"/>
              <a:ea typeface="Times New Roman" panose="02020603050405020304" pitchFamily="18" charset="0"/>
            </a:endParaRPr>
          </a:p>
          <a:p>
            <a:endParaRPr lang="en-US" dirty="0"/>
          </a:p>
        </p:txBody>
      </p:sp>
      <p:cxnSp>
        <p:nvCxnSpPr>
          <p:cNvPr id="14" name="Straight Connector 13"/>
          <p:cNvCxnSpPr/>
          <p:nvPr/>
        </p:nvCxnSpPr>
        <p:spPr>
          <a:xfrm flipH="1">
            <a:off x="6040167" y="2205319"/>
            <a:ext cx="7010" cy="207445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34565" y="920963"/>
            <a:ext cx="4523760" cy="593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Different between Data and Information: </a:t>
            </a:r>
            <a:endParaRPr lang="en-IN" dirty="0">
              <a:solidFill>
                <a:schemeClr val="tx1"/>
              </a:solidFill>
            </a:endParaRPr>
          </a:p>
        </p:txBody>
      </p:sp>
      <p:sp>
        <p:nvSpPr>
          <p:cNvPr id="24" name="Rectangle 23"/>
          <p:cNvSpPr/>
          <p:nvPr/>
        </p:nvSpPr>
        <p:spPr>
          <a:xfrm>
            <a:off x="85401" y="4355184"/>
            <a:ext cx="4523760" cy="593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rPr>
              <a:t>What is use of data? </a:t>
            </a:r>
            <a:endParaRPr lang="en-IN" dirty="0">
              <a:solidFill>
                <a:schemeClr val="tx1"/>
              </a:solidFill>
            </a:endParaRPr>
          </a:p>
        </p:txBody>
      </p:sp>
      <p:sp>
        <p:nvSpPr>
          <p:cNvPr id="25" name="Rectangle 24"/>
          <p:cNvSpPr/>
          <p:nvPr/>
        </p:nvSpPr>
        <p:spPr>
          <a:xfrm>
            <a:off x="227349" y="4949073"/>
            <a:ext cx="11646667" cy="1272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N" dirty="0" smtClean="0">
                <a:solidFill>
                  <a:schemeClr val="tx1"/>
                </a:solidFill>
              </a:rPr>
              <a:t>Descriptive – What Happened?</a:t>
            </a:r>
          </a:p>
          <a:p>
            <a:pPr marL="285750" indent="-285750">
              <a:buFont typeface="Arial" panose="020B0604020202020204" pitchFamily="34" charset="0"/>
              <a:buChar char="•"/>
            </a:pPr>
            <a:r>
              <a:rPr lang="en-IN" dirty="0" smtClean="0">
                <a:solidFill>
                  <a:schemeClr val="tx1"/>
                </a:solidFill>
              </a:rPr>
              <a:t>Diagnostic- Why did it happen?</a:t>
            </a:r>
          </a:p>
          <a:p>
            <a:pPr marL="285750" indent="-285750">
              <a:buFont typeface="Arial" panose="020B0604020202020204" pitchFamily="34" charset="0"/>
              <a:buChar char="•"/>
            </a:pPr>
            <a:r>
              <a:rPr lang="en-IN" dirty="0" smtClean="0">
                <a:solidFill>
                  <a:schemeClr val="tx1"/>
                </a:solidFill>
              </a:rPr>
              <a:t>Predictive – What will happen?</a:t>
            </a:r>
          </a:p>
          <a:p>
            <a:pPr marL="285750" indent="-285750">
              <a:buFont typeface="Arial" panose="020B0604020202020204" pitchFamily="34" charset="0"/>
              <a:buChar char="•"/>
            </a:pPr>
            <a:r>
              <a:rPr lang="en-IN" dirty="0" smtClean="0">
                <a:solidFill>
                  <a:schemeClr val="tx1"/>
                </a:solidFill>
              </a:rPr>
              <a:t>Prescriptive – What should happen?</a:t>
            </a:r>
            <a:endParaRPr lang="en-IN" dirty="0">
              <a:solidFill>
                <a:schemeClr val="tx1"/>
              </a:solidFill>
            </a:endParaRPr>
          </a:p>
        </p:txBody>
      </p:sp>
      <p:sp>
        <p:nvSpPr>
          <p:cNvPr id="26" name="Rectangle 25"/>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547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4471" y="95426"/>
            <a:ext cx="10515600" cy="1325563"/>
          </a:xfrm>
        </p:spPr>
        <p:txBody>
          <a:bodyPr>
            <a:normAutofit/>
          </a:bodyPr>
          <a:lstStyle/>
          <a:p>
            <a:pPr algn="ctr"/>
            <a:r>
              <a:rPr lang="en-GB" b="1" dirty="0"/>
              <a:t>Difference </a:t>
            </a:r>
            <a:r>
              <a:rPr lang="en-GB" b="1" dirty="0" smtClean="0"/>
              <a:t>between types of </a:t>
            </a:r>
            <a:r>
              <a:rPr lang="en-GB" b="1" dirty="0"/>
              <a:t>data structures</a:t>
            </a:r>
            <a:endParaRPr lang="en-GB" b="1" dirty="0"/>
          </a:p>
        </p:txBody>
      </p:sp>
      <p:sp>
        <p:nvSpPr>
          <p:cNvPr id="5" name="Text Placeholder 4"/>
          <p:cNvSpPr>
            <a:spLocks noGrp="1"/>
          </p:cNvSpPr>
          <p:nvPr>
            <p:ph type="body" sz="quarter" idx="10"/>
          </p:nvPr>
        </p:nvSpPr>
        <p:spPr>
          <a:xfrm>
            <a:off x="227350" y="2205319"/>
            <a:ext cx="3537827" cy="2207024"/>
          </a:xfrm>
        </p:spPr>
        <p:txBody>
          <a:bodyPr/>
          <a:lstStyle/>
          <a:p>
            <a:r>
              <a:rPr lang="en-IN" dirty="0"/>
              <a:t>Structured data is data whose elements are addressable for effective analysis</a:t>
            </a:r>
            <a:r>
              <a:rPr lang="en-IN" dirty="0" smtClean="0"/>
              <a:t>.</a:t>
            </a:r>
          </a:p>
          <a:p>
            <a:r>
              <a:rPr lang="en-IN" dirty="0"/>
              <a:t>It has been organized into a formatted repository that is typically a </a:t>
            </a:r>
            <a:r>
              <a:rPr lang="en-IN" dirty="0" smtClean="0"/>
              <a:t>database</a:t>
            </a:r>
          </a:p>
          <a:p>
            <a:r>
              <a:rPr lang="en-IN" dirty="0"/>
              <a:t>It concerns all data which can be stored in database SQL in a table with rows and </a:t>
            </a:r>
            <a:r>
              <a:rPr lang="en-IN" dirty="0" smtClean="0"/>
              <a:t>columns</a:t>
            </a:r>
          </a:p>
          <a:p>
            <a:r>
              <a:rPr lang="en-IN" dirty="0"/>
              <a:t>They have relational keys and can easily be mapped into pre-designed </a:t>
            </a:r>
            <a:r>
              <a:rPr lang="en-IN" dirty="0" smtClean="0"/>
              <a:t>fields.</a:t>
            </a:r>
          </a:p>
          <a:p>
            <a:r>
              <a:rPr lang="en-IN" dirty="0" smtClean="0"/>
              <a:t>For Instance - </a:t>
            </a:r>
            <a:r>
              <a:rPr lang="en-IN" i="1" dirty="0"/>
              <a:t>Example:</a:t>
            </a:r>
            <a:r>
              <a:rPr lang="en-IN" dirty="0"/>
              <a:t> Relational data. </a:t>
            </a:r>
            <a:endParaRPr lang="en-US" dirty="0"/>
          </a:p>
        </p:txBody>
      </p:sp>
      <p:sp>
        <p:nvSpPr>
          <p:cNvPr id="6" name="Text Placeholder 5"/>
          <p:cNvSpPr>
            <a:spLocks noGrp="1"/>
          </p:cNvSpPr>
          <p:nvPr>
            <p:ph type="body" sz="quarter" idx="12"/>
          </p:nvPr>
        </p:nvSpPr>
        <p:spPr/>
        <p:txBody>
          <a:bodyPr/>
          <a:lstStyle/>
          <a:p>
            <a:r>
              <a:rPr lang="en-GB" dirty="0" smtClean="0"/>
              <a:t>Structured Data</a:t>
            </a:r>
            <a:endParaRPr lang="en-GB" dirty="0"/>
          </a:p>
        </p:txBody>
      </p:sp>
      <p:sp>
        <p:nvSpPr>
          <p:cNvPr id="7" name="Text Placeholder 6"/>
          <p:cNvSpPr>
            <a:spLocks noGrp="1"/>
          </p:cNvSpPr>
          <p:nvPr>
            <p:ph type="body" sz="quarter" idx="14"/>
          </p:nvPr>
        </p:nvSpPr>
        <p:spPr>
          <a:xfrm>
            <a:off x="4252397" y="2205319"/>
            <a:ext cx="3537827" cy="2207024"/>
          </a:xfrm>
        </p:spPr>
        <p:txBody>
          <a:bodyPr/>
          <a:lstStyle/>
          <a:p>
            <a:r>
              <a:rPr lang="en-IN" dirty="0"/>
              <a:t>Semi-structured data is information that does not reside in a relational database but </a:t>
            </a:r>
            <a:r>
              <a:rPr lang="en-IN" dirty="0" smtClean="0"/>
              <a:t>has </a:t>
            </a:r>
            <a:r>
              <a:rPr lang="en-IN" dirty="0"/>
              <a:t>some organizational properties that make it easier to </a:t>
            </a:r>
            <a:r>
              <a:rPr lang="en-IN" dirty="0" smtClean="0"/>
              <a:t>analyse.</a:t>
            </a:r>
          </a:p>
          <a:p>
            <a:r>
              <a:rPr lang="en-IN" dirty="0"/>
              <a:t>With some processes, you can store them in the relation database (it could be very hard for some kind of semi-structured data), but Semi-structured exist to ease </a:t>
            </a:r>
            <a:r>
              <a:rPr lang="en-IN" dirty="0" smtClean="0"/>
              <a:t>space</a:t>
            </a:r>
          </a:p>
          <a:p>
            <a:r>
              <a:rPr lang="en-IN" i="1" dirty="0"/>
              <a:t>Example</a:t>
            </a:r>
            <a:r>
              <a:rPr lang="en-IN" dirty="0"/>
              <a:t>: XML data. </a:t>
            </a:r>
            <a:endParaRPr lang="en-US" dirty="0"/>
          </a:p>
          <a:p>
            <a:endParaRPr lang="en-GB" dirty="0"/>
          </a:p>
        </p:txBody>
      </p:sp>
      <p:sp>
        <p:nvSpPr>
          <p:cNvPr id="8" name="Text Placeholder 7"/>
          <p:cNvSpPr>
            <a:spLocks noGrp="1"/>
          </p:cNvSpPr>
          <p:nvPr>
            <p:ph type="body" sz="quarter" idx="15"/>
          </p:nvPr>
        </p:nvSpPr>
        <p:spPr/>
        <p:txBody>
          <a:bodyPr/>
          <a:lstStyle/>
          <a:p>
            <a:r>
              <a:rPr lang="en-GB" dirty="0" smtClean="0"/>
              <a:t>Semi-Structured</a:t>
            </a:r>
            <a:endParaRPr lang="en-GB" dirty="0"/>
          </a:p>
        </p:txBody>
      </p:sp>
      <p:sp>
        <p:nvSpPr>
          <p:cNvPr id="9" name="Text Placeholder 8"/>
          <p:cNvSpPr>
            <a:spLocks noGrp="1"/>
          </p:cNvSpPr>
          <p:nvPr>
            <p:ph type="body" sz="quarter" idx="16"/>
          </p:nvPr>
        </p:nvSpPr>
        <p:spPr>
          <a:xfrm>
            <a:off x="8277445" y="2205319"/>
            <a:ext cx="3537827" cy="2207024"/>
          </a:xfrm>
        </p:spPr>
        <p:txBody>
          <a:bodyPr/>
          <a:lstStyle/>
          <a:p>
            <a:r>
              <a:rPr lang="en-IN" dirty="0"/>
              <a:t>Unstructured data is </a:t>
            </a:r>
            <a:r>
              <a:rPr lang="en-IN" dirty="0" smtClean="0"/>
              <a:t>data </a:t>
            </a:r>
            <a:r>
              <a:rPr lang="en-IN" dirty="0"/>
              <a:t>which is not organized in a predefined manner or does not have a predefined data model, thus it is not a good fit for a mainstream relational </a:t>
            </a:r>
            <a:r>
              <a:rPr lang="en-IN" dirty="0" smtClean="0"/>
              <a:t>database</a:t>
            </a:r>
          </a:p>
          <a:p>
            <a:r>
              <a:rPr lang="en-IN" dirty="0"/>
              <a:t>So for Unstructured data, there are alternative platforms for storing and </a:t>
            </a:r>
            <a:r>
              <a:rPr lang="en-IN" dirty="0" smtClean="0"/>
              <a:t>managing</a:t>
            </a:r>
          </a:p>
          <a:p>
            <a:r>
              <a:rPr lang="en-IN" dirty="0"/>
              <a:t> </a:t>
            </a:r>
            <a:r>
              <a:rPr lang="en-IN" i="1" dirty="0"/>
              <a:t>Example</a:t>
            </a:r>
            <a:r>
              <a:rPr lang="en-IN" dirty="0"/>
              <a:t>: Word, PDF, Text, Media logs. </a:t>
            </a:r>
            <a:endParaRPr lang="en-US" dirty="0"/>
          </a:p>
          <a:p>
            <a:endParaRPr lang="en-GB" dirty="0"/>
          </a:p>
        </p:txBody>
      </p:sp>
      <p:sp>
        <p:nvSpPr>
          <p:cNvPr id="10" name="Text Placeholder 9"/>
          <p:cNvSpPr>
            <a:spLocks noGrp="1"/>
          </p:cNvSpPr>
          <p:nvPr>
            <p:ph type="body" sz="quarter" idx="17"/>
          </p:nvPr>
        </p:nvSpPr>
        <p:spPr/>
        <p:txBody>
          <a:bodyPr/>
          <a:lstStyle/>
          <a:p>
            <a:r>
              <a:rPr lang="en-GB" dirty="0" smtClean="0"/>
              <a:t>Un Structured</a:t>
            </a:r>
            <a:endParaRPr lang="en-GB" dirty="0"/>
          </a:p>
        </p:txBody>
      </p:sp>
      <p:cxnSp>
        <p:nvCxnSpPr>
          <p:cNvPr id="14" name="Straight Connector 13"/>
          <p:cNvCxnSpPr/>
          <p:nvPr/>
        </p:nvCxnSpPr>
        <p:spPr>
          <a:xfrm>
            <a:off x="4008787" y="2205319"/>
            <a:ext cx="0" cy="220702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05319"/>
            <a:ext cx="0" cy="220702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4528457"/>
            <a:ext cx="12192000" cy="1799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p:cNvSpPr txBox="1">
            <a:spLocks/>
          </p:cNvSpPr>
          <p:nvPr/>
        </p:nvSpPr>
        <p:spPr>
          <a:xfrm>
            <a:off x="227350" y="5122689"/>
            <a:ext cx="11761450" cy="1060396"/>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Hadoop</a:t>
            </a:r>
          </a:p>
          <a:p>
            <a:pPr marL="171450" lvl="0" indent="-171450">
              <a:spcBef>
                <a:spcPts val="200"/>
              </a:spcBef>
              <a:buClr>
                <a:schemeClr val="accent1"/>
              </a:buClr>
              <a:buFont typeface="Arial" panose="020B0604020202020204" pitchFamily="34" charset="0"/>
              <a:buChar char="•"/>
              <a:defRPr/>
            </a:pPr>
            <a:r>
              <a:rPr lang="en-US" sz="14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Scala</a:t>
            </a:r>
          </a:p>
          <a:p>
            <a:pPr marL="171450" lvl="0" indent="-171450">
              <a:spcBef>
                <a:spcPts val="200"/>
              </a:spcBef>
              <a:buClr>
                <a:schemeClr val="accent1"/>
              </a:buClr>
              <a:buFont typeface="Arial" panose="020B0604020202020204" pitchFamily="34" charset="0"/>
              <a:buChar char="•"/>
              <a:defRPr/>
            </a:pPr>
            <a:r>
              <a:rPr lang="en-US" sz="1400" dirty="0" err="1"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Pyspark</a:t>
            </a:r>
            <a:endParaRPr lang="en-US" sz="14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171450" lvl="0" indent="-171450">
              <a:spcBef>
                <a:spcPts val="200"/>
              </a:spcBef>
              <a:buClr>
                <a:schemeClr val="accent1"/>
              </a:buClr>
              <a:buFont typeface="Arial" panose="020B0604020202020204" pitchFamily="34" charset="0"/>
              <a:buChar char="•"/>
              <a:defRPr/>
            </a:pPr>
            <a:r>
              <a:rPr lang="en-US" sz="14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AWS and Azure cloud knowledge</a:t>
            </a:r>
            <a:endPar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5"/>
          <p:cNvSpPr txBox="1">
            <a:spLocks/>
          </p:cNvSpPr>
          <p:nvPr/>
        </p:nvSpPr>
        <p:spPr>
          <a:xfrm>
            <a:off x="227350" y="4659085"/>
            <a:ext cx="11761450" cy="423261"/>
          </a:xfrm>
          <a:prstGeom prst="rect">
            <a:avLst/>
          </a:prstGeom>
        </p:spPr>
        <p:txBody>
          <a:bodyPr vert="horz" lIns="0" tIns="0" rIns="0" bIns="0" rtlCol="0" anchor="b" anchorCtr="0">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GB" sz="1600" b="1" noProof="0" dirty="0" smtClean="0">
                <a:solidFill>
                  <a:schemeClr val="accent1">
                    <a:lumMod val="50000"/>
                  </a:schemeClr>
                </a:solidFill>
                <a:latin typeface="+mj-lt"/>
              </a:rPr>
              <a:t>Tools used in Big Data?</a:t>
            </a:r>
            <a:endParaRPr kumimoji="0" lang="en-GB" sz="1600" b="1" i="0" u="none" strike="noStrike" kern="1200" cap="none" spc="0" normalizeH="0" baseline="0" noProof="0" dirty="0">
              <a:ln>
                <a:noFill/>
              </a:ln>
              <a:solidFill>
                <a:schemeClr val="accent1">
                  <a:lumMod val="50000"/>
                </a:schemeClr>
              </a:solidFill>
              <a:effectLst/>
              <a:uLnTx/>
              <a:uFillTx/>
              <a:latin typeface="+mj-lt"/>
            </a:endParaRPr>
          </a:p>
        </p:txBody>
      </p:sp>
      <p:sp>
        <p:nvSpPr>
          <p:cNvPr id="16" name="Rectangle 15"/>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17846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05" name="think-cell Slide" r:id="rId4" imgW="270" imgH="270" progId="TCLayout.ActiveDocument.1">
                  <p:embed/>
                </p:oleObj>
              </mc:Choice>
              <mc:Fallback>
                <p:oleObj name="think-cell Slide" r:id="rId4" imgW="270" imgH="270" progId="TCLayout.ActiveDocument.1">
                  <p:embed/>
                  <p:pic>
                    <p:nvPicPr>
                      <p:cNvPr id="21" name="Object 2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Oval 20">
            <a:extLst>
              <a:ext uri="{FF2B5EF4-FFF2-40B4-BE49-F238E27FC236}">
                <a16:creationId xmlns:a16="http://schemas.microsoft.com/office/drawing/2014/main" id="{41ACABC2-6590-4E4B-9507-376785C34C7E}"/>
              </a:ext>
            </a:extLst>
          </p:cNvPr>
          <p:cNvSpPr/>
          <p:nvPr/>
        </p:nvSpPr>
        <p:spPr>
          <a:xfrm>
            <a:off x="1324750" y="1386051"/>
            <a:ext cx="2553883" cy="2413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tx1"/>
                </a:solidFill>
              </a:rPr>
              <a:t>Big Data and 5V’s</a:t>
            </a:r>
            <a:endParaRPr lang="pt-PT" dirty="0">
              <a:solidFill>
                <a:schemeClr val="tx1"/>
              </a:solidFill>
            </a:endParaRPr>
          </a:p>
        </p:txBody>
      </p:sp>
      <p:sp>
        <p:nvSpPr>
          <p:cNvPr id="10" name="Text Placeholder 3">
            <a:extLst>
              <a:ext uri="{FF2B5EF4-FFF2-40B4-BE49-F238E27FC236}">
                <a16:creationId xmlns:a16="http://schemas.microsoft.com/office/drawing/2014/main" id="{1ECD94BA-AD3F-4309-8C6F-E7497083CD6E}"/>
              </a:ext>
            </a:extLst>
          </p:cNvPr>
          <p:cNvSpPr txBox="1">
            <a:spLocks/>
          </p:cNvSpPr>
          <p:nvPr/>
        </p:nvSpPr>
        <p:spPr>
          <a:xfrm>
            <a:off x="4941301" y="963904"/>
            <a:ext cx="3220057"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b="1" dirty="0" smtClean="0">
                <a:solidFill>
                  <a:srgbClr val="12ABDB"/>
                </a:solidFill>
              </a:rPr>
              <a:t>What is Big Data?</a:t>
            </a:r>
            <a:endParaRPr kumimoji="0" lang="en-US" sz="1600" b="1" i="0" u="none" strike="noStrike" kern="1200" cap="none" spc="0" normalizeH="0" baseline="0" noProof="0" dirty="0">
              <a:ln>
                <a:noFill/>
              </a:ln>
              <a:solidFill>
                <a:srgbClr val="12ABDB"/>
              </a:solidFill>
              <a:effectLst/>
              <a:uLnTx/>
              <a:uFillTx/>
              <a:latin typeface="+mn-lt"/>
              <a:ea typeface="+mn-ea"/>
              <a:cs typeface="+mn-cs"/>
            </a:endParaRPr>
          </a:p>
        </p:txBody>
      </p:sp>
      <p:sp>
        <p:nvSpPr>
          <p:cNvPr id="11" name="Text Placeholder 8">
            <a:extLst>
              <a:ext uri="{FF2B5EF4-FFF2-40B4-BE49-F238E27FC236}">
                <a16:creationId xmlns:a16="http://schemas.microsoft.com/office/drawing/2014/main" id="{42AFF2AD-5C9E-4F60-8D83-05AFAEFBD137}"/>
              </a:ext>
            </a:extLst>
          </p:cNvPr>
          <p:cNvSpPr txBox="1">
            <a:spLocks/>
          </p:cNvSpPr>
          <p:nvPr/>
        </p:nvSpPr>
        <p:spPr>
          <a:xfrm>
            <a:off x="4939177" y="1386051"/>
            <a:ext cx="3220056" cy="1951038"/>
          </a:xfrm>
          <a:prstGeom prst="rect">
            <a:avLst/>
          </a:prstGeom>
        </p:spPr>
        <p:txBody>
          <a:bodyPr vert="horz" lIns="0" tIns="0" rIns="0" bIns="0" rtlCol="0">
            <a:noAutofit/>
          </a:bodyPr>
          <a:lstStyle/>
          <a:p>
            <a:pPr>
              <a:spcBef>
                <a:spcPts val="200"/>
              </a:spcBef>
              <a:buClr>
                <a:schemeClr val="accent1"/>
              </a:buClr>
            </a:pPr>
            <a:r>
              <a:rPr lang="en-IN" sz="1200" b="1" dirty="0" smtClean="0">
                <a:solidFill>
                  <a:schemeClr val="tx1"/>
                </a:solidFill>
              </a:rPr>
              <a:t>The term Big Data is used in the data definition to describe the data that is in the petabyte range or higher. Big Data is also described as 5Vs: variety, volume, value, veracity, and velocity. Nowadays, web-based </a:t>
            </a:r>
            <a:r>
              <a:rPr lang="en-IN" sz="1200" b="1" dirty="0" err="1" smtClean="0">
                <a:solidFill>
                  <a:schemeClr val="tx1"/>
                </a:solidFill>
              </a:rPr>
              <a:t>eCommerce</a:t>
            </a:r>
            <a:r>
              <a:rPr lang="en-IN" sz="1200" b="1" dirty="0" smtClean="0">
                <a:solidFill>
                  <a:schemeClr val="tx1"/>
                </a:solidFill>
              </a:rPr>
              <a:t> has spread vastly, business models based on Big Data have evolved, and they treat data as an asset itself. And there are many benefits of Big Data as well, such as reduced costs, enhanced efficiency, enhanced sales, etc. </a:t>
            </a:r>
          </a:p>
          <a:p>
            <a:pPr>
              <a:spcBef>
                <a:spcPts val="200"/>
              </a:spcBef>
              <a:buClr>
                <a:schemeClr val="accent1"/>
              </a:buClr>
            </a:pPr>
            <a:endParaRPr lang="en-US" sz="12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a:extLst>
              <a:ext uri="{FF2B5EF4-FFF2-40B4-BE49-F238E27FC236}">
                <a16:creationId xmlns:a16="http://schemas.microsoft.com/office/drawing/2014/main" id="{4DC6DE90-FB0F-4774-B533-4415E1BDD803}"/>
              </a:ext>
            </a:extLst>
          </p:cNvPr>
          <p:cNvSpPr/>
          <p:nvPr/>
        </p:nvSpPr>
        <p:spPr>
          <a:xfrm>
            <a:off x="8493608" y="854529"/>
            <a:ext cx="3220597" cy="1662428"/>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 Placeholder 3">
            <a:extLst>
              <a:ext uri="{FF2B5EF4-FFF2-40B4-BE49-F238E27FC236}">
                <a16:creationId xmlns:a16="http://schemas.microsoft.com/office/drawing/2014/main" id="{1ECD94BA-AD3F-4309-8C6F-E7497083CD6E}"/>
              </a:ext>
            </a:extLst>
          </p:cNvPr>
          <p:cNvSpPr txBox="1">
            <a:spLocks/>
          </p:cNvSpPr>
          <p:nvPr/>
        </p:nvSpPr>
        <p:spPr>
          <a:xfrm>
            <a:off x="8589719" y="853222"/>
            <a:ext cx="2995918" cy="412363"/>
          </a:xfrm>
          <a:prstGeom prst="rect">
            <a:avLst/>
          </a:prstGeom>
          <a:noFill/>
        </p:spPr>
        <p:txBody>
          <a:bodyPr vert="horz" lIns="0" tIns="0" rIns="0" bIns="0" rtlCol="0" anchor="ctr">
            <a:normAutofit/>
          </a:bodyPr>
          <a:lstStyle/>
          <a:p>
            <a:pPr lvl="0">
              <a:lnSpc>
                <a:spcPct val="90000"/>
              </a:lnSpc>
              <a:spcBef>
                <a:spcPts val="1000"/>
              </a:spcBef>
              <a:defRPr/>
            </a:pPr>
            <a:r>
              <a:rPr lang="en-IN" b="1" dirty="0">
                <a:solidFill>
                  <a:schemeClr val="accent1"/>
                </a:solidFill>
              </a:rPr>
              <a:t>Value</a:t>
            </a:r>
            <a:endParaRPr kumimoji="0" lang="en-US" sz="1600" b="1" i="0" u="none" strike="noStrike" kern="1200" cap="none" spc="0" normalizeH="0" baseline="0" noProof="0" dirty="0">
              <a:ln>
                <a:noFill/>
              </a:ln>
              <a:solidFill>
                <a:schemeClr val="accent1"/>
              </a:solidFill>
              <a:effectLst/>
              <a:uLnTx/>
              <a:uFillTx/>
            </a:endParaRPr>
          </a:p>
        </p:txBody>
      </p:sp>
      <p:sp>
        <p:nvSpPr>
          <p:cNvPr id="14" name="Text Placeholder 8">
            <a:extLst>
              <a:ext uri="{FF2B5EF4-FFF2-40B4-BE49-F238E27FC236}">
                <a16:creationId xmlns:a16="http://schemas.microsoft.com/office/drawing/2014/main" id="{42AFF2AD-5C9E-4F60-8D83-05AFAEFBD137}"/>
              </a:ext>
            </a:extLst>
          </p:cNvPr>
          <p:cNvSpPr txBox="1">
            <a:spLocks/>
          </p:cNvSpPr>
          <p:nvPr/>
        </p:nvSpPr>
        <p:spPr>
          <a:xfrm>
            <a:off x="8587596" y="1234911"/>
            <a:ext cx="3015399" cy="1225192"/>
          </a:xfrm>
          <a:prstGeom prst="rect">
            <a:avLst/>
          </a:prstGeom>
        </p:spPr>
        <p:txBody>
          <a:bodyPr vert="horz" lIns="0" tIns="0" rIns="0" bIns="0" rtlCol="0">
            <a:noAutofit/>
          </a:bodyPr>
          <a:lstStyle/>
          <a:p>
            <a:pPr>
              <a:spcBef>
                <a:spcPts val="200"/>
              </a:spcBef>
              <a:buClr>
                <a:schemeClr val="accent1"/>
              </a:buClr>
            </a:pPr>
            <a:r>
              <a:rPr lang="en-IN" sz="1200" dirty="0"/>
              <a:t>the most important “V” from the perspective of the business, the value of big data usually comes from insight discovery and pattern recognition that lead to more effective operations, stronger customer relationships and other clear and quantifiable business benefits</a:t>
            </a:r>
            <a:endParaRPr lang="en-US" sz="10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4DC6DE90-FB0F-4774-B533-4415E1BDD803}"/>
              </a:ext>
            </a:extLst>
          </p:cNvPr>
          <p:cNvSpPr/>
          <p:nvPr/>
        </p:nvSpPr>
        <p:spPr>
          <a:xfrm>
            <a:off x="4845190" y="854529"/>
            <a:ext cx="3433838" cy="2574472"/>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4DC6DE90-FB0F-4774-B533-4415E1BDD803}"/>
              </a:ext>
            </a:extLst>
          </p:cNvPr>
          <p:cNvSpPr/>
          <p:nvPr/>
        </p:nvSpPr>
        <p:spPr>
          <a:xfrm>
            <a:off x="4845190" y="3634799"/>
            <a:ext cx="3433838" cy="1352575"/>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3">
            <a:extLst>
              <a:ext uri="{FF2B5EF4-FFF2-40B4-BE49-F238E27FC236}">
                <a16:creationId xmlns:a16="http://schemas.microsoft.com/office/drawing/2014/main" id="{1ECD94BA-AD3F-4309-8C6F-E7497083CD6E}"/>
              </a:ext>
            </a:extLst>
          </p:cNvPr>
          <p:cNvSpPr txBox="1">
            <a:spLocks/>
          </p:cNvSpPr>
          <p:nvPr/>
        </p:nvSpPr>
        <p:spPr>
          <a:xfrm>
            <a:off x="4941301" y="3744174"/>
            <a:ext cx="3220057"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b="1" dirty="0" smtClean="0">
                <a:solidFill>
                  <a:srgbClr val="12ABDB"/>
                </a:solidFill>
              </a:rPr>
              <a:t>Volume</a:t>
            </a:r>
            <a:endParaRPr kumimoji="0" lang="en-US" sz="1600" b="1" i="0" u="none" strike="noStrike" kern="1200" cap="none" spc="0" normalizeH="0" baseline="0" noProof="0" dirty="0">
              <a:ln>
                <a:noFill/>
              </a:ln>
              <a:solidFill>
                <a:srgbClr val="12ABDB"/>
              </a:solidFill>
              <a:effectLst/>
              <a:uLnTx/>
              <a:uFillTx/>
              <a:latin typeface="+mn-lt"/>
              <a:ea typeface="+mn-ea"/>
              <a:cs typeface="+mn-cs"/>
            </a:endParaRPr>
          </a:p>
        </p:txBody>
      </p:sp>
      <p:sp>
        <p:nvSpPr>
          <p:cNvPr id="17" name="Text Placeholder 8">
            <a:extLst>
              <a:ext uri="{FF2B5EF4-FFF2-40B4-BE49-F238E27FC236}">
                <a16:creationId xmlns:a16="http://schemas.microsoft.com/office/drawing/2014/main" id="{42AFF2AD-5C9E-4F60-8D83-05AFAEFBD137}"/>
              </a:ext>
            </a:extLst>
          </p:cNvPr>
          <p:cNvSpPr txBox="1">
            <a:spLocks/>
          </p:cNvSpPr>
          <p:nvPr/>
        </p:nvSpPr>
        <p:spPr>
          <a:xfrm>
            <a:off x="4921820" y="4145174"/>
            <a:ext cx="3220056" cy="1693304"/>
          </a:xfrm>
          <a:prstGeom prst="rect">
            <a:avLst/>
          </a:prstGeom>
        </p:spPr>
        <p:txBody>
          <a:bodyPr vert="horz" lIns="0" tIns="0" rIns="0" bIns="0" rtlCol="0">
            <a:noAutofit/>
          </a:bodyPr>
          <a:lstStyle/>
          <a:p>
            <a:pPr>
              <a:spcBef>
                <a:spcPts val="200"/>
              </a:spcBef>
              <a:buClr>
                <a:schemeClr val="accent1"/>
              </a:buClr>
            </a:pPr>
            <a:r>
              <a:rPr lang="en-IN" sz="1400" b="1" dirty="0"/>
              <a:t>Volume: </a:t>
            </a:r>
            <a:r>
              <a:rPr lang="en-IN" sz="1400" dirty="0"/>
              <a:t>the size and amounts of big data that companies manage and </a:t>
            </a:r>
            <a:r>
              <a:rPr lang="en-IN" sz="1400" dirty="0" err="1"/>
              <a:t>analyze</a:t>
            </a:r>
            <a:endParaRPr lang="en-IN" sz="1400" dirty="0"/>
          </a:p>
          <a:p>
            <a:pPr marL="171450" indent="-171450">
              <a:spcBef>
                <a:spcPts val="200"/>
              </a:spcBef>
              <a:buClr>
                <a:schemeClr val="accent1"/>
              </a:buClr>
              <a:buFont typeface="Arial" panose="020B0604020202020204" pitchFamily="34" charset="0"/>
              <a:buChar char="•"/>
            </a:pPr>
            <a:endPar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a:extLst>
              <a:ext uri="{FF2B5EF4-FFF2-40B4-BE49-F238E27FC236}">
                <a16:creationId xmlns:a16="http://schemas.microsoft.com/office/drawing/2014/main" id="{4DC6DE90-FB0F-4774-B533-4415E1BDD803}"/>
              </a:ext>
            </a:extLst>
          </p:cNvPr>
          <p:cNvSpPr/>
          <p:nvPr/>
        </p:nvSpPr>
        <p:spPr>
          <a:xfrm>
            <a:off x="8493608" y="2700600"/>
            <a:ext cx="3220597" cy="1662428"/>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a:extLst>
              <a:ext uri="{FF2B5EF4-FFF2-40B4-BE49-F238E27FC236}">
                <a16:creationId xmlns:a16="http://schemas.microsoft.com/office/drawing/2014/main" id="{4DC6DE90-FB0F-4774-B533-4415E1BDD803}"/>
              </a:ext>
            </a:extLst>
          </p:cNvPr>
          <p:cNvSpPr/>
          <p:nvPr/>
        </p:nvSpPr>
        <p:spPr>
          <a:xfrm>
            <a:off x="8493608" y="4546671"/>
            <a:ext cx="3220597" cy="1662428"/>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Text Placeholder 8">
            <a:extLst>
              <a:ext uri="{FF2B5EF4-FFF2-40B4-BE49-F238E27FC236}">
                <a16:creationId xmlns:a16="http://schemas.microsoft.com/office/drawing/2014/main" id="{42AFF2AD-5C9E-4F60-8D83-05AFAEFBD137}"/>
              </a:ext>
            </a:extLst>
          </p:cNvPr>
          <p:cNvSpPr txBox="1">
            <a:spLocks/>
          </p:cNvSpPr>
          <p:nvPr/>
        </p:nvSpPr>
        <p:spPr>
          <a:xfrm>
            <a:off x="8560498" y="3036266"/>
            <a:ext cx="3015399" cy="1120271"/>
          </a:xfrm>
          <a:prstGeom prst="rect">
            <a:avLst/>
          </a:prstGeom>
        </p:spPr>
        <p:txBody>
          <a:bodyPr vert="horz" lIns="0" tIns="0" rIns="0" bIns="0" rtlCol="0">
            <a:noAutofit/>
          </a:bodyPr>
          <a:lstStyle/>
          <a:p>
            <a:r>
              <a:rPr lang="en-IN" sz="1400" b="1" dirty="0"/>
              <a:t>Velocity: </a:t>
            </a:r>
            <a:r>
              <a:rPr lang="en-IN" sz="1400" dirty="0"/>
              <a:t>the speed at which companies receive, store and manage data – e.g., the specific number of social media posts or search queries received within a day, hour or other unit of time</a:t>
            </a:r>
          </a:p>
        </p:txBody>
      </p:sp>
      <p:sp>
        <p:nvSpPr>
          <p:cNvPr id="24" name="Text Placeholder 8">
            <a:extLst>
              <a:ext uri="{FF2B5EF4-FFF2-40B4-BE49-F238E27FC236}">
                <a16:creationId xmlns:a16="http://schemas.microsoft.com/office/drawing/2014/main" id="{42AFF2AD-5C9E-4F60-8D83-05AFAEFBD137}"/>
              </a:ext>
            </a:extLst>
          </p:cNvPr>
          <p:cNvSpPr txBox="1">
            <a:spLocks/>
          </p:cNvSpPr>
          <p:nvPr/>
        </p:nvSpPr>
        <p:spPr>
          <a:xfrm>
            <a:off x="8579979" y="4987374"/>
            <a:ext cx="3015399" cy="914089"/>
          </a:xfrm>
          <a:prstGeom prst="rect">
            <a:avLst/>
          </a:prstGeom>
        </p:spPr>
        <p:txBody>
          <a:bodyPr vert="horz" lIns="0" tIns="0" rIns="0" bIns="0" rtlCol="0">
            <a:noAutofit/>
          </a:bodyPr>
          <a:lstStyle/>
          <a:p>
            <a:pPr>
              <a:spcBef>
                <a:spcPts val="200"/>
              </a:spcBef>
              <a:buClr>
                <a:schemeClr val="accent1"/>
              </a:buClr>
            </a:pPr>
            <a:r>
              <a:rPr lang="en-IN" sz="1400" b="1" dirty="0"/>
              <a:t>Veracity: </a:t>
            </a:r>
            <a:r>
              <a:rPr lang="en-IN" sz="1400" dirty="0"/>
              <a:t>the “truth” or accuracy of data and information assets, which often determines executive-level confidence</a:t>
            </a:r>
          </a:p>
          <a:p>
            <a:pPr marL="171450" indent="-171450">
              <a:spcBef>
                <a:spcPts val="200"/>
              </a:spcBef>
              <a:buClr>
                <a:schemeClr val="accent1"/>
              </a:buClr>
              <a:buFont typeface="Arial" panose="020B0604020202020204" pitchFamily="34" charset="0"/>
              <a:buChar char="•"/>
            </a:pPr>
            <a:endParaRPr lang="en-US" sz="105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a:extLst>
              <a:ext uri="{FF2B5EF4-FFF2-40B4-BE49-F238E27FC236}">
                <a16:creationId xmlns:a16="http://schemas.microsoft.com/office/drawing/2014/main" id="{4DC6DE90-FB0F-4774-B533-4415E1BDD803}"/>
              </a:ext>
            </a:extLst>
          </p:cNvPr>
          <p:cNvSpPr/>
          <p:nvPr/>
        </p:nvSpPr>
        <p:spPr>
          <a:xfrm>
            <a:off x="4819382" y="5115372"/>
            <a:ext cx="3459646" cy="1093727"/>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rPr>
              <a:t>Variety</a:t>
            </a:r>
            <a:r>
              <a:rPr lang="en-IN" sz="1400" dirty="0">
                <a:solidFill>
                  <a:schemeClr val="tx1"/>
                </a:solidFill>
              </a:rPr>
              <a:t>: the diversity and range of different data types, including unstructured data, semi-structured data and raw data</a:t>
            </a:r>
          </a:p>
        </p:txBody>
      </p:sp>
      <p:sp>
        <p:nvSpPr>
          <p:cNvPr id="31" name="Text Placeholder 3">
            <a:extLst>
              <a:ext uri="{FF2B5EF4-FFF2-40B4-BE49-F238E27FC236}">
                <a16:creationId xmlns:a16="http://schemas.microsoft.com/office/drawing/2014/main" id="{1ECD94BA-AD3F-4309-8C6F-E7497083CD6E}"/>
              </a:ext>
            </a:extLst>
          </p:cNvPr>
          <p:cNvSpPr txBox="1">
            <a:spLocks/>
          </p:cNvSpPr>
          <p:nvPr/>
        </p:nvSpPr>
        <p:spPr>
          <a:xfrm>
            <a:off x="8599460" y="2704257"/>
            <a:ext cx="2995918"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b="1" dirty="0" smtClean="0">
                <a:solidFill>
                  <a:srgbClr val="12ABDB"/>
                </a:solidFill>
              </a:rPr>
              <a:t>Velocity</a:t>
            </a:r>
            <a:endParaRPr kumimoji="0" lang="en-US" sz="1600" b="1" i="0" u="none" strike="noStrike" kern="1200" cap="none" spc="0" normalizeH="0" baseline="0" noProof="0" dirty="0">
              <a:ln>
                <a:noFill/>
              </a:ln>
              <a:solidFill>
                <a:srgbClr val="12ABDB"/>
              </a:solidFill>
              <a:effectLst/>
              <a:uLnTx/>
              <a:uFillTx/>
              <a:latin typeface="+mn-lt"/>
              <a:ea typeface="+mn-ea"/>
              <a:cs typeface="+mn-cs"/>
            </a:endParaRPr>
          </a:p>
        </p:txBody>
      </p:sp>
      <p:sp>
        <p:nvSpPr>
          <p:cNvPr id="32" name="Text Placeholder 3">
            <a:extLst>
              <a:ext uri="{FF2B5EF4-FFF2-40B4-BE49-F238E27FC236}">
                <a16:creationId xmlns:a16="http://schemas.microsoft.com/office/drawing/2014/main" id="{1ECD94BA-AD3F-4309-8C6F-E7497083CD6E}"/>
              </a:ext>
            </a:extLst>
          </p:cNvPr>
          <p:cNvSpPr txBox="1">
            <a:spLocks/>
          </p:cNvSpPr>
          <p:nvPr/>
        </p:nvSpPr>
        <p:spPr>
          <a:xfrm>
            <a:off x="8579979" y="4571334"/>
            <a:ext cx="2995918" cy="412363"/>
          </a:xfrm>
          <a:prstGeom prst="rect">
            <a:avLst/>
          </a:prstGeom>
          <a:noFill/>
        </p:spPr>
        <p:txBody>
          <a:bodyPr vert="horz" lIns="0" tIns="0" rIns="0" bIns="0" rtlCol="0" anchor="ctr">
            <a:normAutofit/>
          </a:bodyPr>
          <a:lstStyle/>
          <a:p>
            <a:pPr lvl="0">
              <a:lnSpc>
                <a:spcPct val="90000"/>
              </a:lnSpc>
              <a:spcBef>
                <a:spcPts val="1000"/>
              </a:spcBef>
              <a:defRPr/>
            </a:pPr>
            <a:r>
              <a:rPr lang="en-US" sz="1600" b="1">
                <a:solidFill>
                  <a:srgbClr val="12ABDB"/>
                </a:solidFill>
              </a:rPr>
              <a:t>Veracity</a:t>
            </a:r>
            <a:endParaRPr kumimoji="0" lang="en-US" sz="1600" b="1" i="0" u="none" strike="noStrike" kern="1200" cap="none" spc="0" normalizeH="0" baseline="0" noProof="0" dirty="0">
              <a:ln>
                <a:noFill/>
              </a:ln>
              <a:solidFill>
                <a:srgbClr val="12ABDB"/>
              </a:solidFill>
              <a:effectLst/>
              <a:uLnTx/>
              <a:uFillTx/>
              <a:latin typeface="+mn-lt"/>
              <a:ea typeface="+mn-ea"/>
              <a:cs typeface="+mn-cs"/>
            </a:endParaRPr>
          </a:p>
        </p:txBody>
      </p:sp>
      <p:sp>
        <p:nvSpPr>
          <p:cNvPr id="33" name="Text Placeholder 3">
            <a:extLst>
              <a:ext uri="{FF2B5EF4-FFF2-40B4-BE49-F238E27FC236}">
                <a16:creationId xmlns:a16="http://schemas.microsoft.com/office/drawing/2014/main" id="{1ECD94BA-AD3F-4309-8C6F-E7497083CD6E}"/>
              </a:ext>
            </a:extLst>
          </p:cNvPr>
          <p:cNvSpPr txBox="1">
            <a:spLocks/>
          </p:cNvSpPr>
          <p:nvPr/>
        </p:nvSpPr>
        <p:spPr>
          <a:xfrm>
            <a:off x="4921820" y="5060170"/>
            <a:ext cx="2995918"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b="1" dirty="0" smtClean="0">
                <a:solidFill>
                  <a:srgbClr val="12ABDB"/>
                </a:solidFill>
              </a:rPr>
              <a:t>Variety</a:t>
            </a:r>
            <a:endParaRPr kumimoji="0" lang="en-US" sz="1600" b="1" i="0" u="none" strike="noStrike" kern="1200" cap="none" spc="0" normalizeH="0" baseline="0" noProof="0" dirty="0">
              <a:ln>
                <a:noFill/>
              </a:ln>
              <a:solidFill>
                <a:srgbClr val="12ABDB"/>
              </a:solidFill>
              <a:effectLst/>
              <a:uLnTx/>
              <a:uFillTx/>
              <a:latin typeface="+mn-lt"/>
              <a:ea typeface="+mn-ea"/>
              <a:cs typeface="+mn-cs"/>
            </a:endParaRPr>
          </a:p>
        </p:txBody>
      </p:sp>
      <p:sp>
        <p:nvSpPr>
          <p:cNvPr id="35" name="Rectangle 34"/>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43570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50683" y="2164976"/>
            <a:ext cx="5400000" cy="1867060"/>
          </a:xfrm>
        </p:spPr>
        <p:txBody>
          <a:bodyPr/>
          <a:lstStyle/>
          <a:p>
            <a:r>
              <a:rPr lang="en-US" dirty="0" smtClean="0"/>
              <a:t>Countable or Measurable, relating to numbers</a:t>
            </a:r>
          </a:p>
          <a:p>
            <a:r>
              <a:rPr lang="en-US" dirty="0" smtClean="0"/>
              <a:t>Tells us how many, how much or how often</a:t>
            </a:r>
          </a:p>
          <a:p>
            <a:r>
              <a:rPr lang="en-US" dirty="0" smtClean="0"/>
              <a:t>Factual</a:t>
            </a:r>
          </a:p>
          <a:p>
            <a:r>
              <a:rPr lang="en-US" dirty="0" smtClean="0"/>
              <a:t>Analyzed using statistical analysis </a:t>
            </a:r>
          </a:p>
          <a:p>
            <a:r>
              <a:rPr lang="en-US" dirty="0" smtClean="0"/>
              <a:t>Gathered by measuring and counting things</a:t>
            </a:r>
          </a:p>
          <a:p>
            <a:r>
              <a:rPr lang="en-US" dirty="0" smtClean="0"/>
              <a:t>For instance – Weight is 80kgs, going to Gym thrice a week</a:t>
            </a:r>
            <a:r>
              <a:rPr lang="en-GB" dirty="0"/>
              <a:t> </a:t>
            </a:r>
            <a:r>
              <a:rPr lang="en-GB" dirty="0" smtClean="0"/>
              <a:t>etc.</a:t>
            </a:r>
            <a:endParaRPr lang="en-US" dirty="0" smtClean="0"/>
          </a:p>
        </p:txBody>
      </p:sp>
      <p:sp>
        <p:nvSpPr>
          <p:cNvPr id="6" name="Text Placeholder 5"/>
          <p:cNvSpPr>
            <a:spLocks noGrp="1"/>
          </p:cNvSpPr>
          <p:nvPr>
            <p:ph type="body" sz="quarter" idx="12"/>
          </p:nvPr>
        </p:nvSpPr>
        <p:spPr/>
        <p:txBody>
          <a:bodyPr/>
          <a:lstStyle/>
          <a:p>
            <a:r>
              <a:rPr lang="en-GB" dirty="0" smtClean="0"/>
              <a:t>Quantitative</a:t>
            </a:r>
            <a:endParaRPr lang="en-GB" dirty="0"/>
          </a:p>
        </p:txBody>
      </p:sp>
      <p:sp>
        <p:nvSpPr>
          <p:cNvPr id="7" name="Text Placeholder 6"/>
          <p:cNvSpPr>
            <a:spLocks noGrp="1"/>
          </p:cNvSpPr>
          <p:nvPr>
            <p:ph type="body" sz="quarter" idx="13"/>
          </p:nvPr>
        </p:nvSpPr>
        <p:spPr/>
        <p:txBody>
          <a:bodyPr/>
          <a:lstStyle/>
          <a:p>
            <a:r>
              <a:rPr lang="en-GB" dirty="0" smtClean="0"/>
              <a:t>Qualitative</a:t>
            </a:r>
            <a:endParaRPr lang="en-GB" dirty="0"/>
          </a:p>
        </p:txBody>
      </p:sp>
      <p:sp>
        <p:nvSpPr>
          <p:cNvPr id="4" name="Title 3"/>
          <p:cNvSpPr>
            <a:spLocks noGrp="1"/>
          </p:cNvSpPr>
          <p:nvPr>
            <p:ph type="title"/>
          </p:nvPr>
        </p:nvSpPr>
        <p:spPr/>
        <p:txBody>
          <a:bodyPr>
            <a:normAutofit/>
          </a:bodyPr>
          <a:lstStyle/>
          <a:p>
            <a:r>
              <a:rPr lang="en-GB" dirty="0" smtClean="0"/>
              <a:t>Quantitative and Qualitative Data</a:t>
            </a:r>
            <a:endParaRPr lang="en-GB" dirty="0"/>
          </a:p>
        </p:txBody>
      </p:sp>
      <p:sp>
        <p:nvSpPr>
          <p:cNvPr id="8" name="Text Placeholder 7"/>
          <p:cNvSpPr>
            <a:spLocks noGrp="1"/>
          </p:cNvSpPr>
          <p:nvPr>
            <p:ph type="body" sz="quarter" idx="14"/>
          </p:nvPr>
        </p:nvSpPr>
        <p:spPr>
          <a:xfrm>
            <a:off x="6415272" y="2030923"/>
            <a:ext cx="5341256" cy="2215852"/>
          </a:xfrm>
        </p:spPr>
        <p:txBody>
          <a:bodyPr/>
          <a:lstStyle/>
          <a:p>
            <a:pPr lvl="1"/>
            <a:r>
              <a:rPr lang="en-GB" dirty="0" smtClean="0"/>
              <a:t>Descriptive relating to words or language</a:t>
            </a:r>
          </a:p>
          <a:p>
            <a:pPr lvl="1"/>
            <a:r>
              <a:rPr lang="en-GB" dirty="0" smtClean="0"/>
              <a:t>Dynamic and Subjective open to interpretation</a:t>
            </a:r>
          </a:p>
          <a:p>
            <a:pPr lvl="1"/>
            <a:r>
              <a:rPr lang="en-GB" dirty="0" smtClean="0"/>
              <a:t>Gathered through observations and interview</a:t>
            </a:r>
          </a:p>
          <a:p>
            <a:pPr lvl="1"/>
            <a:r>
              <a:rPr lang="en-GB" dirty="0" err="1" smtClean="0"/>
              <a:t>Analyzed</a:t>
            </a:r>
            <a:r>
              <a:rPr lang="en-GB" dirty="0" smtClean="0"/>
              <a:t> data by grouping into meaningful themes or categories. </a:t>
            </a:r>
          </a:p>
          <a:p>
            <a:pPr lvl="1"/>
            <a:r>
              <a:rPr lang="en-IN" dirty="0" smtClean="0"/>
              <a:t>My </a:t>
            </a:r>
            <a:r>
              <a:rPr lang="en-IN" dirty="0"/>
              <a:t>best friend is funny, loud, and a good </a:t>
            </a:r>
            <a:r>
              <a:rPr lang="en-IN" dirty="0" smtClean="0"/>
              <a:t>listener</a:t>
            </a:r>
            <a:r>
              <a:rPr lang="en-IN" dirty="0"/>
              <a:t/>
            </a:r>
            <a:br>
              <a:rPr lang="en-IN" dirty="0"/>
            </a:br>
            <a:endParaRPr lang="en-GB" dirty="0"/>
          </a:p>
          <a:p>
            <a:pPr lvl="1"/>
            <a:endParaRPr lang="en-GB" dirty="0" smtClean="0"/>
          </a:p>
          <a:p>
            <a:pPr lvl="1"/>
            <a:endParaRPr lang="en-GB" dirty="0"/>
          </a:p>
        </p:txBody>
      </p:sp>
      <p:cxnSp>
        <p:nvCxnSpPr>
          <p:cNvPr id="14" name="Straight Connector 13"/>
          <p:cNvCxnSpPr/>
          <p:nvPr/>
        </p:nvCxnSpPr>
        <p:spPr>
          <a:xfrm>
            <a:off x="6021310" y="2205319"/>
            <a:ext cx="0" cy="180000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7349" y="4364610"/>
            <a:ext cx="11782399" cy="218701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dirty="0" smtClean="0">
                <a:solidFill>
                  <a:schemeClr val="tx1"/>
                </a:solidFill>
              </a:rPr>
              <a:t>Types of Data.</a:t>
            </a:r>
          </a:p>
          <a:p>
            <a:pPr marL="342900" indent="-342900">
              <a:buAutoNum type="arabicPeriod"/>
            </a:pPr>
            <a:r>
              <a:rPr lang="en-IN" dirty="0" smtClean="0">
                <a:solidFill>
                  <a:schemeClr val="tx1"/>
                </a:solidFill>
              </a:rPr>
              <a:t>Discrete data</a:t>
            </a:r>
          </a:p>
          <a:p>
            <a:pPr marL="800100" lvl="1" indent="-342900">
              <a:buFont typeface="Wingdings" panose="05000000000000000000" pitchFamily="2" charset="2"/>
              <a:buChar char="v"/>
            </a:pPr>
            <a:r>
              <a:rPr lang="en-IN" dirty="0" smtClean="0">
                <a:solidFill>
                  <a:schemeClr val="tx1"/>
                </a:solidFill>
              </a:rPr>
              <a:t>The number of students in class</a:t>
            </a:r>
          </a:p>
          <a:p>
            <a:pPr marL="800100" lvl="1" indent="-342900">
              <a:buFont typeface="Wingdings" panose="05000000000000000000" pitchFamily="2" charset="2"/>
              <a:buChar char="v"/>
            </a:pPr>
            <a:r>
              <a:rPr lang="en-IN" dirty="0" smtClean="0">
                <a:solidFill>
                  <a:schemeClr val="tx1"/>
                </a:solidFill>
              </a:rPr>
              <a:t>The number of workers in company</a:t>
            </a:r>
          </a:p>
          <a:p>
            <a:pPr marL="800100" lvl="1" indent="-342900">
              <a:buAutoNum type="arabicPeriod" startAt="2"/>
            </a:pPr>
            <a:r>
              <a:rPr lang="en-IN" dirty="0" smtClean="0">
                <a:solidFill>
                  <a:schemeClr val="tx1"/>
                </a:solidFill>
              </a:rPr>
              <a:t>Continuous data</a:t>
            </a:r>
          </a:p>
          <a:p>
            <a:pPr marL="1257300" lvl="2" indent="-342900">
              <a:buFont typeface="Wingdings" panose="05000000000000000000" pitchFamily="2" charset="2"/>
              <a:buChar char="v"/>
            </a:pPr>
            <a:r>
              <a:rPr lang="en-IN" dirty="0" smtClean="0">
                <a:solidFill>
                  <a:schemeClr val="tx1"/>
                </a:solidFill>
              </a:rPr>
              <a:t>The height of children</a:t>
            </a:r>
          </a:p>
          <a:p>
            <a:pPr marL="1257300" lvl="2" indent="-342900">
              <a:buFont typeface="Wingdings" panose="05000000000000000000" pitchFamily="2" charset="2"/>
              <a:buChar char="v"/>
            </a:pPr>
            <a:r>
              <a:rPr lang="en-IN" dirty="0" smtClean="0">
                <a:solidFill>
                  <a:schemeClr val="tx1"/>
                </a:solidFill>
              </a:rPr>
              <a:t>The speed of car.</a:t>
            </a:r>
          </a:p>
          <a:p>
            <a:pPr lvl="1"/>
            <a:endParaRPr lang="en-IN" dirty="0" smtClean="0">
              <a:solidFill>
                <a:schemeClr val="tx1"/>
              </a:solidFill>
            </a:endParaRPr>
          </a:p>
        </p:txBody>
      </p:sp>
      <p:sp>
        <p:nvSpPr>
          <p:cNvPr id="12" name="Rectangle 11"/>
          <p:cNvSpPr/>
          <p:nvPr/>
        </p:nvSpPr>
        <p:spPr>
          <a:xfrm>
            <a:off x="0" y="0"/>
            <a:ext cx="12192000"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10028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729</Words>
  <Application>Microsoft Office PowerPoint</Application>
  <PresentationFormat>Widescreen</PresentationFormat>
  <Paragraphs>77</Paragraphs>
  <Slides>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3" baseType="lpstr">
      <vt:lpstr>Arial</vt:lpstr>
      <vt:lpstr>Calibri</vt:lpstr>
      <vt:lpstr>Calibri Light</vt:lpstr>
      <vt:lpstr>Times New Roman</vt:lpstr>
      <vt:lpstr>Verdana</vt:lpstr>
      <vt:lpstr>Wingdings</vt:lpstr>
      <vt:lpstr>Office Theme</vt:lpstr>
      <vt:lpstr>think-cell Slide</vt:lpstr>
      <vt:lpstr>Introduction to Data Analytics</vt:lpstr>
      <vt:lpstr>Data &amp; Information</vt:lpstr>
      <vt:lpstr>Difference between types of data structures</vt:lpstr>
      <vt:lpstr>PowerPoint Presentation</vt:lpstr>
      <vt:lpstr>Quantitative and Qualitative Data</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Panchgam, Harshal Manisham</dc:creator>
  <cp:lastModifiedBy>Panchgam, Harshal Manisham</cp:lastModifiedBy>
  <cp:revision>12</cp:revision>
  <dcterms:created xsi:type="dcterms:W3CDTF">2023-01-22T13:57:09Z</dcterms:created>
  <dcterms:modified xsi:type="dcterms:W3CDTF">2023-01-22T15:32:16Z</dcterms:modified>
</cp:coreProperties>
</file>