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7" r:id="rId1"/>
  </p:sldMasterIdLst>
  <p:notesMasterIdLst>
    <p:notesMasterId r:id="rId11"/>
  </p:notesMasterIdLst>
  <p:sldIdLst>
    <p:sldId id="305" r:id="rId2"/>
    <p:sldId id="306" r:id="rId3"/>
    <p:sldId id="307" r:id="rId4"/>
    <p:sldId id="308" r:id="rId5"/>
    <p:sldId id="309" r:id="rId6"/>
    <p:sldId id="310" r:id="rId7"/>
    <p:sldId id="312" r:id="rId8"/>
    <p:sldId id="313" r:id="rId9"/>
    <p:sldId id="314" r:id="rId1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8D4BDD9-1C97-4E24-99A4-34C479BB4F3E}" type="datetimeFigureOut">
              <a:rPr lang="en-IN" smtClean="0"/>
              <a:t>12-03-2021</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BF52766-A934-4AA8-9280-F8B7D4E0FD84}" type="slidenum">
              <a:rPr lang="en-IN" smtClean="0"/>
              <a:t>‹#›</a:t>
            </a:fld>
            <a:endParaRPr lang="en-IN"/>
          </a:p>
        </p:txBody>
      </p:sp>
    </p:spTree>
    <p:extLst>
      <p:ext uri="{BB962C8B-B14F-4D97-AF65-F5344CB8AC3E}">
        <p14:creationId xmlns:p14="http://schemas.microsoft.com/office/powerpoint/2010/main" val="367433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85762d5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85762d5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85762d5f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85762d5f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85762d5f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85762d5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85762d5f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85762d5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85762d5f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85762d5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85762d5f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85762d5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95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85762d5f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85762d5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78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85762d5f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85762d5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817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85762d5f3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85762d5f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6" r:id="rId1"/>
    <p:sldLayoutId id="2147483652" r:id="rId2"/>
    <p:sldLayoutId id="214748366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5TbZr4_iiT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ithub.com/Harshal0902/Women-Essentia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304800" y="1581150"/>
            <a:ext cx="6477000" cy="1709500"/>
          </a:xfrm>
          <a:prstGeom prst="rect">
            <a:avLst/>
          </a:prstGeom>
        </p:spPr>
        <p:txBody>
          <a:bodyPr spcFirstLastPara="1" wrap="square" lIns="91425" tIns="91425" rIns="91425" bIns="91425" anchor="ctr" anchorCtr="0">
            <a:noAutofit/>
          </a:bodyPr>
          <a:lstStyle/>
          <a:p>
            <a:r>
              <a:rPr lang="en-US" sz="6000" dirty="0">
                <a:latin typeface="RobotoRegular"/>
                <a:cs typeface="RobotoRegular"/>
              </a:rPr>
              <a:t>AMI-HACKS 2021</a:t>
            </a:r>
            <a:br>
              <a:rPr lang="en-US" sz="4400" dirty="0">
                <a:latin typeface="RobotoRegular"/>
                <a:cs typeface="RobotoRegular"/>
              </a:rPr>
            </a:br>
            <a:r>
              <a:rPr lang="en-IN" sz="2800" b="0" dirty="0">
                <a:latin typeface="Roboto"/>
                <a:cs typeface="Roboto"/>
              </a:rPr>
              <a:t>Submission Template For Participants</a:t>
            </a:r>
            <a:endParaRPr sz="4000" dirty="0"/>
          </a:p>
        </p:txBody>
      </p:sp>
      <p:pic>
        <p:nvPicPr>
          <p:cNvPr id="5" name="Graphic 4">
            <a:extLst>
              <a:ext uri="{FF2B5EF4-FFF2-40B4-BE49-F238E27FC236}">
                <a16:creationId xmlns:a16="http://schemas.microsoft.com/office/drawing/2014/main" id="{E0CC6F65-32DB-4A42-A305-2CA92AC76E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4800" y="209550"/>
            <a:ext cx="3124200" cy="639717"/>
          </a:xfrm>
          <a:prstGeom prst="rect">
            <a:avLst/>
          </a:prstGeom>
        </p:spPr>
      </p:pic>
    </p:spTree>
    <p:extLst>
      <p:ext uri="{BB962C8B-B14F-4D97-AF65-F5344CB8AC3E}">
        <p14:creationId xmlns:p14="http://schemas.microsoft.com/office/powerpoint/2010/main" val="20816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lt2"/>
              </a:buClr>
              <a:buSzPts val="13000"/>
              <a:buFont typeface="Arial"/>
              <a:buNone/>
            </a:pPr>
            <a:r>
              <a:rPr lang="en-US" sz="2000" b="1" dirty="0">
                <a:solidFill>
                  <a:schemeClr val="bg1"/>
                </a:solidFill>
                <a:latin typeface="Roboto"/>
                <a:ea typeface="Roboto"/>
                <a:cs typeface="Roboto"/>
                <a:sym typeface="Roboto"/>
              </a:rPr>
              <a:t>TEAM NAME and MEMBER DETAILS</a:t>
            </a:r>
            <a:endParaRPr lang="en-US" dirty="0">
              <a:solidFill>
                <a:schemeClr val="bg1"/>
              </a:solidFill>
            </a:endParaRPr>
          </a:p>
        </p:txBody>
      </p:sp>
      <p:sp>
        <p:nvSpPr>
          <p:cNvPr id="214" name="Google Shape;214;p13"/>
          <p:cNvSpPr txBox="1">
            <a:spLocks noGrp="1"/>
          </p:cNvSpPr>
          <p:nvPr>
            <p:ph type="body" idx="2"/>
          </p:nvPr>
        </p:nvSpPr>
        <p:spPr>
          <a:xfrm>
            <a:off x="1157474" y="1473253"/>
            <a:ext cx="6714600" cy="2222125"/>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600"/>
              </a:spcBef>
              <a:spcAft>
                <a:spcPts val="0"/>
              </a:spcAft>
              <a:buSzPts val="1500"/>
              <a:buFont typeface="Roboto Condensed"/>
              <a:buChar char="▰"/>
            </a:pPr>
            <a:r>
              <a:rPr lang="en-IN" sz="1500" b="1" dirty="0">
                <a:latin typeface="Roboto Condensed"/>
                <a:ea typeface="Roboto Condensed"/>
                <a:cs typeface="Roboto Condensed"/>
                <a:sym typeface="Roboto Condensed"/>
              </a:rPr>
              <a:t>Harshal Raikwar: </a:t>
            </a:r>
            <a:r>
              <a:rPr lang="en-IN" sz="1500" dirty="0"/>
              <a:t>harshalraikwar07@gmail.com, +91 9826330925, SRMIST</a:t>
            </a:r>
          </a:p>
        </p:txBody>
      </p:sp>
      <p:sp>
        <p:nvSpPr>
          <p:cNvPr id="215" name="Google Shape;215;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16" name="Google Shape;216;p13"/>
          <p:cNvGrpSpPr/>
          <p:nvPr/>
        </p:nvGrpSpPr>
        <p:grpSpPr>
          <a:xfrm>
            <a:off x="293683" y="574116"/>
            <a:ext cx="309041" cy="403123"/>
            <a:chOff x="590250" y="244200"/>
            <a:chExt cx="407975" cy="532175"/>
          </a:xfrm>
        </p:grpSpPr>
        <p:sp>
          <p:nvSpPr>
            <p:cNvPr id="217" name="Google Shape;217;p13"/>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E78E4D1F-8537-4056-93BC-853B45BC614E}"/>
              </a:ext>
            </a:extLst>
          </p:cNvPr>
          <p:cNvSpPr txBox="1"/>
          <p:nvPr/>
        </p:nvSpPr>
        <p:spPr>
          <a:xfrm>
            <a:off x="1157474" y="3820193"/>
            <a:ext cx="7300725" cy="507831"/>
          </a:xfrm>
          <a:prstGeom prst="rect">
            <a:avLst/>
          </a:prstGeom>
          <a:noFill/>
        </p:spPr>
        <p:txBody>
          <a:bodyPr wrap="square">
            <a:spAutoFit/>
          </a:bodyPr>
          <a:lstStyle/>
          <a:p>
            <a:pPr marL="0" lvl="0" indent="0" algn="l" rtl="0">
              <a:lnSpc>
                <a:spcPct val="100000"/>
              </a:lnSpc>
              <a:spcBef>
                <a:spcPts val="0"/>
              </a:spcBef>
              <a:spcAft>
                <a:spcPts val="0"/>
              </a:spcAft>
              <a:buClr>
                <a:schemeClr val="lt2"/>
              </a:buClr>
              <a:buSzPts val="13000"/>
              <a:buFont typeface="Arial"/>
              <a:buNone/>
            </a:pPr>
            <a:r>
              <a:rPr lang="en-IN" sz="1800" b="1" dirty="0">
                <a:solidFill>
                  <a:schemeClr val="tx1"/>
                </a:solidFill>
                <a:latin typeface="Roboto"/>
                <a:ea typeface="Roboto"/>
                <a:cs typeface="Roboto"/>
                <a:sym typeface="Roboto"/>
              </a:rPr>
              <a:t>THEME: Open Innovation</a:t>
            </a:r>
          </a:p>
          <a:p>
            <a:pPr marL="0" lvl="0" indent="0" algn="l" rtl="0">
              <a:lnSpc>
                <a:spcPct val="100000"/>
              </a:lnSpc>
              <a:spcBef>
                <a:spcPts val="0"/>
              </a:spcBef>
              <a:spcAft>
                <a:spcPts val="0"/>
              </a:spcAft>
              <a:buClr>
                <a:schemeClr val="lt2"/>
              </a:buClr>
              <a:buSzPts val="1200"/>
              <a:buFont typeface="Arial"/>
              <a:buNone/>
            </a:pPr>
            <a:endParaRPr lang="en-IN" sz="900" dirty="0">
              <a:solidFill>
                <a:schemeClr val="tx1"/>
              </a:solidFill>
            </a:endParaRPr>
          </a:p>
        </p:txBody>
      </p:sp>
    </p:spTree>
    <p:extLst>
      <p:ext uri="{BB962C8B-B14F-4D97-AF65-F5344CB8AC3E}">
        <p14:creationId xmlns:p14="http://schemas.microsoft.com/office/powerpoint/2010/main" val="298613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b="1" dirty="0">
                <a:solidFill>
                  <a:schemeClr val="bg1"/>
                </a:solidFill>
                <a:latin typeface="Roboto"/>
                <a:ea typeface="Roboto"/>
                <a:cs typeface="Roboto"/>
                <a:sym typeface="Roboto"/>
              </a:rPr>
              <a:t>PROBLEM STATEMENT</a:t>
            </a:r>
            <a:endParaRPr dirty="0">
              <a:solidFill>
                <a:schemeClr val="bg1"/>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93" name="Google Shape;193;p12"/>
          <p:cNvSpPr txBox="1">
            <a:spLocks noGrp="1"/>
          </p:cNvSpPr>
          <p:nvPr>
            <p:ph type="body" idx="1"/>
          </p:nvPr>
        </p:nvSpPr>
        <p:spPr>
          <a:xfrm>
            <a:off x="814275" y="1744425"/>
            <a:ext cx="7498500" cy="1755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sz="1600" b="1" i="0" dirty="0">
                <a:solidFill>
                  <a:schemeClr val="accent3">
                    <a:lumMod val="50000"/>
                  </a:schemeClr>
                </a:solidFill>
                <a:effectLst/>
              </a:rPr>
              <a:t>Health needs and services for various populations have come to the forefront as states work to make their systems more efficient and consider covering additional people under federal health reform implementation. Women, who are key in maintaining healthy families, access the health system more than men, both for themselves and on behalf of their children. Many become pregnant and give birth, a significant health event, then typically become their child’s primary caregiver, a role that greatly influences household health overall.</a:t>
            </a:r>
            <a:endParaRPr lang="en-US" sz="1600" b="1" dirty="0">
              <a:solidFill>
                <a:schemeClr val="accent3">
                  <a:lumMod val="50000"/>
                </a:schemeClr>
              </a:solidFill>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076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SOLUTION</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814275" y="1581150"/>
            <a:ext cx="7498500" cy="28956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Char char="▰"/>
            </a:pPr>
            <a:r>
              <a:rPr lang="en-US" sz="1600" dirty="0"/>
              <a:t>Provide a platform to keep track of their health.</a:t>
            </a:r>
          </a:p>
          <a:p>
            <a:pPr marL="457200" lvl="0" indent="-330200" algn="l" rtl="0">
              <a:spcBef>
                <a:spcPts val="600"/>
              </a:spcBef>
              <a:spcAft>
                <a:spcPts val="0"/>
              </a:spcAft>
              <a:buSzPts val="1600"/>
              <a:buChar char="▰"/>
            </a:pPr>
            <a:r>
              <a:rPr lang="en-US" sz="1600" dirty="0"/>
              <a:t>Help them to stay fit and active.</a:t>
            </a:r>
          </a:p>
          <a:p>
            <a:pPr marL="457200" lvl="0" indent="-330200" algn="l" rtl="0">
              <a:spcBef>
                <a:spcPts val="600"/>
              </a:spcBef>
              <a:spcAft>
                <a:spcPts val="0"/>
              </a:spcAft>
              <a:buSzPts val="1600"/>
              <a:buChar char="▰"/>
            </a:pPr>
            <a:r>
              <a:rPr lang="en-US" sz="1600" dirty="0"/>
              <a:t>Early detection of various kind of diseases.</a:t>
            </a:r>
          </a:p>
          <a:p>
            <a:pPr marL="457200" lvl="0" indent="-330200" algn="l" rtl="0">
              <a:spcBef>
                <a:spcPts val="600"/>
              </a:spcBef>
              <a:spcAft>
                <a:spcPts val="0"/>
              </a:spcAft>
              <a:buSzPts val="1600"/>
              <a:buChar char="▰"/>
            </a:pPr>
            <a:r>
              <a:rPr lang="en-US" sz="1600" dirty="0"/>
              <a:t>Build using, React Js, Flask, HTML and CSS.</a:t>
            </a:r>
          </a:p>
          <a:p>
            <a:pPr marL="457200" lvl="0" indent="-330200" algn="l" rtl="0">
              <a:spcBef>
                <a:spcPts val="600"/>
              </a:spcBef>
              <a:spcAft>
                <a:spcPts val="0"/>
              </a:spcAft>
              <a:buSzPts val="1600"/>
              <a:buChar char="▰"/>
            </a:pPr>
            <a:r>
              <a:rPr lang="en-US" sz="1600" dirty="0"/>
              <a:t>Flask is used to create ML Model for the project.</a:t>
            </a:r>
          </a:p>
          <a:p>
            <a:pPr marL="457200" lvl="0" indent="-330200" algn="l" rtl="0">
              <a:spcBef>
                <a:spcPts val="600"/>
              </a:spcBef>
              <a:spcAft>
                <a:spcPts val="0"/>
              </a:spcAft>
              <a:buSzPts val="1600"/>
              <a:buChar char="▰"/>
            </a:pPr>
            <a:r>
              <a:rPr lang="en-US" sz="1600" dirty="0"/>
              <a:t>Have a chatbot for your assistance.</a:t>
            </a:r>
          </a:p>
          <a:p>
            <a:pPr marL="457200" lvl="0" indent="-330200" algn="l" rtl="0">
              <a:spcBef>
                <a:spcPts val="600"/>
              </a:spcBef>
              <a:spcAft>
                <a:spcPts val="0"/>
              </a:spcAft>
              <a:buSzPts val="1600"/>
              <a:buChar char="▰"/>
            </a:pPr>
            <a:r>
              <a:rPr lang="en-US" sz="1600" dirty="0"/>
              <a:t>Available in multiple languages.</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800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CHECKLIST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814275" y="1744424"/>
            <a:ext cx="7498500" cy="24275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600" b="1" dirty="0">
                <a:solidFill>
                  <a:srgbClr val="FF9800"/>
                </a:solidFill>
              </a:rPr>
              <a:t>List of features incorporated from the problem statement</a:t>
            </a:r>
          </a:p>
          <a:p>
            <a:pPr marL="457200" lvl="0" indent="-330200" algn="l" rtl="0">
              <a:spcBef>
                <a:spcPts val="600"/>
              </a:spcBef>
              <a:spcAft>
                <a:spcPts val="0"/>
              </a:spcAft>
              <a:buSzPts val="1600"/>
              <a:buChar char="▰"/>
            </a:pPr>
            <a:r>
              <a:rPr lang="en-US" sz="1600" dirty="0"/>
              <a:t>Disease Prediction</a:t>
            </a:r>
          </a:p>
          <a:p>
            <a:pPr marL="457200" lvl="0" indent="-330200" algn="l" rtl="0">
              <a:spcBef>
                <a:spcPts val="600"/>
              </a:spcBef>
              <a:spcAft>
                <a:spcPts val="0"/>
              </a:spcAft>
              <a:buSzPts val="1600"/>
              <a:buChar char="▰"/>
            </a:pPr>
            <a:r>
              <a:rPr lang="en-US" sz="1600" dirty="0"/>
              <a:t>Chatbot</a:t>
            </a:r>
          </a:p>
          <a:p>
            <a:pPr marL="457200" lvl="0" indent="-330200" algn="l" rtl="0">
              <a:spcBef>
                <a:spcPts val="600"/>
              </a:spcBef>
              <a:spcAft>
                <a:spcPts val="0"/>
              </a:spcAft>
              <a:buSzPts val="1600"/>
              <a:buChar char="▰"/>
            </a:pPr>
            <a:r>
              <a:rPr lang="en-US" sz="1600" dirty="0"/>
              <a:t>Multilingual</a:t>
            </a:r>
          </a:p>
          <a:p>
            <a:pPr marL="457200" lvl="0" indent="-330200" algn="l" rtl="0">
              <a:spcBef>
                <a:spcPts val="600"/>
              </a:spcBef>
              <a:spcAft>
                <a:spcPts val="0"/>
              </a:spcAft>
              <a:buSzPts val="1600"/>
              <a:buChar char="▰"/>
            </a:pPr>
            <a:r>
              <a:rPr lang="en-US" sz="1600" dirty="0"/>
              <a:t>Smart BMI</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321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b="1" dirty="0">
                <a:solidFill>
                  <a:schemeClr val="bg1"/>
                </a:solidFill>
                <a:latin typeface="Roboto"/>
                <a:ea typeface="Roboto"/>
                <a:cs typeface="Roboto"/>
                <a:sym typeface="Roboto"/>
              </a:rPr>
              <a:t>METHODOLOGY</a:t>
            </a:r>
            <a:endParaRPr dirty="0">
              <a:solidFill>
                <a:schemeClr val="bg1"/>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814274" y="1744424"/>
            <a:ext cx="7796325" cy="25037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600" b="1" dirty="0">
                <a:solidFill>
                  <a:schemeClr val="accent1"/>
                </a:solidFill>
              </a:rPr>
              <a:t>For making the frontend I have used React Js, for building the flask models I have used Flask framework, and for styling I have </a:t>
            </a:r>
            <a:r>
              <a:rPr lang="en-US" sz="1600" b="1">
                <a:solidFill>
                  <a:schemeClr val="accent1"/>
                </a:solidFill>
              </a:rPr>
              <a:t>used styled-components.</a:t>
            </a:r>
            <a:endParaRPr lang="en-US" sz="1600" b="1" dirty="0">
              <a:solidFill>
                <a:schemeClr val="accent1"/>
              </a:solidFill>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7516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b="1" dirty="0">
                <a:solidFill>
                  <a:schemeClr val="bg1"/>
                </a:solidFill>
                <a:latin typeface="Roboto"/>
                <a:ea typeface="Roboto"/>
                <a:cs typeface="Roboto"/>
                <a:sym typeface="Roboto"/>
              </a:rPr>
              <a:t>WORKING PROTOTYPE</a:t>
            </a:r>
            <a:endParaRPr dirty="0">
              <a:solidFill>
                <a:schemeClr val="bg1"/>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93;p12">
            <a:extLst>
              <a:ext uri="{FF2B5EF4-FFF2-40B4-BE49-F238E27FC236}">
                <a16:creationId xmlns:a16="http://schemas.microsoft.com/office/drawing/2014/main" id="{711F1DE8-C54A-4E33-8FC1-CF64C1B1A11F}"/>
              </a:ext>
            </a:extLst>
          </p:cNvPr>
          <p:cNvSpPr txBox="1">
            <a:spLocks noGrp="1"/>
          </p:cNvSpPr>
          <p:nvPr>
            <p:ph type="body" idx="1"/>
          </p:nvPr>
        </p:nvSpPr>
        <p:spPr>
          <a:xfrm>
            <a:off x="1828800" y="1352550"/>
            <a:ext cx="6934200" cy="111167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b="1" dirty="0">
                <a:solidFill>
                  <a:schemeClr val="accent1"/>
                </a:solidFill>
                <a:hlinkClick r:id="rId3"/>
              </a:rPr>
              <a:t>https://youtu.be/5TbZr4_iiTE</a:t>
            </a:r>
            <a:endParaRPr lang="en-US" b="1" dirty="0">
              <a:solidFill>
                <a:schemeClr val="accent1"/>
              </a:solidFill>
            </a:endParaRPr>
          </a:p>
          <a:p>
            <a:pPr marL="0" lvl="0" indent="0" algn="l" rtl="0">
              <a:spcBef>
                <a:spcPts val="600"/>
              </a:spcBef>
              <a:spcAft>
                <a:spcPts val="0"/>
              </a:spcAft>
              <a:buClr>
                <a:schemeClr val="dk1"/>
              </a:buClr>
              <a:buSzPts val="1100"/>
              <a:buFont typeface="Arial"/>
              <a:buNone/>
            </a:pPr>
            <a:endParaRPr lang="en-US" sz="1000" b="1" dirty="0">
              <a:solidFill>
                <a:schemeClr val="accent1"/>
              </a:solidFill>
            </a:endParaRPr>
          </a:p>
          <a:p>
            <a:pPr marL="0" lvl="0" indent="0" algn="l" rtl="0">
              <a:spcBef>
                <a:spcPts val="600"/>
              </a:spcBef>
              <a:spcAft>
                <a:spcPts val="0"/>
              </a:spcAft>
              <a:buClr>
                <a:schemeClr val="dk1"/>
              </a:buClr>
              <a:buSzPts val="1100"/>
              <a:buFont typeface="Arial"/>
              <a:buNone/>
            </a:pPr>
            <a:r>
              <a:rPr lang="en-US" b="1" dirty="0">
                <a:solidFill>
                  <a:schemeClr val="accent1"/>
                </a:solidFill>
                <a:hlinkClick r:id="rId4"/>
              </a:rPr>
              <a:t>https://github.com/Harshal0902/Women-Essential</a:t>
            </a:r>
            <a:endParaRPr lang="en-US" b="1" dirty="0">
              <a:solidFill>
                <a:schemeClr val="accent1"/>
              </a:solidFill>
            </a:endParaRPr>
          </a:p>
          <a:p>
            <a:pPr marL="0" lvl="0" indent="0" algn="l" rtl="0">
              <a:spcBef>
                <a:spcPts val="600"/>
              </a:spcBef>
              <a:spcAft>
                <a:spcPts val="0"/>
              </a:spcAft>
              <a:buClr>
                <a:schemeClr val="dk1"/>
              </a:buClr>
              <a:buSzPts val="1100"/>
              <a:buFont typeface="Arial"/>
              <a:buNone/>
            </a:pPr>
            <a:endParaRPr lang="en-US" b="1" dirty="0">
              <a:solidFill>
                <a:schemeClr val="accent1"/>
              </a:solidFill>
            </a:endParaRPr>
          </a:p>
        </p:txBody>
      </p:sp>
      <p:pic>
        <p:nvPicPr>
          <p:cNvPr id="23" name="Picture 2">
            <a:extLst>
              <a:ext uri="{FF2B5EF4-FFF2-40B4-BE49-F238E27FC236}">
                <a16:creationId xmlns:a16="http://schemas.microsoft.com/office/drawing/2014/main" id="{DF006B2A-123D-4CED-BBD7-91050BC57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504950"/>
            <a:ext cx="425870" cy="42587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27770E2E-0E10-4A37-8D26-4D35B08E03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038350"/>
            <a:ext cx="425870" cy="42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33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b="1" dirty="0">
                <a:solidFill>
                  <a:schemeClr val="bg1"/>
                </a:solidFill>
                <a:latin typeface="Roboto"/>
                <a:ea typeface="Roboto"/>
                <a:cs typeface="Roboto"/>
                <a:sym typeface="Roboto"/>
              </a:rPr>
              <a:t>ATTACHMENTS</a:t>
            </a:r>
            <a:endParaRPr dirty="0">
              <a:solidFill>
                <a:schemeClr val="bg1"/>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0110D60-AEE1-45C2-8BF3-9BA182AD92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575" y="1428750"/>
            <a:ext cx="2895600" cy="1420654"/>
          </a:xfrm>
          <a:prstGeom prst="rect">
            <a:avLst/>
          </a:prstGeom>
        </p:spPr>
      </p:pic>
      <p:pic>
        <p:nvPicPr>
          <p:cNvPr id="5" name="Picture 4">
            <a:extLst>
              <a:ext uri="{FF2B5EF4-FFF2-40B4-BE49-F238E27FC236}">
                <a16:creationId xmlns:a16="http://schemas.microsoft.com/office/drawing/2014/main" id="{F1C96AFA-F4A7-4147-B8A5-2186220CE9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3982" y="1428215"/>
            <a:ext cx="2722213" cy="1420655"/>
          </a:xfrm>
          <a:prstGeom prst="rect">
            <a:avLst/>
          </a:prstGeom>
        </p:spPr>
      </p:pic>
      <p:pic>
        <p:nvPicPr>
          <p:cNvPr id="7" name="Picture 6">
            <a:extLst>
              <a:ext uri="{FF2B5EF4-FFF2-40B4-BE49-F238E27FC236}">
                <a16:creationId xmlns:a16="http://schemas.microsoft.com/office/drawing/2014/main" id="{07095254-E67F-4BAA-B1DE-977564FA37FC}"/>
              </a:ext>
            </a:extLst>
          </p:cNvPr>
          <p:cNvPicPr>
            <a:picLocks noChangeAspect="1"/>
          </p:cNvPicPr>
          <p:nvPr/>
        </p:nvPicPr>
        <p:blipFill rotWithShape="1">
          <a:blip r:embed="rId5">
            <a:extLst>
              <a:ext uri="{28A0092B-C50C-407E-A947-70E740481C1C}">
                <a14:useLocalDpi xmlns:a14="http://schemas.microsoft.com/office/drawing/2010/main" val="0"/>
              </a:ext>
            </a:extLst>
          </a:blip>
          <a:srcRect l="70708" t="18617"/>
          <a:stretch/>
        </p:blipFill>
        <p:spPr>
          <a:xfrm>
            <a:off x="6705600" y="1146844"/>
            <a:ext cx="2327370" cy="3209604"/>
          </a:xfrm>
          <a:prstGeom prst="rect">
            <a:avLst/>
          </a:prstGeom>
        </p:spPr>
      </p:pic>
      <p:pic>
        <p:nvPicPr>
          <p:cNvPr id="9" name="Picture 8">
            <a:extLst>
              <a:ext uri="{FF2B5EF4-FFF2-40B4-BE49-F238E27FC236}">
                <a16:creationId xmlns:a16="http://schemas.microsoft.com/office/drawing/2014/main" id="{B0810D24-E8A3-441C-8506-40661E8F13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3701" y="2952750"/>
            <a:ext cx="3078299" cy="1947986"/>
          </a:xfrm>
          <a:prstGeom prst="rect">
            <a:avLst/>
          </a:prstGeom>
        </p:spPr>
      </p:pic>
    </p:spTree>
    <p:extLst>
      <p:ext uri="{BB962C8B-B14F-4D97-AF65-F5344CB8AC3E}">
        <p14:creationId xmlns:p14="http://schemas.microsoft.com/office/powerpoint/2010/main" val="386158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58" name="Google Shape;258;p15"/>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THANKS!</a:t>
            </a:r>
            <a:endParaRPr sz="6000">
              <a:solidFill>
                <a:schemeClr val="accent5"/>
              </a:solidFill>
            </a:endParaRPr>
          </a:p>
        </p:txBody>
      </p:sp>
      <p:grpSp>
        <p:nvGrpSpPr>
          <p:cNvPr id="259" name="Google Shape;259;p15"/>
          <p:cNvGrpSpPr/>
          <p:nvPr/>
        </p:nvGrpSpPr>
        <p:grpSpPr>
          <a:xfrm>
            <a:off x="3996210" y="966817"/>
            <a:ext cx="1197664" cy="1126777"/>
            <a:chOff x="5972700" y="2330200"/>
            <a:chExt cx="411625" cy="387275"/>
          </a:xfrm>
        </p:grpSpPr>
        <p:sp>
          <p:nvSpPr>
            <p:cNvPr id="260" name="Google Shape;260;p1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text, clipart&#10;&#10;Description automatically generated">
            <a:extLst>
              <a:ext uri="{FF2B5EF4-FFF2-40B4-BE49-F238E27FC236}">
                <a16:creationId xmlns:a16="http://schemas.microsoft.com/office/drawing/2014/main" id="{D53EDAD4-C476-488E-9824-6C3F31A35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2385" y="3855233"/>
            <a:ext cx="3291768" cy="674512"/>
          </a:xfrm>
          <a:prstGeom prst="rect">
            <a:avLst/>
          </a:prstGeom>
        </p:spPr>
      </p:pic>
    </p:spTree>
    <p:extLst>
      <p:ext uri="{BB962C8B-B14F-4D97-AF65-F5344CB8AC3E}">
        <p14:creationId xmlns:p14="http://schemas.microsoft.com/office/powerpoint/2010/main" val="873595979"/>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259</Words>
  <Application>Microsoft Office PowerPoint</Application>
  <PresentationFormat>On-screen Show (16:9)</PresentationFormat>
  <Paragraphs>36</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Arvo</vt:lpstr>
      <vt:lpstr>Calibri</vt:lpstr>
      <vt:lpstr>Roboto</vt:lpstr>
      <vt:lpstr>Roboto Condensed</vt:lpstr>
      <vt:lpstr>Roboto Condensed Light</vt:lpstr>
      <vt:lpstr>RobotoRegular</vt:lpstr>
      <vt:lpstr>Salerio template</vt:lpstr>
      <vt:lpstr>AMI-HACKS 2021 Submission Template For Participants</vt:lpstr>
      <vt:lpstr>TEAM NAME and MEMBER DETAILS</vt:lpstr>
      <vt:lpstr>PROBLEM STATEMENT</vt:lpstr>
      <vt:lpstr>SOLUTION</vt:lpstr>
      <vt:lpstr>CHECKLIST</vt:lpstr>
      <vt:lpstr>METHODOLOGY</vt:lpstr>
      <vt:lpstr>WORKING PROTOTYPE</vt:lpstr>
      <vt:lpstr>ATTACHMENTS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HackerEarth</dc:title>
  <cp:lastModifiedBy>harshalraikwar@outlook.com</cp:lastModifiedBy>
  <cp:revision>22</cp:revision>
  <dcterms:created xsi:type="dcterms:W3CDTF">2020-05-29T08:29:13Z</dcterms:created>
  <dcterms:modified xsi:type="dcterms:W3CDTF">2021-03-12T04:45:42Z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2020-05-29T00:00:00Z</vt:filetime>
  </property>
</Properties>
</file>