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0" r:id="rId4"/>
    <p:sldId id="262" r:id="rId5"/>
    <p:sldId id="281" r:id="rId6"/>
    <p:sldId id="283" r:id="rId7"/>
    <p:sldId id="284" r:id="rId8"/>
    <p:sldId id="263"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1DA1B-5DC8-45F9-9DC1-E63AC9268BC4}" type="datetimeFigureOut">
              <a:rPr lang="en-IN" smtClean="0"/>
              <a:t>13-06-2021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4D495-0597-47DD-B396-7F1851DA2AE2}" type="slidenum">
              <a:rPr lang="en-IN" smtClean="0"/>
              <a:t>‹#›</a:t>
            </a:fld>
            <a:endParaRPr lang="en-IN"/>
          </a:p>
        </p:txBody>
      </p:sp>
    </p:spTree>
    <p:extLst>
      <p:ext uri="{BB962C8B-B14F-4D97-AF65-F5344CB8AC3E}">
        <p14:creationId xmlns:p14="http://schemas.microsoft.com/office/powerpoint/2010/main" val="319902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7829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6773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32755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9</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E2ED-16E6-42B5-B11D-E8BED8E22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0C572-4E5B-4F34-BA58-2C3B9519C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532616-C744-4D44-AB9B-0B9C8A3C032B}"/>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76230A3E-BB9C-45F7-AE2D-60016325F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07D90-6BD7-4A31-8AE4-47B08FF866E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8533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011-25B7-4142-9D05-E2103E9CE2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FBF86-6D04-4E72-B348-3C5D903EF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53614-5ED5-4D0F-8A60-7641239B2A9F}"/>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4C5B8412-3C61-48C9-8F5B-65B3AA3DB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CAD44-2640-48B3-9CE3-99E831AA8978}"/>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30899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EDC06-5A0E-4E9B-AADB-FE7623D3E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7D527-91B7-4961-B024-4057478B9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23AC8-DEC5-44A2-973F-20F258E89942}"/>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6B5502AF-7CC0-4F15-8EF8-B74AEB14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B46D1-C140-4E39-BA4D-C80A4A40DD16}"/>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8141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9723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81736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92297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112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1849034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17118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0BA8-8279-4D97-BF05-6417DF3AC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935955-8469-49CE-85AE-094BC3EA8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9EC1E-D59A-4E05-87BF-B1156287DE93}"/>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F339A864-941F-4919-94AF-D4252C278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67A47-3F49-41A1-859F-426A91349AE2}"/>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846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7B2-A511-4BE9-B498-71D35875E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3F8973-7B86-49EB-934B-5E93EA109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27680-D5C6-406A-9C39-D8E06BD664AB}"/>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D00AAEC7-545A-4422-8C10-E926404A5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E29DB-02E9-4B07-ACD4-02C929F16700}"/>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2013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F54-C763-459F-B2BA-51712B4C5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B9C94-C887-4F02-83A2-4CDAFC132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4CDA17-7492-4DD8-A4D9-E328AFE2A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0A6006-06A0-4D96-B96B-944F1CB2BBF9}"/>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6" name="Footer Placeholder 5">
            <a:extLst>
              <a:ext uri="{FF2B5EF4-FFF2-40B4-BE49-F238E27FC236}">
                <a16:creationId xmlns:a16="http://schemas.microsoft.com/office/drawing/2014/main" id="{79A7D9B1-73D2-4450-825D-16BB83B25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8F83A-A929-4A01-99D4-BE942BDF5BD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41532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80CC-82AE-40E5-8E50-2C4FD0CCFA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91460-4DD0-4682-AB30-D29504957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6C514-61EE-4BA9-A690-5FE2A4457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2C9836-B5E7-41C0-BE40-EB7273D59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348EF-E412-47A9-BB74-AF267DCF7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624EE3-394B-4995-A2C3-FE41863B49BB}"/>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8" name="Footer Placeholder 7">
            <a:extLst>
              <a:ext uri="{FF2B5EF4-FFF2-40B4-BE49-F238E27FC236}">
                <a16:creationId xmlns:a16="http://schemas.microsoft.com/office/drawing/2014/main" id="{031B8CA3-80F6-4AAA-823C-6A818FAD03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EB0818-7D4D-46F9-B01A-EDD6967BF10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9864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488-B55E-4266-98E3-5C67948A62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34EEE-38B0-4BF3-962B-645CBFE91232}"/>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4" name="Footer Placeholder 3">
            <a:extLst>
              <a:ext uri="{FF2B5EF4-FFF2-40B4-BE49-F238E27FC236}">
                <a16:creationId xmlns:a16="http://schemas.microsoft.com/office/drawing/2014/main" id="{0228A289-874C-4DD8-944E-B0DFA94FD1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FAADB9-40AC-43CA-928A-B1CA17B7FA5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7888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0DE9C-4146-40D1-BD70-B7383B451790}"/>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3" name="Footer Placeholder 2">
            <a:extLst>
              <a:ext uri="{FF2B5EF4-FFF2-40B4-BE49-F238E27FC236}">
                <a16:creationId xmlns:a16="http://schemas.microsoft.com/office/drawing/2014/main" id="{5E864686-6975-44C7-A910-1E3E490EBC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FF282C-0EAF-4A66-B224-310D280B6E2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989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8D4-EDA2-4101-802B-DD9C20CEA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FB7040-7910-4831-B825-E1FE026FC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043F0E-6C48-463A-B418-D49A3407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BF201-5134-4D73-89AC-D9699DF2E03E}"/>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6" name="Footer Placeholder 5">
            <a:extLst>
              <a:ext uri="{FF2B5EF4-FFF2-40B4-BE49-F238E27FC236}">
                <a16:creationId xmlns:a16="http://schemas.microsoft.com/office/drawing/2014/main" id="{5365EE07-3CE5-4B98-8C08-8B0CB727F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C98AE-836E-4FB6-B8E6-455F2FE3614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532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455C-D9E3-4EF5-8C27-47E506A4B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97BAA4-BFCF-4A4B-9AA1-5D5367FC5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4CA3E-BCBA-45E1-832B-78E4243AD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3A8C2-6124-4F16-8442-5C1315850EAE}"/>
              </a:ext>
            </a:extLst>
          </p:cNvPr>
          <p:cNvSpPr>
            <a:spLocks noGrp="1"/>
          </p:cNvSpPr>
          <p:nvPr>
            <p:ph type="dt" sz="half" idx="10"/>
          </p:nvPr>
        </p:nvSpPr>
        <p:spPr/>
        <p:txBody>
          <a:bodyPr/>
          <a:lstStyle/>
          <a:p>
            <a:fld id="{932A560F-02D6-4A2A-B92D-0AE2A2E90786}" type="datetimeFigureOut">
              <a:rPr lang="en-IN" smtClean="0"/>
              <a:t>13-06-2021</a:t>
            </a:fld>
            <a:endParaRPr lang="en-IN"/>
          </a:p>
        </p:txBody>
      </p:sp>
      <p:sp>
        <p:nvSpPr>
          <p:cNvPr id="6" name="Footer Placeholder 5">
            <a:extLst>
              <a:ext uri="{FF2B5EF4-FFF2-40B4-BE49-F238E27FC236}">
                <a16:creationId xmlns:a16="http://schemas.microsoft.com/office/drawing/2014/main" id="{0E7B7D76-1555-42B7-9DF8-3D77F52D2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E3BD4-B557-47DB-89FB-E8EE43EEBB51}"/>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1606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884C5-8E51-4255-A6EA-C2478C9B9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4AE18-7F73-4796-8D7A-705653AD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7C0C4-4F91-47FB-89A6-254D188C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A560F-02D6-4A2A-B92D-0AE2A2E90786}" type="datetimeFigureOut">
              <a:rPr lang="en-IN" smtClean="0"/>
              <a:t>13-06-2021</a:t>
            </a:fld>
            <a:endParaRPr lang="en-IN"/>
          </a:p>
        </p:txBody>
      </p:sp>
      <p:sp>
        <p:nvSpPr>
          <p:cNvPr id="5" name="Footer Placeholder 4">
            <a:extLst>
              <a:ext uri="{FF2B5EF4-FFF2-40B4-BE49-F238E27FC236}">
                <a16:creationId xmlns:a16="http://schemas.microsoft.com/office/drawing/2014/main" id="{21F0F0E5-5AF4-48A4-9549-A09A203F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3035C8-B32D-4892-BC15-9CB68A5CB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1A68-09AF-46B3-A7E8-2D8CEDC9910B}" type="slidenum">
              <a:rPr lang="en-IN" smtClean="0"/>
              <a:t>‹#›</a:t>
            </a:fld>
            <a:endParaRPr lang="en-IN"/>
          </a:p>
        </p:txBody>
      </p:sp>
    </p:spTree>
    <p:extLst>
      <p:ext uri="{BB962C8B-B14F-4D97-AF65-F5344CB8AC3E}">
        <p14:creationId xmlns:p14="http://schemas.microsoft.com/office/powerpoint/2010/main" val="303054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7" r:id="rId16"/>
    <p:sldLayoutId id="21474836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09892"/>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655964"/>
            <a:ext cx="5085650" cy="1870007"/>
          </a:xfrm>
        </p:spPr>
        <p:txBody>
          <a:bodyPr>
            <a:normAutofit/>
          </a:bodyPr>
          <a:lstStyle/>
          <a:p>
            <a:pPr algn="l"/>
            <a:r>
              <a:rPr lang="en-US" sz="6000" b="1" dirty="0">
                <a:latin typeface="Algerian" panose="04020705040A02060702" pitchFamily="82" charset="0"/>
              </a:rPr>
              <a:t>Women Essentials</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2920753"/>
            <a:ext cx="5085650" cy="3482463"/>
          </a:xfrm>
        </p:spPr>
        <p:txBody>
          <a:bodyPr>
            <a:normAutofit/>
          </a:bodyPr>
          <a:lstStyle/>
          <a:p>
            <a:pPr algn="l"/>
            <a:r>
              <a:rPr lang="en-IN" sz="3000" b="0" i="0" dirty="0">
                <a:effectLst/>
                <a:latin typeface="Nunito Sans" panose="020B0604020202020204" charset="0"/>
              </a:rPr>
              <a:t>Harshal Raikwar</a:t>
            </a:r>
            <a:br>
              <a:rPr lang="en-IN" sz="3000" dirty="0"/>
            </a:br>
            <a:endParaRPr lang="en-IN" sz="3000" b="0" i="0" dirty="0">
              <a:solidFill>
                <a:srgbClr val="273339"/>
              </a:solidFill>
              <a:effectLst/>
              <a:latin typeface="Nunito Sans" panose="020B0604020202020204" charset="0"/>
            </a:endParaRPr>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211193" y="981333"/>
            <a:ext cx="5562911" cy="1939421"/>
          </a:xfrm>
        </p:spPr>
        <p:txBody>
          <a:bodyPr/>
          <a:lstStyle/>
          <a:p>
            <a:r>
              <a:rPr lang="en" b="1" dirty="0">
                <a:latin typeface="Nunito Sans"/>
                <a:ea typeface="Nunito Sans"/>
                <a:cs typeface="Nunito Sans"/>
                <a:sym typeface="Nunito Sans"/>
              </a:rPr>
              <a:t>PROBLEM STATEMENT</a:t>
            </a:r>
            <a:endParaRPr lang="en-US" b="1"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573044" y="2833584"/>
            <a:ext cx="5085650" cy="3343379"/>
          </a:xfrm>
        </p:spPr>
        <p:txBody>
          <a:bodyPr>
            <a:normAutofit fontScale="85000" lnSpcReduction="20000"/>
          </a:bodyPr>
          <a:lstStyle/>
          <a:p>
            <a:pPr marL="0" lvl="0" indent="0" algn="just" rtl="0">
              <a:spcBef>
                <a:spcPts val="600"/>
              </a:spcBef>
              <a:spcAft>
                <a:spcPts val="0"/>
              </a:spcAft>
              <a:buClr>
                <a:schemeClr val="dk1"/>
              </a:buClr>
              <a:buSzPts val="1100"/>
              <a:buFont typeface="Arial"/>
              <a:buNone/>
            </a:pPr>
            <a:r>
              <a:rPr lang="en-US" sz="2400" b="1" i="0" dirty="0">
                <a:effectLst/>
              </a:rPr>
              <a:t>Health needs and services for various populations have come to the forefront as states work to make their systems more efficient and consider covering additional people under federal health reform implementation. Women, who are key in maintaining healthy families, access the health system more than men, both for themselves and on behalf of their children. Many become pregnant and give birth, a significant health event, then typically become their child’s primary caregiver, a role that greatly influences household health overall.</a:t>
            </a:r>
            <a:endParaRPr lang="en-US" sz="2400" b="1" dirty="0"/>
          </a:p>
        </p:txBody>
      </p:sp>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2752078"/>
            <a:ext cx="4444800" cy="3651138"/>
          </a:xfrm>
        </p:spPr>
        <p:txBody>
          <a:bodyPr>
            <a:normAutofit fontScale="70000" lnSpcReduction="20000"/>
          </a:bodyPr>
          <a:lstStyle/>
          <a:p>
            <a:pPr marL="0" indent="0" algn="just">
              <a:buNone/>
            </a:pPr>
            <a:r>
              <a:rPr lang="en-US" dirty="0"/>
              <a:t>The web application (Women Essentials) is a one stop location to discuss about different medical milestones, AI Disease prediction system, and finally a translator to get the whole web app in the language one is comfortable with and hence dissolve any communication barrier. This solution with shorten the gap between the people around the world in search for good healthcare and pave a path in the journey of recovery. The web application offers different types of disease detection such as Heart Disease, Kidney disease etc. for early detection of the disease. </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573044" y="5298986"/>
            <a:ext cx="5085650" cy="720000"/>
          </a:xfrm>
        </p:spPr>
        <p:txBody>
          <a:bodyPr>
            <a:noAutofit/>
          </a:bodyPr>
          <a:lstStyle/>
          <a:p>
            <a:r>
              <a:rPr lang="en-US" sz="5000" b="1" dirty="0"/>
              <a:t>Business Case</a:t>
            </a:r>
          </a:p>
        </p:txBody>
      </p:sp>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866469" y="3674372"/>
            <a:ext cx="3863221" cy="1536820"/>
          </a:xfrm>
        </p:spPr>
        <p:txBody>
          <a:bodyPr>
            <a:normAutofit fontScale="90000"/>
          </a:bodyPr>
          <a:lstStyle/>
          <a:p>
            <a:pPr algn="ctr"/>
            <a:r>
              <a:rPr lang="en-IN" sz="4800" b="1" dirty="0">
                <a:latin typeface="Nunito Sans"/>
                <a:ea typeface="Nunito Sans"/>
                <a:cs typeface="Nunito Sans"/>
                <a:sym typeface="Nunito Sans"/>
              </a:rPr>
              <a:t>FUNCTIONAL</a:t>
            </a:r>
            <a:br>
              <a:rPr lang="en-IN" sz="4800" b="1" dirty="0">
                <a:latin typeface="Nunito Sans"/>
                <a:ea typeface="Nunito Sans"/>
                <a:cs typeface="Nunito Sans"/>
                <a:sym typeface="Nunito Sans"/>
              </a:rPr>
            </a:br>
            <a:r>
              <a:rPr lang="en-IN" sz="4800" b="1" dirty="0">
                <a:latin typeface="Nunito Sans"/>
                <a:ea typeface="Nunito Sans"/>
                <a:cs typeface="Nunito Sans"/>
                <a:sym typeface="Nunito Sans"/>
              </a:rPr>
              <a:t>REQUIREMENTS</a:t>
            </a:r>
            <a:endParaRPr lang="en-US" b="1" dirty="0"/>
          </a:p>
        </p:txBody>
      </p:sp>
      <p:sp>
        <p:nvSpPr>
          <p:cNvPr id="22" name="Content Placeholder 2">
            <a:extLst>
              <a:ext uri="{FF2B5EF4-FFF2-40B4-BE49-F238E27FC236}">
                <a16:creationId xmlns:a16="http://schemas.microsoft.com/office/drawing/2014/main" id="{7EBBC5D4-D18C-4C02-9034-E00D80458B24}"/>
              </a:ext>
            </a:extLst>
          </p:cNvPr>
          <p:cNvSpPr txBox="1">
            <a:spLocks/>
          </p:cNvSpPr>
          <p:nvPr/>
        </p:nvSpPr>
        <p:spPr>
          <a:xfrm>
            <a:off x="112981" y="136525"/>
            <a:ext cx="6303701" cy="6406318"/>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tx1"/>
                </a:solidFill>
              </a:rPr>
              <a:t>     1)Functional Requirements:</a:t>
            </a:r>
          </a:p>
          <a:p>
            <a:pPr algn="just"/>
            <a:r>
              <a:rPr lang="en-US" sz="2000" dirty="0">
                <a:solidFill>
                  <a:schemeClr val="tx1"/>
                </a:solidFill>
              </a:rPr>
              <a:t>Registration -&gt; The customer needs to be registered first to use the system. The input of this function will be details about the customer such as email and password to be created by the customer for future login. The information will be stored in database.</a:t>
            </a:r>
          </a:p>
          <a:p>
            <a:pPr algn="just"/>
            <a:r>
              <a:rPr lang="en-US" sz="2000" dirty="0">
                <a:solidFill>
                  <a:schemeClr val="tx1"/>
                </a:solidFill>
              </a:rPr>
              <a:t>Login -&gt; Every time for accessing the system username and password will be required by this function from the customer. If the customer enters invalid details, the message will be displayed as "Invalid username/password".</a:t>
            </a:r>
          </a:p>
          <a:p>
            <a:pPr algn="l"/>
            <a:r>
              <a:rPr lang="en-US" sz="2000" dirty="0">
                <a:solidFill>
                  <a:schemeClr val="tx1"/>
                </a:solidFill>
              </a:rPr>
              <a:t>Doctor Appointment -&gt; User can book an appointment with doctor through the portal.</a:t>
            </a:r>
          </a:p>
          <a:p>
            <a:pPr algn="l"/>
            <a:r>
              <a:rPr lang="en-US" sz="2000" dirty="0">
                <a:solidFill>
                  <a:schemeClr val="tx1"/>
                </a:solidFill>
              </a:rPr>
              <a:t>Disease prediction -&gt; User can use various types of disease prediction to predict whether he/she is infected with one or not.</a:t>
            </a:r>
          </a:p>
          <a:p>
            <a:pPr algn="l"/>
            <a:r>
              <a:rPr lang="en-US" sz="2000" dirty="0">
                <a:solidFill>
                  <a:schemeClr val="tx1"/>
                </a:solidFill>
              </a:rPr>
              <a:t>Chatbot -&gt; User can use the smart chatbot for his/her assistance.</a:t>
            </a:r>
          </a:p>
          <a:p>
            <a:pPr algn="l"/>
            <a:endParaRPr lang="en-US" sz="2000" dirty="0">
              <a:solidFill>
                <a:schemeClr val="tx1"/>
              </a:solidFill>
            </a:endParaRP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553212" y="3701004"/>
            <a:ext cx="4488688" cy="1678863"/>
          </a:xfrm>
        </p:spPr>
        <p:txBody>
          <a:bodyPr>
            <a:normAutofit fontScale="90000"/>
          </a:bodyPr>
          <a:lstStyle/>
          <a:p>
            <a:pPr algn="ctr"/>
            <a:r>
              <a:rPr lang="en-IN" sz="4800" b="1" dirty="0">
                <a:latin typeface="Nunito Sans"/>
                <a:ea typeface="Nunito Sans"/>
                <a:cs typeface="Nunito Sans"/>
                <a:sym typeface="Nunito Sans"/>
              </a:rPr>
              <a:t>NON FUNCTIONAL</a:t>
            </a:r>
            <a:br>
              <a:rPr lang="en-IN" sz="4800" b="1" dirty="0">
                <a:latin typeface="Nunito Sans"/>
                <a:ea typeface="Nunito Sans"/>
                <a:cs typeface="Nunito Sans"/>
                <a:sym typeface="Nunito Sans"/>
              </a:rPr>
            </a:br>
            <a:r>
              <a:rPr lang="en-IN" sz="4800" b="1" dirty="0">
                <a:latin typeface="Nunito Sans"/>
                <a:ea typeface="Nunito Sans"/>
                <a:cs typeface="Nunito Sans"/>
                <a:sym typeface="Nunito Sans"/>
              </a:rPr>
              <a:t>REQUIREMENTS</a:t>
            </a:r>
            <a:endParaRPr lang="en-US" b="1" dirty="0"/>
          </a:p>
        </p:txBody>
      </p:sp>
      <p:sp>
        <p:nvSpPr>
          <p:cNvPr id="6" name="Content Placeholder 2">
            <a:extLst>
              <a:ext uri="{FF2B5EF4-FFF2-40B4-BE49-F238E27FC236}">
                <a16:creationId xmlns:a16="http://schemas.microsoft.com/office/drawing/2014/main" id="{ED6B7CBD-B95A-437D-98AB-1DCED78429B1}"/>
              </a:ext>
            </a:extLst>
          </p:cNvPr>
          <p:cNvSpPr txBox="1">
            <a:spLocks/>
          </p:cNvSpPr>
          <p:nvPr/>
        </p:nvSpPr>
        <p:spPr>
          <a:xfrm>
            <a:off x="275208" y="309489"/>
            <a:ext cx="6214369" cy="630232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b="1" dirty="0">
                <a:solidFill>
                  <a:schemeClr val="tx1"/>
                </a:solidFill>
              </a:rPr>
              <a:t>    2. Non Functional Requirements :</a:t>
            </a:r>
          </a:p>
          <a:p>
            <a:pPr algn="l"/>
            <a:r>
              <a:rPr lang="en-US" sz="1700" dirty="0">
                <a:solidFill>
                  <a:schemeClr val="tx1"/>
                </a:solidFill>
              </a:rPr>
              <a:t>Security -&gt; Security is very important in this system firstly to make sure that the product reaches the customer and no one other gets access. The security of the user's account is also important so that the information about the products purchased is kept secured and no person can order something from other's account.</a:t>
            </a:r>
          </a:p>
          <a:p>
            <a:pPr algn="just"/>
            <a:r>
              <a:rPr lang="en-US" sz="1700" dirty="0">
                <a:solidFill>
                  <a:schemeClr val="tx1"/>
                </a:solidFill>
              </a:rPr>
              <a:t>Availability of doctors-&gt; The availability of the doctor should be there so that the users can fix their appointment easily.</a:t>
            </a:r>
          </a:p>
          <a:p>
            <a:pPr algn="just"/>
            <a:r>
              <a:rPr lang="en-US" sz="1700" dirty="0">
                <a:solidFill>
                  <a:schemeClr val="tx1"/>
                </a:solidFill>
              </a:rPr>
              <a:t>Punctuality -&gt; Punctuality is required so that users can get their appointment on time. This builds trust between the user and the system.</a:t>
            </a:r>
          </a:p>
          <a:p>
            <a:pPr algn="just"/>
            <a:r>
              <a:rPr lang="en-US" sz="1700" dirty="0">
                <a:solidFill>
                  <a:schemeClr val="tx1"/>
                </a:solidFill>
              </a:rPr>
              <a:t>Conveniency -&gt; The system should be convenient in terms of users' communication with all aspects of the system. There should be no complexity in any of the functions required from the customer.</a:t>
            </a:r>
          </a:p>
          <a:p>
            <a:pPr algn="just"/>
            <a:r>
              <a:rPr lang="en-US" sz="1700" dirty="0">
                <a:solidFill>
                  <a:schemeClr val="tx1"/>
                </a:solidFill>
              </a:rPr>
              <a:t>Reliability -&gt; Reliability is proportional to the amount of errors or failures the system faces while being used. The failures should be minimum while users perform any actions. If there is any failure, the customers should be provided with the solution quickly and easily. Every problem which may occur should be identified from before and a solution should be kept from before. This all entrusts the customer with our system.</a:t>
            </a:r>
          </a:p>
          <a:p>
            <a:pPr algn="just"/>
            <a:r>
              <a:rPr lang="en-US" sz="1700" dirty="0">
                <a:solidFill>
                  <a:schemeClr val="tx1"/>
                </a:solidFill>
              </a:rPr>
              <a:t>Good User-Interface -&gt; The user interface of the application should be seamless and easy for the customers to use so that anybody can access everything  in the system fast and conveniently.</a:t>
            </a:r>
          </a:p>
        </p:txBody>
      </p:sp>
    </p:spTree>
    <p:extLst>
      <p:ext uri="{BB962C8B-B14F-4D97-AF65-F5344CB8AC3E}">
        <p14:creationId xmlns:p14="http://schemas.microsoft.com/office/powerpoint/2010/main" val="332288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641052" y="3665494"/>
            <a:ext cx="4313007" cy="1536820"/>
          </a:xfrm>
        </p:spPr>
        <p:txBody>
          <a:bodyPr>
            <a:normAutofit fontScale="90000"/>
          </a:bodyPr>
          <a:lstStyle/>
          <a:p>
            <a:pPr algn="ctr"/>
            <a:r>
              <a:rPr lang="en-IN" sz="4800" b="1" dirty="0">
                <a:latin typeface="Nunito Sans"/>
                <a:ea typeface="Nunito Sans"/>
                <a:cs typeface="Nunito Sans"/>
                <a:sym typeface="Nunito Sans"/>
              </a:rPr>
              <a:t>INFRASTRUCTURE</a:t>
            </a:r>
            <a:br>
              <a:rPr lang="en-IN" sz="4800" b="1" dirty="0">
                <a:latin typeface="Nunito Sans"/>
                <a:ea typeface="Nunito Sans"/>
                <a:cs typeface="Nunito Sans"/>
                <a:sym typeface="Nunito Sans"/>
              </a:rPr>
            </a:br>
            <a:r>
              <a:rPr lang="en-IN" sz="4800" b="1" dirty="0">
                <a:latin typeface="Nunito Sans"/>
                <a:ea typeface="Nunito Sans"/>
                <a:cs typeface="Nunito Sans"/>
                <a:sym typeface="Nunito Sans"/>
              </a:rPr>
              <a:t>REQUIREMENTS</a:t>
            </a:r>
            <a:endParaRPr lang="en-US" b="1" dirty="0"/>
          </a:p>
        </p:txBody>
      </p:sp>
      <p:sp>
        <p:nvSpPr>
          <p:cNvPr id="6" name="Content Placeholder 2">
            <a:extLst>
              <a:ext uri="{FF2B5EF4-FFF2-40B4-BE49-F238E27FC236}">
                <a16:creationId xmlns:a16="http://schemas.microsoft.com/office/drawing/2014/main" id="{787CBF24-FECE-4AE3-B675-9DE5D52191CE}"/>
              </a:ext>
            </a:extLst>
          </p:cNvPr>
          <p:cNvSpPr txBox="1">
            <a:spLocks/>
          </p:cNvSpPr>
          <p:nvPr/>
        </p:nvSpPr>
        <p:spPr>
          <a:xfrm>
            <a:off x="230820" y="182880"/>
            <a:ext cx="6090082" cy="652740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tx1"/>
                </a:solidFill>
              </a:rPr>
              <a:t> </a:t>
            </a:r>
            <a:r>
              <a:rPr lang="en-US" b="1" dirty="0">
                <a:solidFill>
                  <a:schemeClr val="tx1"/>
                </a:solidFill>
              </a:rPr>
              <a:t>3. Infrastructure Requirements :</a:t>
            </a:r>
          </a:p>
          <a:p>
            <a:pPr algn="l"/>
            <a:r>
              <a:rPr lang="en-US" b="1" dirty="0">
                <a:solidFill>
                  <a:schemeClr val="tx1"/>
                </a:solidFill>
              </a:rPr>
              <a:t>I. Hardware Requirements:-</a:t>
            </a:r>
          </a:p>
          <a:p>
            <a:pPr algn="l"/>
            <a:r>
              <a:rPr lang="en-US" dirty="0">
                <a:solidFill>
                  <a:schemeClr val="tx1"/>
                </a:solidFill>
              </a:rPr>
              <a:t>Standard PC with Windows or Mac OS</a:t>
            </a:r>
          </a:p>
          <a:p>
            <a:pPr algn="l"/>
            <a:r>
              <a:rPr lang="en-US" dirty="0">
                <a:solidFill>
                  <a:schemeClr val="tx1"/>
                </a:solidFill>
              </a:rPr>
              <a:t>Mobile (IOS or Android)</a:t>
            </a:r>
          </a:p>
          <a:p>
            <a:pPr algn="l"/>
            <a:r>
              <a:rPr lang="en-US" dirty="0">
                <a:solidFill>
                  <a:schemeClr val="tx1"/>
                </a:solidFill>
              </a:rPr>
              <a:t>Internet Browser</a:t>
            </a:r>
          </a:p>
          <a:p>
            <a:pPr algn="l"/>
            <a:r>
              <a:rPr lang="en-US" dirty="0">
                <a:solidFill>
                  <a:schemeClr val="tx1"/>
                </a:solidFill>
              </a:rPr>
              <a:t>Internet</a:t>
            </a:r>
          </a:p>
          <a:p>
            <a:pPr algn="l"/>
            <a:r>
              <a:rPr lang="en-US" b="1" dirty="0">
                <a:solidFill>
                  <a:schemeClr val="tx1"/>
                </a:solidFill>
              </a:rPr>
              <a:t>II. Software Requirements :-</a:t>
            </a:r>
          </a:p>
          <a:p>
            <a:pPr algn="l"/>
            <a:r>
              <a:rPr lang="en-US" dirty="0">
                <a:solidFill>
                  <a:schemeClr val="tx1"/>
                </a:solidFill>
              </a:rPr>
              <a:t>Front - End : React Js, CSS, HTML</a:t>
            </a:r>
          </a:p>
          <a:p>
            <a:pPr algn="l"/>
            <a:r>
              <a:rPr lang="en-US" dirty="0">
                <a:solidFill>
                  <a:schemeClr val="tx1"/>
                </a:solidFill>
              </a:rPr>
              <a:t>Back – End : Flask</a:t>
            </a:r>
          </a:p>
          <a:p>
            <a:pPr algn="l"/>
            <a:r>
              <a:rPr lang="en-US" dirty="0">
                <a:solidFill>
                  <a:schemeClr val="tx1"/>
                </a:solidFill>
              </a:rPr>
              <a:t>Database : Firestore</a:t>
            </a:r>
            <a:endParaRPr lang="en-US" b="1" dirty="0">
              <a:solidFill>
                <a:schemeClr val="tx1"/>
              </a:solidFill>
            </a:endParaRPr>
          </a:p>
        </p:txBody>
      </p:sp>
    </p:spTree>
    <p:extLst>
      <p:ext uri="{BB962C8B-B14F-4D97-AF65-F5344CB8AC3E}">
        <p14:creationId xmlns:p14="http://schemas.microsoft.com/office/powerpoint/2010/main" val="3177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1" y="-529178"/>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641052" y="426799"/>
            <a:ext cx="4313007" cy="1003176"/>
          </a:xfrm>
        </p:spPr>
        <p:txBody>
          <a:bodyPr>
            <a:normAutofit/>
          </a:bodyPr>
          <a:lstStyle/>
          <a:p>
            <a:pPr algn="ctr"/>
            <a:r>
              <a:rPr lang="en-IN" sz="4800" b="1" dirty="0">
                <a:latin typeface="Nunito Sans"/>
                <a:ea typeface="Nunito Sans"/>
                <a:cs typeface="Nunito Sans"/>
                <a:sym typeface="Nunito Sans"/>
              </a:rPr>
              <a:t>TEST CASE</a:t>
            </a:r>
            <a:endParaRPr lang="en-US" b="1" dirty="0"/>
          </a:p>
        </p:txBody>
      </p:sp>
      <p:pic>
        <p:nvPicPr>
          <p:cNvPr id="7" name="Content Placeholder 3">
            <a:extLst>
              <a:ext uri="{FF2B5EF4-FFF2-40B4-BE49-F238E27FC236}">
                <a16:creationId xmlns:a16="http://schemas.microsoft.com/office/drawing/2014/main" id="{FAF2840C-8078-4B59-8D30-E8CD7890F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29975"/>
            <a:ext cx="10954059" cy="5428025"/>
          </a:xfrm>
          <a:prstGeom prst="rect">
            <a:avLst/>
          </a:prstGeom>
        </p:spPr>
      </p:pic>
    </p:spTree>
    <p:extLst>
      <p:ext uri="{BB962C8B-B14F-4D97-AF65-F5344CB8AC3E}">
        <p14:creationId xmlns:p14="http://schemas.microsoft.com/office/powerpoint/2010/main" val="285956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p:txBody>
          <a:bodyPr>
            <a:noAutofit/>
          </a:bodyPr>
          <a:lstStyle/>
          <a:p>
            <a:r>
              <a:rPr lang="en-US" dirty="0"/>
              <a:t>Easy to use </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1526819" y="2702597"/>
            <a:ext cx="1620000" cy="866225"/>
          </a:xfrm>
        </p:spPr>
        <p:txBody>
          <a:bodyPr>
            <a:noAutofit/>
          </a:bodyPr>
          <a:lstStyle/>
          <a:p>
            <a:r>
              <a:rPr lang="en-US" dirty="0"/>
              <a:t>Easy steps to be followed for keeping track.</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a:xfrm>
            <a:off x="3657678" y="2702598"/>
            <a:ext cx="1620000" cy="726402"/>
          </a:xfrm>
        </p:spPr>
        <p:txBody>
          <a:bodyPr>
            <a:noAutofit/>
          </a:bodyPr>
          <a:lstStyle/>
          <a:p>
            <a:r>
              <a:rPr lang="en-US" dirty="0"/>
              <a:t>It is very easy to login.</a:t>
            </a:r>
          </a:p>
        </p:txBody>
      </p:sp>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noAutofit/>
          </a:bodyPr>
          <a:lstStyle/>
          <a:p>
            <a:r>
              <a:rPr lang="en-US" dirty="0"/>
              <a:t>Save time</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1364644" y="5687915"/>
            <a:ext cx="1944350" cy="936426"/>
          </a:xfrm>
        </p:spPr>
        <p:txBody>
          <a:bodyPr>
            <a:normAutofit fontScale="92500" lnSpcReduction="10000"/>
          </a:bodyPr>
          <a:lstStyle/>
          <a:p>
            <a:r>
              <a:rPr lang="en-US" dirty="0"/>
              <a:t>As you don’t need to stand and wait you your number for checkup, you can do assessment online.</a:t>
            </a:r>
          </a:p>
        </p:txBody>
      </p:sp>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noAutofit/>
          </a:bodyPr>
          <a:lstStyle/>
          <a:p>
            <a:r>
              <a:rPr lang="en-US" dirty="0"/>
              <a:t>Privacy</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a:xfrm>
            <a:off x="3657678" y="5721825"/>
            <a:ext cx="1620000" cy="758873"/>
          </a:xfrm>
        </p:spPr>
        <p:txBody>
          <a:bodyPr>
            <a:normAutofit fontScale="92500" lnSpcReduction="10000"/>
          </a:bodyPr>
          <a:lstStyle/>
          <a:p>
            <a:r>
              <a:rPr lang="en-US" dirty="0"/>
              <a:t>All the information provided to the application are secured</a:t>
            </a:r>
          </a:p>
        </p:txBody>
      </p:sp>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p:txBody>
          <a:bodyPr/>
          <a:lstStyle/>
          <a:p>
            <a:r>
              <a:rPr lang="en-US" b="1" dirty="0"/>
              <a:t>Features</a:t>
            </a:r>
          </a:p>
        </p:txBody>
      </p:sp>
      <p:pic>
        <p:nvPicPr>
          <p:cNvPr id="3074" name="Picture 2">
            <a:extLst>
              <a:ext uri="{FF2B5EF4-FFF2-40B4-BE49-F238E27FC236}">
                <a16:creationId xmlns:a16="http://schemas.microsoft.com/office/drawing/2014/main" id="{4ADE6918-45BA-4D15-87B8-261F6F007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69" y="391812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DB6DB3-BB8C-479A-8916-2B07668CD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5365" y="92643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7851E3A-4973-4520-A8AD-39230AD85F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1427" y="391812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07B36BD-FA12-4EE3-BF19-E79D1297D1D1}"/>
              </a:ext>
            </a:extLst>
          </p:cNvPr>
          <p:cNvSpPr>
            <a:spLocks noGrp="1"/>
          </p:cNvSpPr>
          <p:nvPr>
            <p:ph type="body" sz="quarter" idx="33"/>
          </p:nvPr>
        </p:nvSpPr>
        <p:spPr/>
        <p:txBody>
          <a:bodyPr>
            <a:noAutofit/>
          </a:bodyPr>
          <a:lstStyle/>
          <a:p>
            <a:r>
              <a:rPr lang="en-US" dirty="0"/>
              <a:t>Easy Log In</a:t>
            </a:r>
            <a:endParaRPr lang="en-IN" dirty="0"/>
          </a:p>
        </p:txBody>
      </p:sp>
      <p:pic>
        <p:nvPicPr>
          <p:cNvPr id="1026" name="Picture 2">
            <a:extLst>
              <a:ext uri="{FF2B5EF4-FFF2-40B4-BE49-F238E27FC236}">
                <a16:creationId xmlns:a16="http://schemas.microsoft.com/office/drawing/2014/main" id="{3A11264A-4898-4BEC-965C-8F57D928C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2522" y="883658"/>
            <a:ext cx="952501" cy="95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5573044" y="724097"/>
            <a:ext cx="5085650" cy="1870007"/>
          </a:xfrm>
        </p:spPr>
        <p:txBody>
          <a:bodyPr/>
          <a:lstStyle/>
          <a:p>
            <a:r>
              <a:rPr lang="en-US" b="1" dirty="0"/>
              <a:t>Thank You</a:t>
            </a:r>
          </a:p>
        </p:txBody>
      </p:sp>
      <p:sp>
        <p:nvSpPr>
          <p:cNvPr id="7" name="Title 2">
            <a:extLst>
              <a:ext uri="{FF2B5EF4-FFF2-40B4-BE49-F238E27FC236}">
                <a16:creationId xmlns:a16="http://schemas.microsoft.com/office/drawing/2014/main" id="{33693E63-66E2-4C19-B948-312C7C936C37}"/>
              </a:ext>
            </a:extLst>
          </p:cNvPr>
          <p:cNvSpPr txBox="1">
            <a:spLocks/>
          </p:cNvSpPr>
          <p:nvPr/>
        </p:nvSpPr>
        <p:spPr>
          <a:xfrm>
            <a:off x="5750679" y="3360362"/>
            <a:ext cx="5180938" cy="73286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6600" kern="1200">
                <a:solidFill>
                  <a:schemeClr val="bg1"/>
                </a:solidFill>
                <a:latin typeface="+mj-lt"/>
                <a:ea typeface="+mj-ea"/>
                <a:cs typeface="+mj-cs"/>
              </a:defRPr>
            </a:lvl1pPr>
          </a:lstStyle>
          <a:p>
            <a:r>
              <a:rPr lang="en-US" sz="1800" b="1" dirty="0"/>
              <a:t>https://github.com/Harshal0902/Women-Essential</a:t>
            </a:r>
          </a:p>
        </p:txBody>
      </p:sp>
      <p:pic>
        <p:nvPicPr>
          <p:cNvPr id="2052" name="Picture 4">
            <a:extLst>
              <a:ext uri="{FF2B5EF4-FFF2-40B4-BE49-F238E27FC236}">
                <a16:creationId xmlns:a16="http://schemas.microsoft.com/office/drawing/2014/main" id="{88839DFC-C7A9-4407-9A18-2EF699621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901" y="3497638"/>
            <a:ext cx="839557" cy="8395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777529E-43CE-4F36-91EF-F63AEEFDD5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780" y="4298860"/>
            <a:ext cx="732868" cy="73286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a:extLst>
              <a:ext uri="{FF2B5EF4-FFF2-40B4-BE49-F238E27FC236}">
                <a16:creationId xmlns:a16="http://schemas.microsoft.com/office/drawing/2014/main" id="{21A72F61-334F-4926-89E0-06030D6C90E6}"/>
              </a:ext>
            </a:extLst>
          </p:cNvPr>
          <p:cNvSpPr txBox="1">
            <a:spLocks/>
          </p:cNvSpPr>
          <p:nvPr/>
        </p:nvSpPr>
        <p:spPr>
          <a:xfrm>
            <a:off x="5983548" y="4337195"/>
            <a:ext cx="4527613" cy="557256"/>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6600" kern="1200">
                <a:solidFill>
                  <a:schemeClr val="bg1"/>
                </a:solidFill>
                <a:latin typeface="+mj-lt"/>
                <a:ea typeface="+mj-ea"/>
                <a:cs typeface="+mj-cs"/>
              </a:defRPr>
            </a:lvl1pPr>
          </a:lstStyle>
          <a:p>
            <a:r>
              <a:rPr lang="en-US" sz="2000" b="1" dirty="0"/>
              <a:t>https:// </a:t>
            </a:r>
            <a:r>
              <a:rPr lang="en-IN" sz="2000" b="1" dirty="0"/>
              <a:t>womenessentials.herokuapp.com</a:t>
            </a:r>
            <a:endParaRPr lang="en-US" sz="2000" b="1" dirty="0"/>
          </a:p>
        </p:txBody>
      </p:sp>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741</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Calibri Light</vt:lpstr>
      <vt:lpstr>Nunito Sans</vt:lpstr>
      <vt:lpstr>Times New Roman</vt:lpstr>
      <vt:lpstr>Office Theme</vt:lpstr>
      <vt:lpstr>Women Essentials</vt:lpstr>
      <vt:lpstr>PROBLEM STATEMENT</vt:lpstr>
      <vt:lpstr>Business Case</vt:lpstr>
      <vt:lpstr>FUNCTIONAL REQUIREMENTS</vt:lpstr>
      <vt:lpstr>NON FUNCTIONAL REQUIREMENTS</vt:lpstr>
      <vt:lpstr>INFRASTRUCTURE REQUIREMENTS</vt:lpstr>
      <vt:lpstr>TEST CASE</vt:lpstr>
      <vt:lpstr>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Await</dc:title>
  <dc:creator>harshalraikwar@outlook.com</dc:creator>
  <cp:lastModifiedBy>HARSHAL R</cp:lastModifiedBy>
  <cp:revision>43</cp:revision>
  <dcterms:created xsi:type="dcterms:W3CDTF">2020-12-19T17:35:44Z</dcterms:created>
  <dcterms:modified xsi:type="dcterms:W3CDTF">2021-06-13T17:44:51Z</dcterms:modified>
</cp:coreProperties>
</file>