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20"/>
  </p:notesMasterIdLst>
  <p:sldIdLst>
    <p:sldId id="256" r:id="rId2"/>
    <p:sldId id="257" r:id="rId3"/>
    <p:sldId id="258" r:id="rId4"/>
    <p:sldId id="270" r:id="rId5"/>
    <p:sldId id="272" r:id="rId6"/>
    <p:sldId id="271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4" r:id="rId18"/>
    <p:sldId id="28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8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9F701-9101-4D8F-A4D8-C5D74298C7ED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B2FA-380E-4F4B-A48D-9B3DED5D0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84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35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1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83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40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7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12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29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15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30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8C9E9E-0463-460F-9554-A68E93E25788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01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21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8C9E9E-0463-460F-9554-A68E93E25788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97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D4F37C0-0A0B-ADE8-BAE1-C482D1D26739}"/>
              </a:ext>
            </a:extLst>
          </p:cNvPr>
          <p:cNvSpPr txBox="1"/>
          <p:nvPr/>
        </p:nvSpPr>
        <p:spPr>
          <a:xfrm>
            <a:off x="0" y="174457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latin typeface="Consolas" panose="020B0609020204030204" pitchFamily="49" charset="0"/>
              </a:rPr>
              <a:t>LENDING CLUB CASE STUDY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D004C-48DD-994E-9FE2-BF8E217F6F5C}"/>
              </a:ext>
            </a:extLst>
          </p:cNvPr>
          <p:cNvSpPr txBox="1"/>
          <p:nvPr/>
        </p:nvSpPr>
        <p:spPr>
          <a:xfrm>
            <a:off x="8613058" y="5265174"/>
            <a:ext cx="1937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Team:</a:t>
            </a:r>
          </a:p>
          <a:p>
            <a:r>
              <a:rPr lang="en-GB" dirty="0"/>
              <a:t>- HARSHAL PANDIT</a:t>
            </a:r>
            <a:br>
              <a:rPr lang="en-GB" dirty="0"/>
            </a:br>
            <a:r>
              <a:rPr lang="en-GB" dirty="0"/>
              <a:t>- SURIN SURESH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307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F523-8849-9601-EF08-02339559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/>
              <a:t>Derived Variable Analysis (Issue </a:t>
            </a:r>
            <a:r>
              <a:rPr lang="en-GB" dirty="0"/>
              <a:t>M</a:t>
            </a:r>
            <a:r>
              <a:rPr lang="en-GB" sz="4800" dirty="0"/>
              <a:t>onth and Year)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1097DD-7CBF-FBD1-7CF7-2A5664C7A71E}"/>
              </a:ext>
            </a:extLst>
          </p:cNvPr>
          <p:cNvSpPr txBox="1"/>
          <p:nvPr/>
        </p:nvSpPr>
        <p:spPr>
          <a:xfrm>
            <a:off x="1338540" y="5786567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b="0" i="0" dirty="0">
                <a:solidFill>
                  <a:srgbClr val="000000"/>
                </a:solidFill>
                <a:effectLst/>
                <a:latin typeface="Helvetica Neue"/>
              </a:rPr>
              <a:t>A discernible pattern emerges as the approved loan amounts steadily increase from January to December, also exhibiting an exponential growth trajectory over the years.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B331BA7-BAE4-6F6C-0405-57D14E7D6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25" y="1958587"/>
            <a:ext cx="4903277" cy="366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44D6027-FD11-B516-9A48-F286E4A6D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89196"/>
            <a:ext cx="4771605" cy="350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03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F523-8849-9601-EF08-02339559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Segmented Univ</a:t>
            </a:r>
            <a:r>
              <a:rPr lang="en-GB" sz="4800" dirty="0"/>
              <a:t>ariant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1097DD-7CBF-FBD1-7CF7-2A5664C7A71E}"/>
              </a:ext>
            </a:extLst>
          </p:cNvPr>
          <p:cNvSpPr txBox="1"/>
          <p:nvPr/>
        </p:nvSpPr>
        <p:spPr>
          <a:xfrm>
            <a:off x="1097280" y="5287829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b="0" i="0" dirty="0">
                <a:solidFill>
                  <a:srgbClr val="000000"/>
                </a:solidFill>
                <a:effectLst/>
                <a:latin typeface="Helvetica Neue"/>
              </a:rPr>
              <a:t>When Loan purpose was analysed with other variables, it was observed that debt consolidation loans tend to exhibit the highest default rates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5E22572-66C4-3C75-C6EB-4599AF3BF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44" y="2406466"/>
            <a:ext cx="3502742" cy="221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3F4AB64-7421-9BFF-97ED-AD55C2EB0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586" y="1993051"/>
            <a:ext cx="4276096" cy="262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FD82AF80-85D4-CE22-5793-4BC4D63F1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830" y="1995010"/>
            <a:ext cx="4227926" cy="262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32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F523-8849-9601-EF08-02339559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Bivariant </a:t>
            </a:r>
            <a:r>
              <a:rPr lang="en-GB" sz="4800" dirty="0"/>
              <a:t>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1097DD-7CBF-FBD1-7CF7-2A5664C7A71E}"/>
              </a:ext>
            </a:extLst>
          </p:cNvPr>
          <p:cNvSpPr txBox="1"/>
          <p:nvPr/>
        </p:nvSpPr>
        <p:spPr>
          <a:xfrm>
            <a:off x="7123470" y="2116485"/>
            <a:ext cx="36487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b="0" i="0" dirty="0">
                <a:solidFill>
                  <a:srgbClr val="000000"/>
                </a:solidFill>
                <a:effectLst/>
                <a:latin typeface="Helvetica Neue"/>
              </a:rPr>
              <a:t>Loan Duration and Credit Grade Analysis</a:t>
            </a:r>
          </a:p>
          <a:p>
            <a:pPr algn="just"/>
            <a:endParaRPr lang="en-GB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just"/>
            <a:r>
              <a:rPr lang="en-GB" sz="1600" b="0" i="0" dirty="0">
                <a:solidFill>
                  <a:srgbClr val="000000"/>
                </a:solidFill>
                <a:effectLst/>
                <a:latin typeface="Helvetica Neue"/>
              </a:rPr>
              <a:t>A distinct pattern emerges when considering the relationship between loan duration and credit grades:</a:t>
            </a:r>
          </a:p>
          <a:p>
            <a:pPr algn="just"/>
            <a:endParaRPr lang="en-GB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just"/>
            <a:r>
              <a:rPr lang="en-GB" sz="1600" b="0" i="0" dirty="0">
                <a:solidFill>
                  <a:srgbClr val="000000"/>
                </a:solidFill>
                <a:effectLst/>
                <a:latin typeface="Helvetica Neue"/>
              </a:rPr>
              <a:t>- Loans with a duration of 36 months are predominantly favoured by individuals with credit grades A and B.</a:t>
            </a:r>
          </a:p>
          <a:p>
            <a:pPr algn="just"/>
            <a:r>
              <a:rPr lang="en-GB" sz="1600" b="0" i="0" dirty="0">
                <a:solidFill>
                  <a:srgbClr val="000000"/>
                </a:solidFill>
                <a:effectLst/>
                <a:latin typeface="Helvetica Neue"/>
              </a:rPr>
              <a:t>- In contrast, the 60-month loan term is more commonly selected by borrowers with credit grades B, C, and D.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85B02BD-A562-FD29-FA1F-AB14F1282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21" y="1942025"/>
            <a:ext cx="5610225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2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F523-8849-9601-EF08-02339559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Bivariant </a:t>
            </a:r>
            <a:r>
              <a:rPr lang="en-GB" sz="4800" dirty="0"/>
              <a:t>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1097DD-7CBF-FBD1-7CF7-2A5664C7A71E}"/>
              </a:ext>
            </a:extLst>
          </p:cNvPr>
          <p:cNvSpPr txBox="1"/>
          <p:nvPr/>
        </p:nvSpPr>
        <p:spPr>
          <a:xfrm>
            <a:off x="7123470" y="2116485"/>
            <a:ext cx="36487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b="0" i="0" dirty="0">
                <a:solidFill>
                  <a:srgbClr val="000000"/>
                </a:solidFill>
                <a:effectLst/>
                <a:latin typeface="Helvetica Neue"/>
              </a:rPr>
              <a:t>Default Rate and Housing Status</a:t>
            </a:r>
          </a:p>
          <a:p>
            <a:pPr algn="just"/>
            <a:endParaRPr lang="en-GB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just"/>
            <a:r>
              <a:rPr lang="en-GB" sz="1600" b="0" i="0" dirty="0">
                <a:solidFill>
                  <a:srgbClr val="000000"/>
                </a:solidFill>
                <a:effectLst/>
                <a:latin typeface="Helvetica Neue"/>
              </a:rPr>
              <a:t>An intriguing observation emerges regarding the default rate based on housing status:</a:t>
            </a:r>
          </a:p>
          <a:p>
            <a:pPr algn="just"/>
            <a:endParaRPr lang="en-GB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just"/>
            <a:r>
              <a:rPr lang="en-GB" sz="1600" b="0" i="0" dirty="0">
                <a:solidFill>
                  <a:srgbClr val="000000"/>
                </a:solidFill>
                <a:effectLst/>
                <a:latin typeface="Helvetica Neue"/>
              </a:rPr>
              <a:t>- Individuals who are renting homes or have a mortgage exhibit a relatively higher default rate.</a:t>
            </a:r>
          </a:p>
          <a:p>
            <a:pPr marL="285750" indent="-285750" algn="just">
              <a:buFontTx/>
              <a:buChar char="-"/>
            </a:pPr>
            <a:r>
              <a:rPr lang="en-GB" sz="1600" b="0" i="0" dirty="0">
                <a:solidFill>
                  <a:srgbClr val="000000"/>
                </a:solidFill>
                <a:effectLst/>
                <a:latin typeface="Helvetica Neue"/>
              </a:rPr>
              <a:t>Conversely, those who own their homes tend to have a lower default rate.</a:t>
            </a:r>
          </a:p>
          <a:p>
            <a:pPr marL="285750" indent="-285750" algn="just">
              <a:buFontTx/>
              <a:buChar char="-"/>
            </a:pPr>
            <a:endParaRPr lang="en-GB" sz="1600" dirty="0">
              <a:solidFill>
                <a:srgbClr val="000000"/>
              </a:solidFill>
              <a:latin typeface="Helvetica Neue"/>
            </a:endParaRPr>
          </a:p>
          <a:p>
            <a:pPr marL="285750" indent="-285750" algn="just">
              <a:buFontTx/>
              <a:buChar char="-"/>
            </a:pPr>
            <a:r>
              <a:rPr lang="en-GB" sz="1600" b="0" i="0" dirty="0" err="1">
                <a:solidFill>
                  <a:srgbClr val="000000"/>
                </a:solidFill>
                <a:effectLst/>
                <a:latin typeface="Helvetica Neue"/>
              </a:rPr>
              <a:t>Loan_status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Helvetica Neue"/>
              </a:rPr>
              <a:t> = 0.0 = Fully Paid</a:t>
            </a:r>
          </a:p>
          <a:p>
            <a:pPr marL="285750" indent="-285750" algn="just">
              <a:buFontTx/>
              <a:buChar char="-"/>
            </a:pPr>
            <a:r>
              <a:rPr lang="en-GB" sz="1600" b="0" i="0" dirty="0" err="1">
                <a:solidFill>
                  <a:srgbClr val="000000"/>
                </a:solidFill>
                <a:effectLst/>
                <a:latin typeface="Helvetica Neue"/>
              </a:rPr>
              <a:t>Loan_status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Helvetica Neue"/>
              </a:rPr>
              <a:t> = 1.0 = Default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6D60193-4857-6254-CB1F-A0C6C2995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49" y="1986271"/>
            <a:ext cx="5610225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19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F523-8849-9601-EF08-02339559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Bivariant </a:t>
            </a:r>
            <a:r>
              <a:rPr lang="en-GB" sz="4800" dirty="0"/>
              <a:t>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1097DD-7CBF-FBD1-7CF7-2A5664C7A71E}"/>
              </a:ext>
            </a:extLst>
          </p:cNvPr>
          <p:cNvSpPr txBox="1"/>
          <p:nvPr/>
        </p:nvSpPr>
        <p:spPr>
          <a:xfrm>
            <a:off x="7123470" y="2116485"/>
            <a:ext cx="36487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b="0" i="0" dirty="0">
                <a:solidFill>
                  <a:srgbClr val="000000"/>
                </a:solidFill>
                <a:effectLst/>
                <a:latin typeface="Helvetica Neue"/>
              </a:rPr>
              <a:t>Income and Default Probability</a:t>
            </a:r>
          </a:p>
          <a:p>
            <a:pPr algn="just"/>
            <a:endParaRPr lang="en-GB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just"/>
            <a:r>
              <a:rPr lang="en-GB" sz="1600" b="0" i="0" dirty="0">
                <a:solidFill>
                  <a:srgbClr val="000000"/>
                </a:solidFill>
                <a:effectLst/>
                <a:latin typeface="Helvetica Neue"/>
              </a:rPr>
              <a:t>A clear association is evident: individuals with lower income levels have a higher likelihood of defaulting on their loans</a:t>
            </a:r>
          </a:p>
          <a:p>
            <a:pPr algn="just"/>
            <a:endParaRPr lang="en-GB" sz="1600" dirty="0">
              <a:solidFill>
                <a:srgbClr val="000000"/>
              </a:solidFill>
              <a:latin typeface="Helvetica Neue"/>
            </a:endParaRPr>
          </a:p>
          <a:p>
            <a:pPr marL="285750" indent="-285750" algn="just">
              <a:buFontTx/>
              <a:buChar char="-"/>
            </a:pPr>
            <a:r>
              <a:rPr lang="en-GB" sz="1600" b="0" i="0" dirty="0" err="1">
                <a:solidFill>
                  <a:srgbClr val="000000"/>
                </a:solidFill>
                <a:effectLst/>
                <a:latin typeface="Helvetica Neue"/>
              </a:rPr>
              <a:t>Loan_status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Helvetica Neue"/>
              </a:rPr>
              <a:t> = 0.0 = Fully Paid</a:t>
            </a:r>
          </a:p>
          <a:p>
            <a:pPr marL="285750" indent="-285750" algn="just">
              <a:buFontTx/>
              <a:buChar char="-"/>
            </a:pPr>
            <a:r>
              <a:rPr lang="en-GB" sz="1600" b="0" i="0" dirty="0" err="1">
                <a:solidFill>
                  <a:srgbClr val="000000"/>
                </a:solidFill>
                <a:effectLst/>
                <a:latin typeface="Helvetica Neue"/>
              </a:rPr>
              <a:t>Loan_status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Helvetica Neue"/>
              </a:rPr>
              <a:t> = 1.0 = Default</a:t>
            </a:r>
          </a:p>
          <a:p>
            <a:pPr algn="just"/>
            <a:endParaRPr lang="en-GB" sz="16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761D7F5-D65A-B7C7-7020-356A33763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87" y="1956773"/>
            <a:ext cx="569595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6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F523-8849-9601-EF08-02339559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Bivariant </a:t>
            </a:r>
            <a:r>
              <a:rPr lang="en-GB" sz="4800" dirty="0"/>
              <a:t>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1097DD-7CBF-FBD1-7CF7-2A5664C7A71E}"/>
              </a:ext>
            </a:extLst>
          </p:cNvPr>
          <p:cNvSpPr txBox="1"/>
          <p:nvPr/>
        </p:nvSpPr>
        <p:spPr>
          <a:xfrm>
            <a:off x="7123470" y="2116485"/>
            <a:ext cx="36487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b="0" i="0" dirty="0">
                <a:solidFill>
                  <a:srgbClr val="000000"/>
                </a:solidFill>
                <a:effectLst/>
                <a:latin typeface="Helvetica Neue"/>
              </a:rPr>
              <a:t>Interest Rate and Default Relationship</a:t>
            </a:r>
          </a:p>
          <a:p>
            <a:pPr algn="just"/>
            <a:endParaRPr lang="en-GB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just"/>
            <a:r>
              <a:rPr lang="en-GB" sz="1600" b="0" i="0" dirty="0">
                <a:solidFill>
                  <a:srgbClr val="000000"/>
                </a:solidFill>
                <a:effectLst/>
                <a:latin typeface="Helvetica Neue"/>
              </a:rPr>
              <a:t>A noticeable trend emerges: borrowers who are subject to higher interest rates are more prone to default on their loans.</a:t>
            </a:r>
          </a:p>
          <a:p>
            <a:pPr algn="just"/>
            <a:endParaRPr lang="en-GB" sz="1600" dirty="0">
              <a:solidFill>
                <a:srgbClr val="000000"/>
              </a:solidFill>
              <a:latin typeface="Helvetica Neue"/>
            </a:endParaRPr>
          </a:p>
          <a:p>
            <a:pPr marL="285750" indent="-285750" algn="just">
              <a:buFontTx/>
              <a:buChar char="-"/>
            </a:pPr>
            <a:r>
              <a:rPr lang="en-GB" sz="1600" b="0" i="0" dirty="0" err="1">
                <a:solidFill>
                  <a:srgbClr val="000000"/>
                </a:solidFill>
                <a:effectLst/>
                <a:latin typeface="Helvetica Neue"/>
              </a:rPr>
              <a:t>Loan_status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Helvetica Neue"/>
              </a:rPr>
              <a:t> = 0.0 = Fully Paid</a:t>
            </a:r>
          </a:p>
          <a:p>
            <a:pPr marL="285750" indent="-285750" algn="just">
              <a:buFontTx/>
              <a:buChar char="-"/>
            </a:pPr>
            <a:r>
              <a:rPr lang="en-GB" sz="1600" b="0" i="0" dirty="0" err="1">
                <a:solidFill>
                  <a:srgbClr val="000000"/>
                </a:solidFill>
                <a:effectLst/>
                <a:latin typeface="Helvetica Neue"/>
              </a:rPr>
              <a:t>Loan_status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Helvetica Neue"/>
              </a:rPr>
              <a:t> = 1.0 = Default</a:t>
            </a:r>
          </a:p>
          <a:p>
            <a:pPr algn="just"/>
            <a:endParaRPr lang="en-GB" sz="16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029119B-6E27-E3E8-9BED-E97E7DE15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13" y="2116485"/>
            <a:ext cx="548640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36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F523-8849-9601-EF08-02339559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Bivariant </a:t>
            </a:r>
            <a:r>
              <a:rPr lang="en-GB" sz="4800" dirty="0"/>
              <a:t>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1097DD-7CBF-FBD1-7CF7-2A5664C7A71E}"/>
              </a:ext>
            </a:extLst>
          </p:cNvPr>
          <p:cNvSpPr txBox="1"/>
          <p:nvPr/>
        </p:nvSpPr>
        <p:spPr>
          <a:xfrm>
            <a:off x="7123470" y="2116485"/>
            <a:ext cx="3648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b="0" i="0" dirty="0">
                <a:solidFill>
                  <a:srgbClr val="000000"/>
                </a:solidFill>
                <a:effectLst/>
                <a:latin typeface="Helvetica Neue"/>
              </a:rPr>
              <a:t>Credit Grade and Default Risk</a:t>
            </a:r>
          </a:p>
          <a:p>
            <a:pPr algn="just"/>
            <a:endParaRPr lang="en-GB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just"/>
            <a:r>
              <a:rPr lang="en-GB" sz="1600" b="0" i="0" dirty="0">
                <a:solidFill>
                  <a:srgbClr val="000000"/>
                </a:solidFill>
                <a:effectLst/>
                <a:latin typeface="Helvetica Neue"/>
              </a:rPr>
              <a:t>A distinct pattern emerges: there is a significantly higher probability of default for borrowers classified under credit grades E, F, and G.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48CF9BC-A3C4-6A8D-5EAB-05586B6F5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97" y="1942025"/>
            <a:ext cx="535305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06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F511-DDD6-6E72-C286-1CA2D708E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Bivariant </a:t>
            </a:r>
            <a:r>
              <a:rPr lang="en-GB" sz="4800" dirty="0"/>
              <a:t>Analysis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79503C-B2B4-18D3-67BF-7A5746F29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537" y="1842424"/>
            <a:ext cx="5121442" cy="452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27D6B2-D00F-09DA-AB68-59281711D263}"/>
              </a:ext>
            </a:extLst>
          </p:cNvPr>
          <p:cNvSpPr txBox="1"/>
          <p:nvPr/>
        </p:nvSpPr>
        <p:spPr>
          <a:xfrm>
            <a:off x="7050505" y="1904999"/>
            <a:ext cx="4327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business loan seems to be defaulting more compared to other lending categories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668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06298-B034-3B79-D648-C53F7E56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0A8A1-D541-B31A-6517-05D8C3A2C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● To mitigate the risk of loan defaults, Lending Club ought to consider lowering the interest rates on loans with a 60-month tenure that currently carry high rates. </a:t>
            </a:r>
          </a:p>
          <a:p>
            <a:r>
              <a:rPr lang="en-US" b="0" i="0" dirty="0">
                <a:effectLst/>
                <a:latin typeface="Söhne"/>
              </a:rPr>
              <a:t>● Utilizing grades as a reliable indicator, Lending Club could enhance its default prediction by requesting additional information from potential borrowers falling within the lower grade range (G to A) prior to loan approval. </a:t>
            </a:r>
          </a:p>
          <a:p>
            <a:r>
              <a:rPr lang="en-US" b="0" i="0" dirty="0">
                <a:effectLst/>
                <a:latin typeface="Söhne"/>
              </a:rPr>
              <a:t>● Given the higher default rate associated with small business loans, Lending Club should contemplate either reducing or ceasing the issuance of loans to this category. </a:t>
            </a:r>
          </a:p>
          <a:p>
            <a:r>
              <a:rPr lang="en-US" b="0" i="0" dirty="0">
                <a:effectLst/>
                <a:latin typeface="Söhne"/>
              </a:rPr>
              <a:t>● Lending Club should exercise caution when granting loans exceeding $12,000 to borrowers who possess mortgage home ownership, as they appear to be both requesting larger loan amounts and exhibiting a higher propensity for default. </a:t>
            </a:r>
          </a:p>
        </p:txBody>
      </p:sp>
    </p:spTree>
    <p:extLst>
      <p:ext uri="{BB962C8B-B14F-4D97-AF65-F5344CB8AC3E}">
        <p14:creationId xmlns:p14="http://schemas.microsoft.com/office/powerpoint/2010/main" val="201538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6470-D5BF-C42C-A7DD-1DBDC4DB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E55512-5B73-17A4-3188-75EFD41C9767}"/>
              </a:ext>
            </a:extLst>
          </p:cNvPr>
          <p:cNvSpPr txBox="1"/>
          <p:nvPr/>
        </p:nvSpPr>
        <p:spPr>
          <a:xfrm>
            <a:off x="1097280" y="2456254"/>
            <a:ext cx="1005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dataset provided contains historical information about individuals who applied for loans and whether they experienced a 'default' event. </a:t>
            </a:r>
          </a:p>
          <a:p>
            <a:endParaRPr lang="en-GB" sz="2000" dirty="0"/>
          </a:p>
          <a:p>
            <a:r>
              <a:rPr lang="en-GB" sz="2000" dirty="0"/>
              <a:t>The objective is to discern recurring trends that can help predict the likelihood of loan default. This insight can guide decision-making processes, including loan approval, loan amount adjustments, and the application of higher interest rates for riskier candidates.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2938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F523-8849-9601-EF08-02339559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Involved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7B863-4BC0-9223-8995-EFEDA22C4805}"/>
              </a:ext>
            </a:extLst>
          </p:cNvPr>
          <p:cNvSpPr txBox="1"/>
          <p:nvPr/>
        </p:nvSpPr>
        <p:spPr>
          <a:xfrm>
            <a:off x="1097280" y="2168012"/>
            <a:ext cx="467352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1. Comprehending the Loan Dataset</a:t>
            </a:r>
          </a:p>
          <a:p>
            <a:r>
              <a:rPr lang="en-GB" sz="2400" dirty="0"/>
              <a:t>2. Data Cleansing</a:t>
            </a:r>
          </a:p>
          <a:p>
            <a:r>
              <a:rPr lang="en-GB" sz="2400" dirty="0"/>
              <a:t>3. Data Correction</a:t>
            </a:r>
          </a:p>
          <a:p>
            <a:r>
              <a:rPr lang="en-GB" sz="2400" dirty="0"/>
              <a:t>4. Univariate Analysis</a:t>
            </a:r>
          </a:p>
          <a:p>
            <a:r>
              <a:rPr lang="en-GB" sz="2400" dirty="0"/>
              <a:t>5. Segmented Univariate Analysis</a:t>
            </a:r>
          </a:p>
          <a:p>
            <a:r>
              <a:rPr lang="en-GB" sz="2400" dirty="0"/>
              <a:t>6. Bivariate Analysis</a:t>
            </a:r>
          </a:p>
          <a:p>
            <a:r>
              <a:rPr lang="en-GB" sz="2400" dirty="0"/>
              <a:t>7. Variable Correlation Assessment</a:t>
            </a:r>
          </a:p>
          <a:p>
            <a:r>
              <a:rPr lang="en-GB" sz="2400" dirty="0"/>
              <a:t>8. Conclusions</a:t>
            </a:r>
          </a:p>
        </p:txBody>
      </p:sp>
    </p:spTree>
    <p:extLst>
      <p:ext uri="{BB962C8B-B14F-4D97-AF65-F5344CB8AC3E}">
        <p14:creationId xmlns:p14="http://schemas.microsoft.com/office/powerpoint/2010/main" val="410823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F523-8849-9601-EF08-02339559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/>
              <a:t>Understanding the Loan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7B863-4BC0-9223-8995-EFEDA22C4805}"/>
              </a:ext>
            </a:extLst>
          </p:cNvPr>
          <p:cNvSpPr txBox="1"/>
          <p:nvPr/>
        </p:nvSpPr>
        <p:spPr>
          <a:xfrm>
            <a:off x="1097281" y="2168012"/>
            <a:ext cx="102737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0" dirty="0">
                <a:effectLst/>
                <a:latin typeface="-apple-system"/>
              </a:rPr>
              <a:t>The data given below contains the information about past loan applicants and whether they ‘defaulted’ or not.</a:t>
            </a:r>
          </a:p>
          <a:p>
            <a:endParaRPr lang="en-GB" sz="2400" dirty="0">
              <a:latin typeface="-apple-system"/>
            </a:endParaRPr>
          </a:p>
          <a:p>
            <a:r>
              <a:rPr lang="en-GB" sz="2400" i="1" dirty="0">
                <a:effectLst/>
                <a:latin typeface="-apple-system"/>
              </a:rPr>
              <a:t>Loan Status</a:t>
            </a:r>
            <a:r>
              <a:rPr lang="en-GB" sz="2400" i="0" dirty="0">
                <a:effectLst/>
                <a:latin typeface="-apple-system"/>
              </a:rPr>
              <a:t> - Key Leading Attribute (</a:t>
            </a:r>
            <a:r>
              <a:rPr lang="en-GB" sz="2400" i="1" dirty="0" err="1">
                <a:effectLst/>
                <a:latin typeface="-apple-system"/>
              </a:rPr>
              <a:t>loan_status</a:t>
            </a:r>
            <a:r>
              <a:rPr lang="en-GB" sz="2400" i="0" dirty="0">
                <a:effectLst/>
                <a:latin typeface="-apple-system"/>
              </a:rPr>
              <a:t>). The column has three distinct values (Fully paid, current and charged off)</a:t>
            </a:r>
          </a:p>
          <a:p>
            <a:endParaRPr lang="en-GB" sz="2400" dirty="0">
              <a:latin typeface="-apple-system"/>
            </a:endParaRPr>
          </a:p>
          <a:p>
            <a:pPr algn="l"/>
            <a:r>
              <a:rPr lang="en-GB" sz="2400" i="0" dirty="0">
                <a:effectLst/>
                <a:latin typeface="-apple-system"/>
              </a:rPr>
              <a:t>Following are the major Loan Attributes for analysis- Loan Amount (</a:t>
            </a:r>
            <a:r>
              <a:rPr lang="en-GB" sz="2400" i="0" dirty="0" err="1">
                <a:effectLst/>
                <a:latin typeface="-apple-system"/>
              </a:rPr>
              <a:t>loan_amt</a:t>
            </a:r>
            <a:r>
              <a:rPr lang="en-GB" sz="2400" i="0" dirty="0">
                <a:effectLst/>
                <a:latin typeface="-apple-system"/>
              </a:rPr>
              <a:t>)</a:t>
            </a:r>
          </a:p>
          <a:p>
            <a:pPr algn="l"/>
            <a:r>
              <a:rPr lang="en-GB" sz="2400" i="0" dirty="0">
                <a:effectLst/>
                <a:latin typeface="-apple-system"/>
              </a:rPr>
              <a:t>,Grade (grade), Term (term), Loan Date (</a:t>
            </a:r>
            <a:r>
              <a:rPr lang="en-GB" sz="2400" i="0" dirty="0" err="1">
                <a:effectLst/>
                <a:latin typeface="-apple-system"/>
              </a:rPr>
              <a:t>issue_date</a:t>
            </a:r>
            <a:r>
              <a:rPr lang="en-GB" sz="2400" i="0" dirty="0">
                <a:effectLst/>
                <a:latin typeface="-apple-system"/>
              </a:rPr>
              <a:t>), Purpose of Loan (purpose), Verification Status (</a:t>
            </a:r>
            <a:r>
              <a:rPr lang="en-GB" sz="2400" i="0" dirty="0" err="1">
                <a:effectLst/>
                <a:latin typeface="-apple-system"/>
              </a:rPr>
              <a:t>verification_status</a:t>
            </a:r>
            <a:r>
              <a:rPr lang="en-GB" sz="2400" i="0" dirty="0">
                <a:effectLst/>
                <a:latin typeface="-apple-system"/>
              </a:rPr>
              <a:t>), Interest Rate (</a:t>
            </a:r>
            <a:r>
              <a:rPr lang="en-GB" sz="2400" i="0" dirty="0" err="1">
                <a:effectLst/>
                <a:latin typeface="-apple-system"/>
              </a:rPr>
              <a:t>int_rate</a:t>
            </a:r>
            <a:r>
              <a:rPr lang="en-GB" sz="2400" i="0" dirty="0">
                <a:effectLst/>
                <a:latin typeface="-apple-system"/>
              </a:rPr>
              <a:t>), </a:t>
            </a:r>
            <a:r>
              <a:rPr lang="en-GB" sz="2400" i="0" dirty="0" err="1">
                <a:effectLst/>
                <a:latin typeface="-apple-system"/>
              </a:rPr>
              <a:t>Installment</a:t>
            </a:r>
            <a:r>
              <a:rPr lang="en-GB" sz="2400" i="0" dirty="0">
                <a:effectLst/>
                <a:latin typeface="-apple-system"/>
              </a:rPr>
              <a:t> (</a:t>
            </a:r>
            <a:r>
              <a:rPr lang="en-GB" sz="2400" i="0" dirty="0" err="1">
                <a:effectLst/>
                <a:latin typeface="-apple-system"/>
              </a:rPr>
              <a:t>installment</a:t>
            </a:r>
            <a:r>
              <a:rPr lang="en-GB" sz="2400" i="0" dirty="0">
                <a:effectLst/>
                <a:latin typeface="-apple-system"/>
              </a:rPr>
              <a:t>)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2794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F523-8849-9601-EF08-02339559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/>
              <a:t>Data Cleansing and Correction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7B863-4BC0-9223-8995-EFEDA22C4805}"/>
              </a:ext>
            </a:extLst>
          </p:cNvPr>
          <p:cNvSpPr txBox="1"/>
          <p:nvPr/>
        </p:nvSpPr>
        <p:spPr>
          <a:xfrm>
            <a:off x="1097281" y="2168012"/>
            <a:ext cx="102737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Following columns will be dropped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Columns with missing values more than 75%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Columns which have only one unique value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Columns which are behaviour factors 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Columns which are generated after loan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Columns which are irrelevant for loan status analysis</a:t>
            </a:r>
          </a:p>
          <a:p>
            <a:endParaRPr lang="en-GB" sz="2400" dirty="0"/>
          </a:p>
          <a:p>
            <a:r>
              <a:rPr lang="en-GB" sz="2400" dirty="0"/>
              <a:t>Missing and outliers values has to be handled  </a:t>
            </a:r>
          </a:p>
        </p:txBody>
      </p:sp>
    </p:spTree>
    <p:extLst>
      <p:ext uri="{BB962C8B-B14F-4D97-AF65-F5344CB8AC3E}">
        <p14:creationId xmlns:p14="http://schemas.microsoft.com/office/powerpoint/2010/main" val="69472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F523-8849-9601-EF08-02339559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/>
              <a:t>Univariant Analysis (loan amount)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A9D964-76D9-42DB-3377-02767C158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081" y="2437785"/>
            <a:ext cx="5765390" cy="293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1097DD-7CBF-FBD1-7CF7-2A5664C7A71E}"/>
              </a:ext>
            </a:extLst>
          </p:cNvPr>
          <p:cNvSpPr txBox="1"/>
          <p:nvPr/>
        </p:nvSpPr>
        <p:spPr>
          <a:xfrm>
            <a:off x="7675062" y="2556887"/>
            <a:ext cx="348061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b="0" i="0" dirty="0">
                <a:solidFill>
                  <a:srgbClr val="000000"/>
                </a:solidFill>
                <a:effectLst/>
                <a:latin typeface="Helvetica Neue"/>
              </a:rPr>
              <a:t>The analysis of loan amounts reveals a notable trend: a significant proportion of loans fall within the range of 5000 to 15000. The peak loan amount is at 10000, and an evident pattern emerges with a pronounced spike in loan amounts that are multiples of 5000. This observation suggests a borrower preference for seeking loans in increments of 5000.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7167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F523-8849-9601-EF08-02339559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/>
              <a:t>Univariant Analysis (</a:t>
            </a:r>
            <a:r>
              <a:rPr lang="en-GB" dirty="0"/>
              <a:t>interest Rate</a:t>
            </a:r>
            <a:r>
              <a:rPr lang="en-GB" sz="48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1097DD-7CBF-FBD1-7CF7-2A5664C7A71E}"/>
              </a:ext>
            </a:extLst>
          </p:cNvPr>
          <p:cNvSpPr txBox="1"/>
          <p:nvPr/>
        </p:nvSpPr>
        <p:spPr>
          <a:xfrm>
            <a:off x="7675062" y="2556887"/>
            <a:ext cx="34806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GB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just"/>
            <a:r>
              <a:rPr lang="en-GB" sz="1600" b="0" i="0" dirty="0">
                <a:solidFill>
                  <a:srgbClr val="000000"/>
                </a:solidFill>
                <a:effectLst/>
                <a:latin typeface="Helvetica Neue"/>
              </a:rPr>
              <a:t>The examination of interest rates reveals several insightful patterns:</a:t>
            </a:r>
          </a:p>
          <a:p>
            <a:pPr algn="just"/>
            <a:r>
              <a:rPr lang="en-GB" sz="1600" b="0" i="0" dirty="0">
                <a:solidFill>
                  <a:srgbClr val="000000"/>
                </a:solidFill>
                <a:effectLst/>
                <a:latin typeface="Helvetica Neue"/>
              </a:rPr>
              <a:t>- The average interest rate across loans is approximately 12%. This serves as a benchmark for assessing individual interest rates.</a:t>
            </a:r>
          </a:p>
          <a:p>
            <a:pPr algn="just"/>
            <a:r>
              <a:rPr lang="en-GB" sz="1600" b="0" i="0" dirty="0">
                <a:solidFill>
                  <a:srgbClr val="000000"/>
                </a:solidFill>
                <a:effectLst/>
                <a:latin typeface="Helvetica Neue"/>
              </a:rPr>
              <a:t>- Notably, there are distinct spikes in interest rates at around 8.5% and 12%. These figures emerge as the most prevalent interest rates based on the type of loan.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90DDBD-DFA1-205F-758C-E83EFA43D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61" y="2556887"/>
            <a:ext cx="6075889" cy="309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34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F523-8849-9601-EF08-02339559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/>
              <a:t>Univariant Analysis (</a:t>
            </a:r>
            <a:r>
              <a:rPr lang="en-GB" dirty="0" err="1"/>
              <a:t>loan_status</a:t>
            </a:r>
            <a:r>
              <a:rPr lang="en-GB" sz="48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1097DD-7CBF-FBD1-7CF7-2A5664C7A71E}"/>
              </a:ext>
            </a:extLst>
          </p:cNvPr>
          <p:cNvSpPr txBox="1"/>
          <p:nvPr/>
        </p:nvSpPr>
        <p:spPr>
          <a:xfrm>
            <a:off x="7675062" y="2556887"/>
            <a:ext cx="3480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b="0" i="0" dirty="0">
                <a:solidFill>
                  <a:srgbClr val="000000"/>
                </a:solidFill>
                <a:effectLst/>
                <a:latin typeface="Helvetica Neue"/>
              </a:rPr>
              <a:t>Evidently, the percentage of individuals who have defaulted on their loans is quite low.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18CFFEA-923D-5D70-9B9B-DFF442830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2018218"/>
            <a:ext cx="5610225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70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F523-8849-9601-EF08-02339559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/>
              <a:t>Univariant Analysis (term)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1097DD-7CBF-FBD1-7CF7-2A5664C7A71E}"/>
              </a:ext>
            </a:extLst>
          </p:cNvPr>
          <p:cNvSpPr txBox="1"/>
          <p:nvPr/>
        </p:nvSpPr>
        <p:spPr>
          <a:xfrm>
            <a:off x="7675062" y="2556887"/>
            <a:ext cx="3480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b="0" i="0" dirty="0">
                <a:solidFill>
                  <a:srgbClr val="000000"/>
                </a:solidFill>
                <a:effectLst/>
                <a:latin typeface="Helvetica Neue"/>
              </a:rPr>
              <a:t>There is a noticeable trend wherein a higher number of borrowers opt for a loan duration of 36 months compared to the 60-month term.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9179304-C4B1-04BA-AFE5-46EF6B178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182761"/>
            <a:ext cx="561022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62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334</TotalTime>
  <Words>928</Words>
  <Application>Microsoft Office PowerPoint</Application>
  <PresentationFormat>Widescreen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Consolas</vt:lpstr>
      <vt:lpstr>Helvetica Neue</vt:lpstr>
      <vt:lpstr>Söhne</vt:lpstr>
      <vt:lpstr>Retrospect</vt:lpstr>
      <vt:lpstr>PowerPoint Presentation</vt:lpstr>
      <vt:lpstr>Introduction</vt:lpstr>
      <vt:lpstr>Steps Involved</vt:lpstr>
      <vt:lpstr>Understanding the Loan Dataset</vt:lpstr>
      <vt:lpstr>Data Cleansing and Correction</vt:lpstr>
      <vt:lpstr>Univariant Analysis (loan amount)</vt:lpstr>
      <vt:lpstr>Univariant Analysis (interest Rate)</vt:lpstr>
      <vt:lpstr>Univariant Analysis (loan_status)</vt:lpstr>
      <vt:lpstr>Univariant Analysis (term)</vt:lpstr>
      <vt:lpstr>Derived Variable Analysis (Issue Month and Year)</vt:lpstr>
      <vt:lpstr>Segmented Univariant Analysis</vt:lpstr>
      <vt:lpstr>Bivariant Analysis</vt:lpstr>
      <vt:lpstr>Bivariant Analysis</vt:lpstr>
      <vt:lpstr>Bivariant Analysis</vt:lpstr>
      <vt:lpstr>Bivariant Analysis</vt:lpstr>
      <vt:lpstr>Bivariant Analysis</vt:lpstr>
      <vt:lpstr>Bivariant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sukhija</dc:creator>
  <cp:lastModifiedBy>Pandit, Harshal</cp:lastModifiedBy>
  <cp:revision>55</cp:revision>
  <dcterms:created xsi:type="dcterms:W3CDTF">2022-06-06T16:58:12Z</dcterms:created>
  <dcterms:modified xsi:type="dcterms:W3CDTF">2023-08-09T15:32:27Z</dcterms:modified>
</cp:coreProperties>
</file>