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0AD51-4C83-F462-5CB5-902565C7AB44}" v="261" dt="2024-04-14T12:58:38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7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6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3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8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6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2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3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April 14,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0934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7587" y="3968153"/>
            <a:ext cx="5024916" cy="994720"/>
          </a:xfrm>
        </p:spPr>
        <p:txBody>
          <a:bodyPr vert="horz" lIns="0" tIns="0" rIns="0" bIns="0" rtlCol="0" anchor="b">
            <a:noAutofit/>
          </a:bodyPr>
          <a:lstStyle/>
          <a:p>
            <a:pPr algn="r"/>
            <a:r>
              <a:rPr lang="en-US" sz="1600" dirty="0">
                <a:latin typeface="Times New Roman"/>
                <a:ea typeface="+mj-lt"/>
                <a:cs typeface="+mj-lt"/>
              </a:rPr>
              <a:t>Title</a:t>
            </a:r>
            <a:r>
              <a:rPr lang="en-US" sz="1600" b="0" dirty="0">
                <a:latin typeface="Times New Roman"/>
                <a:ea typeface="+mj-lt"/>
                <a:cs typeface="+mj-lt"/>
              </a:rPr>
              <a:t>: Diamond Price Prediction Project Overview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8528" y="2177143"/>
            <a:ext cx="5073272" cy="1480457"/>
          </a:xfrm>
        </p:spPr>
        <p:txBody>
          <a:bodyPr vert="horz" lIns="0" tIns="0" rIns="0" bIns="0" rtlCol="0" anchor="b">
            <a:noAutofit/>
          </a:bodyPr>
          <a:lstStyle/>
          <a:p>
            <a:pPr algn="r"/>
            <a:r>
              <a:rPr lang="en-US" sz="2000" b="1" dirty="0">
                <a:latin typeface="Times New Roman"/>
                <a:ea typeface="+mn-lt"/>
                <a:cs typeface="+mn-lt"/>
              </a:rPr>
              <a:t>Subtitle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Leveraging Advanced Data Analytics for DIAMOND Company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127B-6648-EABD-7E38-1A64C2BD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9A95-9281-8919-6BC1-60727B2B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endParaRPr lang="en-US"/>
          </a:p>
          <a:p>
            <a:pPr lvl="1"/>
            <a:r>
              <a:rPr lang="en-US" b="1" dirty="0">
                <a:latin typeface="Times New Roman"/>
                <a:cs typeface="Times New Roman"/>
              </a:rPr>
              <a:t>Quality Over Rarity</a:t>
            </a:r>
            <a:r>
              <a:rPr lang="en-US" dirty="0">
                <a:latin typeface="Times New Roman"/>
                <a:cs typeface="Times New Roman"/>
              </a:rPr>
              <a:t>: Prioritize 'Ideal' cuts and high clarity grades.</a:t>
            </a:r>
          </a:p>
          <a:p>
            <a:pPr lvl="1"/>
            <a:r>
              <a:rPr lang="en-US" b="1" dirty="0">
                <a:latin typeface="Times New Roman"/>
                <a:cs typeface="Times New Roman"/>
              </a:rPr>
              <a:t>Balance Aesthetics and Quality</a:t>
            </a:r>
            <a:r>
              <a:rPr lang="en-US" dirty="0">
                <a:latin typeface="Times New Roman"/>
                <a:cs typeface="Times New Roman"/>
              </a:rPr>
              <a:t>: Highlight diamonds with slight inclusions but excellent cuts or color grades.</a:t>
            </a:r>
          </a:p>
          <a:p>
            <a:pPr lvl="1"/>
            <a:r>
              <a:rPr lang="en-US" b="1" dirty="0">
                <a:latin typeface="Times New Roman"/>
                <a:cs typeface="Times New Roman"/>
              </a:rPr>
              <a:t>Emphasize Carat Size in Marketing</a:t>
            </a:r>
            <a:r>
              <a:rPr lang="en-US" dirty="0">
                <a:latin typeface="Times New Roman"/>
                <a:cs typeface="Times New Roman"/>
              </a:rPr>
              <a:t>: Focus on the value of larger diamonds.</a:t>
            </a:r>
          </a:p>
          <a:p>
            <a:pPr lvl="1"/>
            <a:r>
              <a:rPr lang="en-US" b="1" dirty="0">
                <a:latin typeface="Times New Roman"/>
                <a:cs typeface="Times New Roman"/>
              </a:rPr>
              <a:t>Cut Quality Differentiation</a:t>
            </a:r>
            <a:r>
              <a:rPr lang="en-US" dirty="0">
                <a:latin typeface="Times New Roman"/>
                <a:cs typeface="Times New Roman"/>
              </a:rPr>
              <a:t>: Optimize inventory for superior cut qualities.</a:t>
            </a:r>
          </a:p>
          <a:p>
            <a:pPr lvl="1"/>
            <a:r>
              <a:rPr lang="en-US" b="1" dirty="0">
                <a:latin typeface="Times New Roman"/>
                <a:cs typeface="Times New Roman"/>
              </a:rPr>
              <a:t>Color and Clarity as Selling Points</a:t>
            </a:r>
            <a:r>
              <a:rPr lang="en-US" dirty="0">
                <a:latin typeface="Times New Roman"/>
                <a:cs typeface="Times New Roman"/>
              </a:rPr>
              <a:t>: Educate consumers on the value of higher grades.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2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DBB7-C7B1-6B19-FCBC-792C4069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Conclusion</a:t>
            </a:r>
            <a:endParaRPr lang="en-US" sz="2000" b="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5808-056B-692E-8D9E-6750FB5E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 indent="0">
              <a:buNone/>
            </a:pPr>
            <a:r>
              <a:rPr lang="en-US" dirty="0">
                <a:latin typeface="Times New Roman"/>
                <a:cs typeface="Times New Roman"/>
              </a:rPr>
              <a:t>Data-driven insights enable precise diamond price predictions.</a:t>
            </a:r>
            <a:endParaRPr lang="en-US" dirty="0"/>
          </a:p>
          <a:p>
            <a:pPr lvl="1" indent="0">
              <a:buNone/>
            </a:pPr>
            <a:r>
              <a:rPr lang="en-US" dirty="0">
                <a:latin typeface="Times New Roman"/>
                <a:cs typeface="Times New Roman"/>
              </a:rPr>
              <a:t>Strategic adjustments in marketing and inventory can align with consumer preferences, enhancing profitability.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8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FF4E-F8D2-7278-3B32-F65AA742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>
                <a:ea typeface="+mj-lt"/>
                <a:cs typeface="+mj-lt"/>
              </a:rPr>
              <a:t>              </a:t>
            </a:r>
            <a:r>
              <a:rPr lang="en-US" sz="6000" b="0" dirty="0">
                <a:ea typeface="+mj-lt"/>
                <a:cs typeface="+mj-lt"/>
              </a:rPr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2951-B809-5C44-FC60-4B3A14F0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                                     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396182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BD01-2F5D-EE3D-E98B-3D300A6A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system-ui"/>
              </a:rPr>
              <a:t>   </a:t>
            </a:r>
            <a:r>
              <a:rPr lang="en-US" sz="2000" dirty="0">
                <a:latin typeface="Times New Roman"/>
                <a:cs typeface="Times New Roman"/>
              </a:rPr>
              <a:t>Project Objective</a:t>
            </a:r>
            <a:endParaRPr lang="en-US" sz="2000" b="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A521-A078-AD63-B06F-DB668003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    Improve the precision of diamond price predictions.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    Focus on key features: carat, cut, color, and clarity.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A132-8F0D-C6F6-9067-EE9BD02A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latin typeface="system-ui"/>
              </a:rPr>
              <a:t>   </a:t>
            </a:r>
            <a:r>
              <a:rPr lang="en-US" sz="2000" dirty="0">
                <a:latin typeface="Times New Roman"/>
                <a:cs typeface="Times New Roman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F7AF-BF2D-AFD4-58C1-CDA80E99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Utilization of a comprehensive dataset for exploratory analysis.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Predictive modeling to identify key price influencers.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17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00F4-322F-1F27-FD5A-17070F8A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latin typeface="system-ui"/>
              </a:rPr>
              <a:t>  </a:t>
            </a:r>
            <a:r>
              <a:rPr lang="en-US" sz="2000" dirty="0">
                <a:latin typeface="Times New Roman"/>
                <a:cs typeface="Times New Roman"/>
              </a:rPr>
              <a:t> Carat Size’s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3780-A6D1-5434-5005-A4DE5527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endParaRPr lang="en-US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Significant effect on price.</a:t>
            </a: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0.3 carats most common, indicating market preference.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755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85B6-278A-9EB4-E045-1A5C874B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latin typeface="system-ui"/>
              </a:rPr>
              <a:t>   </a:t>
            </a:r>
            <a:r>
              <a:rPr lang="en-US" sz="2000" dirty="0">
                <a:latin typeface="Times New Roman"/>
                <a:cs typeface="Times New Roman"/>
              </a:rPr>
              <a:t>Cut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6C87-EBDB-8D60-4D1F-1BDF62EB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Hierarchy in cut quality affecting prices: Ideal &gt; Premium &gt; Fair.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'Ideal' cuts command the highest prices and are most prevalent.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4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C8D4-9D57-D489-891E-97270A0D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Color and Clarity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DF5B-3138-552D-536B-9CE47EE8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Diamonds graded 'G' and 'I' fetch higher prices than 'D' grade.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SI1 and VS2 clarity grades are favored in the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4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6D50-A432-24DB-66B4-4D83529F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latin typeface="system-ui"/>
              </a:rPr>
              <a:t>   </a:t>
            </a:r>
            <a:r>
              <a:rPr lang="en-US" sz="2000" dirty="0">
                <a:latin typeface="Times New Roman"/>
                <a:cs typeface="Times New Roman"/>
              </a:rPr>
              <a:t>Market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BC9D-02F9-B6E6-555C-C394073B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lvl="1" indent="0">
              <a:buNone/>
            </a:pPr>
            <a:endParaRPr lang="en-US" sz="1200" dirty="0">
              <a:latin typeface="system-ui"/>
            </a:endParaRPr>
          </a:p>
          <a:p>
            <a:pPr lvl="1" indent="0">
              <a:buNone/>
            </a:pPr>
            <a:endParaRPr lang="en-US" sz="1200" dirty="0">
              <a:latin typeface="system-ui"/>
            </a:endParaRPr>
          </a:p>
          <a:p>
            <a:pPr lvl="1" indent="0">
              <a:buNone/>
            </a:pPr>
            <a:endParaRPr lang="en-US" sz="1200" dirty="0">
              <a:latin typeface="system-ui"/>
            </a:endParaRPr>
          </a:p>
          <a:p>
            <a:pPr lvl="1" indent="0">
              <a:buNone/>
            </a:pPr>
            <a:r>
              <a:rPr lang="en-US" dirty="0">
                <a:latin typeface="Times New Roman"/>
                <a:cs typeface="Times New Roman"/>
              </a:rPr>
              <a:t>Strong preference for 'Ideal' cuts across all color grades.</a:t>
            </a:r>
          </a:p>
          <a:p>
            <a:pPr lvl="1" indent="0">
              <a:buNone/>
            </a:pPr>
            <a:r>
              <a:rPr lang="en-US" dirty="0">
                <a:latin typeface="Times New Roman"/>
                <a:cs typeface="Times New Roman"/>
              </a:rPr>
              <a:t>SI1 and SI2 clarity grades popular, indicating tolerance for slight inclusions.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8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EFC6-B165-A8E8-982B-1EE78380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latin typeface="system-ui"/>
              </a:rPr>
              <a:t>   </a:t>
            </a:r>
            <a:r>
              <a:rPr lang="en-US" sz="2000" dirty="0">
                <a:latin typeface="Times New Roman"/>
                <a:cs typeface="Times New Roman"/>
              </a:rPr>
              <a:t>Model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3F2C-304B-9B5B-E778-6C2FACE9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endParaRPr lang="en-US"/>
          </a:p>
          <a:p>
            <a:endParaRPr lang="en-US" dirty="0"/>
          </a:p>
          <a:p>
            <a:pPr marL="457200" lvl="1" indent="0">
              <a:buNone/>
            </a:pPr>
            <a:endParaRPr lang="en-US" sz="1200" dirty="0">
              <a:latin typeface="system-ui"/>
            </a:endParaRP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R-squared value of 0.918, showing strong explanatory power.</a:t>
            </a: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Consistent performance across training and testing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E17B-989B-6D6D-23A0-E9DECDDC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latin typeface="system-ui"/>
              </a:rPr>
              <a:t>   </a:t>
            </a:r>
            <a:r>
              <a:rPr lang="en-US" sz="2000" dirty="0">
                <a:latin typeface="Times New Roman"/>
                <a:cs typeface="Times New Roman"/>
              </a:rPr>
              <a:t>Key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8FF3-BF3A-F625-DB81-AED65F59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endParaRPr lang="en-US"/>
          </a:p>
          <a:p>
            <a:endParaRPr lang="en-US" dirty="0"/>
          </a:p>
          <a:p>
            <a:pPr lvl="1" indent="0">
              <a:buNone/>
            </a:pPr>
            <a:r>
              <a:rPr lang="en-US" dirty="0">
                <a:latin typeface="Times New Roman"/>
                <a:cs typeface="Times New Roman"/>
              </a:rPr>
              <a:t>Carat weight significantly increases price.</a:t>
            </a:r>
          </a:p>
          <a:p>
            <a:pPr lvl="1" indent="0">
              <a:buNone/>
            </a:pPr>
            <a:r>
              <a:rPr lang="en-US" dirty="0">
                <a:latin typeface="Times New Roman"/>
                <a:cs typeface="Times New Roman"/>
              </a:rPr>
              <a:t>Higher prices for 'Ideal', 'Premium', and 'Very Good' cuts.</a:t>
            </a:r>
          </a:p>
          <a:p>
            <a:pPr lvl="1" indent="0">
              <a:buNone/>
            </a:pPr>
            <a:r>
              <a:rPr lang="en-US" dirty="0">
                <a:latin typeface="Times New Roman"/>
                <a:cs typeface="Times New Roman"/>
              </a:rPr>
              <a:t>Negative coefficients for lower color grades indicating price decrease.</a:t>
            </a:r>
          </a:p>
          <a:p>
            <a:pPr lvl="1" indent="0">
              <a:buNone/>
            </a:pPr>
            <a:r>
              <a:rPr lang="en-US" dirty="0">
                <a:latin typeface="Times New Roman"/>
                <a:cs typeface="Times New Roman"/>
              </a:rPr>
              <a:t>High clarity grades like IF, VVS1, and VVS2 command premium prices.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433227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GradientRiseVTI</vt:lpstr>
      <vt:lpstr>Title: Diamond Price Prediction Project Overview</vt:lpstr>
      <vt:lpstr>   Project Objective</vt:lpstr>
      <vt:lpstr>   Methodology</vt:lpstr>
      <vt:lpstr>   Carat Size’s Influence</vt:lpstr>
      <vt:lpstr>   Cut Quality</vt:lpstr>
      <vt:lpstr>Color and Clarity</vt:lpstr>
      <vt:lpstr>   Market Preferences</vt:lpstr>
      <vt:lpstr>   Model Insights</vt:lpstr>
      <vt:lpstr>   Key Coefficients</vt:lpstr>
      <vt:lpstr>Strategic Recommendations</vt:lpstr>
      <vt:lpstr>Conclusion</vt:lpstr>
      <vt:lpstr>             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145</cp:revision>
  <dcterms:created xsi:type="dcterms:W3CDTF">2024-04-14T12:22:57Z</dcterms:created>
  <dcterms:modified xsi:type="dcterms:W3CDTF">2024-04-14T12:58:52Z</dcterms:modified>
</cp:coreProperties>
</file>