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432DA-9F59-45AF-AEE9-5FA39A68A31F}" v="35" dt="2025-04-11T22:56:08.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58" autoAdjust="0"/>
  </p:normalViewPr>
  <p:slideViewPr>
    <p:cSldViewPr snapToGrid="0">
      <p:cViewPr varScale="1">
        <p:scale>
          <a:sx n="69" d="100"/>
          <a:sy n="69" d="100"/>
        </p:scale>
        <p:origin x="12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52458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34655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4445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33196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644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61436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036276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00946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77679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ED3A9-78B5-4BEC-BB55-EF0FD59DD15B}" type="datetimeFigureOut">
              <a:rPr lang="en-IN" smtClean="0"/>
              <a:t>11-04-2025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118023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ED3A9-78B5-4BEC-BB55-EF0FD59DD15B}"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64289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ED3A9-78B5-4BEC-BB55-EF0FD59DD15B}" type="datetimeFigureOut">
              <a:rPr lang="en-IN" smtClean="0"/>
              <a:t>11-04-2025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24930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ED3A9-78B5-4BEC-BB55-EF0FD59DD15B}" type="datetimeFigureOut">
              <a:rPr lang="en-IN" smtClean="0"/>
              <a:t>11-04-2025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57508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ED3A9-78B5-4BEC-BB55-EF0FD59DD15B}" type="datetimeFigureOut">
              <a:rPr lang="en-IN" smtClean="0"/>
              <a:t>11-04-2025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309308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9ED3A9-78B5-4BEC-BB55-EF0FD59DD15B}"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11223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ED3A9-78B5-4BEC-BB55-EF0FD59DD15B}" type="datetimeFigureOut">
              <a:rPr lang="en-IN" smtClean="0"/>
              <a:t>11-04-2025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7247BA-3AF5-449C-8D9A-62311B855A2E}" type="slidenum">
              <a:rPr lang="en-IN" smtClean="0"/>
              <a:t>‹#›</a:t>
            </a:fld>
            <a:endParaRPr lang="en-IN"/>
          </a:p>
        </p:txBody>
      </p:sp>
    </p:spTree>
    <p:extLst>
      <p:ext uri="{BB962C8B-B14F-4D97-AF65-F5344CB8AC3E}">
        <p14:creationId xmlns:p14="http://schemas.microsoft.com/office/powerpoint/2010/main" val="316931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9ED3A9-78B5-4BEC-BB55-EF0FD59DD15B}" type="datetimeFigureOut">
              <a:rPr lang="en-IN" smtClean="0"/>
              <a:t>11-04-2025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7247BA-3AF5-449C-8D9A-62311B855A2E}" type="slidenum">
              <a:rPr lang="en-IN" smtClean="0"/>
              <a:t>‹#›</a:t>
            </a:fld>
            <a:endParaRPr lang="en-IN"/>
          </a:p>
        </p:txBody>
      </p:sp>
    </p:spTree>
    <p:extLst>
      <p:ext uri="{BB962C8B-B14F-4D97-AF65-F5344CB8AC3E}">
        <p14:creationId xmlns:p14="http://schemas.microsoft.com/office/powerpoint/2010/main" val="40658041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F5659A8-404A-D087-B662-4DAB7D413918}"/>
              </a:ext>
            </a:extLst>
          </p:cNvPr>
          <p:cNvSpPr>
            <a:spLocks noGrp="1" noChangeArrowheads="1"/>
          </p:cNvSpPr>
          <p:nvPr>
            <p:ph type="ctrTitle"/>
          </p:nvPr>
        </p:nvSpPr>
        <p:spPr bwMode="auto">
          <a:xfrm>
            <a:off x="1524000" y="1885276"/>
            <a:ext cx="646279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1" u="none" strike="noStrike" cap="none" normalizeH="0" baseline="0" dirty="0">
                <a:ln>
                  <a:noFill/>
                </a:ln>
                <a:solidFill>
                  <a:schemeClr val="tx1"/>
                </a:solidFill>
                <a:effectLst/>
                <a:latin typeface="Arial" panose="020B0604020202020204" pitchFamily="34" charset="0"/>
              </a:rPr>
              <a:t>Bank Customer Churn Analysis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A70B1D6B-0DBF-D2DF-2605-CEF0C3C5CF6B}"/>
              </a:ext>
            </a:extLst>
          </p:cNvPr>
          <p:cNvSpPr>
            <a:spLocks noGrp="1"/>
          </p:cNvSpPr>
          <p:nvPr>
            <p:ph type="subTitle" idx="1"/>
          </p:nvPr>
        </p:nvSpPr>
        <p:spPr>
          <a:xfrm>
            <a:off x="7304809" y="5306147"/>
            <a:ext cx="6367764" cy="1655762"/>
          </a:xfrm>
        </p:spPr>
        <p:txBody>
          <a:bodyPr/>
          <a:lstStyle/>
          <a:p>
            <a:pPr algn="just"/>
            <a:r>
              <a:rPr lang="en-US" sz="1800" b="1" dirty="0">
                <a:solidFill>
                  <a:schemeClr val="tx1"/>
                </a:solidFill>
                <a:latin typeface="Arial" panose="020B0604020202020204" pitchFamily="34" charset="0"/>
                <a:cs typeface="Arial" panose="020B0604020202020204" pitchFamily="34" charset="0"/>
              </a:rPr>
              <a:t>Name</a:t>
            </a:r>
            <a:r>
              <a:rPr lang="en-US" i="1" dirty="0">
                <a:solidFill>
                  <a:schemeClr val="tx1"/>
                </a:solidFill>
                <a:latin typeface="Arial" panose="020B0604020202020204" pitchFamily="34" charset="0"/>
                <a:cs typeface="Arial" panose="020B0604020202020204" pitchFamily="34" charset="0"/>
              </a:rPr>
              <a:t> :- </a:t>
            </a:r>
            <a:r>
              <a:rPr lang="en-US" sz="1800" dirty="0">
                <a:solidFill>
                  <a:schemeClr val="tx1"/>
                </a:solidFill>
                <a:latin typeface="Arial" panose="020B0604020202020204" pitchFamily="34" charset="0"/>
                <a:cs typeface="Arial" panose="020B0604020202020204" pitchFamily="34" charset="0"/>
              </a:rPr>
              <a:t>HARSHAL RAVINDRA SONAWANE</a:t>
            </a:r>
          </a:p>
          <a:p>
            <a:pPr algn="just"/>
            <a:r>
              <a:rPr lang="en-US" sz="1800" b="1" dirty="0">
                <a:solidFill>
                  <a:schemeClr val="tx1"/>
                </a:solidFill>
                <a:latin typeface="Arial" panose="020B0604020202020204" pitchFamily="34" charset="0"/>
                <a:cs typeface="Arial" panose="020B0604020202020204" pitchFamily="34" charset="0"/>
              </a:rPr>
              <a:t>Date</a:t>
            </a:r>
            <a:r>
              <a:rPr lang="en-US" sz="1800" i="1" dirty="0">
                <a:solidFill>
                  <a:schemeClr val="tx1"/>
                </a:solidFill>
                <a:latin typeface="Arial" panose="020B0604020202020204" pitchFamily="34" charset="0"/>
                <a:cs typeface="Arial" panose="020B0604020202020204" pitchFamily="34" charset="0"/>
              </a:rPr>
              <a:t> :- </a:t>
            </a:r>
            <a:r>
              <a:rPr lang="en-US" sz="1800" b="1" dirty="0">
                <a:solidFill>
                  <a:schemeClr val="tx1"/>
                </a:solidFill>
                <a:latin typeface="Arial" panose="020B0604020202020204" pitchFamily="34" charset="0"/>
                <a:cs typeface="Arial" panose="020B0604020202020204" pitchFamily="34" charset="0"/>
              </a:rPr>
              <a:t>09/04/2025</a:t>
            </a:r>
          </a:p>
          <a:p>
            <a:pPr algn="just"/>
            <a:r>
              <a:rPr lang="en-IN" sz="1800" b="1" dirty="0">
                <a:solidFill>
                  <a:schemeClr val="tx1"/>
                </a:solidFill>
                <a:latin typeface="Arial" panose="020B0604020202020204" pitchFamily="34" charset="0"/>
                <a:cs typeface="Arial" panose="020B0604020202020204" pitchFamily="34" charset="0"/>
              </a:rPr>
              <a:t>Institute</a:t>
            </a:r>
            <a:r>
              <a:rPr lang="en-IN" dirty="0">
                <a:solidFill>
                  <a:schemeClr val="tx1"/>
                </a:solidFill>
                <a:latin typeface="Arial" panose="020B0604020202020204" pitchFamily="34" charset="0"/>
                <a:cs typeface="Arial" panose="020B0604020202020204" pitchFamily="34" charset="0"/>
              </a:rPr>
              <a:t> :- </a:t>
            </a:r>
            <a:r>
              <a:rPr lang="en-IN" sz="1800" dirty="0" err="1">
                <a:solidFill>
                  <a:schemeClr val="tx1"/>
                </a:solidFill>
                <a:latin typeface="Arial" panose="020B0604020202020204" pitchFamily="34" charset="0"/>
                <a:cs typeface="Arial" panose="020B0604020202020204" pitchFamily="34" charset="0"/>
              </a:rPr>
              <a:t>Learnbay</a:t>
            </a:r>
            <a:endParaRPr lang="en-US"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237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4D63-C5DC-C44C-5BD0-36659A7518EF}"/>
              </a:ext>
            </a:extLst>
          </p:cNvPr>
          <p:cNvSpPr>
            <a:spLocks noGrp="1"/>
          </p:cNvSpPr>
          <p:nvPr>
            <p:ph type="title"/>
          </p:nvPr>
        </p:nvSpPr>
        <p:spPr>
          <a:xfrm>
            <a:off x="838200" y="365126"/>
            <a:ext cx="10515600" cy="883812"/>
          </a:xfrm>
        </p:spPr>
        <p:txBody>
          <a:bodyPr>
            <a:normAutofit/>
          </a:bodyPr>
          <a:lstStyle/>
          <a:p>
            <a:pPr algn="just"/>
            <a:r>
              <a:rPr lang="en-US" sz="2400" b="1" dirty="0">
                <a:latin typeface="Arial" panose="020B0604020202020204" pitchFamily="34" charset="0"/>
                <a:cs typeface="Arial" panose="020B0604020202020204" pitchFamily="34" charset="0"/>
              </a:rPr>
              <a:t>Conclusion-</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8CA514C-6056-A6F6-9CF5-060323D24C4D}"/>
              </a:ext>
            </a:extLst>
          </p:cNvPr>
          <p:cNvSpPr>
            <a:spLocks noGrp="1"/>
          </p:cNvSpPr>
          <p:nvPr>
            <p:ph idx="1"/>
          </p:nvPr>
        </p:nvSpPr>
        <p:spPr>
          <a:xfrm>
            <a:off x="838200" y="1103971"/>
            <a:ext cx="10515600" cy="5072992"/>
          </a:xfrm>
        </p:spPr>
        <p:txBody>
          <a:bodyPr>
            <a:normAutofit/>
          </a:bodyPr>
          <a:lstStyle/>
          <a:p>
            <a:pPr algn="just"/>
            <a:r>
              <a:rPr lang="en-US" sz="1900" dirty="0">
                <a:solidFill>
                  <a:schemeClr val="tx1"/>
                </a:solidFill>
                <a:latin typeface="Arial" panose="020B0604020202020204" pitchFamily="34" charset="0"/>
                <a:cs typeface="Arial" panose="020B0604020202020204" pitchFamily="34" charset="0"/>
              </a:rPr>
              <a:t>In this project, a comprehensive analysis was conducted to predict customer churn in the banking sector using multiple machine learning algorithms. </a:t>
            </a:r>
          </a:p>
          <a:p>
            <a:pPr algn="just"/>
            <a:r>
              <a:rPr lang="en-US" sz="1900" dirty="0">
                <a:solidFill>
                  <a:schemeClr val="tx1"/>
                </a:solidFill>
                <a:latin typeface="Arial" panose="020B0604020202020204" pitchFamily="34" charset="0"/>
                <a:cs typeface="Arial" panose="020B0604020202020204" pitchFamily="34" charset="0"/>
              </a:rPr>
              <a:t>After comparing the performance of various models—including Logistic Regression, SVC, KNN, Decision Tree, and Gradient Boosting—the </a:t>
            </a:r>
            <a:r>
              <a:rPr lang="en-US" sz="1900" b="1" dirty="0">
                <a:solidFill>
                  <a:schemeClr val="tx1"/>
                </a:solidFill>
                <a:latin typeface="Arial" panose="020B0604020202020204" pitchFamily="34" charset="0"/>
                <a:cs typeface="Arial" panose="020B0604020202020204" pitchFamily="34" charset="0"/>
              </a:rPr>
              <a:t>Random Forest Classifier</a:t>
            </a:r>
            <a:r>
              <a:rPr lang="en-US" sz="1900" dirty="0">
                <a:solidFill>
                  <a:schemeClr val="tx1"/>
                </a:solidFill>
                <a:latin typeface="Arial" panose="020B0604020202020204" pitchFamily="34" charset="0"/>
                <a:cs typeface="Arial" panose="020B0604020202020204" pitchFamily="34" charset="0"/>
              </a:rPr>
              <a:t> emerged as the most effective, delivering the highest accuracy and balanced performance across all evaluation metrics.</a:t>
            </a:r>
          </a:p>
          <a:p>
            <a:pPr algn="just"/>
            <a:r>
              <a:rPr lang="en-US" sz="1900" dirty="0">
                <a:solidFill>
                  <a:schemeClr val="tx1"/>
                </a:solidFill>
                <a:latin typeface="Arial" panose="020B0604020202020204" pitchFamily="34" charset="0"/>
                <a:cs typeface="Arial" panose="020B0604020202020204" pitchFamily="34" charset="0"/>
              </a:rPr>
              <a:t>The model effectively identified key factors influencing churn, such as customer tenure, credit score. </a:t>
            </a:r>
          </a:p>
          <a:p>
            <a:pPr algn="just"/>
            <a:r>
              <a:rPr lang="en-US" sz="1900" dirty="0">
                <a:solidFill>
                  <a:schemeClr val="tx1"/>
                </a:solidFill>
                <a:latin typeface="Arial" panose="020B0604020202020204" pitchFamily="34" charset="0"/>
                <a:cs typeface="Arial" panose="020B0604020202020204" pitchFamily="34" charset="0"/>
              </a:rPr>
              <a:t>These insights can help the bank take proactive measures to retain customers by targeting at-risk individuals with personalized strategies.</a:t>
            </a:r>
          </a:p>
          <a:p>
            <a:pPr algn="just"/>
            <a:r>
              <a:rPr lang="en-US" sz="1900" dirty="0">
                <a:solidFill>
                  <a:schemeClr val="tx1"/>
                </a:solidFill>
                <a:latin typeface="Arial" panose="020B0604020202020204" pitchFamily="34" charset="0"/>
                <a:cs typeface="Arial" panose="020B0604020202020204" pitchFamily="34" charset="0"/>
              </a:rPr>
              <a:t>This predictive model provides a valuable tool for improving customer retention, reducing revenue loss, and making data-driven business decisions.</a:t>
            </a:r>
          </a:p>
          <a:p>
            <a:pPr marL="0" indent="0">
              <a:buNone/>
            </a:pPr>
            <a:endParaRPr lang="en-IN"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90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4BE6-4B86-165A-7601-F3E2057B250C}"/>
              </a:ext>
            </a:extLst>
          </p:cNvPr>
          <p:cNvSpPr>
            <a:spLocks noGrp="1"/>
          </p:cNvSpPr>
          <p:nvPr>
            <p:ph type="title"/>
          </p:nvPr>
        </p:nvSpPr>
        <p:spPr/>
        <p:txBody>
          <a:bodyPr>
            <a:normAutofit/>
          </a:bodyPr>
          <a:lstStyle/>
          <a:p>
            <a:r>
              <a:rPr lang="en-IN" sz="2400" b="1" dirty="0">
                <a:latin typeface="Arial" panose="020B0604020202020204" pitchFamily="34" charset="0"/>
                <a:cs typeface="Arial" panose="020B0604020202020204" pitchFamily="34" charset="0"/>
              </a:rPr>
              <a:t>Insights &amp; Business Recommendation</a:t>
            </a:r>
          </a:p>
        </p:txBody>
      </p:sp>
      <p:sp>
        <p:nvSpPr>
          <p:cNvPr id="5" name="Rectangle 2">
            <a:extLst>
              <a:ext uri="{FF2B5EF4-FFF2-40B4-BE49-F238E27FC236}">
                <a16:creationId xmlns:a16="http://schemas.microsoft.com/office/drawing/2014/main" id="{09F1DB53-1554-1E76-1EF0-0C3C831B07B9}"/>
              </a:ext>
            </a:extLst>
          </p:cNvPr>
          <p:cNvSpPr>
            <a:spLocks noGrp="1" noChangeArrowheads="1"/>
          </p:cNvSpPr>
          <p:nvPr>
            <p:ph idx="1"/>
          </p:nvPr>
        </p:nvSpPr>
        <p:spPr bwMode="auto">
          <a:xfrm>
            <a:off x="838200" y="1206218"/>
            <a:ext cx="977776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High Churn Risk in Short-Tenure Customers: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Customers with lower tenure (less time with the bank) are more likely to leave.</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Geographical Trends Matter: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Certain regions showed higher churn rates — suggesting location-based behavior differences.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Inactive Customers are More Likely to Churn: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Customers with low activity (e.g., low number of transactions) are more likely to leave.</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Customers with Low Credit Score and High Balance: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These customers may be dissatisfied despite their high account balances and need targeted attention.</a:t>
            </a:r>
          </a:p>
        </p:txBody>
      </p:sp>
    </p:spTree>
    <p:extLst>
      <p:ext uri="{BB962C8B-B14F-4D97-AF65-F5344CB8AC3E}">
        <p14:creationId xmlns:p14="http://schemas.microsoft.com/office/powerpoint/2010/main" val="423930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371C-0DF4-7C94-E521-21BFB8E68A60}"/>
              </a:ext>
            </a:extLst>
          </p:cNvPr>
          <p:cNvSpPr>
            <a:spLocks noGrp="1"/>
          </p:cNvSpPr>
          <p:nvPr>
            <p:ph type="title"/>
          </p:nvPr>
        </p:nvSpPr>
        <p:spPr>
          <a:xfrm>
            <a:off x="677333" y="2569028"/>
            <a:ext cx="9250437" cy="1921343"/>
          </a:xfrm>
        </p:spPr>
        <p:txBody>
          <a:bodyPr>
            <a:normAutofit/>
          </a:bodyPr>
          <a:lstStyle/>
          <a:p>
            <a:pPr algn="ctr"/>
            <a:r>
              <a:rPr lang="en-US" sz="3200" b="1" dirty="0">
                <a:latin typeface="Arial" panose="020B0604020202020204" pitchFamily="34" charset="0"/>
                <a:cs typeface="Arial" panose="020B0604020202020204" pitchFamily="34" charset="0"/>
              </a:rPr>
              <a:t>THANK YOU!</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41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A1BD-19CD-2A32-7B1E-B17FFBDCA287}"/>
              </a:ext>
            </a:extLst>
          </p:cNvPr>
          <p:cNvSpPr>
            <a:spLocks noGrp="1"/>
          </p:cNvSpPr>
          <p:nvPr>
            <p:ph type="title"/>
          </p:nvPr>
        </p:nvSpPr>
        <p:spPr/>
        <p:txBody>
          <a:bodyPr>
            <a:normAutofit/>
          </a:bodyPr>
          <a:lstStyle/>
          <a:p>
            <a:r>
              <a:rPr lang="en-US" sz="2400" b="1" dirty="0">
                <a:latin typeface="Arial" panose="020B0604020202020204" pitchFamily="34" charset="0"/>
                <a:cs typeface="Arial" panose="020B0604020202020204" pitchFamily="34" charset="0"/>
              </a:rPr>
              <a:t>Problem Statement</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7CB8527-4CF3-2FA2-8DFE-7C795C46789B}"/>
              </a:ext>
            </a:extLst>
          </p:cNvPr>
          <p:cNvSpPr>
            <a:spLocks noGrp="1"/>
          </p:cNvSpPr>
          <p:nvPr>
            <p:ph idx="1"/>
          </p:nvPr>
        </p:nvSpPr>
        <p:spPr>
          <a:xfrm>
            <a:off x="838200" y="1483112"/>
            <a:ext cx="10515600" cy="4693851"/>
          </a:xfrm>
        </p:spPr>
        <p:txBody>
          <a:bodyPr>
            <a:normAutofit/>
          </a:bodyPr>
          <a:lstStyle/>
          <a:p>
            <a:r>
              <a:rPr lang="en-US" sz="1800" b="1" dirty="0">
                <a:solidFill>
                  <a:schemeClr val="tx1"/>
                </a:solidFill>
                <a:latin typeface="Arial" panose="020B0604020202020204" pitchFamily="34" charset="0"/>
                <a:cs typeface="Arial" panose="020B0604020202020204" pitchFamily="34" charset="0"/>
              </a:rPr>
              <a:t>What is customer churn?</a:t>
            </a:r>
          </a:p>
          <a:p>
            <a:pPr marL="0" indent="0" algn="just">
              <a:buNone/>
            </a:pPr>
            <a:r>
              <a:rPr kumimoji="0" lang="en-US" altLang="en-US" sz="1800" i="0" u="none" strike="noStrike" cap="none" normalizeH="0" baseline="0" dirty="0">
                <a:ln>
                  <a:noFill/>
                </a:ln>
                <a:solidFill>
                  <a:schemeClr val="tx1"/>
                </a:solidFill>
                <a:effectLst/>
                <a:latin typeface="Arial" panose="020B0604020202020204" pitchFamily="34" charset="0"/>
              </a:rPr>
              <a:t>Customer churn refers to the phenomenon where customers stop using a company’s products or services over a given period of time. In the context of a bank, it means: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Customers closing their accounts or discontinuing their relationship with the bank.“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lang="en-US" sz="1800" b="1" dirty="0">
                <a:solidFill>
                  <a:schemeClr val="tx1"/>
                </a:solidFill>
                <a:latin typeface="Arial" panose="020B0604020202020204" pitchFamily="34" charset="0"/>
                <a:cs typeface="Arial" panose="020B0604020202020204" pitchFamily="34" charset="0"/>
              </a:rPr>
              <a:t>Why is it important for banks to predict churn?</a:t>
            </a:r>
          </a:p>
          <a:p>
            <a:pPr marL="0" indent="0" algn="just" eaLnBrk="0" fontAlgn="base" hangingPunct="0">
              <a:lnSpc>
                <a:spcPct val="100000"/>
              </a:lnSpc>
              <a:spcBef>
                <a:spcPct val="0"/>
              </a:spcBef>
              <a:spcAft>
                <a:spcPct val="0"/>
              </a:spcAft>
              <a:buNone/>
            </a:pPr>
            <a:endParaRPr lang="en-US" sz="1800" dirty="0">
              <a:solidFill>
                <a:schemeClr val="tx1"/>
              </a:solidFill>
              <a:latin typeface="Arial" panose="020B0604020202020204" pitchFamily="34" charset="0"/>
              <a:cs typeface="Arial" panose="020B0604020202020204" pitchFamily="34" charset="0"/>
            </a:endParaRPr>
          </a:p>
          <a:p>
            <a:pPr marL="0" indent="0" algn="just" eaLnBrk="0" fontAlgn="base" hangingPunct="0">
              <a:lnSpc>
                <a:spcPct val="100000"/>
              </a:lnSpc>
              <a:spcBef>
                <a:spcPct val="0"/>
              </a:spcBef>
              <a:spcAft>
                <a:spcPct val="0"/>
              </a:spcAft>
              <a:buNone/>
            </a:pPr>
            <a:r>
              <a:rPr lang="en-US" sz="1800" dirty="0">
                <a:solidFill>
                  <a:schemeClr val="tx1"/>
                </a:solidFill>
                <a:latin typeface="Arial" panose="020B0604020202020204" pitchFamily="34" charset="0"/>
                <a:cs typeface="Arial" panose="020B0604020202020204" pitchFamily="34" charset="0"/>
              </a:rPr>
              <a:t>Predicting customer churn is crucial for banks because it directly impacts their profitability and long-term growth. When a customer leaves, the bank not only loses immediate revenue but also the potential value that customer could have brought over time. By identifying customers who are likely to leave, banks can take proactive measures to retain them through personalized offers, improved services, or better engagement. This not only helps reduce customer acquisition costs but also strengthens customer loyalty. Moreover, churn prediction enables banks to make smarter, data-driven decisions and maintain a competitive edge in the financial sector</a:t>
            </a:r>
            <a:r>
              <a:rPr lang="en-US" sz="1800" dirty="0">
                <a:latin typeface="Arial" panose="020B0604020202020204" pitchFamily="34" charset="0"/>
                <a:cs typeface="Arial" panose="020B0604020202020204" pitchFamily="34" charset="0"/>
              </a:rPr>
              <a:t>.</a:t>
            </a:r>
            <a:endParaRPr lang="en-IN" sz="18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781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4946-38F0-ADCD-EEAB-5A752190D864}"/>
              </a:ext>
            </a:extLst>
          </p:cNvPr>
          <p:cNvSpPr>
            <a:spLocks noGrp="1"/>
          </p:cNvSpPr>
          <p:nvPr>
            <p:ph type="title"/>
          </p:nvPr>
        </p:nvSpPr>
        <p:spPr/>
        <p:txBody>
          <a:bodyPr>
            <a:normAutofit/>
          </a:bodyPr>
          <a:lstStyle/>
          <a:p>
            <a:pPr algn="just"/>
            <a:r>
              <a:rPr lang="en-US" sz="2400" b="1" dirty="0">
                <a:latin typeface="Arial" panose="020B0604020202020204" pitchFamily="34" charset="0"/>
                <a:cs typeface="Arial" panose="020B0604020202020204" pitchFamily="34" charset="0"/>
              </a:rPr>
              <a:t>Objective of the project</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B59D254-AEB0-2A25-8070-A4D46D68084E}"/>
              </a:ext>
            </a:extLst>
          </p:cNvPr>
          <p:cNvSpPr>
            <a:spLocks noGrp="1"/>
          </p:cNvSpPr>
          <p:nvPr>
            <p:ph idx="1"/>
          </p:nvPr>
        </p:nvSpPr>
        <p:spPr>
          <a:xfrm>
            <a:off x="838200" y="1182029"/>
            <a:ext cx="10515600" cy="4994934"/>
          </a:xfrm>
        </p:spPr>
        <p:txBody>
          <a:bodyPr/>
          <a:lstStyle/>
          <a:p>
            <a:pPr algn="just"/>
            <a:r>
              <a:rPr lang="en-US" sz="1800" dirty="0">
                <a:solidFill>
                  <a:schemeClr val="tx1"/>
                </a:solidFill>
                <a:latin typeface="Arial" panose="020B0604020202020204" pitchFamily="34" charset="0"/>
                <a:cs typeface="Arial" panose="020B0604020202020204" pitchFamily="34" charset="0"/>
              </a:rPr>
              <a:t>The objective of this project is to analyze customer data to identify key factors contributing to churn and develop a predictive model </a:t>
            </a:r>
          </a:p>
          <a:p>
            <a:pPr algn="just"/>
            <a:r>
              <a:rPr lang="en-US" sz="1800" dirty="0">
                <a:solidFill>
                  <a:schemeClr val="tx1"/>
                </a:solidFill>
                <a:latin typeface="Arial" panose="020B0604020202020204" pitchFamily="34" charset="0"/>
                <a:cs typeface="Arial" panose="020B0604020202020204" pitchFamily="34" charset="0"/>
              </a:rPr>
              <a:t>Which would accurately determine which customers are at risk of leaving the bank. </a:t>
            </a:r>
          </a:p>
          <a:p>
            <a:pPr algn="just"/>
            <a:r>
              <a:rPr lang="en-US" sz="1800" dirty="0">
                <a:solidFill>
                  <a:schemeClr val="tx1"/>
                </a:solidFill>
                <a:latin typeface="Arial" panose="020B0604020202020204" pitchFamily="34" charset="0"/>
                <a:cs typeface="Arial" panose="020B0604020202020204" pitchFamily="34" charset="0"/>
              </a:rPr>
              <a:t>By leveraging data science techniques, the goal is to help the bank make informed decisions, improve customer retention strategies, and ultimately reduce churn rates through targeted interventions.</a:t>
            </a:r>
            <a:endParaRPr lang="en-US" dirty="0">
              <a:solidFill>
                <a:schemeClr val="tx1"/>
              </a:solidFill>
            </a:endParaRPr>
          </a:p>
          <a:p>
            <a:pPr marL="0" indent="0" algn="just">
              <a:buNone/>
            </a:pPr>
            <a:endParaRPr lang="en-IN" sz="2000" b="1" dirty="0">
              <a:latin typeface="Arial" panose="020B0604020202020204" pitchFamily="34" charset="0"/>
              <a:cs typeface="Arial" panose="020B0604020202020204" pitchFamily="34" charset="0"/>
            </a:endParaRPr>
          </a:p>
          <a:p>
            <a:pPr marL="0" indent="0" algn="just">
              <a:buNone/>
            </a:pPr>
            <a:r>
              <a:rPr lang="en-IN" sz="2000" b="1" dirty="0">
                <a:solidFill>
                  <a:schemeClr val="tx1"/>
                </a:solidFill>
                <a:latin typeface="Arial" panose="020B0604020202020204" pitchFamily="34" charset="0"/>
                <a:cs typeface="Arial" panose="020B0604020202020204" pitchFamily="34" charset="0"/>
              </a:rPr>
              <a:t>Source of Data </a:t>
            </a:r>
            <a:r>
              <a:rPr lang="en-IN" sz="1800" b="1" dirty="0">
                <a:solidFill>
                  <a:schemeClr val="tx1"/>
                </a:solidFill>
                <a:latin typeface="Arial" panose="020B0604020202020204" pitchFamily="34" charset="0"/>
                <a:cs typeface="Arial" panose="020B0604020202020204" pitchFamily="34" charset="0"/>
              </a:rPr>
              <a:t>: - </a:t>
            </a:r>
            <a:r>
              <a:rPr lang="en-US" sz="1800" dirty="0">
                <a:solidFill>
                  <a:schemeClr val="tx1"/>
                </a:solidFill>
                <a:latin typeface="Arial" panose="020B0604020202020204" pitchFamily="34" charset="0"/>
                <a:cs typeface="Arial" panose="020B0604020202020204" pitchFamily="34" charset="0"/>
              </a:rPr>
              <a:t>The dataset used for this project was provided by the </a:t>
            </a:r>
            <a:r>
              <a:rPr lang="en-US" sz="1800" b="1" dirty="0" err="1">
                <a:solidFill>
                  <a:schemeClr val="tx1"/>
                </a:solidFill>
                <a:latin typeface="Arial" panose="020B0604020202020204" pitchFamily="34" charset="0"/>
                <a:cs typeface="Arial" panose="020B0604020202020204" pitchFamily="34" charset="0"/>
              </a:rPr>
              <a:t>Learnbay</a:t>
            </a:r>
            <a:r>
              <a:rPr lang="en-US" sz="1800" b="1"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team, and it contains valuable customer information relevant to analyzing and predicting churn behavior in the banking sector. With over </a:t>
            </a:r>
            <a:r>
              <a:rPr lang="en-US" sz="1800" b="1" dirty="0">
                <a:solidFill>
                  <a:schemeClr val="tx1"/>
                </a:solidFill>
                <a:latin typeface="Arial" panose="020B0604020202020204" pitchFamily="34" charset="0"/>
                <a:cs typeface="Arial" panose="020B0604020202020204" pitchFamily="34" charset="0"/>
              </a:rPr>
              <a:t>14</a:t>
            </a:r>
            <a:r>
              <a:rPr lang="en-US" sz="1800" dirty="0">
                <a:solidFill>
                  <a:schemeClr val="tx1"/>
                </a:solidFill>
                <a:latin typeface="Arial" panose="020B0604020202020204" pitchFamily="34" charset="0"/>
                <a:cs typeface="Arial" panose="020B0604020202020204" pitchFamily="34" charset="0"/>
              </a:rPr>
              <a:t> features and </a:t>
            </a:r>
            <a:r>
              <a:rPr lang="en-US" sz="1800" b="1" dirty="0">
                <a:solidFill>
                  <a:schemeClr val="tx1"/>
                </a:solidFill>
                <a:latin typeface="Arial" panose="020B0604020202020204" pitchFamily="34" charset="0"/>
                <a:cs typeface="Arial" panose="020B0604020202020204" pitchFamily="34" charset="0"/>
              </a:rPr>
              <a:t>10000</a:t>
            </a:r>
            <a:r>
              <a:rPr lang="en-US" sz="1800" dirty="0">
                <a:solidFill>
                  <a:schemeClr val="tx1"/>
                </a:solidFill>
                <a:latin typeface="Arial" panose="020B0604020202020204" pitchFamily="34" charset="0"/>
                <a:cs typeface="Arial" panose="020B0604020202020204" pitchFamily="34" charset="0"/>
              </a:rPr>
              <a:t> rows.</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61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6190-B22B-8A46-4807-E61A7648E500}"/>
              </a:ext>
            </a:extLst>
          </p:cNvPr>
          <p:cNvSpPr>
            <a:spLocks noGrp="1"/>
          </p:cNvSpPr>
          <p:nvPr>
            <p:ph type="title"/>
          </p:nvPr>
        </p:nvSpPr>
        <p:spPr/>
        <p:txBody>
          <a:bodyPr>
            <a:normAutofit/>
          </a:bodyPr>
          <a:lstStyle/>
          <a:p>
            <a:pPr algn="just"/>
            <a:r>
              <a:rPr lang="en-US" sz="2400" b="1" dirty="0">
                <a:latin typeface="Arial" panose="020B0604020202020204" pitchFamily="34" charset="0"/>
                <a:cs typeface="Arial" panose="020B0604020202020204" pitchFamily="34" charset="0"/>
              </a:rPr>
              <a:t>Understanding the Data</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3472DE-A895-C516-A787-592AEFC37311}"/>
              </a:ext>
            </a:extLst>
          </p:cNvPr>
          <p:cNvSpPr>
            <a:spLocks noGrp="1"/>
          </p:cNvSpPr>
          <p:nvPr>
            <p:ph idx="1"/>
          </p:nvPr>
        </p:nvSpPr>
        <p:spPr>
          <a:xfrm>
            <a:off x="677334" y="1572760"/>
            <a:ext cx="8596668" cy="3880773"/>
          </a:xfrm>
        </p:spPr>
        <p:txBody>
          <a:bodyPr>
            <a:normAutofit/>
          </a:bodyPr>
          <a:lstStyle/>
          <a:p>
            <a:pPr marL="0" indent="0" algn="just">
              <a:buNone/>
            </a:pPr>
            <a:r>
              <a:rPr lang="en-IN" sz="2200" b="1" dirty="0">
                <a:solidFill>
                  <a:schemeClr val="tx1"/>
                </a:solidFill>
                <a:latin typeface="Arial" panose="020B0604020202020204" pitchFamily="34" charset="0"/>
                <a:cs typeface="Arial" panose="020B0604020202020204" pitchFamily="34" charset="0"/>
              </a:rPr>
              <a:t>Data Loading –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necessary libraries (e.g., pandas,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matplotlib, seaborn,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sklearn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Load the dataset using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pandas.read_csv</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Preview the data using [head(), .info(), .describe()]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Get a feel for the dataset: number of rows/columns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Understand column meanings (e.g.,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CreditScore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Geography, Balance, Exited)</a:t>
            </a:r>
          </a:p>
          <a:p>
            <a:pPr eaLnBrk="0" fontAlgn="base" hangingPunct="0">
              <a:lnSpc>
                <a:spcPct val="100000"/>
              </a:lnSpc>
              <a:spcBef>
                <a:spcPct val="0"/>
              </a:spcBef>
              <a:spcAft>
                <a:spcPct val="0"/>
              </a:spcAft>
            </a:pPr>
            <a:r>
              <a:rPr lang="en-US" altLang="en-US" sz="1800" dirty="0">
                <a:solidFill>
                  <a:schemeClr val="tx1"/>
                </a:solidFill>
                <a:latin typeface="Arial" panose="020B0604020202020204" pitchFamily="34" charset="0"/>
                <a:cs typeface="Arial" panose="020B0604020202020204" pitchFamily="34" charset="0"/>
              </a:rPr>
              <a:t>Dropping irrelevant features present in our data [ </a:t>
            </a:r>
            <a:r>
              <a:rPr lang="en-US" altLang="en-US" sz="1800" dirty="0" err="1">
                <a:solidFill>
                  <a:schemeClr val="tx1"/>
                </a:solidFill>
                <a:latin typeface="Arial" panose="020B0604020202020204" pitchFamily="34" charset="0"/>
                <a:cs typeface="Arial" panose="020B0604020202020204" pitchFamily="34" charset="0"/>
              </a:rPr>
              <a:t>CustomerId</a:t>
            </a:r>
            <a:r>
              <a:rPr lang="en-US" altLang="en-US" sz="1800" dirty="0">
                <a:solidFill>
                  <a:schemeClr val="tx1"/>
                </a:solidFill>
                <a:latin typeface="Arial" panose="020B0604020202020204" pitchFamily="34" charset="0"/>
                <a:cs typeface="Arial" panose="020B0604020202020204" pitchFamily="34" charset="0"/>
              </a:rPr>
              <a:t>, </a:t>
            </a:r>
            <a:r>
              <a:rPr lang="en-US" altLang="en-US" sz="1800" dirty="0" err="1">
                <a:solidFill>
                  <a:schemeClr val="tx1"/>
                </a:solidFill>
                <a:latin typeface="Arial" panose="020B0604020202020204" pitchFamily="34" charset="0"/>
                <a:cs typeface="Arial" panose="020B0604020202020204" pitchFamily="34" charset="0"/>
              </a:rPr>
              <a:t>Estimatedsalary</a:t>
            </a:r>
            <a:r>
              <a:rPr lang="en-US" altLang="en-US" sz="1800" dirty="0">
                <a:solidFill>
                  <a:schemeClr val="tx1"/>
                </a:solidFill>
                <a:latin typeface="Arial" panose="020B0604020202020204" pitchFamily="34" charset="0"/>
                <a:cs typeface="Arial" panose="020B0604020202020204" pitchFamily="34" charset="0"/>
              </a:rPr>
              <a:t>, Balance].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Check target variable ( Exited column).</a:t>
            </a:r>
          </a:p>
          <a:p>
            <a:pPr marL="0" indent="0" algn="just">
              <a:buNone/>
            </a:pPr>
            <a:endParaRPr lang="en-IN" sz="2400" dirty="0">
              <a:latin typeface="Arial" panose="020B0604020202020204" pitchFamily="34" charset="0"/>
              <a:cs typeface="Arial" panose="020B0604020202020204" pitchFamily="34" charset="0"/>
            </a:endParaRPr>
          </a:p>
          <a:p>
            <a:pPr marL="0" indent="0" algn="just">
              <a:buNone/>
            </a:pPr>
            <a:endParaRPr lang="en-IN" sz="2400" dirty="0"/>
          </a:p>
        </p:txBody>
      </p:sp>
      <p:sp>
        <p:nvSpPr>
          <p:cNvPr id="5" name="Rectangle 2">
            <a:extLst>
              <a:ext uri="{FF2B5EF4-FFF2-40B4-BE49-F238E27FC236}">
                <a16:creationId xmlns:a16="http://schemas.microsoft.com/office/drawing/2014/main" id="{7158069F-AB5D-4603-8044-A6B225DC094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09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60E2-AABD-47B7-8262-8AF80EC26914}"/>
              </a:ext>
            </a:extLst>
          </p:cNvPr>
          <p:cNvSpPr>
            <a:spLocks noGrp="1"/>
          </p:cNvSpPr>
          <p:nvPr>
            <p:ph type="title"/>
          </p:nvPr>
        </p:nvSpPr>
        <p:spPr/>
        <p:txBody>
          <a:bodyPr>
            <a:normAutofit/>
          </a:bodyPr>
          <a:lstStyle/>
          <a:p>
            <a:pPr algn="just"/>
            <a:r>
              <a:rPr lang="en-US" sz="2400" b="1" dirty="0">
                <a:latin typeface="Arial" panose="020B0604020202020204" pitchFamily="34" charset="0"/>
                <a:cs typeface="Arial" panose="020B0604020202020204" pitchFamily="34" charset="0"/>
              </a:rPr>
              <a:t>DATA PREPROCESSING-</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881A348-7434-2078-3E72-49A136CF0A18}"/>
              </a:ext>
            </a:extLst>
          </p:cNvPr>
          <p:cNvSpPr>
            <a:spLocks noGrp="1"/>
          </p:cNvSpPr>
          <p:nvPr>
            <p:ph idx="1"/>
          </p:nvPr>
        </p:nvSpPr>
        <p:spPr>
          <a:xfrm>
            <a:off x="838200" y="1215483"/>
            <a:ext cx="10515600" cy="4003288"/>
          </a:xfrm>
        </p:spPr>
        <p:txBody>
          <a:bodyPr>
            <a:normAutofit/>
          </a:bodyPr>
          <a:lstStyle/>
          <a:p>
            <a:pPr algn="just"/>
            <a:r>
              <a:rPr lang="en-US" sz="1800" b="1" dirty="0">
                <a:solidFill>
                  <a:schemeClr val="tx1"/>
                </a:solidFill>
                <a:latin typeface="Arial" panose="020B0604020202020204" pitchFamily="34" charset="0"/>
                <a:cs typeface="Arial" panose="020B0604020202020204" pitchFamily="34" charset="0"/>
              </a:rPr>
              <a:t>Handling </a:t>
            </a:r>
            <a:r>
              <a:rPr lang="en-US" sz="1800" b="1" dirty="0" err="1">
                <a:solidFill>
                  <a:schemeClr val="tx1"/>
                </a:solidFill>
                <a:latin typeface="Arial" panose="020B0604020202020204" pitchFamily="34" charset="0"/>
                <a:cs typeface="Arial" panose="020B0604020202020204" pitchFamily="34" charset="0"/>
              </a:rPr>
              <a:t>Misssing</a:t>
            </a:r>
            <a:r>
              <a:rPr lang="en-US" sz="1800" b="1" dirty="0">
                <a:solidFill>
                  <a:schemeClr val="tx1"/>
                </a:solidFill>
                <a:latin typeface="Arial" panose="020B0604020202020204" pitchFamily="34" charset="0"/>
                <a:cs typeface="Arial" panose="020B0604020202020204" pitchFamily="34" charset="0"/>
              </a:rPr>
              <a:t> Values</a:t>
            </a:r>
            <a:r>
              <a:rPr lang="en-IN" sz="1800" b="1" dirty="0">
                <a:solidFill>
                  <a:schemeClr val="tx1"/>
                </a:solidFill>
                <a:latin typeface="Arial" panose="020B0604020202020204" pitchFamily="34" charset="0"/>
                <a:cs typeface="Arial" panose="020B0604020202020204" pitchFamily="34" charset="0"/>
              </a:rPr>
              <a:t>- </a:t>
            </a:r>
          </a:p>
          <a:p>
            <a:pPr marL="0" indent="0" algn="just">
              <a:buNone/>
            </a:pPr>
            <a:r>
              <a:rPr lang="en-IN" sz="1800" dirty="0">
                <a:solidFill>
                  <a:schemeClr val="tx1"/>
                </a:solidFill>
                <a:latin typeface="Arial" panose="020B0604020202020204" pitchFamily="34" charset="0"/>
                <a:cs typeface="Arial" panose="020B0604020202020204" pitchFamily="34" charset="0"/>
              </a:rPr>
              <a:t>In this data set we had a column in which null values were present so we performed imputing with mean.</a:t>
            </a:r>
            <a:endParaRPr lang="en-IN" i="1" dirty="0">
              <a:solidFill>
                <a:schemeClr val="tx1"/>
              </a:solidFill>
              <a:latin typeface="Arial" panose="020B0604020202020204" pitchFamily="34" charset="0"/>
              <a:cs typeface="Arial" panose="020B0604020202020204" pitchFamily="34" charset="0"/>
            </a:endParaRPr>
          </a:p>
          <a:p>
            <a:pPr algn="just"/>
            <a:r>
              <a:rPr lang="en-IN" sz="1800" b="1" dirty="0">
                <a:solidFill>
                  <a:schemeClr val="tx1"/>
                </a:solidFill>
                <a:latin typeface="Arial" panose="020B0604020202020204" pitchFamily="34" charset="0"/>
                <a:cs typeface="Arial" panose="020B0604020202020204" pitchFamily="34" charset="0"/>
              </a:rPr>
              <a:t>Encoding Categorical Variables-</a:t>
            </a:r>
          </a:p>
          <a:p>
            <a:pPr marL="0" indent="0" algn="just">
              <a:buNone/>
            </a:pPr>
            <a:r>
              <a:rPr lang="en-IN" sz="1800" dirty="0">
                <a:solidFill>
                  <a:schemeClr val="tx1"/>
                </a:solidFill>
                <a:latin typeface="Arial" panose="020B0604020202020204" pitchFamily="34" charset="0"/>
                <a:cs typeface="Arial" panose="020B0604020202020204" pitchFamily="34" charset="0"/>
              </a:rPr>
              <a:t>for this dataset we performed </a:t>
            </a:r>
            <a:r>
              <a:rPr lang="en-IN" sz="1800" b="1" dirty="0">
                <a:solidFill>
                  <a:schemeClr val="tx1"/>
                </a:solidFill>
                <a:latin typeface="Arial" panose="020B0604020202020204" pitchFamily="34" charset="0"/>
                <a:cs typeface="Arial" panose="020B0604020202020204" pitchFamily="34" charset="0"/>
              </a:rPr>
              <a:t>One-hot-encoding </a:t>
            </a:r>
            <a:r>
              <a:rPr lang="en-IN" sz="1800" dirty="0">
                <a:solidFill>
                  <a:schemeClr val="tx1"/>
                </a:solidFill>
                <a:latin typeface="Arial" panose="020B0604020202020204" pitchFamily="34" charset="0"/>
                <a:cs typeface="Arial" panose="020B0604020202020204" pitchFamily="34" charset="0"/>
              </a:rPr>
              <a:t>for columns like [geography, gender, </a:t>
            </a:r>
            <a:r>
              <a:rPr lang="en-IN" sz="1800" dirty="0" err="1">
                <a:solidFill>
                  <a:schemeClr val="tx1"/>
                </a:solidFill>
                <a:latin typeface="Arial" panose="020B0604020202020204" pitchFamily="34" charset="0"/>
                <a:cs typeface="Arial" panose="020B0604020202020204" pitchFamily="34" charset="0"/>
              </a:rPr>
              <a:t>HasCrCard</a:t>
            </a:r>
            <a:r>
              <a:rPr lang="en-IN" sz="1800" dirty="0">
                <a:solidFill>
                  <a:schemeClr val="tx1"/>
                </a:solidFill>
                <a:latin typeface="Arial" panose="020B0604020202020204" pitchFamily="34" charset="0"/>
                <a:cs typeface="Arial" panose="020B0604020202020204" pitchFamily="34" charset="0"/>
              </a:rPr>
              <a:t>, </a:t>
            </a:r>
            <a:r>
              <a:rPr lang="en-IN" sz="1800" dirty="0" err="1">
                <a:solidFill>
                  <a:schemeClr val="tx1"/>
                </a:solidFill>
                <a:latin typeface="Arial" panose="020B0604020202020204" pitchFamily="34" charset="0"/>
                <a:cs typeface="Arial" panose="020B0604020202020204" pitchFamily="34" charset="0"/>
              </a:rPr>
              <a:t>IsActiveMember</a:t>
            </a:r>
            <a:r>
              <a:rPr lang="en-IN" sz="1800" dirty="0">
                <a:solidFill>
                  <a:schemeClr val="tx1"/>
                </a:solidFill>
                <a:latin typeface="Arial" panose="020B0604020202020204" pitchFamily="34" charset="0"/>
                <a:cs typeface="Arial" panose="020B0604020202020204" pitchFamily="34" charset="0"/>
              </a:rPr>
              <a:t>] as these are categorical columns.</a:t>
            </a:r>
            <a:endParaRPr lang="en-IN" sz="1800" b="1" dirty="0">
              <a:solidFill>
                <a:schemeClr val="tx1"/>
              </a:solidFill>
              <a:latin typeface="Arial" panose="020B0604020202020204" pitchFamily="34" charset="0"/>
              <a:cs typeface="Arial" panose="020B0604020202020204" pitchFamily="34" charset="0"/>
            </a:endParaRPr>
          </a:p>
          <a:p>
            <a:pPr algn="just"/>
            <a:r>
              <a:rPr lang="en-IN" sz="1800" b="1" dirty="0">
                <a:solidFill>
                  <a:schemeClr val="tx1"/>
                </a:solidFill>
                <a:latin typeface="Arial" panose="020B0604020202020204" pitchFamily="34" charset="0"/>
                <a:cs typeface="Arial" panose="020B0604020202020204" pitchFamily="34" charset="0"/>
              </a:rPr>
              <a:t>Handling Imbalanced Dataset :- </a:t>
            </a:r>
          </a:p>
          <a:p>
            <a:pPr marL="0" indent="0" algn="just">
              <a:buNone/>
            </a:pPr>
            <a:r>
              <a:rPr lang="en-IN" sz="1800" dirty="0">
                <a:solidFill>
                  <a:schemeClr val="tx1"/>
                </a:solidFill>
                <a:latin typeface="Arial" panose="020B0604020202020204" pitchFamily="34" charset="0"/>
                <a:cs typeface="Arial" panose="020B0604020202020204" pitchFamily="34" charset="0"/>
              </a:rPr>
              <a:t>as we visualized our target variable one class was much higher than the other class Which resulted in Imbalanced data. For Handling Imbalanced dataset we used method called </a:t>
            </a:r>
            <a:r>
              <a:rPr lang="en-IN" sz="1800" b="1" dirty="0">
                <a:solidFill>
                  <a:schemeClr val="tx1"/>
                </a:solidFill>
                <a:latin typeface="Arial" panose="020B0604020202020204" pitchFamily="34" charset="0"/>
                <a:cs typeface="Arial" panose="020B0604020202020204" pitchFamily="34" charset="0"/>
              </a:rPr>
              <a:t>SMOTE. </a:t>
            </a:r>
            <a:r>
              <a:rPr lang="en-IN" sz="1800" dirty="0">
                <a:solidFill>
                  <a:schemeClr val="tx1"/>
                </a:solidFill>
                <a:latin typeface="Arial" panose="020B0604020202020204" pitchFamily="34" charset="0"/>
                <a:cs typeface="Arial" panose="020B0604020202020204" pitchFamily="34" charset="0"/>
              </a:rPr>
              <a:t>Which would lead us to balanced targeted variable.</a:t>
            </a:r>
          </a:p>
          <a:p>
            <a:pPr marL="0" indent="0" algn="just">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5736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6CD9-1E97-0BCE-C33C-B01FA27B6830}"/>
              </a:ext>
            </a:extLst>
          </p:cNvPr>
          <p:cNvSpPr>
            <a:spLocks noGrp="1"/>
          </p:cNvSpPr>
          <p:nvPr>
            <p:ph type="title"/>
          </p:nvPr>
        </p:nvSpPr>
        <p:spPr>
          <a:xfrm>
            <a:off x="692727" y="1037063"/>
            <a:ext cx="10515600" cy="1435975"/>
          </a:xfrm>
        </p:spPr>
        <p:txBody>
          <a:bodyPr>
            <a:normAutofit fontScale="90000"/>
          </a:bodyPr>
          <a:lstStyle/>
          <a:p>
            <a:r>
              <a:rPr lang="en-US" sz="2400" b="1" dirty="0">
                <a:solidFill>
                  <a:schemeClr val="tx1"/>
                </a:solidFill>
                <a:latin typeface="Arial" panose="020B0604020202020204" pitchFamily="34" charset="0"/>
                <a:cs typeface="Arial" panose="020B0604020202020204" pitchFamily="34" charset="0"/>
              </a:rPr>
              <a:t>Splitting the data into training and testing data :-</a:t>
            </a:r>
            <a:br>
              <a:rPr lang="en-US" sz="2400" b="1"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To evaluate the model's performance effectively, the dataset is divided into two parts: a </a:t>
            </a:r>
            <a:r>
              <a:rPr lang="en-US" sz="2000" b="1" dirty="0">
                <a:solidFill>
                  <a:schemeClr val="tx1"/>
                </a:solidFill>
                <a:latin typeface="Arial" panose="020B0604020202020204" pitchFamily="34" charset="0"/>
                <a:cs typeface="Arial" panose="020B0604020202020204" pitchFamily="34" charset="0"/>
              </a:rPr>
              <a:t>training set</a:t>
            </a:r>
            <a:r>
              <a:rPr lang="en-US" sz="2000" dirty="0">
                <a:solidFill>
                  <a:schemeClr val="tx1"/>
                </a:solidFill>
                <a:latin typeface="Arial" panose="020B0604020202020204" pitchFamily="34" charset="0"/>
                <a:cs typeface="Arial" panose="020B0604020202020204" pitchFamily="34" charset="0"/>
              </a:rPr>
              <a:t> and a </a:t>
            </a:r>
            <a:r>
              <a:rPr lang="en-US" sz="2000" b="1" dirty="0">
                <a:solidFill>
                  <a:schemeClr val="tx1"/>
                </a:solidFill>
                <a:latin typeface="Arial" panose="020B0604020202020204" pitchFamily="34" charset="0"/>
                <a:cs typeface="Arial" panose="020B0604020202020204" pitchFamily="34" charset="0"/>
              </a:rPr>
              <a:t>testing set</a:t>
            </a:r>
            <a:r>
              <a:rPr lang="en-US" sz="2000" dirty="0">
                <a:solidFill>
                  <a:schemeClr val="tx1"/>
                </a:solidFill>
                <a:latin typeface="Arial" panose="020B0604020202020204" pitchFamily="34" charset="0"/>
                <a:cs typeface="Arial" panose="020B0604020202020204" pitchFamily="34" charset="0"/>
              </a:rPr>
              <a:t>. The training set is used to train the machine learning model, while the testing set is used to assess how well the model performs on unseen data. This helps avoid overfitting and ensures that the model generalizes well. Typically, the data is split in a </a:t>
            </a:r>
            <a:r>
              <a:rPr lang="en-US" sz="2000" b="1" dirty="0">
                <a:solidFill>
                  <a:schemeClr val="tx1"/>
                </a:solidFill>
                <a:latin typeface="Arial" panose="020B0604020202020204" pitchFamily="34" charset="0"/>
                <a:cs typeface="Arial" panose="020B0604020202020204" pitchFamily="34" charset="0"/>
              </a:rPr>
              <a:t>80:20</a:t>
            </a:r>
            <a:r>
              <a:rPr lang="en-US" sz="2000" dirty="0">
                <a:solidFill>
                  <a:schemeClr val="tx1"/>
                </a:solidFill>
                <a:latin typeface="Arial" panose="020B0604020202020204" pitchFamily="34" charset="0"/>
                <a:cs typeface="Arial" panose="020B0604020202020204" pitchFamily="34" charset="0"/>
              </a:rPr>
              <a:t> ratio, where the majority is used for training.</a:t>
            </a:r>
            <a:br>
              <a:rPr lang="en-US" sz="20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2BDD5D3-3DCB-DE59-4ACF-B61C7384D3F3}"/>
              </a:ext>
            </a:extLst>
          </p:cNvPr>
          <p:cNvSpPr>
            <a:spLocks noGrp="1"/>
          </p:cNvSpPr>
          <p:nvPr>
            <p:ph idx="1"/>
          </p:nvPr>
        </p:nvSpPr>
        <p:spPr>
          <a:xfrm>
            <a:off x="692727" y="2865863"/>
            <a:ext cx="10661073" cy="3055435"/>
          </a:xfrm>
        </p:spPr>
        <p:txBody>
          <a:bodyPr>
            <a:normAutofit/>
          </a:bodyPr>
          <a:lstStyle/>
          <a:p>
            <a:pPr marL="0" indent="0" algn="just">
              <a:buNone/>
            </a:pPr>
            <a:r>
              <a:rPr lang="en-US" sz="2200" b="1" dirty="0">
                <a:solidFill>
                  <a:schemeClr val="tx1"/>
                </a:solidFill>
                <a:latin typeface="Arial" panose="020B0604020202020204" pitchFamily="34" charset="0"/>
                <a:cs typeface="Arial" panose="020B0604020202020204" pitchFamily="34" charset="0"/>
              </a:rPr>
              <a:t>Feature Scaling :- </a:t>
            </a:r>
          </a:p>
          <a:p>
            <a:r>
              <a:rPr lang="en-US" sz="1800" dirty="0">
                <a:solidFill>
                  <a:schemeClr val="tx1"/>
                </a:solidFill>
                <a:latin typeface="Arial" panose="020B0604020202020204" pitchFamily="34" charset="0"/>
                <a:cs typeface="Arial" panose="020B0604020202020204" pitchFamily="34" charset="0"/>
              </a:rPr>
              <a:t>The process of transforming </a:t>
            </a:r>
            <a:r>
              <a:rPr lang="en-US" sz="1800" b="1" dirty="0">
                <a:solidFill>
                  <a:schemeClr val="tx1"/>
                </a:solidFill>
                <a:latin typeface="Arial" panose="020B0604020202020204" pitchFamily="34" charset="0"/>
                <a:cs typeface="Arial" panose="020B0604020202020204" pitchFamily="34" charset="0"/>
              </a:rPr>
              <a:t>numerical</a:t>
            </a:r>
            <a:r>
              <a:rPr lang="en-US" sz="1800" dirty="0">
                <a:solidFill>
                  <a:schemeClr val="tx1"/>
                </a:solidFill>
                <a:latin typeface="Arial" panose="020B0604020202020204" pitchFamily="34" charset="0"/>
                <a:cs typeface="Arial" panose="020B0604020202020204" pitchFamily="34" charset="0"/>
              </a:rPr>
              <a:t> features to a commons scale often In a range between 0 and 1 or with a </a:t>
            </a:r>
            <a:r>
              <a:rPr lang="en-US" sz="1800" b="1" dirty="0">
                <a:solidFill>
                  <a:schemeClr val="tx1"/>
                </a:solidFill>
                <a:latin typeface="Arial" panose="020B0604020202020204" pitchFamily="34" charset="0"/>
                <a:cs typeface="Arial" panose="020B0604020202020204" pitchFamily="34" charset="0"/>
              </a:rPr>
              <a:t>mean</a:t>
            </a:r>
            <a:r>
              <a:rPr lang="en-US" sz="1800" dirty="0">
                <a:solidFill>
                  <a:schemeClr val="tx1"/>
                </a:solidFill>
                <a:latin typeface="Arial" panose="020B0604020202020204" pitchFamily="34" charset="0"/>
                <a:cs typeface="Arial" panose="020B0604020202020204" pitchFamily="34" charset="0"/>
              </a:rPr>
              <a:t> of 0 and </a:t>
            </a:r>
            <a:r>
              <a:rPr lang="en-US" sz="1800" b="1" dirty="0">
                <a:solidFill>
                  <a:schemeClr val="tx1"/>
                </a:solidFill>
                <a:latin typeface="Arial" panose="020B0604020202020204" pitchFamily="34" charset="0"/>
                <a:cs typeface="Arial" panose="020B0604020202020204" pitchFamily="34" charset="0"/>
              </a:rPr>
              <a:t>standard deviation </a:t>
            </a:r>
            <a:r>
              <a:rPr lang="en-US" sz="1800" dirty="0">
                <a:solidFill>
                  <a:schemeClr val="tx1"/>
                </a:solidFill>
                <a:latin typeface="Arial" panose="020B0604020202020204" pitchFamily="34" charset="0"/>
                <a:cs typeface="Arial" panose="020B0604020202020204" pitchFamily="34" charset="0"/>
              </a:rPr>
              <a:t>of 1. </a:t>
            </a:r>
          </a:p>
          <a:p>
            <a:pPr algn="just"/>
            <a:r>
              <a:rPr lang="en-US" sz="1800" dirty="0">
                <a:solidFill>
                  <a:schemeClr val="tx1"/>
                </a:solidFill>
                <a:latin typeface="Arial" panose="020B0604020202020204" pitchFamily="34" charset="0"/>
                <a:cs typeface="Arial" panose="020B0604020202020204" pitchFamily="34" charset="0"/>
              </a:rPr>
              <a:t>For this dataset we used standard scaler to scale the values of our dataset.</a:t>
            </a:r>
          </a:p>
          <a:p>
            <a:pPr algn="just"/>
            <a:r>
              <a:rPr lang="en-US" sz="1800" dirty="0">
                <a:solidFill>
                  <a:schemeClr val="tx1"/>
                </a:solidFill>
                <a:latin typeface="Arial" panose="020B0604020202020204" pitchFamily="34" charset="0"/>
                <a:cs typeface="Arial" panose="020B0604020202020204" pitchFamily="34" charset="0"/>
              </a:rPr>
              <a:t>It ensures that all numerical features are on a similar scale so that no single feature dominates the model due to its larger values. This helps improve model performance and convergence speed during training.</a:t>
            </a:r>
          </a:p>
          <a:p>
            <a:pPr marL="0" indent="0" algn="just">
              <a:buNone/>
            </a:pPr>
            <a:endParaRPr lang="en-US" sz="3500" b="1" dirty="0">
              <a:latin typeface="Arial" panose="020B0604020202020204" pitchFamily="34" charset="0"/>
              <a:cs typeface="Arial" panose="020B0604020202020204" pitchFamily="34" charset="0"/>
            </a:endParaRPr>
          </a:p>
          <a:p>
            <a:pPr marL="0" indent="0">
              <a:buNone/>
            </a:pPr>
            <a:endParaRPr lang="en-US" b="1"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a:p>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69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FD8E-B87E-7748-6626-8088ABAA2637}"/>
              </a:ext>
            </a:extLst>
          </p:cNvPr>
          <p:cNvSpPr>
            <a:spLocks noGrp="1"/>
          </p:cNvSpPr>
          <p:nvPr>
            <p:ph type="title"/>
          </p:nvPr>
        </p:nvSpPr>
        <p:spPr>
          <a:xfrm>
            <a:off x="838200" y="522514"/>
            <a:ext cx="10515600" cy="1168174"/>
          </a:xfrm>
        </p:spPr>
        <p:txBody>
          <a:bodyPr>
            <a:normAutofit/>
          </a:bodyPr>
          <a:lstStyle/>
          <a:p>
            <a:pPr algn="just"/>
            <a:r>
              <a:rPr lang="en-US" sz="2400" b="1" dirty="0">
                <a:solidFill>
                  <a:schemeClr val="tx1"/>
                </a:solidFill>
                <a:latin typeface="Arial" panose="020B0604020202020204" pitchFamily="34" charset="0"/>
                <a:cs typeface="Arial" panose="020B0604020202020204" pitchFamily="34" charset="0"/>
              </a:rPr>
              <a:t>Machine</a:t>
            </a:r>
            <a:r>
              <a:rPr lang="en-US" sz="2400" b="1" i="1"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Learning</a:t>
            </a:r>
            <a:r>
              <a:rPr lang="en-US" sz="2400" b="1" i="1"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Models</a:t>
            </a:r>
            <a:r>
              <a:rPr lang="en-US" sz="2400" b="1" i="1" dirty="0">
                <a:solidFill>
                  <a:schemeClr val="tx1"/>
                </a:solidFill>
                <a:latin typeface="Arial" panose="020B0604020202020204" pitchFamily="34" charset="0"/>
                <a:cs typeface="Arial" panose="020B0604020202020204" pitchFamily="34" charset="0"/>
              </a:rPr>
              <a:t> </a:t>
            </a:r>
            <a:r>
              <a:rPr lang="en-US" sz="2400" b="1" dirty="0">
                <a:solidFill>
                  <a:schemeClr val="tx1"/>
                </a:solidFill>
                <a:latin typeface="Arial" panose="020B0604020202020204" pitchFamily="34" charset="0"/>
                <a:cs typeface="Arial" panose="020B0604020202020204" pitchFamily="34" charset="0"/>
              </a:rPr>
              <a:t>:-</a:t>
            </a:r>
            <a:endParaRPr lang="en-IN" sz="2400"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DEDE7CB-0CB7-6F33-1B40-ECDB2A28C6DA}"/>
              </a:ext>
            </a:extLst>
          </p:cNvPr>
          <p:cNvSpPr>
            <a:spLocks noGrp="1"/>
          </p:cNvSpPr>
          <p:nvPr>
            <p:ph idx="1"/>
          </p:nvPr>
        </p:nvSpPr>
        <p:spPr>
          <a:xfrm>
            <a:off x="838200" y="981307"/>
            <a:ext cx="10515600" cy="5698274"/>
          </a:xfrm>
        </p:spPr>
        <p:txBody>
          <a:bodyPr>
            <a:normAutofit fontScale="92500" lnSpcReduction="20000"/>
          </a:bodyPr>
          <a:lstStyle/>
          <a:p>
            <a:pPr marL="0" indent="0" algn="just">
              <a:buNone/>
            </a:pPr>
            <a:r>
              <a:rPr lang="en-US" sz="2400" b="1" dirty="0">
                <a:solidFill>
                  <a:schemeClr val="tx1"/>
                </a:solidFill>
                <a:latin typeface="Arial" panose="020B0604020202020204" pitchFamily="34" charset="0"/>
                <a:cs typeface="Arial" panose="020B0604020202020204" pitchFamily="34" charset="0"/>
              </a:rPr>
              <a:t>Algorithms Used-</a:t>
            </a:r>
          </a:p>
          <a:p>
            <a:pPr marL="0" indent="0" algn="just">
              <a:buNone/>
            </a:pPr>
            <a:r>
              <a:rPr lang="en-US" sz="1900" dirty="0">
                <a:solidFill>
                  <a:schemeClr val="tx1"/>
                </a:solidFill>
                <a:latin typeface="Arial" panose="020B0604020202020204" pitchFamily="34" charset="0"/>
                <a:cs typeface="Arial" panose="020B0604020202020204" pitchFamily="34" charset="0"/>
              </a:rPr>
              <a:t>To build a robust churn prediction system, multiple classification algorithms were implemented and evaluated. This allowed for a comparison of different models to determine which one best fits the dataset in terms of performance metrics</a:t>
            </a:r>
            <a:r>
              <a:rPr lang="en-US" sz="1800" dirty="0">
                <a:solidFill>
                  <a:schemeClr val="tx1"/>
                </a:solidFill>
                <a:latin typeface="Arial" panose="020B0604020202020204" pitchFamily="34" charset="0"/>
                <a:cs typeface="Arial" panose="020B0604020202020204" pitchFamily="34" charset="0"/>
              </a:rPr>
              <a:t>.</a:t>
            </a:r>
          </a:p>
          <a:p>
            <a:pPr marL="0" indent="0" algn="just">
              <a:buNone/>
            </a:pPr>
            <a:endParaRPr lang="en-US" sz="18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Logistic Regression</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A simple yet effective baseline model for binary classification.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Support Vector Classifier (SVC)</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Good for high-dimensional data and finding optimal separating hyperplanes.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K-Nearest Neighbors (KNN)</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Classifies based on similarity to nearest data points.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Decision Tree Classifier</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Tree-based model that splits data using decision rules.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Random Forest Classifier</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An ensemble of decision trees for better generalization and accuracy.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Gradient Boosting Classifier</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Boosting technique that builds models sequentially to correct errors of previous ones.</a:t>
            </a:r>
          </a:p>
          <a:p>
            <a:pPr marL="0" indent="0" algn="just">
              <a:buNone/>
            </a:pPr>
            <a:endParaRPr lang="en-US" sz="1900" b="1" dirty="0">
              <a:solidFill>
                <a:schemeClr val="tx1"/>
              </a:solidFill>
              <a:latin typeface="Arial" panose="020B0604020202020204" pitchFamily="34" charset="0"/>
              <a:cs typeface="Arial" panose="020B0604020202020204" pitchFamily="34" charset="0"/>
            </a:endParaRPr>
          </a:p>
          <a:p>
            <a:pPr marL="0" indent="0" algn="just">
              <a:buNone/>
            </a:pPr>
            <a:endParaRPr lang="en-US" sz="2100" dirty="0">
              <a:solidFill>
                <a:schemeClr val="tx1"/>
              </a:solidFill>
              <a:latin typeface="Arial" panose="020B0604020202020204" pitchFamily="34" charset="0"/>
              <a:cs typeface="Arial" panose="020B0604020202020204" pitchFamily="34" charset="0"/>
            </a:endParaRPr>
          </a:p>
          <a:p>
            <a:pPr marL="0" indent="0">
              <a:buNone/>
            </a:pP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255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0E81-ACE2-2358-B5F7-06DD77632E90}"/>
              </a:ext>
            </a:extLst>
          </p:cNvPr>
          <p:cNvSpPr>
            <a:spLocks noGrp="1"/>
          </p:cNvSpPr>
          <p:nvPr>
            <p:ph type="title"/>
          </p:nvPr>
        </p:nvSpPr>
        <p:spPr/>
        <p:txBody>
          <a:bodyPr>
            <a:normAutofit/>
          </a:bodyPr>
          <a:lstStyle/>
          <a:p>
            <a:pPr algn="just"/>
            <a:r>
              <a:rPr lang="en-US" sz="2400" b="1" dirty="0">
                <a:latin typeface="Arial" panose="020B0604020202020204" pitchFamily="34" charset="0"/>
                <a:cs typeface="Arial" panose="020B0604020202020204" pitchFamily="34" charset="0"/>
              </a:rPr>
              <a:t>MODEL EVALUATION :-</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2FBA171-76AD-E10E-FB5C-5FE232B238F8}"/>
              </a:ext>
            </a:extLst>
          </p:cNvPr>
          <p:cNvSpPr>
            <a:spLocks noGrp="1"/>
          </p:cNvSpPr>
          <p:nvPr>
            <p:ph idx="1"/>
          </p:nvPr>
        </p:nvSpPr>
        <p:spPr>
          <a:xfrm>
            <a:off x="838200" y="1226634"/>
            <a:ext cx="10515600" cy="4950329"/>
          </a:xfrm>
        </p:spPr>
        <p:txBody>
          <a:bodyPr>
            <a:normAutofit/>
          </a:bodyPr>
          <a:lstStyle/>
          <a:p>
            <a:pPr marL="0" indent="0">
              <a:buNone/>
            </a:pPr>
            <a:r>
              <a:rPr lang="en-US" sz="1800" b="1" dirty="0">
                <a:solidFill>
                  <a:schemeClr val="tx1"/>
                </a:solidFill>
                <a:latin typeface="Arial" panose="020B0604020202020204" pitchFamily="34" charset="0"/>
                <a:cs typeface="Arial" panose="020B0604020202020204" pitchFamily="34" charset="0"/>
              </a:rPr>
              <a:t>Performance Metrics :-</a:t>
            </a:r>
          </a:p>
          <a:p>
            <a:pPr marL="0" indent="0">
              <a:buNone/>
            </a:pPr>
            <a:r>
              <a:rPr lang="en-US" sz="1800" dirty="0">
                <a:solidFill>
                  <a:schemeClr val="tx1"/>
                </a:solidFill>
                <a:latin typeface="Arial" panose="020B0604020202020204" pitchFamily="34" charset="0"/>
                <a:cs typeface="Arial" panose="020B0604020202020204" pitchFamily="34" charset="0"/>
              </a:rPr>
              <a:t>To evaluate the effectiveness of each model, several classification performance metrics were used. These metrics help understand not just how often the model is correct, but also how well it handles imbalanced classes like churn.</a:t>
            </a:r>
          </a:p>
          <a:p>
            <a:pPr marL="0" indent="0">
              <a:buNone/>
            </a:pPr>
            <a:endParaRPr lang="en-US" sz="1800" dirty="0">
              <a:solidFill>
                <a:schemeClr val="tx1"/>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overall correctness of the model.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Formula:</a:t>
            </a:r>
            <a:r>
              <a:rPr kumimoji="0" lang="en-US" altLang="en-US" sz="1800" b="0" i="0" u="none" strike="noStrike" cap="none" normalizeH="0" baseline="0" dirty="0">
                <a:ln>
                  <a:noFill/>
                </a:ln>
                <a:solidFill>
                  <a:schemeClr val="tx1"/>
                </a:solidFill>
                <a:effectLst/>
                <a:latin typeface="Arial" panose="020B0604020202020204" pitchFamily="34" charset="0"/>
              </a:rPr>
              <a:t> (TP + TN) / (TP + TN + FP + FN)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2.  Precision</a:t>
            </a:r>
            <a:endParaRPr lang="en-US" sz="1800" dirty="0">
              <a:solidFill>
                <a:schemeClr val="tx1"/>
              </a:solidFill>
              <a:latin typeface="Arial" panose="020B0604020202020204" pitchFamily="34" charset="0"/>
              <a:cs typeface="Arial" panose="020B0604020202020204" pitchFamily="34" charset="0"/>
            </a:endParaRPr>
          </a:p>
          <a:p>
            <a:pPr marL="0" indent="0">
              <a:buNone/>
            </a:pPr>
            <a:r>
              <a:rPr lang="en-US" sz="1800" dirty="0">
                <a:solidFill>
                  <a:schemeClr val="tx1"/>
                </a:solidFill>
                <a:latin typeface="Arial" panose="020B0604020202020204" pitchFamily="34" charset="0"/>
                <a:cs typeface="Arial" panose="020B0604020202020204" pitchFamily="34" charset="0"/>
              </a:rPr>
              <a:t>Out of the predicted churns, how many were actually correct.</a:t>
            </a:r>
          </a:p>
          <a:p>
            <a:pPr marL="0" indent="0">
              <a:buNone/>
            </a:pPr>
            <a:r>
              <a:rPr lang="en-US" sz="1800" i="1" dirty="0">
                <a:solidFill>
                  <a:schemeClr val="tx1"/>
                </a:solidFill>
                <a:latin typeface="Arial" panose="020B0604020202020204" pitchFamily="34" charset="0"/>
                <a:cs typeface="Arial" panose="020B0604020202020204" pitchFamily="34" charset="0"/>
              </a:rPr>
              <a:t>Formula:</a:t>
            </a:r>
            <a:r>
              <a:rPr lang="en-US" sz="1800" dirty="0">
                <a:solidFill>
                  <a:schemeClr val="tx1"/>
                </a:solidFill>
                <a:latin typeface="Arial" panose="020B0604020202020204" pitchFamily="34" charset="0"/>
                <a:cs typeface="Arial" panose="020B0604020202020204" pitchFamily="34" charset="0"/>
              </a:rPr>
              <a:t> TP / (TP + FP)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493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64DC-1F95-5EAE-8943-D21F9B8735E8}"/>
              </a:ext>
            </a:extLst>
          </p:cNvPr>
          <p:cNvSpPr>
            <a:spLocks noGrp="1"/>
          </p:cNvSpPr>
          <p:nvPr>
            <p:ph type="title"/>
          </p:nvPr>
        </p:nvSpPr>
        <p:spPr>
          <a:xfrm>
            <a:off x="838200" y="365125"/>
            <a:ext cx="10515600" cy="1285255"/>
          </a:xfrm>
        </p:spPr>
        <p:txBody>
          <a:bodyPr>
            <a:normAutofit/>
          </a:bodyPr>
          <a:lstStyle/>
          <a:p>
            <a:r>
              <a:rPr lang="en-US" sz="2400" b="1" dirty="0">
                <a:latin typeface="Arial" panose="020B0604020202020204" pitchFamily="34" charset="0"/>
                <a:cs typeface="Arial" panose="020B0604020202020204" pitchFamily="34" charset="0"/>
              </a:rPr>
              <a:t>RESULTS AND INTERPRETATION :-</a:t>
            </a:r>
            <a:br>
              <a:rPr lang="en-US" sz="2400" b="1" dirty="0">
                <a:latin typeface="Arial" panose="020B0604020202020204" pitchFamily="34" charset="0"/>
                <a:cs typeface="Arial" panose="020B0604020202020204" pitchFamily="34" charset="0"/>
              </a:rPr>
            </a:b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3F4E327-ECB6-64D9-F806-93FAB9631554}"/>
              </a:ext>
            </a:extLst>
          </p:cNvPr>
          <p:cNvSpPr>
            <a:spLocks noGrp="1"/>
          </p:cNvSpPr>
          <p:nvPr>
            <p:ph idx="1"/>
          </p:nvPr>
        </p:nvSpPr>
        <p:spPr>
          <a:xfrm>
            <a:off x="838200" y="1137424"/>
            <a:ext cx="10515600" cy="5039539"/>
          </a:xfrm>
        </p:spPr>
        <p:txBody>
          <a:bodyPr>
            <a:normAutofit fontScale="92500" lnSpcReduction="20000"/>
          </a:bodyPr>
          <a:lstStyle/>
          <a:p>
            <a:pPr marL="0" indent="0">
              <a:buNone/>
            </a:pPr>
            <a:r>
              <a:rPr lang="en-US" sz="1800" b="1" dirty="0">
                <a:solidFill>
                  <a:schemeClr val="tx1"/>
                </a:solidFill>
                <a:latin typeface="Arial" panose="020B0604020202020204" pitchFamily="34" charset="0"/>
                <a:cs typeface="Arial" panose="020B0604020202020204" pitchFamily="34" charset="0"/>
              </a:rPr>
              <a:t>Accuracy Score of every model :- </a:t>
            </a:r>
          </a:p>
          <a:p>
            <a:r>
              <a:rPr lang="en-US" sz="1800" dirty="0">
                <a:solidFill>
                  <a:schemeClr val="tx1"/>
                </a:solidFill>
                <a:latin typeface="Arial" panose="020B0604020202020204" pitchFamily="34" charset="0"/>
                <a:cs typeface="Arial" panose="020B0604020202020204" pitchFamily="34" charset="0"/>
              </a:rPr>
              <a:t>Logistic Regression </a:t>
            </a:r>
            <a:r>
              <a:rPr lang="en-US" sz="1800" b="1" dirty="0">
                <a:solidFill>
                  <a:schemeClr val="tx1"/>
                </a:solidFill>
                <a:latin typeface="Arial" panose="020B0604020202020204" pitchFamily="34" charset="0"/>
                <a:cs typeface="Arial" panose="020B0604020202020204" pitchFamily="34" charset="0"/>
              </a:rPr>
              <a:t>- 76%</a:t>
            </a:r>
          </a:p>
          <a:p>
            <a:r>
              <a:rPr lang="en-US" sz="1800" dirty="0">
                <a:solidFill>
                  <a:schemeClr val="tx1"/>
                </a:solidFill>
                <a:latin typeface="Arial" panose="020B0604020202020204" pitchFamily="34" charset="0"/>
                <a:cs typeface="Arial" panose="020B0604020202020204" pitchFamily="34" charset="0"/>
              </a:rPr>
              <a:t>Support Vector Classifier(SVC) – </a:t>
            </a:r>
            <a:r>
              <a:rPr lang="en-US" sz="1800" b="1" dirty="0">
                <a:solidFill>
                  <a:schemeClr val="tx1"/>
                </a:solidFill>
                <a:latin typeface="Arial" panose="020B0604020202020204" pitchFamily="34" charset="0"/>
                <a:cs typeface="Arial" panose="020B0604020202020204" pitchFamily="34" charset="0"/>
              </a:rPr>
              <a:t>80%</a:t>
            </a:r>
          </a:p>
          <a:p>
            <a:r>
              <a:rPr lang="en-US" sz="1800" dirty="0" err="1">
                <a:solidFill>
                  <a:schemeClr val="tx1"/>
                </a:solidFill>
                <a:latin typeface="Arial" panose="020B0604020202020204" pitchFamily="34" charset="0"/>
                <a:cs typeface="Arial" panose="020B0604020202020204" pitchFamily="34" charset="0"/>
              </a:rPr>
              <a:t>Kneighbours</a:t>
            </a:r>
            <a:r>
              <a:rPr lang="en-US" sz="1800" dirty="0">
                <a:solidFill>
                  <a:schemeClr val="tx1"/>
                </a:solidFill>
                <a:latin typeface="Arial" panose="020B0604020202020204" pitchFamily="34" charset="0"/>
                <a:cs typeface="Arial" panose="020B0604020202020204" pitchFamily="34" charset="0"/>
              </a:rPr>
              <a:t> Classifier – </a:t>
            </a:r>
            <a:r>
              <a:rPr lang="en-US" sz="1800" b="1" dirty="0">
                <a:solidFill>
                  <a:schemeClr val="tx1"/>
                </a:solidFill>
                <a:latin typeface="Arial" panose="020B0604020202020204" pitchFamily="34" charset="0"/>
                <a:cs typeface="Arial" panose="020B0604020202020204" pitchFamily="34" charset="0"/>
              </a:rPr>
              <a:t>80%</a:t>
            </a:r>
          </a:p>
          <a:p>
            <a:r>
              <a:rPr lang="en-US" sz="1800" dirty="0">
                <a:solidFill>
                  <a:schemeClr val="tx1"/>
                </a:solidFill>
                <a:latin typeface="Arial" panose="020B0604020202020204" pitchFamily="34" charset="0"/>
                <a:cs typeface="Arial" panose="020B0604020202020204" pitchFamily="34" charset="0"/>
              </a:rPr>
              <a:t>Decision Tree Classifier – </a:t>
            </a:r>
            <a:r>
              <a:rPr lang="en-US" sz="1800" b="1" dirty="0">
                <a:solidFill>
                  <a:schemeClr val="tx1"/>
                </a:solidFill>
                <a:latin typeface="Arial" panose="020B0604020202020204" pitchFamily="34" charset="0"/>
                <a:cs typeface="Arial" panose="020B0604020202020204" pitchFamily="34" charset="0"/>
              </a:rPr>
              <a:t>80%</a:t>
            </a:r>
          </a:p>
          <a:p>
            <a:r>
              <a:rPr lang="en-US" sz="1800" dirty="0">
                <a:solidFill>
                  <a:schemeClr val="tx1"/>
                </a:solidFill>
                <a:latin typeface="Arial" panose="020B0604020202020204" pitchFamily="34" charset="0"/>
                <a:cs typeface="Arial" panose="020B0604020202020204" pitchFamily="34" charset="0"/>
              </a:rPr>
              <a:t>Random Forest Classifier – </a:t>
            </a:r>
            <a:r>
              <a:rPr lang="en-US" sz="1800" b="1" dirty="0">
                <a:solidFill>
                  <a:schemeClr val="tx1"/>
                </a:solidFill>
                <a:latin typeface="Arial" panose="020B0604020202020204" pitchFamily="34" charset="0"/>
                <a:cs typeface="Arial" panose="020B0604020202020204" pitchFamily="34" charset="0"/>
              </a:rPr>
              <a:t>84%</a:t>
            </a:r>
          </a:p>
          <a:p>
            <a:r>
              <a:rPr lang="en-US" sz="1800" dirty="0">
                <a:solidFill>
                  <a:schemeClr val="tx1"/>
                </a:solidFill>
                <a:latin typeface="Arial" panose="020B0604020202020204" pitchFamily="34" charset="0"/>
                <a:cs typeface="Arial" panose="020B0604020202020204" pitchFamily="34" charset="0"/>
              </a:rPr>
              <a:t>Gradient boosting classifier – </a:t>
            </a:r>
            <a:r>
              <a:rPr lang="en-US" sz="1800" b="1" dirty="0">
                <a:solidFill>
                  <a:schemeClr val="tx1"/>
                </a:solidFill>
                <a:latin typeface="Arial" panose="020B0604020202020204" pitchFamily="34" charset="0"/>
                <a:cs typeface="Arial" panose="020B0604020202020204" pitchFamily="34" charset="0"/>
              </a:rPr>
              <a:t>82%</a:t>
            </a:r>
          </a:p>
          <a:p>
            <a:endParaRPr lang="en-US" sz="1800" b="1" dirty="0">
              <a:solidFill>
                <a:schemeClr val="tx1"/>
              </a:solidFill>
              <a:latin typeface="Arial" panose="020B0604020202020204" pitchFamily="34" charset="0"/>
              <a:cs typeface="Arial" panose="020B0604020202020204" pitchFamily="34" charset="0"/>
            </a:endParaRPr>
          </a:p>
          <a:p>
            <a:pPr marL="0" indent="0">
              <a:buNone/>
            </a:pPr>
            <a:r>
              <a:rPr lang="en-US" sz="1800" b="1" dirty="0">
                <a:solidFill>
                  <a:schemeClr val="tx1"/>
                </a:solidFill>
                <a:latin typeface="Arial" panose="020B0604020202020204" pitchFamily="34" charset="0"/>
                <a:cs typeface="Arial" panose="020B0604020202020204" pitchFamily="34" charset="0"/>
              </a:rPr>
              <a:t>Precision Score of every model :- </a:t>
            </a:r>
          </a:p>
          <a:p>
            <a:r>
              <a:rPr lang="en-US" sz="1800" dirty="0">
                <a:solidFill>
                  <a:schemeClr val="tx1"/>
                </a:solidFill>
                <a:latin typeface="Arial" panose="020B0604020202020204" pitchFamily="34" charset="0"/>
                <a:cs typeface="Arial" panose="020B0604020202020204" pitchFamily="34" charset="0"/>
              </a:rPr>
              <a:t>Logistic Regression </a:t>
            </a:r>
            <a:r>
              <a:rPr lang="en-US" sz="1800" b="1" dirty="0">
                <a:solidFill>
                  <a:schemeClr val="tx1"/>
                </a:solidFill>
                <a:latin typeface="Arial" panose="020B0604020202020204" pitchFamily="34" charset="0"/>
                <a:cs typeface="Arial" panose="020B0604020202020204" pitchFamily="34" charset="0"/>
              </a:rPr>
              <a:t>- 76%</a:t>
            </a:r>
          </a:p>
          <a:p>
            <a:r>
              <a:rPr lang="en-US" sz="1800" dirty="0">
                <a:solidFill>
                  <a:schemeClr val="tx1"/>
                </a:solidFill>
                <a:latin typeface="Arial" panose="020B0604020202020204" pitchFamily="34" charset="0"/>
                <a:cs typeface="Arial" panose="020B0604020202020204" pitchFamily="34" charset="0"/>
              </a:rPr>
              <a:t>Support Vector Classifier(SVC) – </a:t>
            </a:r>
            <a:r>
              <a:rPr lang="en-US" sz="1800" b="1" dirty="0">
                <a:solidFill>
                  <a:schemeClr val="tx1"/>
                </a:solidFill>
                <a:latin typeface="Arial" panose="020B0604020202020204" pitchFamily="34" charset="0"/>
                <a:cs typeface="Arial" panose="020B0604020202020204" pitchFamily="34" charset="0"/>
              </a:rPr>
              <a:t>82%</a:t>
            </a:r>
          </a:p>
          <a:p>
            <a:r>
              <a:rPr lang="en-US" sz="1800" dirty="0" err="1">
                <a:solidFill>
                  <a:schemeClr val="tx1"/>
                </a:solidFill>
                <a:latin typeface="Arial" panose="020B0604020202020204" pitchFamily="34" charset="0"/>
                <a:cs typeface="Arial" panose="020B0604020202020204" pitchFamily="34" charset="0"/>
              </a:rPr>
              <a:t>Kneighbours</a:t>
            </a:r>
            <a:r>
              <a:rPr lang="en-US" sz="1800" dirty="0">
                <a:solidFill>
                  <a:schemeClr val="tx1"/>
                </a:solidFill>
                <a:latin typeface="Arial" panose="020B0604020202020204" pitchFamily="34" charset="0"/>
                <a:cs typeface="Arial" panose="020B0604020202020204" pitchFamily="34" charset="0"/>
              </a:rPr>
              <a:t> Classifier – </a:t>
            </a:r>
            <a:r>
              <a:rPr lang="en-US" sz="1800" b="1" dirty="0">
                <a:solidFill>
                  <a:schemeClr val="tx1"/>
                </a:solidFill>
                <a:latin typeface="Arial" panose="020B0604020202020204" pitchFamily="34" charset="0"/>
                <a:cs typeface="Arial" panose="020B0604020202020204" pitchFamily="34" charset="0"/>
              </a:rPr>
              <a:t>80%</a:t>
            </a:r>
          </a:p>
          <a:p>
            <a:r>
              <a:rPr lang="en-US" sz="1800" dirty="0">
                <a:solidFill>
                  <a:schemeClr val="tx1"/>
                </a:solidFill>
                <a:latin typeface="Arial" panose="020B0604020202020204" pitchFamily="34" charset="0"/>
                <a:cs typeface="Arial" panose="020B0604020202020204" pitchFamily="34" charset="0"/>
              </a:rPr>
              <a:t>Decision Tree Classifier – </a:t>
            </a:r>
            <a:r>
              <a:rPr lang="en-US" sz="1800" b="1" dirty="0">
                <a:solidFill>
                  <a:schemeClr val="tx1"/>
                </a:solidFill>
                <a:latin typeface="Arial" panose="020B0604020202020204" pitchFamily="34" charset="0"/>
                <a:cs typeface="Arial" panose="020B0604020202020204" pitchFamily="34" charset="0"/>
              </a:rPr>
              <a:t>80%</a:t>
            </a:r>
          </a:p>
          <a:p>
            <a:r>
              <a:rPr lang="en-US" sz="1800" dirty="0">
                <a:solidFill>
                  <a:schemeClr val="tx1"/>
                </a:solidFill>
                <a:latin typeface="Arial" panose="020B0604020202020204" pitchFamily="34" charset="0"/>
                <a:cs typeface="Arial" panose="020B0604020202020204" pitchFamily="34" charset="0"/>
              </a:rPr>
              <a:t>Random Forest Classifier – </a:t>
            </a:r>
            <a:r>
              <a:rPr lang="en-US" sz="1800" b="1" dirty="0">
                <a:solidFill>
                  <a:schemeClr val="tx1"/>
                </a:solidFill>
                <a:latin typeface="Arial" panose="020B0604020202020204" pitchFamily="34" charset="0"/>
                <a:cs typeface="Arial" panose="020B0604020202020204" pitchFamily="34" charset="0"/>
              </a:rPr>
              <a:t>85%</a:t>
            </a:r>
          </a:p>
          <a:p>
            <a:r>
              <a:rPr lang="en-US" sz="1800" dirty="0">
                <a:solidFill>
                  <a:schemeClr val="tx1"/>
                </a:solidFill>
                <a:latin typeface="Arial" panose="020B0604020202020204" pitchFamily="34" charset="0"/>
                <a:cs typeface="Arial" panose="020B0604020202020204" pitchFamily="34" charset="0"/>
              </a:rPr>
              <a:t>Gradient boosting classifier – </a:t>
            </a:r>
            <a:r>
              <a:rPr lang="en-US" sz="1800" b="1" dirty="0">
                <a:solidFill>
                  <a:schemeClr val="tx1"/>
                </a:solidFill>
                <a:latin typeface="Arial" panose="020B0604020202020204" pitchFamily="34" charset="0"/>
                <a:cs typeface="Arial" panose="020B0604020202020204" pitchFamily="34" charset="0"/>
              </a:rPr>
              <a:t>84%</a:t>
            </a:r>
          </a:p>
          <a:p>
            <a:pPr marL="0" indent="0">
              <a:buNone/>
            </a:pPr>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pPr marL="0" indent="0">
              <a:buNone/>
            </a:pP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17374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452</TotalTime>
  <Words>1218</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Bank Customer Churn Analysis </vt:lpstr>
      <vt:lpstr>Problem Statement</vt:lpstr>
      <vt:lpstr>Objective of the project</vt:lpstr>
      <vt:lpstr>Understanding the Data</vt:lpstr>
      <vt:lpstr>DATA PREPROCESSING-</vt:lpstr>
      <vt:lpstr>Splitting the data into training and testing data :- To evaluate the model's performance effectively, the dataset is divided into two parts: a training set and a testing set. The training set is used to train the machine learning model, while the testing set is used to assess how well the model performs on unseen data. This helps avoid overfitting and ensures that the model generalizes well. Typically, the data is split in a 80:20 ratio, where the majority is used for training.  </vt:lpstr>
      <vt:lpstr>Machine Learning Models :-</vt:lpstr>
      <vt:lpstr>MODEL EVALUATION :-</vt:lpstr>
      <vt:lpstr>RESULTS AND INTERPRETATION :- </vt:lpstr>
      <vt:lpstr>Conclusion-</vt:lpstr>
      <vt:lpstr>Insights &amp; Business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Granth Valechha</dc:creator>
  <cp:lastModifiedBy>Granth Valechha</cp:lastModifiedBy>
  <cp:revision>2</cp:revision>
  <dcterms:created xsi:type="dcterms:W3CDTF">2025-04-11T15:29:06Z</dcterms:created>
  <dcterms:modified xsi:type="dcterms:W3CDTF">2025-04-11T23:01:22Z</dcterms:modified>
</cp:coreProperties>
</file>